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20" r:id="rId2"/>
    <p:sldMasterId id="2147483730" r:id="rId3"/>
    <p:sldMasterId id="2147483743" r:id="rId4"/>
    <p:sldMasterId id="2147483753" r:id="rId5"/>
  </p:sldMasterIdLst>
  <p:notesMasterIdLst>
    <p:notesMasterId r:id="rId30"/>
  </p:notesMasterIdLst>
  <p:handoutMasterIdLst>
    <p:handoutMasterId r:id="rId31"/>
  </p:handoutMasterIdLst>
  <p:sldIdLst>
    <p:sldId id="410" r:id="rId6"/>
    <p:sldId id="554" r:id="rId7"/>
    <p:sldId id="716" r:id="rId8"/>
    <p:sldId id="665" r:id="rId9"/>
    <p:sldId id="666" r:id="rId10"/>
    <p:sldId id="667" r:id="rId11"/>
    <p:sldId id="683" r:id="rId12"/>
    <p:sldId id="687" r:id="rId13"/>
    <p:sldId id="689" r:id="rId14"/>
    <p:sldId id="690" r:id="rId15"/>
    <p:sldId id="693" r:id="rId16"/>
    <p:sldId id="699" r:id="rId17"/>
    <p:sldId id="701" r:id="rId18"/>
    <p:sldId id="702" r:id="rId19"/>
    <p:sldId id="707" r:id="rId20"/>
    <p:sldId id="712" r:id="rId21"/>
    <p:sldId id="713" r:id="rId22"/>
    <p:sldId id="708" r:id="rId23"/>
    <p:sldId id="709" r:id="rId24"/>
    <p:sldId id="710" r:id="rId25"/>
    <p:sldId id="711" r:id="rId26"/>
    <p:sldId id="714" r:id="rId27"/>
    <p:sldId id="715" r:id="rId28"/>
    <p:sldId id="717" r:id="rId2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cholas Walker" initials="NJW" lastIdx="3" clrIdx="0"/>
  <p:cmAuthor id="1" name="Yamamoto Akira"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中間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FD0F851-EC5A-4D38-B0AD-8093EC10F338}" styleName="淡色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淡色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DBED569-4797-4DF1-A0F4-6AAB3CD982D8}" styleName="淡色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淡色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淡色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16DA210-FB5B-4158-B5E0-FEB733F419BA}" styleName="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68" autoAdjust="0"/>
    <p:restoredTop sz="99139" autoAdjust="0"/>
  </p:normalViewPr>
  <p:slideViewPr>
    <p:cSldViewPr snapToGrid="0" snapToObjects="1">
      <p:cViewPr varScale="1">
        <p:scale>
          <a:sx n="108" d="100"/>
          <a:sy n="108" d="100"/>
        </p:scale>
        <p:origin x="-856" y="-120"/>
      </p:cViewPr>
      <p:guideLst>
        <p:guide orient="horz" pos="2160"/>
        <p:guide pos="2880"/>
      </p:guideLst>
    </p:cSldViewPr>
  </p:slideViewPr>
  <p:notesTextViewPr>
    <p:cViewPr>
      <p:scale>
        <a:sx n="100" d="100"/>
        <a:sy n="100" d="100"/>
      </p:scale>
      <p:origin x="0" y="0"/>
    </p:cViewPr>
  </p:notesTextViewPr>
  <p:sorterViewPr>
    <p:cViewPr>
      <p:scale>
        <a:sx n="68" d="100"/>
        <a:sy n="68"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0-04T15:18:34.312" idx="3">
    <p:pos x="-738" y="82"/>
    <p:text>Will mention verbally the on-going SLAC R&amp;D (and recenet high-power result) and that DRFS concept will be tested at S1G.</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6FE532-6194-554A-B479-D4F401192DC4}" type="datetimeFigureOut">
              <a:rPr kumimoji="1" lang="ja-JP" altLang="en-US" smtClean="0"/>
              <a:pPr/>
              <a:t>13/02/14</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8032CE-F5FE-6640-B9B1-D52172494191}" type="slidenum">
              <a:rPr kumimoji="1" lang="ja-JP" altLang="en-US" smtClean="0"/>
              <a:pPr/>
              <a:t>‹#›</a:t>
            </a:fld>
            <a:endParaRPr kumimoji="1" lang="ja-JP" altLang="en-US"/>
          </a:p>
        </p:txBody>
      </p:sp>
    </p:spTree>
    <p:extLst>
      <p:ext uri="{BB962C8B-B14F-4D97-AF65-F5344CB8AC3E}">
        <p14:creationId xmlns:p14="http://schemas.microsoft.com/office/powerpoint/2010/main" val="39959730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C7E608-5CC7-054E-B1AF-4552938937E1}" type="datetimeFigureOut">
              <a:rPr kumimoji="1" lang="ja-JP" altLang="en-US" smtClean="0"/>
              <a:pPr/>
              <a:t>13/02/14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971A71-B35C-E343-B953-160DB4FB9EC9}" type="slidenum">
              <a:rPr kumimoji="1" lang="ja-JP" altLang="en-US" smtClean="0"/>
              <a:pPr/>
              <a:t>‹#›</a:t>
            </a:fld>
            <a:endParaRPr kumimoji="1" lang="ja-JP" altLang="en-US"/>
          </a:p>
        </p:txBody>
      </p:sp>
    </p:spTree>
    <p:extLst>
      <p:ext uri="{BB962C8B-B14F-4D97-AF65-F5344CB8AC3E}">
        <p14:creationId xmlns:p14="http://schemas.microsoft.com/office/powerpoint/2010/main" val="326958806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971A71-B35C-E343-B953-160DB4FB9EC9}" type="slidenum">
              <a:rPr kumimoji="1" lang="ja-JP" altLang="en-US" smtClean="0"/>
              <a:pPr/>
              <a:t>1</a:t>
            </a:fld>
            <a:endParaRPr kumimoji="1" lang="ja-JP" altLang="en-US"/>
          </a:p>
        </p:txBody>
      </p:sp>
    </p:spTree>
    <p:extLst>
      <p:ext uri="{BB962C8B-B14F-4D97-AF65-F5344CB8AC3E}">
        <p14:creationId xmlns:p14="http://schemas.microsoft.com/office/powerpoint/2010/main" val="762018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AF64D7-9833-8241-A064-2F61A9C7EF0C}" type="slidenum">
              <a:rPr lang="en-GB" smtClean="0"/>
              <a:t>17</a:t>
            </a:fld>
            <a:endParaRPr lang="en-GB"/>
          </a:p>
        </p:txBody>
      </p:sp>
    </p:spTree>
    <p:extLst>
      <p:ext uri="{BB962C8B-B14F-4D97-AF65-F5344CB8AC3E}">
        <p14:creationId xmlns:p14="http://schemas.microsoft.com/office/powerpoint/2010/main" val="4248480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fld id="{82719225-0764-AE4C-89CC-08F1C1B21DD8}" type="slidenum">
              <a:rPr lang="en-US" altLang="ja-JP" sz="1200"/>
              <a:pPr/>
              <a:t>23</a:t>
            </a:fld>
            <a:endParaRPr lang="en-US" altLang="ja-JP" sz="1200"/>
          </a:p>
        </p:txBody>
      </p:sp>
      <p:sp>
        <p:nvSpPr>
          <p:cNvPr id="50179" name="Rectangle 7"/>
          <p:cNvSpPr txBox="1">
            <a:spLocks noGrp="1" noChangeArrowheads="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defTabSz="966788">
              <a:defRPr sz="2400">
                <a:solidFill>
                  <a:schemeClr val="tx1"/>
                </a:solidFill>
                <a:latin typeface="Arial" charset="0"/>
                <a:ea typeface="ＭＳ Ｐゴシック" charset="0"/>
              </a:defRPr>
            </a:lvl1pPr>
            <a:lvl2pPr marL="742950" indent="-285750" defTabSz="966788">
              <a:defRPr sz="2400">
                <a:solidFill>
                  <a:schemeClr val="tx1"/>
                </a:solidFill>
                <a:latin typeface="Arial" charset="0"/>
                <a:ea typeface="ＭＳ Ｐゴシック" charset="0"/>
              </a:defRPr>
            </a:lvl2pPr>
            <a:lvl3pPr marL="1143000" indent="-228600" defTabSz="966788">
              <a:defRPr sz="2400">
                <a:solidFill>
                  <a:schemeClr val="tx1"/>
                </a:solidFill>
                <a:latin typeface="Arial" charset="0"/>
                <a:ea typeface="ＭＳ Ｐゴシック" charset="0"/>
              </a:defRPr>
            </a:lvl3pPr>
            <a:lvl4pPr marL="1600200" indent="-228600" defTabSz="966788">
              <a:defRPr sz="2400">
                <a:solidFill>
                  <a:schemeClr val="tx1"/>
                </a:solidFill>
                <a:latin typeface="Arial" charset="0"/>
                <a:ea typeface="ＭＳ Ｐゴシック" charset="0"/>
              </a:defRPr>
            </a:lvl4pPr>
            <a:lvl5pPr marL="2057400" indent="-228600" defTabSz="966788">
              <a:defRPr sz="2400">
                <a:solidFill>
                  <a:schemeClr val="tx1"/>
                </a:solidFill>
                <a:latin typeface="Arial" charset="0"/>
                <a:ea typeface="ＭＳ Ｐゴシック" charset="0"/>
              </a:defRPr>
            </a:lvl5pPr>
            <a:lvl6pPr marL="2514600" indent="-228600" defTabSz="966788" eaLnBrk="0" fontAlgn="ctr" hangingPunct="0">
              <a:spcBef>
                <a:spcPct val="0"/>
              </a:spcBef>
              <a:spcAft>
                <a:spcPct val="0"/>
              </a:spcAft>
              <a:defRPr sz="2400">
                <a:solidFill>
                  <a:schemeClr val="tx1"/>
                </a:solidFill>
                <a:latin typeface="Arial" charset="0"/>
                <a:ea typeface="ＭＳ Ｐゴシック" charset="0"/>
              </a:defRPr>
            </a:lvl6pPr>
            <a:lvl7pPr marL="2971800" indent="-228600" defTabSz="966788" eaLnBrk="0" fontAlgn="ctr" hangingPunct="0">
              <a:spcBef>
                <a:spcPct val="0"/>
              </a:spcBef>
              <a:spcAft>
                <a:spcPct val="0"/>
              </a:spcAft>
              <a:defRPr sz="2400">
                <a:solidFill>
                  <a:schemeClr val="tx1"/>
                </a:solidFill>
                <a:latin typeface="Arial" charset="0"/>
                <a:ea typeface="ＭＳ Ｐゴシック" charset="0"/>
              </a:defRPr>
            </a:lvl7pPr>
            <a:lvl8pPr marL="3429000" indent="-228600" defTabSz="966788" eaLnBrk="0" fontAlgn="ctr" hangingPunct="0">
              <a:spcBef>
                <a:spcPct val="0"/>
              </a:spcBef>
              <a:spcAft>
                <a:spcPct val="0"/>
              </a:spcAft>
              <a:defRPr sz="2400">
                <a:solidFill>
                  <a:schemeClr val="tx1"/>
                </a:solidFill>
                <a:latin typeface="Arial" charset="0"/>
                <a:ea typeface="ＭＳ Ｐゴシック" charset="0"/>
              </a:defRPr>
            </a:lvl8pPr>
            <a:lvl9pPr marL="3886200" indent="-228600" defTabSz="966788" eaLnBrk="0" fontAlgn="ctr" hangingPunct="0">
              <a:spcBef>
                <a:spcPct val="0"/>
              </a:spcBef>
              <a:spcAft>
                <a:spcPct val="0"/>
              </a:spcAft>
              <a:defRPr sz="2400">
                <a:solidFill>
                  <a:schemeClr val="tx1"/>
                </a:solidFill>
                <a:latin typeface="Arial" charset="0"/>
                <a:ea typeface="ＭＳ Ｐゴシック" charset="0"/>
              </a:defRPr>
            </a:lvl9pPr>
          </a:lstStyle>
          <a:p>
            <a:pPr algn="r" fontAlgn="base"/>
            <a:fld id="{4E5ED705-F45C-2F4F-B75A-E32AD8A95121}" type="slidenum">
              <a:rPr lang="en-US" altLang="ja-JP" sz="1200"/>
              <a:pPr algn="r" fontAlgn="base"/>
              <a:t>23</a:t>
            </a:fld>
            <a:endParaRPr lang="en-US" altLang="ja-JP" sz="1200"/>
          </a:p>
        </p:txBody>
      </p:sp>
      <p:sp>
        <p:nvSpPr>
          <p:cNvPr id="50180" name="Rectangle 2"/>
          <p:cNvSpPr>
            <a:spLocks noGrp="1" noRot="1" noChangeAspect="1" noChangeArrowheads="1" noTextEdit="1"/>
          </p:cNvSpPr>
          <p:nvPr>
            <p:ph type="sldImg"/>
          </p:nvPr>
        </p:nvSpPr>
        <p:spPr>
          <a:xfrm>
            <a:off x="1144588" y="685800"/>
            <a:ext cx="4570412" cy="3429000"/>
          </a:xfrm>
          <a:ln/>
        </p:spPr>
      </p:sp>
      <p:sp>
        <p:nvSpPr>
          <p:cNvPr id="50181" name="Rectangle 3"/>
          <p:cNvSpPr>
            <a:spLocks noGrp="1" noChangeArrowheads="1"/>
          </p:cNvSpPr>
          <p:nvPr>
            <p:ph type="body" idx="1"/>
          </p:nvPr>
        </p:nvSpPr>
        <p:spPr>
          <a:xfrm>
            <a:off x="913805" y="4343704"/>
            <a:ext cx="5030391" cy="4113892"/>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lIns="86486" tIns="43243" rIns="86486" bIns="43243"/>
          <a:lstStyle/>
          <a:p>
            <a:pPr eaLnBrk="1" hangingPunct="1"/>
            <a:endParaRPr lang="ja-JP"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jpeg"/><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8.jpeg"/><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jpeg"/><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4.xml"/><Relationship Id="rId2" Type="http://schemas.openxmlformats.org/officeDocument/2006/relationships/image" Target="../media/image4.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 Id="rId3" Type="http://schemas.openxmlformats.org/officeDocument/2006/relationships/image" Target="../media/image10.jpe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 Id="rId3"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28109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9879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1129524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636705305"/>
      </p:ext>
    </p:extLst>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lvl1pPr>
              <a:defRPr/>
            </a:lvl1pPr>
          </a:lstStyle>
          <a:p>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4" name="スライド番号プレースホルダー 3"/>
          <p:cNvSpPr>
            <a:spLocks noGrp="1"/>
          </p:cNvSpPr>
          <p:nvPr>
            <p:ph type="sldNum" sz="quarter" idx="12"/>
          </p:nvPr>
        </p:nvSpPr>
        <p:spPr/>
        <p:txBody>
          <a:bodyPr/>
          <a:lstStyle>
            <a:lvl1pPr>
              <a:defRPr/>
            </a:lvl1pPr>
          </a:lstStyle>
          <a:p>
            <a:fld id="{6861C399-C6F8-F94A-9829-F0EB27731134}" type="slidenum">
              <a:rPr lang="en-US" altLang="ja-JP">
                <a:solidFill>
                  <a:srgbClr val="000000"/>
                </a:solidFill>
                <a:latin typeface="Arial"/>
                <a:ea typeface="Arial Unicode MS"/>
                <a:cs typeface="Arial Unicode MS"/>
              </a: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1998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pic>
        <p:nvPicPr>
          <p:cNvPr id="3" name="Picture 134" descr="Undulator_final_nurh#50DE97_rechts"/>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47088" y="117475"/>
            <a:ext cx="5778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7" descr="Helmholtz_Logo"/>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56600" y="6516688"/>
            <a:ext cx="5842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0"/>
          <p:cNvSpPr>
            <a:spLocks noChangeShapeType="1"/>
          </p:cNvSpPr>
          <p:nvPr userDrawn="1"/>
        </p:nvSpPr>
        <p:spPr bwMode="auto">
          <a:xfrm>
            <a:off x="115888" y="6477000"/>
            <a:ext cx="8904287" cy="0"/>
          </a:xfrm>
          <a:prstGeom prst="line">
            <a:avLst/>
          </a:prstGeom>
          <a:noFill/>
          <a:ln w="12700">
            <a:solidFill>
              <a:schemeClr val="hlink"/>
            </a:solidFill>
            <a:round/>
            <a:headEnd/>
            <a:tailEnd/>
          </a:ln>
        </p:spPr>
        <p:txBody>
          <a:bodyPr/>
          <a:lstStyle/>
          <a:p>
            <a:pPr defTabSz="914400" fontAlgn="base">
              <a:spcBef>
                <a:spcPct val="20000"/>
              </a:spcBef>
              <a:spcAft>
                <a:spcPct val="0"/>
              </a:spcAft>
              <a:buClr>
                <a:srgbClr val="F8B323"/>
              </a:buClr>
              <a:buFont typeface="Wingdings" charset="2"/>
              <a:buChar char="n"/>
              <a:defRPr/>
            </a:pPr>
            <a:endParaRPr kumimoji="0" lang="ja-JP" altLang="en-US" sz="900">
              <a:solidFill>
                <a:srgbClr val="261748"/>
              </a:solidFill>
              <a:latin typeface="Arial" charset="0"/>
              <a:ea typeface="ＭＳ Ｐゴシック" charset="-128"/>
              <a:cs typeface="ＭＳ Ｐゴシック" charset="-128"/>
            </a:endParaRPr>
          </a:p>
        </p:txBody>
      </p:sp>
      <p:pic>
        <p:nvPicPr>
          <p:cNvPr id="7" name="Picture 121" descr="DESY-Logo-cyan-RGB_Hintergrund weiss"/>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989888" y="6511925"/>
            <a:ext cx="252412"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22"/>
          <p:cNvSpPr>
            <a:spLocks noChangeArrowheads="1"/>
          </p:cNvSpPr>
          <p:nvPr userDrawn="1"/>
        </p:nvSpPr>
        <p:spPr bwMode="auto">
          <a:xfrm>
            <a:off x="1093788" y="114300"/>
            <a:ext cx="7283450" cy="915988"/>
          </a:xfrm>
          <a:prstGeom prst="rect">
            <a:avLst/>
          </a:prstGeom>
          <a:solidFill>
            <a:schemeClr val="hlink"/>
          </a:solidFill>
          <a:ln w="9525">
            <a:noFill/>
            <a:miter lim="800000"/>
            <a:headEnd/>
            <a:tailEnd/>
          </a:ln>
        </p:spPr>
        <p:txBody>
          <a:bodyPr wrap="none" anchor="ctr"/>
          <a:lstStyle/>
          <a:p>
            <a:pPr algn="ctr" defTabSz="914400" eaLnBrk="0" fontAlgn="base" hangingPunct="0">
              <a:spcBef>
                <a:spcPct val="0"/>
              </a:spcBef>
              <a:spcAft>
                <a:spcPct val="0"/>
              </a:spcAft>
              <a:defRPr/>
            </a:pPr>
            <a:endParaRPr kumimoji="0" lang="en-GB" sz="2400">
              <a:solidFill>
                <a:srgbClr val="261748"/>
              </a:solidFill>
              <a:latin typeface="Arial" charset="0"/>
              <a:ea typeface="ＭＳ Ｐゴシック" charset="-128"/>
              <a:cs typeface="ＭＳ Ｐゴシック" charset="-128"/>
            </a:endParaRPr>
          </a:p>
        </p:txBody>
      </p:sp>
      <p:sp>
        <p:nvSpPr>
          <p:cNvPr id="9" name="Text Box 123"/>
          <p:cNvSpPr txBox="1">
            <a:spLocks noChangeArrowheads="1"/>
          </p:cNvSpPr>
          <p:nvPr userDrawn="1"/>
        </p:nvSpPr>
        <p:spPr bwMode="auto">
          <a:xfrm>
            <a:off x="1093788" y="114300"/>
            <a:ext cx="6629400" cy="193675"/>
          </a:xfrm>
          <a:prstGeom prst="rect">
            <a:avLst/>
          </a:prstGeom>
          <a:noFill/>
          <a:ln>
            <a:noFill/>
          </a:ln>
          <a:extLst/>
        </p:spPr>
        <p:txBody>
          <a:bodyPr lIns="79200" tIns="0" rIns="46800" bIns="0" anchor="b"/>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defTabSz="914400" fontAlgn="base">
              <a:lnSpc>
                <a:spcPct val="110000"/>
              </a:lnSpc>
              <a:spcBef>
                <a:spcPct val="50000"/>
              </a:spcBef>
              <a:spcAft>
                <a:spcPct val="0"/>
              </a:spcAft>
              <a:defRPr/>
            </a:pPr>
            <a:r>
              <a:rPr kumimoji="0" lang="en-US" sz="1000" dirty="0" smtClean="0">
                <a:solidFill>
                  <a:srgbClr val="FFFFFF"/>
                </a:solidFill>
                <a:cs typeface="ＭＳ Ｐゴシック" charset="0"/>
              </a:rPr>
              <a:t>The European XFEL - Progress and Status</a:t>
            </a:r>
          </a:p>
        </p:txBody>
      </p:sp>
      <p:pic>
        <p:nvPicPr>
          <p:cNvPr id="10" name="Picture 127" descr="logo-XFEL_rgb"/>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17475" y="114300"/>
            <a:ext cx="911225"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1093788" y="541338"/>
            <a:ext cx="7283450" cy="481012"/>
          </a:xfrm>
        </p:spPr>
        <p:txBody>
          <a:bodyPr/>
          <a:lstStyle/>
          <a:p>
            <a:r>
              <a:rPr lang="en-US" smtClean="0"/>
              <a:t>Click to edit Master title style</a:t>
            </a:r>
            <a:endParaRPr lang="en-US"/>
          </a:p>
        </p:txBody>
      </p:sp>
      <p:sp>
        <p:nvSpPr>
          <p:cNvPr id="11" name="Rectangle 126"/>
          <p:cNvSpPr>
            <a:spLocks noGrp="1" noChangeArrowheads="1"/>
          </p:cNvSpPr>
          <p:nvPr>
            <p:ph type="sldNum" sz="quarter" idx="10"/>
          </p:nvPr>
        </p:nvSpPr>
        <p:spPr/>
        <p:txBody>
          <a:bodyPr/>
          <a:lstStyle>
            <a:lvl1pPr>
              <a:defRPr/>
            </a:lvl1pPr>
          </a:lstStyle>
          <a:p>
            <a:fld id="{97E4E536-C257-134A-9114-CE0733563557}" type="slidenum">
              <a:rPr lang="en-GB" altLang="ja-JP">
                <a:solidFill>
                  <a:srgbClr val="FFFFFF"/>
                </a:solidFill>
                <a:latin typeface="Arial"/>
                <a:ea typeface="Arial Unicode MS"/>
                <a:cs typeface="Arial Unicode MS"/>
              </a:rPr>
              <a:pPr/>
              <a:t>‹#›</a:t>
            </a:fld>
            <a:endParaRPr lang="en-GB" altLang="ja-JP">
              <a:solidFill>
                <a:srgbClr val="FFFFFF"/>
              </a:solidFill>
              <a:latin typeface="Arial"/>
              <a:ea typeface="Arial Unicode MS"/>
              <a:cs typeface="Arial Unicode MS"/>
            </a:endParaRPr>
          </a:p>
        </p:txBody>
      </p:sp>
      <p:sp>
        <p:nvSpPr>
          <p:cNvPr id="12" name="Rectangle 26"/>
          <p:cNvSpPr>
            <a:spLocks noGrp="1" noChangeArrowheads="1"/>
          </p:cNvSpPr>
          <p:nvPr>
            <p:ph type="ftr" sz="quarter" idx="11"/>
          </p:nvPr>
        </p:nvSpPr>
        <p:spPr/>
        <p:txBody>
          <a:bodyPr/>
          <a:lstStyle>
            <a:lvl1pPr>
              <a:defRPr/>
            </a:lvl1pPr>
          </a:lstStyle>
          <a:p>
            <a:r>
              <a:rPr lang="en-US" altLang="ja-JP" smtClean="0">
                <a:latin typeface="Arial"/>
                <a:ea typeface="Arial Unicode MS"/>
                <a:cs typeface="Arial Unicode MS"/>
              </a:rPr>
              <a:t>SCRF Cost Overview</a:t>
            </a:r>
            <a:endParaRPr lang="en-GB" altLang="ja-JP">
              <a:latin typeface="Arial"/>
              <a:ea typeface="Arial Unicode MS"/>
              <a:cs typeface="Arial Unicode MS"/>
            </a:endParaRPr>
          </a:p>
        </p:txBody>
      </p:sp>
    </p:spTree>
    <p:extLst>
      <p:ext uri="{BB962C8B-B14F-4D97-AF65-F5344CB8AC3E}">
        <p14:creationId xmlns:p14="http://schemas.microsoft.com/office/powerpoint/2010/main" val="3241055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518295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072646468"/>
      </p:ext>
    </p:extLst>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69342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6"/>
          <p:cNvSpPr>
            <a:spLocks noGrp="1" noChangeArrowheads="1"/>
          </p:cNvSpPr>
          <p:nvPr>
            <p:ph type="sldNum" sz="quarter" idx="12"/>
          </p:nvPr>
        </p:nvSpPr>
        <p:spPr>
          <a:ln/>
        </p:spPr>
        <p:txBody>
          <a:bodyPr/>
          <a:lstStyle>
            <a:lvl1pPr>
              <a:defRPr/>
            </a:lvl1pPr>
          </a:lstStyle>
          <a:p>
            <a:pPr>
              <a:defRPr/>
            </a:pPr>
            <a:fld id="{06BA05AD-E711-064B-8E1E-785E5DFBB32C}" type="slidenum">
              <a:rPr lang="en-US">
                <a:solidFill>
                  <a:srgbClr val="000000"/>
                </a:solidFill>
                <a:latin typeface="Arial"/>
                <a:ea typeface="Arial Unicode MS"/>
                <a:cs typeface="Arial Unicode MS"/>
              </a:rPr>
              <a:pPr>
                <a:def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85487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lang="en-US" smtClean="0"/>
              <a:t>Feb 6/7 2013 Windsor, UK </a:t>
            </a:r>
            <a:endParaRPr lang="en-US" dirty="0"/>
          </a:p>
        </p:txBody>
      </p:sp>
      <p:sp>
        <p:nvSpPr>
          <p:cNvPr id="8"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lang="en-US" smtClean="0"/>
              <a:t>ILC Cost Review</a:t>
            </a:r>
            <a:endParaRPr lang="en-US" dirty="0"/>
          </a:p>
        </p:txBody>
      </p:sp>
      <p:sp>
        <p:nvSpPr>
          <p:cNvPr id="9"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lang="en-US" smtClean="0"/>
              <a:pPr/>
              <a:t>‹#›</a:t>
            </a:fld>
            <a:endParaRPr lang="en-US"/>
          </a:p>
        </p:txBody>
      </p:sp>
    </p:spTree>
    <p:extLst>
      <p:ext uri="{BB962C8B-B14F-4D97-AF65-F5344CB8AC3E}">
        <p14:creationId xmlns:p14="http://schemas.microsoft.com/office/powerpoint/2010/main" val="1842510119"/>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8284284"/>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11455152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710502655"/>
      </p:ext>
    </p:extLst>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617704329"/>
      </p:ext>
    </p:extLst>
  </p:cSld>
  <p:clrMapOvr>
    <a:masterClrMapping/>
  </p:clrMapOvr>
  <p:transition xmlns:p14="http://schemas.microsoft.com/office/powerpoint/2010/mai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95988734"/>
      </p:ext>
    </p:extLst>
  </p:cSld>
  <p:clrMapOvr>
    <a:masterClrMapping/>
  </p:clrMapOvr>
  <p:transition xmlns:p14="http://schemas.microsoft.com/office/powerpoint/2010/mai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561377442"/>
      </p:ext>
    </p:extLst>
  </p:cSld>
  <p:clrMapOvr>
    <a:masterClrMapping/>
  </p:clrMapOvr>
  <p:transition xmlns:p14="http://schemas.microsoft.com/office/powerpoint/2010/mai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357732614"/>
      </p:ext>
    </p:extLst>
  </p:cSld>
  <p:clrMapOvr>
    <a:masterClrMapping/>
  </p:clrMapOvr>
  <p:transition xmlns:p14="http://schemas.microsoft.com/office/powerpoint/2010/mai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16138177"/>
      </p:ext>
    </p:extLst>
  </p:cSld>
  <p:clrMapOvr>
    <a:masterClrMapping/>
  </p:clrMapOvr>
  <p:transition xmlns:p14="http://schemas.microsoft.com/office/powerpoint/2010/mai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623234336"/>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544123869"/>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991495226"/>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644037830"/>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9782015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27078680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778651024"/>
      </p:ext>
    </p:extLst>
  </p:cSld>
  <p:clrMapOvr>
    <a:masterClrMapping/>
  </p:clrMapOvr>
  <p:transition xmlns:p14="http://schemas.microsoft.com/office/powerpoint/2010/mai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5" name="Rectangle 6"/>
          <p:cNvSpPr>
            <a:spLocks noGrp="1" noChangeArrowheads="1"/>
          </p:cNvSpPr>
          <p:nvPr>
            <p:ph type="sldNum" sz="quarter" idx="12"/>
          </p:nvPr>
        </p:nvSpPr>
        <p:spPr>
          <a:ln/>
        </p:spPr>
        <p:txBody>
          <a:bodyPr/>
          <a:lstStyle>
            <a:lvl1pPr>
              <a:defRPr/>
            </a:lvl1pPr>
          </a:lstStyle>
          <a:p>
            <a:pPr>
              <a:defRPr/>
            </a:pPr>
            <a:fld id="{FEB85ABE-900B-5F41-A7E2-B293305521C4}"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26127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897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16635946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lvl1pPr>
              <a:defRPr/>
            </a:lvl1pPr>
          </a:lstStyle>
          <a:p>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4" name="スライド番号プレースホルダー 3"/>
          <p:cNvSpPr>
            <a:spLocks noGrp="1"/>
          </p:cNvSpPr>
          <p:nvPr>
            <p:ph type="sldNum" sz="quarter" idx="12"/>
          </p:nvPr>
        </p:nvSpPr>
        <p:spPr/>
        <p:txBody>
          <a:bodyPr/>
          <a:lstStyle>
            <a:lvl1pPr>
              <a:defRPr/>
            </a:lvl1pPr>
          </a:lstStyle>
          <a:p>
            <a:fld id="{6861C399-C6F8-F94A-9829-F0EB27731134}" type="slidenum">
              <a:rPr lang="en-US" altLang="ja-JP">
                <a:solidFill>
                  <a:srgbClr val="000000"/>
                </a:solidFill>
                <a:latin typeface="Arial"/>
                <a:ea typeface="Arial Unicode MS"/>
                <a:cs typeface="Arial Unicode MS"/>
              </a: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8463026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pic>
        <p:nvPicPr>
          <p:cNvPr id="3" name="Picture 134" descr="Undulator_final_nurh#50DE97_rechts"/>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47088" y="117475"/>
            <a:ext cx="5778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7" descr="Helmholtz_Logo"/>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56600" y="6516688"/>
            <a:ext cx="5842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0"/>
          <p:cNvSpPr>
            <a:spLocks noChangeShapeType="1"/>
          </p:cNvSpPr>
          <p:nvPr userDrawn="1"/>
        </p:nvSpPr>
        <p:spPr bwMode="auto">
          <a:xfrm>
            <a:off x="115888" y="6477000"/>
            <a:ext cx="8904287" cy="0"/>
          </a:xfrm>
          <a:prstGeom prst="line">
            <a:avLst/>
          </a:prstGeom>
          <a:noFill/>
          <a:ln w="12700">
            <a:solidFill>
              <a:schemeClr val="hlink"/>
            </a:solidFill>
            <a:round/>
            <a:headEnd/>
            <a:tailEnd/>
          </a:ln>
        </p:spPr>
        <p:txBody>
          <a:bodyPr/>
          <a:lstStyle/>
          <a:p>
            <a:pPr defTabSz="914400" fontAlgn="base">
              <a:spcBef>
                <a:spcPct val="20000"/>
              </a:spcBef>
              <a:spcAft>
                <a:spcPct val="0"/>
              </a:spcAft>
              <a:buClr>
                <a:srgbClr val="F8B323"/>
              </a:buClr>
              <a:buFont typeface="Wingdings" charset="2"/>
              <a:buChar char="n"/>
              <a:defRPr/>
            </a:pPr>
            <a:endParaRPr kumimoji="0" lang="ja-JP" altLang="en-US" sz="900">
              <a:solidFill>
                <a:srgbClr val="261748"/>
              </a:solidFill>
              <a:latin typeface="Arial" charset="0"/>
              <a:ea typeface="ＭＳ Ｐゴシック" charset="-128"/>
              <a:cs typeface="ＭＳ Ｐゴシック" charset="-128"/>
            </a:endParaRPr>
          </a:p>
        </p:txBody>
      </p:sp>
      <p:pic>
        <p:nvPicPr>
          <p:cNvPr id="7" name="Picture 121" descr="DESY-Logo-cyan-RGB_Hintergrund weiss"/>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989888" y="6511925"/>
            <a:ext cx="252412"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22"/>
          <p:cNvSpPr>
            <a:spLocks noChangeArrowheads="1"/>
          </p:cNvSpPr>
          <p:nvPr userDrawn="1"/>
        </p:nvSpPr>
        <p:spPr bwMode="auto">
          <a:xfrm>
            <a:off x="1093788" y="114300"/>
            <a:ext cx="7283450" cy="915988"/>
          </a:xfrm>
          <a:prstGeom prst="rect">
            <a:avLst/>
          </a:prstGeom>
          <a:solidFill>
            <a:schemeClr val="hlink"/>
          </a:solidFill>
          <a:ln w="9525">
            <a:noFill/>
            <a:miter lim="800000"/>
            <a:headEnd/>
            <a:tailEnd/>
          </a:ln>
        </p:spPr>
        <p:txBody>
          <a:bodyPr wrap="none" anchor="ctr"/>
          <a:lstStyle/>
          <a:p>
            <a:pPr algn="ctr" defTabSz="914400" eaLnBrk="0" fontAlgn="base" hangingPunct="0">
              <a:spcBef>
                <a:spcPct val="0"/>
              </a:spcBef>
              <a:spcAft>
                <a:spcPct val="0"/>
              </a:spcAft>
              <a:defRPr/>
            </a:pPr>
            <a:endParaRPr kumimoji="0" lang="en-GB" sz="2400">
              <a:solidFill>
                <a:srgbClr val="261748"/>
              </a:solidFill>
              <a:latin typeface="Arial" charset="0"/>
              <a:ea typeface="ＭＳ Ｐゴシック" charset="-128"/>
              <a:cs typeface="ＭＳ Ｐゴシック" charset="-128"/>
            </a:endParaRPr>
          </a:p>
        </p:txBody>
      </p:sp>
      <p:sp>
        <p:nvSpPr>
          <p:cNvPr id="9" name="Text Box 123"/>
          <p:cNvSpPr txBox="1">
            <a:spLocks noChangeArrowheads="1"/>
          </p:cNvSpPr>
          <p:nvPr userDrawn="1"/>
        </p:nvSpPr>
        <p:spPr bwMode="auto">
          <a:xfrm>
            <a:off x="1093788" y="114300"/>
            <a:ext cx="6629400" cy="193675"/>
          </a:xfrm>
          <a:prstGeom prst="rect">
            <a:avLst/>
          </a:prstGeom>
          <a:noFill/>
          <a:ln>
            <a:noFill/>
          </a:ln>
          <a:extLst/>
        </p:spPr>
        <p:txBody>
          <a:bodyPr lIns="79200" tIns="0" rIns="46800" bIns="0" anchor="b"/>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defTabSz="914400" fontAlgn="base">
              <a:lnSpc>
                <a:spcPct val="110000"/>
              </a:lnSpc>
              <a:spcBef>
                <a:spcPct val="50000"/>
              </a:spcBef>
              <a:spcAft>
                <a:spcPct val="0"/>
              </a:spcAft>
              <a:defRPr/>
            </a:pPr>
            <a:r>
              <a:rPr kumimoji="0" lang="en-US" sz="1000" dirty="0" smtClean="0">
                <a:solidFill>
                  <a:srgbClr val="FFFFFF"/>
                </a:solidFill>
                <a:cs typeface="ＭＳ Ｐゴシック" charset="0"/>
              </a:rPr>
              <a:t>The European XFEL - Progress and Status</a:t>
            </a:r>
          </a:p>
        </p:txBody>
      </p:sp>
      <p:pic>
        <p:nvPicPr>
          <p:cNvPr id="10" name="Picture 127" descr="logo-XFEL_rgb"/>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17475" y="114300"/>
            <a:ext cx="911225"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1093788" y="541338"/>
            <a:ext cx="7283450" cy="481012"/>
          </a:xfrm>
        </p:spPr>
        <p:txBody>
          <a:bodyPr/>
          <a:lstStyle/>
          <a:p>
            <a:r>
              <a:rPr lang="en-US" smtClean="0"/>
              <a:t>Click to edit Master title style</a:t>
            </a:r>
            <a:endParaRPr lang="en-US"/>
          </a:p>
        </p:txBody>
      </p:sp>
      <p:sp>
        <p:nvSpPr>
          <p:cNvPr id="11" name="Rectangle 126"/>
          <p:cNvSpPr>
            <a:spLocks noGrp="1" noChangeArrowheads="1"/>
          </p:cNvSpPr>
          <p:nvPr>
            <p:ph type="sldNum" sz="quarter" idx="10"/>
          </p:nvPr>
        </p:nvSpPr>
        <p:spPr/>
        <p:txBody>
          <a:bodyPr/>
          <a:lstStyle>
            <a:lvl1pPr>
              <a:defRPr/>
            </a:lvl1pPr>
          </a:lstStyle>
          <a:p>
            <a:fld id="{97E4E536-C257-134A-9114-CE0733563557}" type="slidenum">
              <a:rPr lang="en-GB" altLang="ja-JP">
                <a:solidFill>
                  <a:srgbClr val="FFFFFF"/>
                </a:solidFill>
                <a:latin typeface="Arial"/>
                <a:ea typeface="Arial Unicode MS"/>
                <a:cs typeface="Arial Unicode MS"/>
              </a:rPr>
              <a:pPr/>
              <a:t>‹#›</a:t>
            </a:fld>
            <a:endParaRPr lang="en-GB" altLang="ja-JP">
              <a:solidFill>
                <a:srgbClr val="FFFFFF"/>
              </a:solidFill>
              <a:latin typeface="Arial"/>
              <a:ea typeface="Arial Unicode MS"/>
              <a:cs typeface="Arial Unicode MS"/>
            </a:endParaRPr>
          </a:p>
        </p:txBody>
      </p:sp>
      <p:sp>
        <p:nvSpPr>
          <p:cNvPr id="12" name="Rectangle 26"/>
          <p:cNvSpPr>
            <a:spLocks noGrp="1" noChangeArrowheads="1"/>
          </p:cNvSpPr>
          <p:nvPr>
            <p:ph type="ftr" sz="quarter" idx="11"/>
          </p:nvPr>
        </p:nvSpPr>
        <p:spPr/>
        <p:txBody>
          <a:bodyPr/>
          <a:lstStyle>
            <a:lvl1pPr>
              <a:defRPr/>
            </a:lvl1pPr>
          </a:lstStyle>
          <a:p>
            <a:r>
              <a:rPr lang="en-US" altLang="ja-JP" smtClean="0">
                <a:latin typeface="Arial"/>
                <a:ea typeface="Arial Unicode MS"/>
                <a:cs typeface="Arial Unicode MS"/>
              </a:rPr>
              <a:t>SCRF Cost Overview</a:t>
            </a:r>
            <a:endParaRPr lang="en-GB" altLang="ja-JP">
              <a:latin typeface="Arial"/>
              <a:ea typeface="Arial Unicode MS"/>
              <a:cs typeface="Arial Unicode MS"/>
            </a:endParaRPr>
          </a:p>
        </p:txBody>
      </p:sp>
    </p:spTree>
    <p:extLst>
      <p:ext uri="{BB962C8B-B14F-4D97-AF65-F5344CB8AC3E}">
        <p14:creationId xmlns:p14="http://schemas.microsoft.com/office/powerpoint/2010/main" val="21843463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505985161"/>
      </p:ext>
    </p:extLst>
  </p:cSld>
  <p:clrMapOvr>
    <a:masterClrMapping/>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411953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854627557"/>
      </p:ext>
    </p:extLst>
  </p:cSld>
  <p:clrMapOvr>
    <a:masterClrMapping/>
  </p:clrMapOvr>
  <p:transition xmlns:p14="http://schemas.microsoft.com/office/powerpoint/2010/mai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69342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latin typeface="Arial"/>
                <a:ea typeface="Arial Unicode MS"/>
                <a:cs typeface="Arial Unicode MS"/>
              </a:rPr>
              <a:t>SCRF Cost Overview</a:t>
            </a:r>
            <a:endParaRPr lang="en-US">
              <a:latin typeface="Arial"/>
              <a:ea typeface="Arial Unicode MS"/>
              <a:cs typeface="Arial Unicode MS"/>
            </a:endParaRPr>
          </a:p>
        </p:txBody>
      </p:sp>
      <p:sp>
        <p:nvSpPr>
          <p:cNvPr id="7" name="Rectangle 6"/>
          <p:cNvSpPr>
            <a:spLocks noGrp="1" noChangeArrowheads="1"/>
          </p:cNvSpPr>
          <p:nvPr>
            <p:ph type="sldNum" sz="quarter" idx="12"/>
          </p:nvPr>
        </p:nvSpPr>
        <p:spPr>
          <a:ln/>
        </p:spPr>
        <p:txBody>
          <a:bodyPr/>
          <a:lstStyle>
            <a:lvl1pPr>
              <a:defRPr/>
            </a:lvl1pPr>
          </a:lstStyle>
          <a:p>
            <a:pPr>
              <a:defRPr/>
            </a:pPr>
            <a:fld id="{06BA05AD-E711-064B-8E1E-785E5DFBB32C}" type="slidenum">
              <a:rPr lang="en-US">
                <a:solidFill>
                  <a:srgbClr val="000000"/>
                </a:solidFill>
                <a:latin typeface="Arial"/>
                <a:ea typeface="Arial Unicode MS"/>
                <a:cs typeface="Arial Unicode MS"/>
              </a:rPr>
              <a:pPr>
                <a:def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632502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130213,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FuzeBox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6770939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userDrawn="1"/>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12"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13"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14"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2623898244"/>
      </p:ext>
    </p:extLst>
  </p:cSld>
  <p:clrMapOvr>
    <a:masterClrMapping/>
  </p:clrMapOvr>
  <p:transition xmlns:p14="http://schemas.microsoft.com/office/powerpoint/2010/mai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8"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9"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3189973769"/>
      </p:ext>
    </p:extLst>
  </p:cSld>
  <p:clrMapOvr>
    <a:masterClrMapping/>
  </p:clrMapOvr>
  <p:transition xmlns:p14="http://schemas.microsoft.com/office/powerpoint/2010/mai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6" name="Slide Number Placeholder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1594034339"/>
      </p:ext>
    </p:extLst>
  </p:cSld>
  <p:clrMapOvr>
    <a:masterClrMapping/>
  </p:clrMapOvr>
  <p:transition xmlns:p14="http://schemas.microsoft.com/office/powerpoint/2010/mai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4009809921"/>
      </p:ext>
    </p:extLst>
  </p:cSld>
  <p:clrMapOvr>
    <a:masterClrMapping/>
  </p:clrMapOvr>
  <p:transition xmlns:p14="http://schemas.microsoft.com/office/powerpoint/2010/mai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9" name="Rectangle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3304654767"/>
      </p:ext>
    </p:extLst>
  </p:cSld>
  <p:clrMapOvr>
    <a:masterClrMapping/>
  </p:clrMapOvr>
  <p:transition xmlns:p14="http://schemas.microsoft.com/office/powerpoint/2010/mai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7"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8"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2876688730"/>
      </p:ext>
    </p:extLst>
  </p:cSld>
  <p:clrMapOvr>
    <a:masterClrMapping/>
  </p:clrMapOvr>
  <p:transition xmlns:p14="http://schemas.microsoft.com/office/powerpoint/2010/mai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6"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7"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3604393488"/>
      </p:ext>
    </p:extLst>
  </p:cSld>
  <p:clrMapOvr>
    <a:masterClrMapping/>
  </p:clrMapOvr>
  <p:transition xmlns:p14="http://schemas.microsoft.com/office/powerpoint/2010/mai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1744770972"/>
      </p:ext>
    </p:extLst>
  </p:cSld>
  <p:clrMapOvr>
    <a:masterClrMapping/>
  </p:clrMapOvr>
  <p:transition xmlns:p14="http://schemas.microsoft.com/office/powerpoint/2010/mai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3156478003"/>
      </p:ext>
    </p:extLst>
  </p:cSld>
  <p:clrMapOvr>
    <a:masterClrMapping/>
  </p:clrMapOvr>
  <p:transition xmlns:p14="http://schemas.microsoft.com/office/powerpoint/2010/mai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6" name="Slide Number Placeholder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3741518211"/>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130213, A. Yamamoto</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SCRF FuzeBox Meeting</a:t>
            </a:r>
            <a:endParaRPr kumimoji="1" lang="ja-JP" altLang="en-US"/>
          </a:p>
        </p:txBody>
      </p:sp>
      <p:sp>
        <p:nvSpPr>
          <p:cNvPr id="9" name="スライド番号プレースホルダー 8"/>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17714577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FFFFFF">
                    <a:lumMod val="50000"/>
                  </a:srgbClr>
                </a:solidFill>
                <a:latin typeface="Arial"/>
                <a:ea typeface="Arial Unicode MS"/>
                <a:cs typeface="Arial Unicode MS"/>
              </a:rPr>
              <a:t>Feb 6/7 2013 Windsor, UK </a:t>
            </a:r>
            <a:endParaRPr lang="en-US">
              <a:solidFill>
                <a:srgbClr val="FFFFFF">
                  <a:lumMod val="50000"/>
                </a:srgbClr>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ILC Cost Review</a:t>
            </a:r>
            <a:endParaRPr lang="en-US">
              <a:latin typeface="Arial"/>
              <a:ea typeface="Arial Unicode MS"/>
              <a:cs typeface="Arial Unicode MS"/>
            </a:endParaRPr>
          </a:p>
        </p:txBody>
      </p:sp>
      <p:sp>
        <p:nvSpPr>
          <p:cNvPr id="6" name="Slide Number Placeholder 5"/>
          <p:cNvSpPr>
            <a:spLocks noGrp="1" noChangeArrowheads="1"/>
          </p:cNvSpPr>
          <p:nvPr>
            <p:ph type="sldNum" sz="quarter" idx="12"/>
          </p:nvPr>
        </p:nvSpPr>
        <p:spPr>
          <a:xfrm>
            <a:off x="6553200" y="6400800"/>
            <a:ext cx="1905000" cy="296473"/>
          </a:xfrm>
          <a:prstGeom prst="rect">
            <a:avLst/>
          </a:prstGeom>
          <a:ln/>
        </p:spPr>
        <p:txBody>
          <a:bodyPr/>
          <a:lstStyle>
            <a:lvl1pPr>
              <a:defRPr/>
            </a:lvl1pPr>
          </a:lstStyle>
          <a:p>
            <a:fld id="{AAB6FA28-7AEC-3F43-9C2D-3DB969CFEC6A}" type="slidenum">
              <a:rPr lang="en-US" smtClean="0">
                <a:latin typeface="Arial"/>
                <a:ea typeface="Arial Unicode MS"/>
                <a:cs typeface="Arial Unicode MS"/>
              </a:rPr>
              <a:pPr/>
              <a:t>‹#›</a:t>
            </a:fld>
            <a:endParaRPr lang="en-US">
              <a:latin typeface="Arial"/>
              <a:ea typeface="Arial Unicode MS"/>
              <a:cs typeface="Arial Unicode MS"/>
            </a:endParaRPr>
          </a:p>
        </p:txBody>
      </p:sp>
    </p:spTree>
    <p:extLst>
      <p:ext uri="{BB962C8B-B14F-4D97-AF65-F5344CB8AC3E}">
        <p14:creationId xmlns:p14="http://schemas.microsoft.com/office/powerpoint/2010/main" val="1801424617"/>
      </p:ext>
    </p:extLst>
  </p:cSld>
  <p:clrMapOvr>
    <a:masterClrMapping/>
  </p:clrMapOvr>
  <p:transition xmlns:p14="http://schemas.microsoft.com/office/powerpoint/2010/mai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latin typeface="Arial"/>
                <a:ea typeface="Arial Unicode MS"/>
                <a:cs typeface="Arial Unicode MS"/>
              </a:rPr>
              <a:pPr/>
              <a:t>‹#›</a:t>
            </a:fld>
            <a:endParaRPr lang="en-US" dirty="0">
              <a:latin typeface="Arial"/>
              <a:ea typeface="Arial Unicode MS"/>
              <a:cs typeface="Arial Unicode MS"/>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p:txBody>
          <a:bodyPr/>
          <a:lstStyle/>
          <a:p>
            <a:r>
              <a:rPr lang="en-US" smtClean="0">
                <a:latin typeface="Arial"/>
                <a:ea typeface="Arial Unicode MS"/>
                <a:cs typeface="Arial Unicode MS"/>
              </a:rPr>
              <a:t>prep. telecon, Jan 28 - ILC cost review</a:t>
            </a:r>
            <a:endParaRPr lang="en-US" dirty="0">
              <a:latin typeface="Arial"/>
              <a:ea typeface="Arial Unicode MS"/>
              <a:cs typeface="Arial Unicode MS"/>
            </a:endParaRPr>
          </a:p>
        </p:txBody>
      </p:sp>
      <p:sp>
        <p:nvSpPr>
          <p:cNvPr id="3" name="Chart Placeholder 2"/>
          <p:cNvSpPr>
            <a:spLocks noGrp="1"/>
          </p:cNvSpPr>
          <p:nvPr>
            <p:ph type="chart" sz="quarter" idx="15"/>
          </p:nvPr>
        </p:nvSpPr>
        <p:spPr>
          <a:xfrm>
            <a:off x="6007100" y="1670050"/>
            <a:ext cx="2667000" cy="4648200"/>
          </a:xfrm>
        </p:spPr>
        <p:txBody>
          <a:bodyPr/>
          <a:lstStyle/>
          <a:p>
            <a:r>
              <a:rPr lang="en-US" dirty="0" smtClean="0"/>
              <a:t>Click icon to add chart</a:t>
            </a:r>
            <a:endParaRPr lang="en-CA" dirty="0"/>
          </a:p>
        </p:txBody>
      </p:sp>
      <p:sp>
        <p:nvSpPr>
          <p:cNvPr id="5" name="Content Placeholder 4"/>
          <p:cNvSpPr>
            <a:spLocks noGrp="1"/>
          </p:cNvSpPr>
          <p:nvPr>
            <p:ph sz="quarter" idx="16"/>
          </p:nvPr>
        </p:nvSpPr>
        <p:spPr>
          <a:xfrm>
            <a:off x="446088" y="1670050"/>
            <a:ext cx="54848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22224334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130213, A. Yamamoto</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SCRF FuzeBox Meeting</a:t>
            </a:r>
            <a:endParaRPr kumimoji="1" lang="ja-JP" altLang="en-US"/>
          </a:p>
        </p:txBody>
      </p:sp>
      <p:sp>
        <p:nvSpPr>
          <p:cNvPr id="5" name="スライド番号プレースホルダー 4"/>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3460154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130213, A. Yamamoto</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SCRF FuzeBox Meeting</a:t>
            </a:r>
            <a:endParaRPr kumimoji="1" lang="ja-JP" altLang="en-US"/>
          </a:p>
        </p:txBody>
      </p:sp>
      <p:sp>
        <p:nvSpPr>
          <p:cNvPr id="4" name="スライド番号プレースホルダー 3"/>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2700700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130213,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FuzeBox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279161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130213,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FuzeBox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13957220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 Id="rId9" Type="http://schemas.openxmlformats.org/officeDocument/2006/relationships/image" Target="../media/image1.jpeg"/><Relationship Id="rId10" Type="http://schemas.openxmlformats.org/officeDocument/2006/relationships/image" Target="../media/image2.png"/><Relationship Id="rId11" Type="http://schemas.openxmlformats.org/officeDocument/2006/relationships/image" Target="../media/image3.jpe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theme" Target="../theme/theme3.xml"/><Relationship Id="rId14" Type="http://schemas.openxmlformats.org/officeDocument/2006/relationships/image" Target="../media/image8.jpeg"/><Relationship Id="rId15" Type="http://schemas.openxmlformats.org/officeDocument/2006/relationships/image" Target="../media/image2.png"/><Relationship Id="rId16" Type="http://schemas.openxmlformats.org/officeDocument/2006/relationships/image" Target="../media/image9.jpeg"/><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11" Type="http://schemas.openxmlformats.org/officeDocument/2006/relationships/image" Target="../media/image1.jpeg"/><Relationship Id="rId12" Type="http://schemas.openxmlformats.org/officeDocument/2006/relationships/image" Target="../media/image2.png"/><Relationship Id="rId13" Type="http://schemas.openxmlformats.org/officeDocument/2006/relationships/image" Target="../media/image3.jpeg"/><Relationship Id="rId1" Type="http://schemas.openxmlformats.org/officeDocument/2006/relationships/slideLayout" Target="../slideLayouts/slideLayout31.xml"/><Relationship Id="rId2" Type="http://schemas.openxmlformats.org/officeDocument/2006/relationships/slideLayout" Target="../slideLayouts/slideLayout32.xml"/><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slideLayout" Target="../slideLayouts/slideLayout37.xml"/><Relationship Id="rId8" Type="http://schemas.openxmlformats.org/officeDocument/2006/relationships/slideLayout" Target="../slideLayouts/slideLayout38.xml"/><Relationship Id="rId9" Type="http://schemas.openxmlformats.org/officeDocument/2006/relationships/slideLayout" Target="../slideLayouts/slideLayout39.xml"/><Relationship Id="rId10"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theme" Target="../theme/theme5.xml"/><Relationship Id="rId14" Type="http://schemas.openxmlformats.org/officeDocument/2006/relationships/image" Target="../media/image10.jpeg"/><Relationship Id="rId15" Type="http://schemas.openxmlformats.org/officeDocument/2006/relationships/image" Target="../media/image2.png"/><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130213, A. Yamamoto</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SCRF FuzeBox Meeting</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6A9B6C-4CFA-2D48-ACDE-59936853136B}" type="slidenum">
              <a:rPr kumimoji="1" lang="ja-JP" altLang="en-US" smtClean="0"/>
              <a:pPr/>
              <a:t>‹#›</a:t>
            </a:fld>
            <a:endParaRPr kumimoji="1" lang="ja-JP" altLang="en-US"/>
          </a:p>
        </p:txBody>
      </p:sp>
    </p:spTree>
    <p:extLst>
      <p:ext uri="{BB962C8B-B14F-4D97-AF65-F5344CB8AC3E}">
        <p14:creationId xmlns:p14="http://schemas.microsoft.com/office/powerpoint/2010/main" val="3877813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smtClean="0">
                <a:solidFill>
                  <a:srgbClr val="000000"/>
                </a:solidFill>
                <a:latin typeface="Arial"/>
                <a:ea typeface="Arial Unicode MS"/>
                <a:cs typeface="Arial Unicode MS"/>
              </a:rPr>
              <a:t>A. Yamamoto: 2013.2.6</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tLang="ja-JP" smtClean="0">
                <a:latin typeface="Arial"/>
                <a:ea typeface="Arial Unicode MS"/>
                <a:cs typeface="Arial Unicode MS"/>
              </a:rPr>
              <a:t>SCRF Cost Overview</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1907569265"/>
      </p:ext>
    </p:extLst>
  </p:cSld>
  <p:clrMap bg1="lt1" tx1="dk1" bg2="lt2" tx2="dk2" accent1="accent1" accent2="accent2" accent3="accent3" accent4="accent4" accent5="accent5" accent6="accent6" hlink="hlink" folHlink="folHlink"/>
  <p:sldLayoutIdLst>
    <p:sldLayoutId id="2147483721" r:id="rId1"/>
    <p:sldLayoutId id="2147483724" r:id="rId2"/>
    <p:sldLayoutId id="2147483725" r:id="rId3"/>
    <p:sldLayoutId id="2147483727" r:id="rId4"/>
    <p:sldLayoutId id="2147483728" r:id="rId5"/>
    <p:sldLayoutId id="2147483729" r:id="rId6"/>
    <p:sldLayoutId id="2147483766" r:id="rId7"/>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0">
          <a:solidFill>
            <a:srgbClr val="3366FF"/>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smtClean="0">
                <a:solidFill>
                  <a:srgbClr val="000000"/>
                </a:solidFill>
                <a:latin typeface="Arial"/>
                <a:ea typeface="Arial Unicode MS"/>
                <a:cs typeface="Arial Unicode MS"/>
              </a:rPr>
              <a:t>A. Yamamoto: 2013.2.6</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smtClean="0">
                <a:latin typeface="Arial"/>
                <a:ea typeface="Arial Unicode MS"/>
                <a:cs typeface="Arial Unicode MS"/>
              </a:rPr>
              <a:t>SCRF Cost Overview</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252419797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smtClean="0">
                <a:solidFill>
                  <a:srgbClr val="000000"/>
                </a:solidFill>
                <a:latin typeface="Arial"/>
                <a:ea typeface="Arial Unicode MS"/>
                <a:cs typeface="Arial Unicode MS"/>
              </a:rPr>
              <a:t>A. Yamamoto: 2013.2.6</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tLang="ja-JP" smtClean="0">
                <a:latin typeface="Arial"/>
                <a:ea typeface="Arial Unicode MS"/>
                <a:cs typeface="Arial Unicode MS"/>
              </a:rPr>
              <a:t>SCRF Cost Overview</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344499854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0">
          <a:solidFill>
            <a:srgbClr val="3366FF"/>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76200" y="6400800"/>
            <a:ext cx="24384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solidFill>
                  <a:schemeClr val="bg1">
                    <a:lumMod val="50000"/>
                  </a:schemeClr>
                </a:solidFill>
              </a:defRPr>
            </a:lvl1pPr>
          </a:lstStyle>
          <a:p>
            <a:r>
              <a:rPr kumimoji="0" lang="en-US" smtClean="0">
                <a:solidFill>
                  <a:srgbClr val="FFFFFF">
                    <a:lumMod val="50000"/>
                  </a:srgbClr>
                </a:solidFill>
                <a:latin typeface="Arial"/>
                <a:ea typeface="Arial Unicode MS"/>
                <a:cs typeface="Arial Unicode MS"/>
              </a:rPr>
              <a:t>Feb 6/7 2013 Windsor, UK </a:t>
            </a:r>
            <a:endParaRPr kumimoji="0" lang="en-US" dirty="0">
              <a:solidFill>
                <a:srgbClr val="FFFFFF">
                  <a:lumMod val="50000"/>
                </a:srgbClr>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200" b="1">
                <a:solidFill>
                  <a:srgbClr val="7F7F7F"/>
                </a:solidFill>
                <a:latin typeface="+mn-lt"/>
                <a:ea typeface="+mn-ea"/>
                <a:cs typeface="+mn-cs"/>
              </a:defRPr>
            </a:lvl1pPr>
          </a:lstStyle>
          <a:p>
            <a:r>
              <a:rPr kumimoji="0" lang="en-US" smtClean="0">
                <a:latin typeface="Arial"/>
                <a:ea typeface="Arial Unicode MS"/>
                <a:cs typeface="Arial Unicode MS"/>
              </a:rPr>
              <a:t>ILC Cost Review</a:t>
            </a:r>
            <a:endParaRPr kumimoji="0" lang="en-US" dirty="0">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4"/>
          <a:srcRect/>
          <a:stretch>
            <a:fillRect/>
          </a:stretch>
        </p:blipFill>
        <p:spPr bwMode="auto">
          <a:xfrm>
            <a:off x="1295400" y="838200"/>
            <a:ext cx="7848600" cy="153988"/>
          </a:xfrm>
          <a:prstGeom prst="rect">
            <a:avLst/>
          </a:prstGeom>
          <a:noFill/>
          <a:ln w="9525">
            <a:noFill/>
            <a:miter lim="800000"/>
            <a:headEnd/>
            <a:tailEnd/>
          </a:ln>
        </p:spPr>
      </p:pic>
      <p:sp>
        <p:nvSpPr>
          <p:cNvPr id="12" name="Rectangle 5"/>
          <p:cNvSpPr>
            <a:spLocks noGrp="1" noChangeArrowheads="1"/>
          </p:cNvSpPr>
          <p:nvPr>
            <p:ph type="sldNum" sz="quarter" idx="4"/>
          </p:nvPr>
        </p:nvSpPr>
        <p:spPr bwMode="auto">
          <a:xfrm>
            <a:off x="7010400" y="6400800"/>
            <a:ext cx="1905000" cy="2964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7F7F7F"/>
                </a:solidFill>
              </a:defRPr>
            </a:lvl1pPr>
          </a:lstStyle>
          <a:p>
            <a:fld id="{AAB6FA28-7AEC-3F43-9C2D-3DB969CFEC6A}" type="slidenum">
              <a:rPr kumimoji="0" lang="en-US" smtClean="0">
                <a:latin typeface="Arial"/>
                <a:ea typeface="Arial Unicode MS"/>
                <a:cs typeface="Arial Unicode MS"/>
              </a:rPr>
              <a:pPr/>
              <a:t>‹#›</a:t>
            </a:fld>
            <a:endParaRPr kumimoji="0" lang="en-US">
              <a:latin typeface="Arial"/>
              <a:ea typeface="Arial Unicode MS"/>
              <a:cs typeface="Arial Unicode MS"/>
            </a:endParaRPr>
          </a:p>
        </p:txBody>
      </p:sp>
    </p:spTree>
    <p:extLst>
      <p:ext uri="{BB962C8B-B14F-4D97-AF65-F5344CB8AC3E}">
        <p14:creationId xmlns:p14="http://schemas.microsoft.com/office/powerpoint/2010/main" val="3796137388"/>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wmf"/><Relationship Id="rId8" Type="http://schemas.openxmlformats.org/officeDocument/2006/relationships/comments" Target="../comments/comment1.xml"/><Relationship Id="rId1" Type="http://schemas.openxmlformats.org/officeDocument/2006/relationships/slideLayout" Target="../slideLayouts/slideLayout36.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3.xml"/><Relationship Id="rId3"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41.xml"/><Relationship Id="rId2"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emf"/><Relationship Id="rId1" Type="http://schemas.openxmlformats.org/officeDocument/2006/relationships/slideLayout" Target="../slideLayouts/slideLayout32.xml"/><Relationship Id="rId2" Type="http://schemas.openxmlformats.org/officeDocument/2006/relationships/image" Target="../media/image1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06605" y="274809"/>
            <a:ext cx="8446260" cy="1219200"/>
          </a:xfrm>
          <a:solidFill>
            <a:srgbClr val="CCFFCC"/>
          </a:solidFill>
          <a:ln>
            <a:solidFill>
              <a:srgbClr val="008000"/>
            </a:solidFill>
          </a:ln>
        </p:spPr>
        <p:txBody>
          <a:bodyPr>
            <a:normAutofit fontScale="90000"/>
          </a:bodyPr>
          <a:lstStyle/>
          <a:p>
            <a:r>
              <a:rPr lang="en-US" altLang="ja-JP" b="1" dirty="0" smtClean="0"/>
              <a:t>GDE ML-SCRF: </a:t>
            </a:r>
            <a:r>
              <a:rPr lang="en-US" altLang="ja-JP" b="1" dirty="0" err="1" smtClean="0"/>
              <a:t>FuzeBox</a:t>
            </a:r>
            <a:r>
              <a:rPr lang="en-US" altLang="ja-JP" b="1" dirty="0" smtClean="0"/>
              <a:t> Meeting</a:t>
            </a:r>
            <a:br>
              <a:rPr lang="en-US" altLang="ja-JP" b="1" dirty="0" smtClean="0"/>
            </a:br>
            <a:r>
              <a:rPr lang="en-US" altLang="ja-JP" sz="3600" b="1" dirty="0" smtClean="0"/>
              <a:t>Feb., 13, 2013</a:t>
            </a:r>
            <a:endParaRPr lang="ja-JP" altLang="en-US" sz="4000" b="1" dirty="0"/>
          </a:p>
        </p:txBody>
      </p:sp>
      <p:sp>
        <p:nvSpPr>
          <p:cNvPr id="3" name="サブタイトル 2"/>
          <p:cNvSpPr>
            <a:spLocks noGrp="1"/>
          </p:cNvSpPr>
          <p:nvPr>
            <p:ph type="subTitle" idx="1"/>
          </p:nvPr>
        </p:nvSpPr>
        <p:spPr>
          <a:xfrm>
            <a:off x="174317" y="1861075"/>
            <a:ext cx="8778240" cy="4099395"/>
          </a:xfrm>
          <a:ln>
            <a:solidFill>
              <a:srgbClr val="008000"/>
            </a:solidFill>
          </a:ln>
        </p:spPr>
        <p:txBody>
          <a:bodyPr>
            <a:normAutofit/>
          </a:bodyPr>
          <a:lstStyle/>
          <a:p>
            <a:pPr marL="457200" indent="-457200" algn="l">
              <a:buFont typeface="+mj-lt"/>
              <a:buAutoNum type="arabicPeriod"/>
            </a:pPr>
            <a:r>
              <a:rPr lang="en-US" altLang="ja-JP" sz="2800" b="1" dirty="0" smtClean="0">
                <a:solidFill>
                  <a:srgbClr val="3366FF"/>
                </a:solidFill>
              </a:rPr>
              <a:t>Reports from PMs </a:t>
            </a:r>
            <a:r>
              <a:rPr lang="en-US" altLang="ja-JP" sz="2000" dirty="0" smtClean="0">
                <a:solidFill>
                  <a:schemeClr val="tx1"/>
                </a:solidFill>
              </a:rPr>
              <a:t>	</a:t>
            </a:r>
          </a:p>
          <a:p>
            <a:pPr marL="914400" lvl="1" indent="-457200" algn="l">
              <a:buFont typeface="Arial"/>
              <a:buChar char="•"/>
            </a:pPr>
            <a:r>
              <a:rPr lang="en-US" altLang="ja-JP" sz="2000" dirty="0" smtClean="0">
                <a:solidFill>
                  <a:schemeClr val="tx1"/>
                </a:solidFill>
              </a:rPr>
              <a:t>ILC-GDE SCRF schedule</a:t>
            </a:r>
          </a:p>
          <a:p>
            <a:pPr marL="914400" lvl="1" indent="-457200" algn="l">
              <a:buFont typeface="Arial"/>
              <a:buChar char="•"/>
            </a:pPr>
            <a:r>
              <a:rPr lang="en-US" altLang="ja-JP" sz="2000" dirty="0" smtClean="0">
                <a:solidFill>
                  <a:schemeClr val="tx1"/>
                </a:solidFill>
              </a:rPr>
              <a:t>Reports from the External Cost Review and actions/responses required</a:t>
            </a:r>
          </a:p>
          <a:p>
            <a:pPr marL="514350" indent="-514350" algn="l">
              <a:buFont typeface="+mj-lt"/>
              <a:buAutoNum type="arabicPeriod"/>
            </a:pPr>
            <a:r>
              <a:rPr lang="en-US" altLang="ja-JP" sz="2800" b="1" dirty="0" smtClean="0">
                <a:solidFill>
                  <a:srgbClr val="3366FF"/>
                </a:solidFill>
              </a:rPr>
              <a:t>Reports from  TA Group Leaders</a:t>
            </a:r>
            <a:endParaRPr lang="en-US" altLang="ja-JP" sz="2800" dirty="0" smtClean="0">
              <a:solidFill>
                <a:schemeClr val="tx1"/>
              </a:solidFill>
            </a:endParaRPr>
          </a:p>
          <a:p>
            <a:pPr marL="971550" lvl="1" indent="-514350" algn="l">
              <a:buFont typeface="Arial"/>
              <a:buChar char="•"/>
            </a:pPr>
            <a:r>
              <a:rPr lang="en-US" altLang="ja-JP" sz="2000" dirty="0" smtClean="0">
                <a:solidFill>
                  <a:schemeClr val="tx1"/>
                </a:solidFill>
              </a:rPr>
              <a:t>Cavity, Cavity Integration, </a:t>
            </a:r>
            <a:r>
              <a:rPr lang="en-US" altLang="ja-JP" sz="2000" dirty="0" err="1" smtClean="0">
                <a:solidFill>
                  <a:schemeClr val="tx1"/>
                </a:solidFill>
              </a:rPr>
              <a:t>Cryomodule</a:t>
            </a:r>
            <a:r>
              <a:rPr lang="en-US" altLang="ja-JP" sz="2000" dirty="0" smtClean="0">
                <a:solidFill>
                  <a:schemeClr val="tx1"/>
                </a:solidFill>
              </a:rPr>
              <a:t>, Cryogenics, HLRF, ML</a:t>
            </a:r>
          </a:p>
          <a:p>
            <a:pPr marL="1428750" lvl="2" indent="-514350" algn="l">
              <a:buFont typeface="Arial"/>
              <a:buChar char="•"/>
            </a:pPr>
            <a:r>
              <a:rPr lang="en-US" altLang="ja-JP" sz="1600" b="1" dirty="0" smtClean="0">
                <a:solidFill>
                  <a:schemeClr val="tx1"/>
                </a:solidFill>
              </a:rPr>
              <a:t>R. </a:t>
            </a:r>
            <a:r>
              <a:rPr lang="en-US" altLang="ja-JP" sz="1600" b="1" dirty="0" err="1" smtClean="0">
                <a:solidFill>
                  <a:schemeClr val="tx1"/>
                </a:solidFill>
              </a:rPr>
              <a:t>Geng</a:t>
            </a:r>
            <a:r>
              <a:rPr lang="en-US" altLang="ja-JP" sz="1600" b="1" dirty="0" smtClean="0">
                <a:solidFill>
                  <a:schemeClr val="tx1"/>
                </a:solidFill>
              </a:rPr>
              <a:t>, H. </a:t>
            </a:r>
            <a:r>
              <a:rPr lang="en-US" altLang="ja-JP" sz="1600" b="1" dirty="0" err="1" smtClean="0">
                <a:solidFill>
                  <a:schemeClr val="tx1"/>
                </a:solidFill>
              </a:rPr>
              <a:t>Hayano</a:t>
            </a:r>
            <a:r>
              <a:rPr lang="en-US" altLang="ja-JP" sz="1600" b="1" dirty="0" smtClean="0">
                <a:solidFill>
                  <a:schemeClr val="tx1"/>
                </a:solidFill>
              </a:rPr>
              <a:t>, P. </a:t>
            </a:r>
            <a:r>
              <a:rPr lang="en-US" altLang="ja-JP" sz="1600" b="1" dirty="0" err="1" smtClean="0">
                <a:solidFill>
                  <a:schemeClr val="tx1"/>
                </a:solidFill>
              </a:rPr>
              <a:t>Pierini</a:t>
            </a:r>
            <a:r>
              <a:rPr lang="en-US" altLang="ja-JP" sz="1600" b="1" dirty="0" smtClean="0">
                <a:solidFill>
                  <a:schemeClr val="tx1"/>
                </a:solidFill>
              </a:rPr>
              <a:t>, T. Peterson, S. Fukuda/C. </a:t>
            </a:r>
            <a:r>
              <a:rPr lang="en-US" altLang="ja-JP" sz="1600" b="1" dirty="0" err="1" smtClean="0">
                <a:solidFill>
                  <a:schemeClr val="tx1"/>
                </a:solidFill>
              </a:rPr>
              <a:t>Nantista</a:t>
            </a:r>
            <a:r>
              <a:rPr lang="en-US" altLang="ja-JP" sz="1600" b="1" dirty="0" smtClean="0">
                <a:solidFill>
                  <a:schemeClr val="tx1"/>
                </a:solidFill>
              </a:rPr>
              <a:t>, C. </a:t>
            </a:r>
            <a:r>
              <a:rPr lang="en-US" altLang="ja-JP" sz="1600" b="1" dirty="0" err="1" smtClean="0">
                <a:solidFill>
                  <a:schemeClr val="tx1"/>
                </a:solidFill>
              </a:rPr>
              <a:t>Adolphsen</a:t>
            </a:r>
            <a:endParaRPr lang="en-US" altLang="ja-JP" sz="1600" b="1" dirty="0" smtClean="0">
              <a:solidFill>
                <a:srgbClr val="3366FF"/>
              </a:solidFill>
            </a:endParaRPr>
          </a:p>
          <a:p>
            <a:pPr marL="514350" indent="-514350" algn="l">
              <a:buAutoNum type="arabicPeriod" startAt="3"/>
            </a:pPr>
            <a:r>
              <a:rPr lang="en-US" altLang="ja-JP" sz="2800" b="1" dirty="0" smtClean="0">
                <a:solidFill>
                  <a:srgbClr val="3366FF"/>
                </a:solidFill>
              </a:rPr>
              <a:t>Special </a:t>
            </a:r>
            <a:r>
              <a:rPr lang="en-US" altLang="ja-JP" sz="2800" b="1" dirty="0" err="1" smtClean="0">
                <a:solidFill>
                  <a:srgbClr val="3366FF"/>
                </a:solidFill>
              </a:rPr>
              <a:t>Discusssions</a:t>
            </a:r>
            <a:endParaRPr lang="en-US" altLang="ja-JP" sz="2800" b="1" dirty="0" smtClean="0">
              <a:solidFill>
                <a:srgbClr val="3366FF"/>
              </a:solidFill>
            </a:endParaRPr>
          </a:p>
          <a:p>
            <a:pPr marL="971550" lvl="1" indent="-514350" algn="l">
              <a:buFont typeface="Arial"/>
              <a:buChar char="•"/>
            </a:pPr>
            <a:r>
              <a:rPr lang="en-US" altLang="ja-JP" dirty="0" smtClean="0">
                <a:solidFill>
                  <a:srgbClr val="000000"/>
                </a:solidFill>
              </a:rPr>
              <a:t>Further works for TDR to be finalized</a:t>
            </a:r>
          </a:p>
          <a:p>
            <a:pPr marL="971550" lvl="1" indent="-514350" algn="l">
              <a:buFont typeface="Arial"/>
              <a:buChar char="•"/>
            </a:pPr>
            <a:r>
              <a:rPr lang="en-US" altLang="ja-JP" dirty="0" smtClean="0">
                <a:solidFill>
                  <a:srgbClr val="000000"/>
                </a:solidFill>
              </a:rPr>
              <a:t>Remark and Acknowledgments</a:t>
            </a:r>
          </a:p>
          <a:p>
            <a:pPr algn="l"/>
            <a:endParaRPr lang="en-US" altLang="ja-JP" dirty="0" smtClean="0">
              <a:solidFill>
                <a:schemeClr val="tx1"/>
              </a:solidFill>
            </a:endParaRPr>
          </a:p>
          <a:p>
            <a:pPr marL="514350" indent="-514350" algn="l">
              <a:buFont typeface="Arial"/>
              <a:buChar char="•"/>
            </a:pPr>
            <a:endParaRPr lang="en-US" altLang="ja-JP" dirty="0">
              <a:solidFill>
                <a:schemeClr val="tx1"/>
              </a:solidFill>
            </a:endParaRPr>
          </a:p>
          <a:p>
            <a:pPr marL="971550" lvl="1" indent="-514350" algn="l">
              <a:buFont typeface="+mj-lt"/>
              <a:buAutoNum type="arabicPeriod"/>
            </a:pPr>
            <a:endParaRPr lang="en-US" altLang="ja-JP" sz="3236" dirty="0" smtClean="0">
              <a:solidFill>
                <a:schemeClr val="tx1"/>
              </a:solidFill>
            </a:endParaRPr>
          </a:p>
        </p:txBody>
      </p:sp>
      <p:sp>
        <p:nvSpPr>
          <p:cNvPr id="4" name="日付プレースホルダ 3"/>
          <p:cNvSpPr>
            <a:spLocks noGrp="1"/>
          </p:cNvSpPr>
          <p:nvPr>
            <p:ph type="dt" sz="half" idx="10"/>
          </p:nvPr>
        </p:nvSpPr>
        <p:spPr/>
        <p:txBody>
          <a:bodyPr/>
          <a:lstStyle/>
          <a:p>
            <a:r>
              <a:rPr lang="en-US" altLang="ja-JP" smtClean="0"/>
              <a:t>130213, A. Yamamoto</a:t>
            </a:r>
            <a:endParaRPr lang="ja-JP" altLang="en-US" dirty="0"/>
          </a:p>
        </p:txBody>
      </p:sp>
      <p:sp>
        <p:nvSpPr>
          <p:cNvPr id="5" name="スライド番号プレースホルダ 4"/>
          <p:cNvSpPr>
            <a:spLocks noGrp="1"/>
          </p:cNvSpPr>
          <p:nvPr>
            <p:ph type="sldNum" sz="quarter" idx="12"/>
          </p:nvPr>
        </p:nvSpPr>
        <p:spPr/>
        <p:txBody>
          <a:bodyPr/>
          <a:lstStyle/>
          <a:p>
            <a:fld id="{C2705F64-2F62-1441-B8C2-4C4BD0CB1C05}" type="slidenum">
              <a:rPr lang="ja-JP" altLang="en-US" smtClean="0"/>
              <a:pPr/>
              <a:t>1</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SCRF FuzeBox Meeting</a:t>
            </a:r>
            <a:endParaRPr lang="ja-JP" altLang="en-US" dirty="0"/>
          </a:p>
        </p:txBody>
      </p:sp>
    </p:spTree>
    <p:extLst>
      <p:ext uri="{BB962C8B-B14F-4D97-AF65-F5344CB8AC3E}">
        <p14:creationId xmlns:p14="http://schemas.microsoft.com/office/powerpoint/2010/main" val="34026516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312" y="355824"/>
            <a:ext cx="7778688" cy="914400"/>
          </a:xfrm>
        </p:spPr>
        <p:txBody>
          <a:bodyPr/>
          <a:lstStyle/>
          <a:p>
            <a:pPr>
              <a:defRPr/>
            </a:pPr>
            <a:r>
              <a:rPr lang="en-US" sz="3200" b="1" dirty="0" smtClean="0"/>
              <a:t>Cryogenics Configuration and  Cost </a:t>
            </a:r>
            <a:r>
              <a:rPr lang="en-US" sz="4400" b="1" dirty="0"/>
              <a:t/>
            </a:r>
            <a:br>
              <a:rPr lang="en-US" sz="4400" b="1" dirty="0"/>
            </a:br>
            <a:r>
              <a:rPr lang="en-US" sz="2400" b="1" dirty="0" smtClean="0">
                <a:solidFill>
                  <a:srgbClr val="3366FF"/>
                </a:solidFill>
              </a:rPr>
              <a:t>to be further reported by T, Peterson</a:t>
            </a:r>
            <a:endParaRPr lang="en-US" sz="2400" b="1" dirty="0">
              <a:solidFill>
                <a:srgbClr val="3366FF"/>
              </a:solidFill>
            </a:endParaRPr>
          </a:p>
        </p:txBody>
      </p:sp>
      <p:sp>
        <p:nvSpPr>
          <p:cNvPr id="22530" name="Date Placeholder 2"/>
          <p:cNvSpPr>
            <a:spLocks noGrp="1"/>
          </p:cNvSpPr>
          <p:nvPr>
            <p:ph type="dt" sz="quarter" idx="10"/>
          </p:nvPr>
        </p:nvSpPr>
        <p:spPr>
          <a:noFill/>
        </p:spPr>
        <p:txBody>
          <a:bodyPr/>
          <a:lstStyle>
            <a:lvl1pPr>
              <a:defRPr sz="3200">
                <a:solidFill>
                  <a:schemeClr val="tx1"/>
                </a:solidFill>
                <a:latin typeface="Arial" charset="0"/>
                <a:ea typeface="ＭＳ Ｐゴシック" charset="0"/>
                <a:cs typeface="ＭＳ Ｐゴシック" charset="0"/>
              </a:defRPr>
            </a:lvl1pPr>
            <a:lvl2pPr marL="742950" indent="-285750">
              <a:defRPr sz="3200">
                <a:solidFill>
                  <a:schemeClr val="tx1"/>
                </a:solidFill>
                <a:latin typeface="Arial" charset="0"/>
                <a:ea typeface="ＭＳ Ｐゴシック" charset="0"/>
              </a:defRPr>
            </a:lvl2pPr>
            <a:lvl3pPr marL="1143000" indent="-228600">
              <a:defRPr sz="3200">
                <a:solidFill>
                  <a:schemeClr val="tx1"/>
                </a:solidFill>
                <a:latin typeface="Arial" charset="0"/>
                <a:ea typeface="ＭＳ Ｐゴシック" charset="0"/>
              </a:defRPr>
            </a:lvl3pPr>
            <a:lvl4pPr marL="1600200" indent="-228600">
              <a:defRPr sz="3200">
                <a:solidFill>
                  <a:schemeClr val="tx1"/>
                </a:solidFill>
                <a:latin typeface="Arial" charset="0"/>
                <a:ea typeface="ＭＳ Ｐゴシック" charset="0"/>
              </a:defRPr>
            </a:lvl4pPr>
            <a:lvl5pPr marL="2057400" indent="-228600">
              <a:defRPr sz="3200">
                <a:solidFill>
                  <a:schemeClr val="tx1"/>
                </a:solidFill>
                <a:latin typeface="Arial" charset="0"/>
                <a:ea typeface="ＭＳ Ｐゴシック" charset="0"/>
              </a:defRPr>
            </a:lvl5pPr>
            <a:lvl6pPr marL="2514600" indent="-228600" eaLnBrk="0" fontAlgn="ctr" hangingPunct="0">
              <a:spcBef>
                <a:spcPct val="0"/>
              </a:spcBef>
              <a:spcAft>
                <a:spcPct val="0"/>
              </a:spcAft>
              <a:defRPr sz="3200">
                <a:solidFill>
                  <a:schemeClr val="tx1"/>
                </a:solidFill>
                <a:latin typeface="Arial" charset="0"/>
                <a:ea typeface="ＭＳ Ｐゴシック" charset="0"/>
              </a:defRPr>
            </a:lvl6pPr>
            <a:lvl7pPr marL="2971800" indent="-228600" eaLnBrk="0" fontAlgn="ctr" hangingPunct="0">
              <a:spcBef>
                <a:spcPct val="0"/>
              </a:spcBef>
              <a:spcAft>
                <a:spcPct val="0"/>
              </a:spcAft>
              <a:defRPr sz="3200">
                <a:solidFill>
                  <a:schemeClr val="tx1"/>
                </a:solidFill>
                <a:latin typeface="Arial" charset="0"/>
                <a:ea typeface="ＭＳ Ｐゴシック" charset="0"/>
              </a:defRPr>
            </a:lvl7pPr>
            <a:lvl8pPr marL="3429000" indent="-228600" eaLnBrk="0" fontAlgn="ctr" hangingPunct="0">
              <a:spcBef>
                <a:spcPct val="0"/>
              </a:spcBef>
              <a:spcAft>
                <a:spcPct val="0"/>
              </a:spcAft>
              <a:defRPr sz="3200">
                <a:solidFill>
                  <a:schemeClr val="tx1"/>
                </a:solidFill>
                <a:latin typeface="Arial" charset="0"/>
                <a:ea typeface="ＭＳ Ｐゴシック" charset="0"/>
              </a:defRPr>
            </a:lvl8pPr>
            <a:lvl9pPr marL="3886200" indent="-228600" eaLnBrk="0" fontAlgn="ctr" hangingPunct="0">
              <a:spcBef>
                <a:spcPct val="0"/>
              </a:spcBef>
              <a:spcAft>
                <a:spcPct val="0"/>
              </a:spcAft>
              <a:defRPr sz="3200">
                <a:solidFill>
                  <a:schemeClr val="tx1"/>
                </a:solidFill>
                <a:latin typeface="Arial" charset="0"/>
                <a:ea typeface="ＭＳ Ｐゴシック" charset="0"/>
              </a:defRPr>
            </a:lvl9pPr>
          </a:lstStyle>
          <a:p>
            <a:r>
              <a:rPr lang="en-US" altLang="ja-JP" sz="1200" smtClean="0"/>
              <a:t>A. Yamamoto: 2013.2.6</a:t>
            </a:r>
            <a:endParaRPr lang="en-US" altLang="ja-JP" sz="1200"/>
          </a:p>
        </p:txBody>
      </p:sp>
      <p:sp>
        <p:nvSpPr>
          <p:cNvPr id="22531" name="Footer Placeholder 3"/>
          <p:cNvSpPr>
            <a:spLocks noGrp="1"/>
          </p:cNvSpPr>
          <p:nvPr>
            <p:ph type="ftr" sz="quarter" idx="11"/>
          </p:nvPr>
        </p:nvSpPr>
        <p:spPr>
          <a:noFill/>
        </p:spPr>
        <p:txBody>
          <a:bodyPr/>
          <a:lstStyle>
            <a:lvl1pPr>
              <a:defRPr sz="3200">
                <a:solidFill>
                  <a:schemeClr val="tx1"/>
                </a:solidFill>
                <a:latin typeface="Arial" charset="0"/>
                <a:ea typeface="ＭＳ Ｐゴシック" charset="0"/>
                <a:cs typeface="ＭＳ Ｐゴシック" charset="0"/>
              </a:defRPr>
            </a:lvl1pPr>
            <a:lvl2pPr marL="742950" indent="-285750">
              <a:defRPr sz="3200">
                <a:solidFill>
                  <a:schemeClr val="tx1"/>
                </a:solidFill>
                <a:latin typeface="Arial" charset="0"/>
                <a:ea typeface="ＭＳ Ｐゴシック" charset="0"/>
              </a:defRPr>
            </a:lvl2pPr>
            <a:lvl3pPr marL="1143000" indent="-228600">
              <a:defRPr sz="3200">
                <a:solidFill>
                  <a:schemeClr val="tx1"/>
                </a:solidFill>
                <a:latin typeface="Arial" charset="0"/>
                <a:ea typeface="ＭＳ Ｐゴシック" charset="0"/>
              </a:defRPr>
            </a:lvl3pPr>
            <a:lvl4pPr marL="1600200" indent="-228600">
              <a:defRPr sz="3200">
                <a:solidFill>
                  <a:schemeClr val="tx1"/>
                </a:solidFill>
                <a:latin typeface="Arial" charset="0"/>
                <a:ea typeface="ＭＳ Ｐゴシック" charset="0"/>
              </a:defRPr>
            </a:lvl4pPr>
            <a:lvl5pPr marL="2057400" indent="-228600">
              <a:defRPr sz="3200">
                <a:solidFill>
                  <a:schemeClr val="tx1"/>
                </a:solidFill>
                <a:latin typeface="Arial" charset="0"/>
                <a:ea typeface="ＭＳ Ｐゴシック" charset="0"/>
              </a:defRPr>
            </a:lvl5pPr>
            <a:lvl6pPr marL="2514600" indent="-228600" eaLnBrk="0" fontAlgn="ctr" hangingPunct="0">
              <a:spcBef>
                <a:spcPct val="0"/>
              </a:spcBef>
              <a:spcAft>
                <a:spcPct val="0"/>
              </a:spcAft>
              <a:defRPr sz="3200">
                <a:solidFill>
                  <a:schemeClr val="tx1"/>
                </a:solidFill>
                <a:latin typeface="Arial" charset="0"/>
                <a:ea typeface="ＭＳ Ｐゴシック" charset="0"/>
              </a:defRPr>
            </a:lvl6pPr>
            <a:lvl7pPr marL="2971800" indent="-228600" eaLnBrk="0" fontAlgn="ctr" hangingPunct="0">
              <a:spcBef>
                <a:spcPct val="0"/>
              </a:spcBef>
              <a:spcAft>
                <a:spcPct val="0"/>
              </a:spcAft>
              <a:defRPr sz="3200">
                <a:solidFill>
                  <a:schemeClr val="tx1"/>
                </a:solidFill>
                <a:latin typeface="Arial" charset="0"/>
                <a:ea typeface="ＭＳ Ｐゴシック" charset="0"/>
              </a:defRPr>
            </a:lvl7pPr>
            <a:lvl8pPr marL="3429000" indent="-228600" eaLnBrk="0" fontAlgn="ctr" hangingPunct="0">
              <a:spcBef>
                <a:spcPct val="0"/>
              </a:spcBef>
              <a:spcAft>
                <a:spcPct val="0"/>
              </a:spcAft>
              <a:defRPr sz="3200">
                <a:solidFill>
                  <a:schemeClr val="tx1"/>
                </a:solidFill>
                <a:latin typeface="Arial" charset="0"/>
                <a:ea typeface="ＭＳ Ｐゴシック" charset="0"/>
              </a:defRPr>
            </a:lvl8pPr>
            <a:lvl9pPr marL="3886200" indent="-228600" eaLnBrk="0" fontAlgn="ctr" hangingPunct="0">
              <a:spcBef>
                <a:spcPct val="0"/>
              </a:spcBef>
              <a:spcAft>
                <a:spcPct val="0"/>
              </a:spcAft>
              <a:defRPr sz="3200">
                <a:solidFill>
                  <a:schemeClr val="tx1"/>
                </a:solidFill>
                <a:latin typeface="Arial" charset="0"/>
                <a:ea typeface="ＭＳ Ｐゴシック" charset="0"/>
              </a:defRPr>
            </a:lvl9pPr>
          </a:lstStyle>
          <a:p>
            <a:r>
              <a:rPr lang="en-US" altLang="ja-JP" sz="1600" smtClean="0">
                <a:solidFill>
                  <a:srgbClr val="23346C"/>
                </a:solidFill>
              </a:rPr>
              <a:t>SCRF Cost Overview</a:t>
            </a:r>
            <a:endParaRPr lang="en-US" altLang="ja-JP" sz="1600">
              <a:solidFill>
                <a:srgbClr val="23346C"/>
              </a:solidFill>
            </a:endParaRPr>
          </a:p>
        </p:txBody>
      </p:sp>
      <p:sp>
        <p:nvSpPr>
          <p:cNvPr id="22532" name="Slide Number Placeholder 4"/>
          <p:cNvSpPr>
            <a:spLocks noGrp="1"/>
          </p:cNvSpPr>
          <p:nvPr>
            <p:ph type="sldNum" sz="quarter" idx="12"/>
          </p:nvPr>
        </p:nvSpPr>
        <p:spPr>
          <a:noFill/>
        </p:spPr>
        <p:txBody>
          <a:bodyPr/>
          <a:lstStyle>
            <a:lvl1pPr>
              <a:defRPr sz="3200">
                <a:solidFill>
                  <a:schemeClr val="tx1"/>
                </a:solidFill>
                <a:latin typeface="Arial" charset="0"/>
                <a:ea typeface="ＭＳ Ｐゴシック" charset="0"/>
                <a:cs typeface="ＭＳ Ｐゴシック" charset="0"/>
              </a:defRPr>
            </a:lvl1pPr>
            <a:lvl2pPr marL="742950" indent="-285750">
              <a:defRPr sz="3200">
                <a:solidFill>
                  <a:schemeClr val="tx1"/>
                </a:solidFill>
                <a:latin typeface="Arial" charset="0"/>
                <a:ea typeface="ＭＳ Ｐゴシック" charset="0"/>
              </a:defRPr>
            </a:lvl2pPr>
            <a:lvl3pPr marL="1143000" indent="-228600">
              <a:defRPr sz="3200">
                <a:solidFill>
                  <a:schemeClr val="tx1"/>
                </a:solidFill>
                <a:latin typeface="Arial" charset="0"/>
                <a:ea typeface="ＭＳ Ｐゴシック" charset="0"/>
              </a:defRPr>
            </a:lvl3pPr>
            <a:lvl4pPr marL="1600200" indent="-228600">
              <a:defRPr sz="3200">
                <a:solidFill>
                  <a:schemeClr val="tx1"/>
                </a:solidFill>
                <a:latin typeface="Arial" charset="0"/>
                <a:ea typeface="ＭＳ Ｐゴシック" charset="0"/>
              </a:defRPr>
            </a:lvl4pPr>
            <a:lvl5pPr marL="2057400" indent="-228600">
              <a:defRPr sz="3200">
                <a:solidFill>
                  <a:schemeClr val="tx1"/>
                </a:solidFill>
                <a:latin typeface="Arial" charset="0"/>
                <a:ea typeface="ＭＳ Ｐゴシック" charset="0"/>
              </a:defRPr>
            </a:lvl5pPr>
            <a:lvl6pPr marL="2514600" indent="-228600" eaLnBrk="0" fontAlgn="ctr" hangingPunct="0">
              <a:spcBef>
                <a:spcPct val="0"/>
              </a:spcBef>
              <a:spcAft>
                <a:spcPct val="0"/>
              </a:spcAft>
              <a:defRPr sz="3200">
                <a:solidFill>
                  <a:schemeClr val="tx1"/>
                </a:solidFill>
                <a:latin typeface="Arial" charset="0"/>
                <a:ea typeface="ＭＳ Ｐゴシック" charset="0"/>
              </a:defRPr>
            </a:lvl6pPr>
            <a:lvl7pPr marL="2971800" indent="-228600" eaLnBrk="0" fontAlgn="ctr" hangingPunct="0">
              <a:spcBef>
                <a:spcPct val="0"/>
              </a:spcBef>
              <a:spcAft>
                <a:spcPct val="0"/>
              </a:spcAft>
              <a:defRPr sz="3200">
                <a:solidFill>
                  <a:schemeClr val="tx1"/>
                </a:solidFill>
                <a:latin typeface="Arial" charset="0"/>
                <a:ea typeface="ＭＳ Ｐゴシック" charset="0"/>
              </a:defRPr>
            </a:lvl7pPr>
            <a:lvl8pPr marL="3429000" indent="-228600" eaLnBrk="0" fontAlgn="ctr" hangingPunct="0">
              <a:spcBef>
                <a:spcPct val="0"/>
              </a:spcBef>
              <a:spcAft>
                <a:spcPct val="0"/>
              </a:spcAft>
              <a:defRPr sz="3200">
                <a:solidFill>
                  <a:schemeClr val="tx1"/>
                </a:solidFill>
                <a:latin typeface="Arial" charset="0"/>
                <a:ea typeface="ＭＳ Ｐゴシック" charset="0"/>
              </a:defRPr>
            </a:lvl8pPr>
            <a:lvl9pPr marL="3886200" indent="-228600" eaLnBrk="0" fontAlgn="ctr" hangingPunct="0">
              <a:spcBef>
                <a:spcPct val="0"/>
              </a:spcBef>
              <a:spcAft>
                <a:spcPct val="0"/>
              </a:spcAft>
              <a:defRPr sz="3200">
                <a:solidFill>
                  <a:schemeClr val="tx1"/>
                </a:solidFill>
                <a:latin typeface="Arial" charset="0"/>
                <a:ea typeface="ＭＳ Ｐゴシック" charset="0"/>
              </a:defRPr>
            </a:lvl9pPr>
          </a:lstStyle>
          <a:p>
            <a:fld id="{FC8929D5-1FC9-0A45-9E67-4FAE2E8C7233}" type="slidenum">
              <a:rPr lang="en-US" altLang="ja-JP" sz="1400"/>
              <a:pPr/>
              <a:t>10</a:t>
            </a:fld>
            <a:endParaRPr lang="en-US" altLang="ja-JP" sz="1400"/>
          </a:p>
        </p:txBody>
      </p:sp>
      <p:pic>
        <p:nvPicPr>
          <p:cNvPr id="22533" name="Picture 5" descr="TDR-Cryo-Fig-3-24.tiff"/>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1002081" y="1232745"/>
            <a:ext cx="7131097" cy="498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2"/>
          <p:cNvSpPr txBox="1">
            <a:spLocks noChangeArrowheads="1"/>
          </p:cNvSpPr>
          <p:nvPr/>
        </p:nvSpPr>
        <p:spPr bwMode="auto">
          <a:xfrm>
            <a:off x="5187134" y="5469154"/>
            <a:ext cx="25225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charset="0"/>
                <a:ea typeface="ＭＳ Ｐゴシック" charset="0"/>
                <a:cs typeface="ＭＳ Ｐゴシック" charset="0"/>
              </a:defRPr>
            </a:lvl1pPr>
            <a:lvl2pPr marL="742950" indent="-285750">
              <a:defRPr sz="3200">
                <a:solidFill>
                  <a:schemeClr val="tx1"/>
                </a:solidFill>
                <a:latin typeface="Arial" charset="0"/>
                <a:ea typeface="ＭＳ Ｐゴシック" charset="0"/>
              </a:defRPr>
            </a:lvl2pPr>
            <a:lvl3pPr marL="1143000" indent="-228600">
              <a:defRPr sz="3200">
                <a:solidFill>
                  <a:schemeClr val="tx1"/>
                </a:solidFill>
                <a:latin typeface="Arial" charset="0"/>
                <a:ea typeface="ＭＳ Ｐゴシック" charset="0"/>
              </a:defRPr>
            </a:lvl3pPr>
            <a:lvl4pPr marL="1600200" indent="-228600">
              <a:defRPr sz="3200">
                <a:solidFill>
                  <a:schemeClr val="tx1"/>
                </a:solidFill>
                <a:latin typeface="Arial" charset="0"/>
                <a:ea typeface="ＭＳ Ｐゴシック" charset="0"/>
              </a:defRPr>
            </a:lvl4pPr>
            <a:lvl5pPr marL="2057400" indent="-228600">
              <a:defRPr sz="3200">
                <a:solidFill>
                  <a:schemeClr val="tx1"/>
                </a:solidFill>
                <a:latin typeface="Arial" charset="0"/>
                <a:ea typeface="ＭＳ Ｐゴシック" charset="0"/>
              </a:defRPr>
            </a:lvl5pPr>
            <a:lvl6pPr marL="2514600" indent="-228600" eaLnBrk="0" fontAlgn="ctr" hangingPunct="0">
              <a:spcBef>
                <a:spcPct val="0"/>
              </a:spcBef>
              <a:spcAft>
                <a:spcPct val="0"/>
              </a:spcAft>
              <a:defRPr sz="3200">
                <a:solidFill>
                  <a:schemeClr val="tx1"/>
                </a:solidFill>
                <a:latin typeface="Arial" charset="0"/>
                <a:ea typeface="ＭＳ Ｐゴシック" charset="0"/>
              </a:defRPr>
            </a:lvl6pPr>
            <a:lvl7pPr marL="2971800" indent="-228600" eaLnBrk="0" fontAlgn="ctr" hangingPunct="0">
              <a:spcBef>
                <a:spcPct val="0"/>
              </a:spcBef>
              <a:spcAft>
                <a:spcPct val="0"/>
              </a:spcAft>
              <a:defRPr sz="3200">
                <a:solidFill>
                  <a:schemeClr val="tx1"/>
                </a:solidFill>
                <a:latin typeface="Arial" charset="0"/>
                <a:ea typeface="ＭＳ Ｐゴシック" charset="0"/>
              </a:defRPr>
            </a:lvl7pPr>
            <a:lvl8pPr marL="3429000" indent="-228600" eaLnBrk="0" fontAlgn="ctr" hangingPunct="0">
              <a:spcBef>
                <a:spcPct val="0"/>
              </a:spcBef>
              <a:spcAft>
                <a:spcPct val="0"/>
              </a:spcAft>
              <a:defRPr sz="3200">
                <a:solidFill>
                  <a:schemeClr val="tx1"/>
                </a:solidFill>
                <a:latin typeface="Arial" charset="0"/>
                <a:ea typeface="ＭＳ Ｐゴシック" charset="0"/>
              </a:defRPr>
            </a:lvl8pPr>
            <a:lvl9pPr marL="3886200" indent="-228600" eaLnBrk="0" fontAlgn="ctr" hangingPunct="0">
              <a:spcBef>
                <a:spcPct val="0"/>
              </a:spcBef>
              <a:spcAft>
                <a:spcPct val="0"/>
              </a:spcAft>
              <a:defRPr sz="3200">
                <a:solidFill>
                  <a:schemeClr val="tx1"/>
                </a:solidFill>
                <a:latin typeface="Arial" charset="0"/>
                <a:ea typeface="ＭＳ Ｐゴシック" charset="0"/>
              </a:defRPr>
            </a:lvl9pPr>
          </a:lstStyle>
          <a:p>
            <a:r>
              <a:rPr lang="en-US" altLang="ja-JP" sz="1600" dirty="0"/>
              <a:t>from 20121030-EC-TDR2</a:t>
            </a:r>
          </a:p>
        </p:txBody>
      </p:sp>
    </p:spTree>
    <p:extLst>
      <p:ext uri="{BB962C8B-B14F-4D97-AF65-F5344CB8AC3E}">
        <p14:creationId xmlns:p14="http://schemas.microsoft.com/office/powerpoint/2010/main" val="4288300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1295400" y="101010"/>
            <a:ext cx="7848600" cy="914400"/>
          </a:xfrm>
        </p:spPr>
        <p:txBody>
          <a:bodyPr/>
          <a:lstStyle/>
          <a:p>
            <a:r>
              <a:rPr lang="en-US" altLang="ja-JP" b="1" dirty="0" smtClean="0">
                <a:latin typeface="Arial" charset="0"/>
                <a:cs typeface="Arial Unicode MS" charset="0"/>
              </a:rPr>
              <a:t>HLRF and Power Distribution</a:t>
            </a:r>
            <a:endParaRPr lang="en-US" altLang="ja-JP" b="1" i="1" dirty="0">
              <a:solidFill>
                <a:srgbClr val="FF0000"/>
              </a:solidFill>
              <a:latin typeface="Arial" charset="0"/>
              <a:cs typeface="Arial Unicode MS" charset="0"/>
            </a:endParaRPr>
          </a:p>
        </p:txBody>
      </p:sp>
      <p:sp>
        <p:nvSpPr>
          <p:cNvPr id="3" name="Content Placeholder 2"/>
          <p:cNvSpPr>
            <a:spLocks noGrp="1"/>
          </p:cNvSpPr>
          <p:nvPr>
            <p:ph idx="1"/>
          </p:nvPr>
        </p:nvSpPr>
        <p:spPr>
          <a:xfrm>
            <a:off x="152399" y="1477181"/>
            <a:ext cx="5322937" cy="3577611"/>
          </a:xfrm>
          <a:ln>
            <a:noFill/>
          </a:ln>
        </p:spPr>
        <p:txBody>
          <a:bodyPr>
            <a:normAutofit fontScale="92500" lnSpcReduction="10000"/>
          </a:bodyPr>
          <a:lstStyle/>
          <a:p>
            <a:pPr marL="0" indent="0">
              <a:buNone/>
              <a:defRPr/>
            </a:pPr>
            <a:r>
              <a:rPr lang="en-US" altLang="ja-JP" sz="2600" dirty="0">
                <a:solidFill>
                  <a:srgbClr val="000090"/>
                </a:solidFill>
              </a:rPr>
              <a:t>Klystron Cluster Scheme (KCS</a:t>
            </a:r>
            <a:r>
              <a:rPr lang="en-US" altLang="ja-JP" sz="2600" dirty="0" smtClean="0">
                <a:solidFill>
                  <a:srgbClr val="000090"/>
                </a:solidFill>
              </a:rPr>
              <a:t>)</a:t>
            </a:r>
          </a:p>
          <a:p>
            <a:pPr lvl="1">
              <a:defRPr/>
            </a:pPr>
            <a:r>
              <a:rPr lang="en-US" altLang="ja-JP" sz="2000" dirty="0" smtClean="0">
                <a:solidFill>
                  <a:schemeClr val="tx1"/>
                </a:solidFill>
              </a:rPr>
              <a:t>Marx Modulators</a:t>
            </a:r>
            <a:endParaRPr lang="en-US" altLang="ja-JP" sz="2000" dirty="0">
              <a:solidFill>
                <a:schemeClr val="tx1"/>
              </a:solidFill>
            </a:endParaRPr>
          </a:p>
          <a:p>
            <a:pPr lvl="1">
              <a:defRPr/>
            </a:pPr>
            <a:r>
              <a:rPr lang="en-US" altLang="ja-JP" sz="2000" dirty="0"/>
              <a:t>C</a:t>
            </a:r>
            <a:r>
              <a:rPr lang="en-US" altLang="ja-JP" sz="2000" dirty="0" smtClean="0"/>
              <a:t>lusters </a:t>
            </a:r>
            <a:r>
              <a:rPr lang="en-US" altLang="ja-JP" sz="2000" dirty="0"/>
              <a:t>of klystrons </a:t>
            </a:r>
            <a:endParaRPr lang="en-US" altLang="ja-JP" sz="2000" dirty="0" smtClean="0"/>
          </a:p>
          <a:p>
            <a:pPr marL="457200" lvl="1" indent="0">
              <a:buNone/>
              <a:defRPr/>
            </a:pPr>
            <a:r>
              <a:rPr lang="en-US" altLang="ja-JP" sz="2000" dirty="0"/>
              <a:t> </a:t>
            </a:r>
            <a:r>
              <a:rPr lang="en-US" altLang="ja-JP" sz="2000" dirty="0" smtClean="0"/>
              <a:t>   (2 × ~ 30 10-MW MBK) on surface</a:t>
            </a:r>
            <a:endParaRPr lang="en-US" altLang="ja-JP" sz="2000" dirty="0"/>
          </a:p>
          <a:p>
            <a:pPr lvl="1">
              <a:defRPr/>
            </a:pPr>
            <a:r>
              <a:rPr lang="en-US" altLang="ja-JP" sz="2000" dirty="0"/>
              <a:t>RF power </a:t>
            </a:r>
            <a:r>
              <a:rPr lang="en-US" altLang="ja-JP" sz="2000" dirty="0" smtClean="0"/>
              <a:t>distribution  </a:t>
            </a:r>
            <a:r>
              <a:rPr lang="en-US" altLang="ja-JP" sz="2000" dirty="0"/>
              <a:t>via </a:t>
            </a:r>
            <a:r>
              <a:rPr lang="en-US" altLang="ja-JP" sz="2000" dirty="0" smtClean="0"/>
              <a:t>major waveguide </a:t>
            </a:r>
            <a:r>
              <a:rPr lang="en-US" altLang="ja-JP" sz="2000" dirty="0"/>
              <a:t>(</a:t>
            </a:r>
            <a:r>
              <a:rPr lang="en-US" altLang="ja-JP" sz="2000" dirty="0" smtClean="0"/>
              <a:t>300 </a:t>
            </a:r>
            <a:r>
              <a:rPr lang="en-US" altLang="ja-JP" sz="2000" dirty="0"/>
              <a:t>MW</a:t>
            </a:r>
            <a:r>
              <a:rPr lang="en-US" altLang="ja-JP" sz="2000" dirty="0" smtClean="0"/>
              <a:t>)</a:t>
            </a:r>
            <a:endParaRPr lang="en-US" altLang="ja-JP" sz="2000" dirty="0"/>
          </a:p>
          <a:p>
            <a:pPr marL="0" indent="0">
              <a:buNone/>
              <a:defRPr/>
            </a:pPr>
            <a:r>
              <a:rPr lang="en-US" sz="2600" dirty="0" smtClean="0">
                <a:solidFill>
                  <a:srgbClr val="000090"/>
                </a:solidFill>
              </a:rPr>
              <a:t>Distributed Klystron Scheme (DKS)</a:t>
            </a:r>
          </a:p>
          <a:p>
            <a:pPr lvl="1">
              <a:defRPr/>
            </a:pPr>
            <a:r>
              <a:rPr lang="en-US" sz="2000" dirty="0" smtClean="0"/>
              <a:t>Marx modulator </a:t>
            </a:r>
          </a:p>
          <a:p>
            <a:pPr lvl="1">
              <a:defRPr/>
            </a:pPr>
            <a:r>
              <a:rPr lang="en-US" sz="2000" dirty="0" smtClean="0"/>
              <a:t>10-MW MBK per 39 cavities  </a:t>
            </a:r>
          </a:p>
          <a:p>
            <a:pPr lvl="1">
              <a:defRPr/>
            </a:pPr>
            <a:r>
              <a:rPr lang="en-US" sz="2000" dirty="0" smtClean="0"/>
              <a:t>Everything in tunnel</a:t>
            </a:r>
          </a:p>
        </p:txBody>
      </p:sp>
      <p:sp>
        <p:nvSpPr>
          <p:cNvPr id="83976" name="日付プレースホルダ 9"/>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742950" indent="-285750">
              <a:defRPr kumimoji="1" sz="3600">
                <a:solidFill>
                  <a:schemeClr val="tx1"/>
                </a:solidFill>
                <a:latin typeface="Arial" charset="0"/>
                <a:ea typeface="Arial Unicode MS" charset="0"/>
                <a:cs typeface="Arial Unicode MS" charset="0"/>
              </a:defRPr>
            </a:lvl2pPr>
            <a:lvl3pPr marL="1143000" indent="-228600">
              <a:defRPr kumimoji="1" sz="3600">
                <a:solidFill>
                  <a:schemeClr val="tx1"/>
                </a:solidFill>
                <a:latin typeface="Arial" charset="0"/>
                <a:ea typeface="Arial Unicode MS" charset="0"/>
                <a:cs typeface="Arial Unicode MS" charset="0"/>
              </a:defRPr>
            </a:lvl3pPr>
            <a:lvl4pPr marL="1600200" indent="-228600">
              <a:defRPr kumimoji="1" sz="3600">
                <a:solidFill>
                  <a:schemeClr val="tx1"/>
                </a:solidFill>
                <a:latin typeface="Arial" charset="0"/>
                <a:ea typeface="Arial Unicode MS" charset="0"/>
                <a:cs typeface="Arial Unicode MS" charset="0"/>
              </a:defRPr>
            </a:lvl4pPr>
            <a:lvl5pPr marL="2057400" indent="-228600">
              <a:defRPr kumimoji="1" sz="3600">
                <a:solidFill>
                  <a:schemeClr val="tx1"/>
                </a:solidFill>
                <a:latin typeface="Arial" charset="0"/>
                <a:ea typeface="Arial Unicode MS" charset="0"/>
                <a:cs typeface="Arial Unicode MS" charset="0"/>
              </a:defRPr>
            </a:lvl5pPr>
            <a:lvl6pPr marL="2514600" indent="-228600" fontAlgn="base">
              <a:spcBef>
                <a:spcPct val="0"/>
              </a:spcBef>
              <a:spcAft>
                <a:spcPct val="0"/>
              </a:spcAft>
              <a:defRPr kumimoji="1" sz="3600">
                <a:solidFill>
                  <a:schemeClr val="tx1"/>
                </a:solidFill>
                <a:latin typeface="Arial" charset="0"/>
                <a:ea typeface="Arial Unicode MS" charset="0"/>
                <a:cs typeface="Arial Unicode MS" charset="0"/>
              </a:defRPr>
            </a:lvl6pPr>
            <a:lvl7pPr marL="2971800" indent="-228600" fontAlgn="base">
              <a:spcBef>
                <a:spcPct val="0"/>
              </a:spcBef>
              <a:spcAft>
                <a:spcPct val="0"/>
              </a:spcAft>
              <a:defRPr kumimoji="1" sz="3600">
                <a:solidFill>
                  <a:schemeClr val="tx1"/>
                </a:solidFill>
                <a:latin typeface="Arial" charset="0"/>
                <a:ea typeface="Arial Unicode MS" charset="0"/>
                <a:cs typeface="Arial Unicode MS" charset="0"/>
              </a:defRPr>
            </a:lvl7pPr>
            <a:lvl8pPr marL="3429000" indent="-228600" fontAlgn="base">
              <a:spcBef>
                <a:spcPct val="0"/>
              </a:spcBef>
              <a:spcAft>
                <a:spcPct val="0"/>
              </a:spcAft>
              <a:defRPr kumimoji="1" sz="3600">
                <a:solidFill>
                  <a:schemeClr val="tx1"/>
                </a:solidFill>
                <a:latin typeface="Arial" charset="0"/>
                <a:ea typeface="Arial Unicode MS" charset="0"/>
                <a:cs typeface="Arial Unicode MS" charset="0"/>
              </a:defRPr>
            </a:lvl8pPr>
            <a:lvl9pPr marL="3886200" indent="-228600" fontAlgn="base">
              <a:spcBef>
                <a:spcPct val="0"/>
              </a:spcBef>
              <a:spcAft>
                <a:spcPct val="0"/>
              </a:spcAft>
              <a:defRPr kumimoji="1" sz="3600">
                <a:solidFill>
                  <a:schemeClr val="tx1"/>
                </a:solidFill>
                <a:latin typeface="Arial" charset="0"/>
                <a:ea typeface="Arial Unicode MS" charset="0"/>
                <a:cs typeface="Arial Unicode MS" charset="0"/>
              </a:defRPr>
            </a:lvl9pPr>
          </a:lstStyle>
          <a:p>
            <a:r>
              <a:rPr kumimoji="0" lang="en-US" altLang="ja-JP" sz="1200" smtClean="0"/>
              <a:t>A. Yamamoto: 2013.2.6</a:t>
            </a:r>
            <a:endParaRPr kumimoji="0" lang="en-US" altLang="ja-JP" sz="1200"/>
          </a:p>
        </p:txBody>
      </p:sp>
      <p:sp>
        <p:nvSpPr>
          <p:cNvPr id="83977" name="スライド番号プレースホルダ 1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742950" indent="-285750">
              <a:defRPr kumimoji="1" sz="3600">
                <a:solidFill>
                  <a:schemeClr val="tx1"/>
                </a:solidFill>
                <a:latin typeface="Arial" charset="0"/>
                <a:ea typeface="Arial Unicode MS" charset="0"/>
                <a:cs typeface="Arial Unicode MS" charset="0"/>
              </a:defRPr>
            </a:lvl2pPr>
            <a:lvl3pPr marL="1143000" indent="-228600">
              <a:defRPr kumimoji="1" sz="3600">
                <a:solidFill>
                  <a:schemeClr val="tx1"/>
                </a:solidFill>
                <a:latin typeface="Arial" charset="0"/>
                <a:ea typeface="Arial Unicode MS" charset="0"/>
                <a:cs typeface="Arial Unicode MS" charset="0"/>
              </a:defRPr>
            </a:lvl3pPr>
            <a:lvl4pPr marL="1600200" indent="-228600">
              <a:defRPr kumimoji="1" sz="3600">
                <a:solidFill>
                  <a:schemeClr val="tx1"/>
                </a:solidFill>
                <a:latin typeface="Arial" charset="0"/>
                <a:ea typeface="Arial Unicode MS" charset="0"/>
                <a:cs typeface="Arial Unicode MS" charset="0"/>
              </a:defRPr>
            </a:lvl4pPr>
            <a:lvl5pPr marL="2057400" indent="-228600">
              <a:defRPr kumimoji="1" sz="3600">
                <a:solidFill>
                  <a:schemeClr val="tx1"/>
                </a:solidFill>
                <a:latin typeface="Arial" charset="0"/>
                <a:ea typeface="Arial Unicode MS" charset="0"/>
                <a:cs typeface="Arial Unicode MS" charset="0"/>
              </a:defRPr>
            </a:lvl5pPr>
            <a:lvl6pPr marL="2514600" indent="-228600" fontAlgn="base">
              <a:spcBef>
                <a:spcPct val="0"/>
              </a:spcBef>
              <a:spcAft>
                <a:spcPct val="0"/>
              </a:spcAft>
              <a:defRPr kumimoji="1" sz="3600">
                <a:solidFill>
                  <a:schemeClr val="tx1"/>
                </a:solidFill>
                <a:latin typeface="Arial" charset="0"/>
                <a:ea typeface="Arial Unicode MS" charset="0"/>
                <a:cs typeface="Arial Unicode MS" charset="0"/>
              </a:defRPr>
            </a:lvl6pPr>
            <a:lvl7pPr marL="2971800" indent="-228600" fontAlgn="base">
              <a:spcBef>
                <a:spcPct val="0"/>
              </a:spcBef>
              <a:spcAft>
                <a:spcPct val="0"/>
              </a:spcAft>
              <a:defRPr kumimoji="1" sz="3600">
                <a:solidFill>
                  <a:schemeClr val="tx1"/>
                </a:solidFill>
                <a:latin typeface="Arial" charset="0"/>
                <a:ea typeface="Arial Unicode MS" charset="0"/>
                <a:cs typeface="Arial Unicode MS" charset="0"/>
              </a:defRPr>
            </a:lvl7pPr>
            <a:lvl8pPr marL="3429000" indent="-228600" fontAlgn="base">
              <a:spcBef>
                <a:spcPct val="0"/>
              </a:spcBef>
              <a:spcAft>
                <a:spcPct val="0"/>
              </a:spcAft>
              <a:defRPr kumimoji="1" sz="3600">
                <a:solidFill>
                  <a:schemeClr val="tx1"/>
                </a:solidFill>
                <a:latin typeface="Arial" charset="0"/>
                <a:ea typeface="Arial Unicode MS" charset="0"/>
                <a:cs typeface="Arial Unicode MS" charset="0"/>
              </a:defRPr>
            </a:lvl8pPr>
            <a:lvl9pPr marL="3886200" indent="-228600" fontAlgn="base">
              <a:spcBef>
                <a:spcPct val="0"/>
              </a:spcBef>
              <a:spcAft>
                <a:spcPct val="0"/>
              </a:spcAft>
              <a:defRPr kumimoji="1" sz="3600">
                <a:solidFill>
                  <a:schemeClr val="tx1"/>
                </a:solidFill>
                <a:latin typeface="Arial" charset="0"/>
                <a:ea typeface="Arial Unicode MS" charset="0"/>
                <a:cs typeface="Arial Unicode MS" charset="0"/>
              </a:defRPr>
            </a:lvl9pPr>
          </a:lstStyle>
          <a:p>
            <a:fld id="{F5EE32B3-EF8B-2E46-92DE-BD5F69A1519B}" type="slidenum">
              <a:rPr kumimoji="0" lang="en-US" altLang="ja-JP" sz="1400"/>
              <a:pPr/>
              <a:t>11</a:t>
            </a:fld>
            <a:endParaRPr kumimoji="0" lang="en-US" altLang="ja-JP" sz="1400"/>
          </a:p>
        </p:txBody>
      </p:sp>
      <p:sp>
        <p:nvSpPr>
          <p:cNvPr id="83978" name="フッター プレースホルダ 1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742950" indent="-285750">
              <a:defRPr kumimoji="1" sz="3600">
                <a:solidFill>
                  <a:schemeClr val="tx1"/>
                </a:solidFill>
                <a:latin typeface="Arial" charset="0"/>
                <a:ea typeface="Arial Unicode MS" charset="0"/>
                <a:cs typeface="Arial Unicode MS" charset="0"/>
              </a:defRPr>
            </a:lvl2pPr>
            <a:lvl3pPr marL="1143000" indent="-228600">
              <a:defRPr kumimoji="1" sz="3600">
                <a:solidFill>
                  <a:schemeClr val="tx1"/>
                </a:solidFill>
                <a:latin typeface="Arial" charset="0"/>
                <a:ea typeface="Arial Unicode MS" charset="0"/>
                <a:cs typeface="Arial Unicode MS" charset="0"/>
              </a:defRPr>
            </a:lvl3pPr>
            <a:lvl4pPr marL="1600200" indent="-228600">
              <a:defRPr kumimoji="1" sz="3600">
                <a:solidFill>
                  <a:schemeClr val="tx1"/>
                </a:solidFill>
                <a:latin typeface="Arial" charset="0"/>
                <a:ea typeface="Arial Unicode MS" charset="0"/>
                <a:cs typeface="Arial Unicode MS" charset="0"/>
              </a:defRPr>
            </a:lvl4pPr>
            <a:lvl5pPr marL="2057400" indent="-228600">
              <a:defRPr kumimoji="1" sz="3600">
                <a:solidFill>
                  <a:schemeClr val="tx1"/>
                </a:solidFill>
                <a:latin typeface="Arial" charset="0"/>
                <a:ea typeface="Arial Unicode MS" charset="0"/>
                <a:cs typeface="Arial Unicode MS" charset="0"/>
              </a:defRPr>
            </a:lvl5pPr>
            <a:lvl6pPr marL="2514600" indent="-228600" fontAlgn="base">
              <a:spcBef>
                <a:spcPct val="0"/>
              </a:spcBef>
              <a:spcAft>
                <a:spcPct val="0"/>
              </a:spcAft>
              <a:defRPr kumimoji="1" sz="3600">
                <a:solidFill>
                  <a:schemeClr val="tx1"/>
                </a:solidFill>
                <a:latin typeface="Arial" charset="0"/>
                <a:ea typeface="Arial Unicode MS" charset="0"/>
                <a:cs typeface="Arial Unicode MS" charset="0"/>
              </a:defRPr>
            </a:lvl6pPr>
            <a:lvl7pPr marL="2971800" indent="-228600" fontAlgn="base">
              <a:spcBef>
                <a:spcPct val="0"/>
              </a:spcBef>
              <a:spcAft>
                <a:spcPct val="0"/>
              </a:spcAft>
              <a:defRPr kumimoji="1" sz="3600">
                <a:solidFill>
                  <a:schemeClr val="tx1"/>
                </a:solidFill>
                <a:latin typeface="Arial" charset="0"/>
                <a:ea typeface="Arial Unicode MS" charset="0"/>
                <a:cs typeface="Arial Unicode MS" charset="0"/>
              </a:defRPr>
            </a:lvl7pPr>
            <a:lvl8pPr marL="3429000" indent="-228600" fontAlgn="base">
              <a:spcBef>
                <a:spcPct val="0"/>
              </a:spcBef>
              <a:spcAft>
                <a:spcPct val="0"/>
              </a:spcAft>
              <a:defRPr kumimoji="1" sz="3600">
                <a:solidFill>
                  <a:schemeClr val="tx1"/>
                </a:solidFill>
                <a:latin typeface="Arial" charset="0"/>
                <a:ea typeface="Arial Unicode MS" charset="0"/>
                <a:cs typeface="Arial Unicode MS" charset="0"/>
              </a:defRPr>
            </a:lvl8pPr>
            <a:lvl9pPr marL="3886200" indent="-228600" fontAlgn="base">
              <a:spcBef>
                <a:spcPct val="0"/>
              </a:spcBef>
              <a:spcAft>
                <a:spcPct val="0"/>
              </a:spcAft>
              <a:defRPr kumimoji="1" sz="3600">
                <a:solidFill>
                  <a:schemeClr val="tx1"/>
                </a:solidFill>
                <a:latin typeface="Arial" charset="0"/>
                <a:ea typeface="Arial Unicode MS" charset="0"/>
                <a:cs typeface="Arial Unicode MS" charset="0"/>
              </a:defRPr>
            </a:lvl9pPr>
          </a:lstStyle>
          <a:p>
            <a:r>
              <a:rPr kumimoji="0" lang="en-US" altLang="ja-JP" sz="1600" smtClean="0">
                <a:solidFill>
                  <a:srgbClr val="23346C"/>
                </a:solidFill>
              </a:rPr>
              <a:t>SCRF Cost Overview</a:t>
            </a:r>
            <a:endParaRPr kumimoji="0" lang="en-US" altLang="ja-JP" sz="1600">
              <a:solidFill>
                <a:srgbClr val="23346C"/>
              </a:solidFill>
            </a:endParaRPr>
          </a:p>
        </p:txBody>
      </p:sp>
      <p:pic>
        <p:nvPicPr>
          <p:cNvPr id="12" name="図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81042" y="4375656"/>
            <a:ext cx="2360173" cy="1711517"/>
          </a:xfrm>
          <a:prstGeom prst="rect">
            <a:avLst/>
          </a:prstGeom>
        </p:spPr>
      </p:pic>
      <p:pic>
        <p:nvPicPr>
          <p:cNvPr id="23" name="Picture 6" descr="Marx30Detail26NOV05"/>
          <p:cNvPicPr>
            <a:picLocks noChangeAspect="1" noChangeArrowheads="1"/>
          </p:cNvPicPr>
          <p:nvPr/>
        </p:nvPicPr>
        <p:blipFill>
          <a:blip r:embed="rId3" cstate="email">
            <a:lum bright="18000"/>
            <a:extLst>
              <a:ext uri="{28A0092B-C50C-407E-A947-70E740481C1C}">
                <a14:useLocalDpi xmlns:a14="http://schemas.microsoft.com/office/drawing/2010/main"/>
              </a:ext>
            </a:extLst>
          </a:blip>
          <a:srcRect/>
          <a:stretch>
            <a:fillRect/>
          </a:stretch>
        </p:blipFill>
        <p:spPr bwMode="auto">
          <a:xfrm>
            <a:off x="5718048" y="1047860"/>
            <a:ext cx="1466949" cy="1070695"/>
          </a:xfrm>
          <a:prstGeom prst="rect">
            <a:avLst/>
          </a:prstGeom>
          <a:noFill/>
          <a:ln w="9525">
            <a:solidFill>
              <a:srgbClr val="3366FF"/>
            </a:solidFill>
            <a:miter lim="800000"/>
            <a:headEnd/>
            <a:tailEnd/>
          </a:ln>
        </p:spPr>
      </p:pic>
      <p:pic>
        <p:nvPicPr>
          <p:cNvPr id="24" name="Picture 202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73836" y="2376635"/>
            <a:ext cx="3300234" cy="1780265"/>
          </a:xfrm>
          <a:prstGeom prst="rect">
            <a:avLst/>
          </a:prstGeom>
          <a:noFill/>
          <a:ln w="9525">
            <a:solidFill>
              <a:srgbClr val="797B7E"/>
            </a:solidFill>
            <a:miter lim="800000"/>
            <a:headEnd/>
            <a:tailEnd/>
          </a:ln>
        </p:spPr>
      </p:pic>
      <p:pic>
        <p:nvPicPr>
          <p:cNvPr id="19" name="Content Placeholder 3" descr="Figure-4-2.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bwMode="auto">
          <a:xfrm>
            <a:off x="7716197" y="1730833"/>
            <a:ext cx="1063058" cy="1039772"/>
          </a:xfrm>
          <a:prstGeom prst="rect">
            <a:avLst/>
          </a:prstGeom>
          <a:noFill/>
          <a:ln w="9525">
            <a:solidFill>
              <a:srgbClr val="3366FF"/>
            </a:solidFill>
            <a:miter lim="800000"/>
            <a:headEnd/>
            <a:tailEnd/>
          </a:ln>
        </p:spPr>
      </p:pic>
      <p:pic>
        <p:nvPicPr>
          <p:cNvPr id="20" name="図 19"/>
          <p:cNvPicPr>
            <a:picLocks noChangeAspect="1"/>
          </p:cNvPicPr>
          <p:nvPr/>
        </p:nvPicPr>
        <p:blipFill rotWithShape="1">
          <a:blip r:embed="rId6" cstate="email">
            <a:extLst>
              <a:ext uri="{28A0092B-C50C-407E-A947-70E740481C1C}">
                <a14:useLocalDpi xmlns:a14="http://schemas.microsoft.com/office/drawing/2010/main"/>
              </a:ext>
            </a:extLst>
          </a:blip>
          <a:srcRect t="18361"/>
          <a:stretch/>
        </p:blipFill>
        <p:spPr>
          <a:xfrm>
            <a:off x="562100" y="4897092"/>
            <a:ext cx="5638800" cy="1182215"/>
          </a:xfrm>
          <a:prstGeom prst="rect">
            <a:avLst/>
          </a:prstGeom>
          <a:ln>
            <a:solidFill>
              <a:srgbClr val="3366FF"/>
            </a:solidFill>
          </a:ln>
        </p:spPr>
      </p:pic>
      <p:pic>
        <p:nvPicPr>
          <p:cNvPr id="13" name="Picture 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322565" y="1036010"/>
            <a:ext cx="1361959" cy="641371"/>
          </a:xfrm>
          <a:prstGeom prst="rect">
            <a:avLst/>
          </a:prstGeom>
          <a:noFill/>
          <a:ln w="9525">
            <a:solidFill>
              <a:srgbClr val="33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テキスト ボックス 13"/>
          <p:cNvSpPr txBox="1"/>
          <p:nvPr/>
        </p:nvSpPr>
        <p:spPr>
          <a:xfrm>
            <a:off x="6408827" y="3456"/>
            <a:ext cx="2738250" cy="369332"/>
          </a:xfrm>
          <a:prstGeom prst="rect">
            <a:avLst/>
          </a:prstGeom>
          <a:solidFill>
            <a:srgbClr val="FFFF00"/>
          </a:solidFill>
        </p:spPr>
        <p:txBody>
          <a:bodyPr wrap="none" rtlCol="0">
            <a:spAutoFit/>
          </a:bodyPr>
          <a:lstStyle/>
          <a:p>
            <a:r>
              <a:rPr kumimoji="1" lang="en-US" altLang="ja-JP" dirty="0" smtClean="0"/>
              <a:t>C. </a:t>
            </a:r>
            <a:r>
              <a:rPr kumimoji="1" lang="en-US" altLang="ja-JP" dirty="0" err="1" smtClean="0"/>
              <a:t>Adolphsen</a:t>
            </a:r>
            <a:r>
              <a:rPr kumimoji="1" lang="en-US" altLang="ja-JP" dirty="0" smtClean="0"/>
              <a:t>, S. Fukuda</a:t>
            </a:r>
            <a:endParaRPr kumimoji="1" lang="ja-JP" altLang="en-US" dirty="0"/>
          </a:p>
        </p:txBody>
      </p:sp>
    </p:spTree>
    <p:extLst>
      <p:ext uri="{BB962C8B-B14F-4D97-AF65-F5344CB8AC3E}">
        <p14:creationId xmlns:p14="http://schemas.microsoft.com/office/powerpoint/2010/main" val="8614170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403147"/>
            <a:ext cx="7086600" cy="914400"/>
          </a:xfrm>
        </p:spPr>
        <p:txBody>
          <a:bodyPr/>
          <a:lstStyle/>
          <a:p>
            <a:r>
              <a:rPr kumimoji="1" lang="en-US" altLang="ja-JP" b="1" dirty="0" smtClean="0"/>
              <a:t>Summary of Cost Premiums </a:t>
            </a:r>
            <a:br>
              <a:rPr kumimoji="1" lang="en-US" altLang="ja-JP" b="1" dirty="0" smtClean="0"/>
            </a:br>
            <a:r>
              <a:rPr kumimoji="1" lang="en-US" altLang="ja-JP" b="1" dirty="0" smtClean="0"/>
              <a:t>for HLRF</a:t>
            </a:r>
            <a:endParaRPr kumimoji="1" lang="ja-JP" altLang="en-US" b="1" dirty="0"/>
          </a:p>
        </p:txBody>
      </p:sp>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12</a:t>
            </a:fld>
            <a:endParaRPr lang="en-US">
              <a:solidFill>
                <a:srgbClr val="000000"/>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pic>
        <p:nvPicPr>
          <p:cNvPr id="921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846" r="4524"/>
          <a:stretch/>
        </p:blipFill>
        <p:spPr bwMode="auto">
          <a:xfrm>
            <a:off x="59906" y="1500789"/>
            <a:ext cx="9038521" cy="3998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201174" y="4589814"/>
            <a:ext cx="8751082" cy="804790"/>
          </a:xfrm>
          <a:prstGeom prst="roundRect">
            <a:avLst/>
          </a:prstGeom>
          <a:ln w="38100" cmpd="sng">
            <a:solidFill>
              <a:srgbClr val="FF0000"/>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Tree>
    <p:extLst>
      <p:ext uri="{BB962C8B-B14F-4D97-AF65-F5344CB8AC3E}">
        <p14:creationId xmlns:p14="http://schemas.microsoft.com/office/powerpoint/2010/main" val="36107136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399" y="76200"/>
            <a:ext cx="7408733" cy="914400"/>
          </a:xfrm>
        </p:spPr>
        <p:txBody>
          <a:bodyPr/>
          <a:lstStyle/>
          <a:p>
            <a:r>
              <a:rPr kumimoji="1" lang="en-US" altLang="ja-JP" b="1" dirty="0" smtClean="0"/>
              <a:t>Summary of SCRF Cost-estimate </a:t>
            </a:r>
            <a:endParaRPr kumimoji="1" lang="ja-JP" altLang="en-US" b="1" dirty="0"/>
          </a:p>
        </p:txBody>
      </p:sp>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13</a:t>
            </a:fld>
            <a:endParaRPr lang="en-US">
              <a:solidFill>
                <a:srgbClr val="000000"/>
              </a:solidFill>
              <a:latin typeface="Arial"/>
              <a:ea typeface="Arial Unicode MS"/>
              <a:cs typeface="Arial Unicode MS"/>
            </a:endParaRPr>
          </a:p>
        </p:txBody>
      </p:sp>
      <p:pic>
        <p:nvPicPr>
          <p:cNvPr id="8" name="Content Placeholder 5"/>
          <p:cNvPicPr>
            <a:picLocks noChangeAspect="1"/>
          </p:cNvPicPr>
          <p:nvPr/>
        </p:nvPicPr>
        <p:blipFill rotWithShape="1">
          <a:blip r:embed="rId2" cstate="email">
            <a:extLst>
              <a:ext uri="{28A0092B-C50C-407E-A947-70E740481C1C}">
                <a14:useLocalDpi xmlns:a14="http://schemas.microsoft.com/office/drawing/2010/main"/>
              </a:ext>
            </a:extLst>
          </a:blip>
          <a:srcRect l="-359" r="-232"/>
          <a:stretch/>
        </p:blipFill>
        <p:spPr bwMode="auto">
          <a:xfrm>
            <a:off x="5129867" y="1198186"/>
            <a:ext cx="3574265" cy="3524240"/>
          </a:xfrm>
          <a:prstGeom prst="rect">
            <a:avLst/>
          </a:prstGeom>
          <a:noFill/>
          <a:ln w="9525">
            <a:solidFill>
              <a:srgbClr val="0000FF"/>
            </a:solidFill>
            <a:miter lim="800000"/>
            <a:headEnd/>
            <a:tailEnd/>
          </a:ln>
        </p:spPr>
      </p:pic>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98337543"/>
              </p:ext>
            </p:extLst>
          </p:nvPr>
        </p:nvGraphicFramePr>
        <p:xfrm>
          <a:off x="336704" y="2087200"/>
          <a:ext cx="4208879" cy="3571475"/>
        </p:xfrm>
        <a:graphic>
          <a:graphicData uri="http://schemas.openxmlformats.org/drawingml/2006/table">
            <a:tbl>
              <a:tblPr firstRow="1" bandRow="1">
                <a:tableStyleId>{21E4AEA4-8DFA-4A89-87EB-49C32662AFE0}</a:tableStyleId>
              </a:tblPr>
              <a:tblGrid>
                <a:gridCol w="1403986"/>
                <a:gridCol w="1179321"/>
                <a:gridCol w="1625572"/>
              </a:tblGrid>
              <a:tr h="781260">
                <a:tc>
                  <a:txBody>
                    <a:bodyPr/>
                    <a:lstStyle/>
                    <a:p>
                      <a:pPr algn="ctr"/>
                      <a:endParaRPr kumimoji="1" lang="ja-JP" altLang="en-US" dirty="0"/>
                    </a:p>
                  </a:txBody>
                  <a:tcPr anchor="ctr"/>
                </a:tc>
                <a:tc>
                  <a:txBody>
                    <a:bodyPr/>
                    <a:lstStyle/>
                    <a:p>
                      <a:pPr algn="ctr"/>
                      <a:r>
                        <a:rPr kumimoji="1" lang="en-US" altLang="ja-JP" dirty="0" smtClean="0"/>
                        <a:t>Fraction </a:t>
                      </a:r>
                    </a:p>
                    <a:p>
                      <a:pPr algn="ctr"/>
                      <a:r>
                        <a:rPr kumimoji="1" lang="en-US" altLang="ja-JP" dirty="0" smtClean="0"/>
                        <a:t>[%]</a:t>
                      </a:r>
                      <a:endParaRPr kumimoji="1" lang="ja-JP" altLang="en-US" dirty="0"/>
                    </a:p>
                  </a:txBody>
                  <a:tcPr anchor="ctr"/>
                </a:tc>
                <a:tc>
                  <a:txBody>
                    <a:bodyPr/>
                    <a:lstStyle/>
                    <a:p>
                      <a:pPr algn="ctr"/>
                      <a:r>
                        <a:rPr kumimoji="1" lang="en-US" altLang="ja-JP" dirty="0" smtClean="0"/>
                        <a:t>Uncertainty</a:t>
                      </a:r>
                    </a:p>
                    <a:p>
                      <a:pPr algn="ctr"/>
                      <a:r>
                        <a:rPr kumimoji="1" lang="en-US" altLang="ja-JP" dirty="0" smtClean="0"/>
                        <a:t>[%]</a:t>
                      </a:r>
                      <a:endParaRPr kumimoji="1" lang="ja-JP" altLang="en-US" dirty="0"/>
                    </a:p>
                  </a:txBody>
                  <a:tcPr anchor="ctr"/>
                </a:tc>
              </a:tr>
              <a:tr h="558043">
                <a:tc>
                  <a:txBody>
                    <a:bodyPr/>
                    <a:lstStyle/>
                    <a:p>
                      <a:pPr algn="ctr"/>
                      <a:r>
                        <a:rPr kumimoji="1" lang="en-US" altLang="ja-JP" sz="2400" dirty="0" smtClean="0">
                          <a:solidFill>
                            <a:srgbClr val="008000"/>
                          </a:solidFill>
                        </a:rPr>
                        <a:t>ILC total</a:t>
                      </a:r>
                      <a:endParaRPr kumimoji="1" lang="ja-JP" altLang="en-US" sz="2400" dirty="0">
                        <a:solidFill>
                          <a:srgbClr val="008000"/>
                        </a:solidFill>
                      </a:endParaRPr>
                    </a:p>
                  </a:txBody>
                  <a:tcPr anchor="ctr"/>
                </a:tc>
                <a:tc>
                  <a:txBody>
                    <a:bodyPr/>
                    <a:lstStyle/>
                    <a:p>
                      <a:pPr algn="ctr"/>
                      <a:r>
                        <a:rPr kumimoji="1" lang="en-US" altLang="ja-JP" sz="2400" dirty="0" smtClean="0">
                          <a:solidFill>
                            <a:srgbClr val="008000"/>
                          </a:solidFill>
                        </a:rPr>
                        <a:t>100 %</a:t>
                      </a:r>
                      <a:endParaRPr kumimoji="1" lang="ja-JP" altLang="en-US" sz="2400" dirty="0">
                        <a:solidFill>
                          <a:srgbClr val="008000"/>
                        </a:solidFill>
                      </a:endParaRPr>
                    </a:p>
                  </a:txBody>
                  <a:tcPr anchor="ctr"/>
                </a:tc>
                <a:tc>
                  <a:txBody>
                    <a:bodyPr/>
                    <a:lstStyle/>
                    <a:p>
                      <a:pPr algn="ctr"/>
                      <a:r>
                        <a:rPr kumimoji="1" lang="en-US" altLang="ja-JP" sz="2400" dirty="0" smtClean="0">
                          <a:solidFill>
                            <a:srgbClr val="008000"/>
                          </a:solidFill>
                        </a:rPr>
                        <a:t>24 %</a:t>
                      </a:r>
                      <a:endParaRPr kumimoji="1" lang="ja-JP" altLang="en-US" sz="2400" dirty="0">
                        <a:solidFill>
                          <a:srgbClr val="008000"/>
                        </a:solidFill>
                      </a:endParaRPr>
                    </a:p>
                  </a:txBody>
                  <a:tcPr anchor="ctr"/>
                </a:tc>
              </a:tr>
              <a:tr h="558043">
                <a:tc>
                  <a:txBody>
                    <a:bodyPr/>
                    <a:lstStyle/>
                    <a:p>
                      <a:pPr algn="l"/>
                      <a:r>
                        <a:rPr kumimoji="1" lang="en-US" altLang="ja-JP" dirty="0" smtClean="0"/>
                        <a:t>SCRF</a:t>
                      </a:r>
                      <a:endParaRPr kumimoji="1" lang="ja-JP" altLang="en-US" dirty="0"/>
                    </a:p>
                  </a:txBody>
                  <a:tcPr anchor="ctr"/>
                </a:tc>
                <a:tc>
                  <a:txBody>
                    <a:bodyPr/>
                    <a:lstStyle/>
                    <a:p>
                      <a:pPr algn="ctr"/>
                      <a:endParaRPr kumimoji="1" lang="ja-JP" altLang="en-US" sz="2400" dirty="0"/>
                    </a:p>
                  </a:txBody>
                  <a:tcPr anchor="ctr"/>
                </a:tc>
                <a:tc>
                  <a:txBody>
                    <a:bodyPr/>
                    <a:lstStyle/>
                    <a:p>
                      <a:pPr algn="ctr"/>
                      <a:endParaRPr kumimoji="1" lang="ja-JP" altLang="en-US" sz="2400" dirty="0"/>
                    </a:p>
                  </a:txBody>
                  <a:tcPr anchor="ctr"/>
                </a:tc>
              </a:tr>
              <a:tr h="558043">
                <a:tc>
                  <a:txBody>
                    <a:bodyPr/>
                    <a:lstStyle/>
                    <a:p>
                      <a:pPr algn="ctr"/>
                      <a:r>
                        <a:rPr kumimoji="1" lang="en-US" altLang="ja-JP" dirty="0" smtClean="0"/>
                        <a:t>Cav. &amp; CM</a:t>
                      </a:r>
                      <a:endParaRPr kumimoji="1" lang="ja-JP" altLang="en-US" dirty="0"/>
                    </a:p>
                  </a:txBody>
                  <a:tcPr anchor="ctr"/>
                </a:tc>
                <a:tc>
                  <a:txBody>
                    <a:bodyPr/>
                    <a:lstStyle/>
                    <a:p>
                      <a:pPr algn="ctr"/>
                      <a:r>
                        <a:rPr kumimoji="1" lang="en-US" altLang="ja-JP" sz="2400" dirty="0" smtClean="0"/>
                        <a:t>35</a:t>
                      </a:r>
                      <a:endParaRPr kumimoji="1" lang="ja-JP" altLang="en-US" sz="2400" dirty="0"/>
                    </a:p>
                  </a:txBody>
                  <a:tcPr anchor="ctr"/>
                </a:tc>
                <a:tc>
                  <a:txBody>
                    <a:bodyPr/>
                    <a:lstStyle/>
                    <a:p>
                      <a:pPr algn="ctr"/>
                      <a:r>
                        <a:rPr kumimoji="1" lang="en-US" altLang="ja-JP" sz="2400" dirty="0" smtClean="0">
                          <a:solidFill>
                            <a:srgbClr val="3366FF"/>
                          </a:solidFill>
                        </a:rPr>
                        <a:t>24</a:t>
                      </a:r>
                      <a:endParaRPr kumimoji="1" lang="ja-JP" altLang="en-US" sz="2400" dirty="0">
                        <a:solidFill>
                          <a:srgbClr val="3366FF"/>
                        </a:solidFill>
                      </a:endParaRPr>
                    </a:p>
                  </a:txBody>
                  <a:tcPr anchor="ctr"/>
                </a:tc>
              </a:tr>
              <a:tr h="558043">
                <a:tc>
                  <a:txBody>
                    <a:bodyPr/>
                    <a:lstStyle/>
                    <a:p>
                      <a:pPr algn="ctr"/>
                      <a:r>
                        <a:rPr kumimoji="1" lang="en-US" altLang="ja-JP" dirty="0" smtClean="0"/>
                        <a:t>Cryogenics</a:t>
                      </a:r>
                      <a:endParaRPr kumimoji="1" lang="ja-JP" altLang="en-US" dirty="0"/>
                    </a:p>
                  </a:txBody>
                  <a:tcPr anchor="ctr"/>
                </a:tc>
                <a:tc>
                  <a:txBody>
                    <a:bodyPr/>
                    <a:lstStyle/>
                    <a:p>
                      <a:pPr algn="ctr"/>
                      <a:r>
                        <a:rPr kumimoji="1" lang="en-US" altLang="ja-JP" sz="2400" dirty="0" smtClean="0"/>
                        <a:t>8 </a:t>
                      </a:r>
                      <a:endParaRPr kumimoji="1" lang="ja-JP" altLang="en-US" sz="2400" dirty="0"/>
                    </a:p>
                  </a:txBody>
                  <a:tcPr anchor="ctr"/>
                </a:tc>
                <a:tc>
                  <a:txBody>
                    <a:bodyPr/>
                    <a:lstStyle/>
                    <a:p>
                      <a:pPr algn="ctr"/>
                      <a:r>
                        <a:rPr kumimoji="1" lang="en-US" altLang="ja-JP" sz="2400" dirty="0" smtClean="0">
                          <a:solidFill>
                            <a:srgbClr val="3366FF"/>
                          </a:solidFill>
                        </a:rPr>
                        <a:t>22</a:t>
                      </a:r>
                      <a:endParaRPr kumimoji="1" lang="ja-JP" altLang="en-US" sz="2400" dirty="0">
                        <a:solidFill>
                          <a:srgbClr val="3366FF"/>
                        </a:solidFill>
                      </a:endParaRPr>
                    </a:p>
                  </a:txBody>
                  <a:tcPr anchor="ctr"/>
                </a:tc>
              </a:tr>
              <a:tr h="558043">
                <a:tc>
                  <a:txBody>
                    <a:bodyPr/>
                    <a:lstStyle/>
                    <a:p>
                      <a:pPr algn="ctr"/>
                      <a:r>
                        <a:rPr kumimoji="1" lang="en-US" altLang="ja-JP" dirty="0" smtClean="0"/>
                        <a:t>HLRF</a:t>
                      </a:r>
                      <a:endParaRPr kumimoji="1" lang="ja-JP" altLang="en-US" dirty="0"/>
                    </a:p>
                  </a:txBody>
                  <a:tcPr anchor="ctr"/>
                </a:tc>
                <a:tc>
                  <a:txBody>
                    <a:bodyPr/>
                    <a:lstStyle/>
                    <a:p>
                      <a:pPr algn="ctr"/>
                      <a:r>
                        <a:rPr kumimoji="1" lang="en-US" altLang="ja-JP" sz="2400" dirty="0" smtClean="0"/>
                        <a:t>10</a:t>
                      </a:r>
                      <a:endParaRPr kumimoji="1" lang="ja-JP" altLang="en-US" sz="2400" dirty="0"/>
                    </a:p>
                  </a:txBody>
                  <a:tcPr anchor="ctr"/>
                </a:tc>
                <a:tc>
                  <a:txBody>
                    <a:bodyPr/>
                    <a:lstStyle/>
                    <a:p>
                      <a:pPr algn="ctr"/>
                      <a:r>
                        <a:rPr kumimoji="1" lang="en-US" altLang="ja-JP" sz="2400" dirty="0" smtClean="0">
                          <a:solidFill>
                            <a:srgbClr val="3366FF"/>
                          </a:solidFill>
                        </a:rPr>
                        <a:t>21/22</a:t>
                      </a:r>
                      <a:endParaRPr kumimoji="1" lang="ja-JP" altLang="en-US" sz="2400" dirty="0">
                        <a:solidFill>
                          <a:srgbClr val="3366FF"/>
                        </a:solidFill>
                      </a:endParaRPr>
                    </a:p>
                  </a:txBody>
                  <a:tcPr anchor="ctr"/>
                </a:tc>
              </a:tr>
            </a:tbl>
          </a:graphicData>
        </a:graphic>
      </p:graphicFrame>
    </p:spTree>
    <p:extLst>
      <p:ext uri="{BB962C8B-B14F-4D97-AF65-F5344CB8AC3E}">
        <p14:creationId xmlns:p14="http://schemas.microsoft.com/office/powerpoint/2010/main" val="428521922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800" b="1" dirty="0" smtClean="0"/>
              <a:t>Summary </a:t>
            </a:r>
            <a:endParaRPr kumimoji="1" lang="ja-JP" altLang="en-US" sz="4800" b="1" dirty="0"/>
          </a:p>
        </p:txBody>
      </p:sp>
      <p:sp>
        <p:nvSpPr>
          <p:cNvPr id="3" name="コンテンツ プレースホルダー 2"/>
          <p:cNvSpPr>
            <a:spLocks noGrp="1"/>
          </p:cNvSpPr>
          <p:nvPr>
            <p:ph idx="1"/>
          </p:nvPr>
        </p:nvSpPr>
        <p:spPr>
          <a:xfrm>
            <a:off x="381001" y="1094953"/>
            <a:ext cx="8458094" cy="5167314"/>
          </a:xfrm>
        </p:spPr>
        <p:txBody>
          <a:bodyPr>
            <a:noAutofit/>
          </a:bodyPr>
          <a:lstStyle/>
          <a:p>
            <a:r>
              <a:rPr kumimoji="1" lang="en-US" altLang="ja-JP" sz="1800" u="sng" dirty="0" smtClean="0">
                <a:solidFill>
                  <a:schemeClr val="tx1"/>
                </a:solidFill>
              </a:rPr>
              <a:t>SCRF cavity and </a:t>
            </a:r>
            <a:r>
              <a:rPr lang="en-US" altLang="ja-JP" sz="1800" u="sng" dirty="0" err="1" smtClean="0">
                <a:solidFill>
                  <a:schemeClr val="tx1"/>
                </a:solidFill>
              </a:rPr>
              <a:t>Cryomodule</a:t>
            </a:r>
            <a:r>
              <a:rPr lang="en-US" altLang="ja-JP" sz="1800" u="sng" dirty="0" smtClean="0">
                <a:solidFill>
                  <a:schemeClr val="tx1"/>
                </a:solidFill>
              </a:rPr>
              <a:t> </a:t>
            </a:r>
            <a:r>
              <a:rPr lang="en-US" altLang="ja-JP" sz="1800" b="0" dirty="0" smtClean="0">
                <a:solidFill>
                  <a:schemeClr val="tx1"/>
                </a:solidFill>
              </a:rPr>
              <a:t>production </a:t>
            </a:r>
            <a:r>
              <a:rPr kumimoji="1" lang="en-US" altLang="ja-JP" sz="1800" b="0" dirty="0">
                <a:solidFill>
                  <a:schemeClr val="tx1"/>
                </a:solidFill>
              </a:rPr>
              <a:t>c</a:t>
            </a:r>
            <a:r>
              <a:rPr kumimoji="1" lang="en-US" altLang="ja-JP" sz="1800" b="0" dirty="0" smtClean="0">
                <a:solidFill>
                  <a:schemeClr val="tx1"/>
                </a:solidFill>
              </a:rPr>
              <a:t>ost estimates have been made in cooperation with </a:t>
            </a:r>
            <a:r>
              <a:rPr kumimoji="1" lang="en-US" altLang="ja-JP" sz="1800" b="0" dirty="0" smtClean="0">
                <a:solidFill>
                  <a:srgbClr val="3366FF"/>
                </a:solidFill>
              </a:rPr>
              <a:t>industry, </a:t>
            </a:r>
            <a:r>
              <a:rPr kumimoji="1" lang="en-US" altLang="ja-JP" sz="1800" b="0" dirty="0" smtClean="0">
                <a:solidFill>
                  <a:schemeClr val="tx1"/>
                </a:solidFill>
              </a:rPr>
              <a:t>and realized with learning</a:t>
            </a:r>
            <a:r>
              <a:rPr kumimoji="1" lang="en-US" altLang="ja-JP" sz="1800" b="0" dirty="0" smtClean="0">
                <a:solidFill>
                  <a:srgbClr val="3366FF"/>
                </a:solidFill>
              </a:rPr>
              <a:t> EXFEL </a:t>
            </a:r>
            <a:r>
              <a:rPr kumimoji="1" lang="en-US" altLang="ja-JP" sz="1800" b="0" dirty="0" smtClean="0">
                <a:solidFill>
                  <a:schemeClr val="tx1"/>
                </a:solidFill>
              </a:rPr>
              <a:t>experience. </a:t>
            </a:r>
          </a:p>
          <a:p>
            <a:r>
              <a:rPr kumimoji="1" lang="en-US" altLang="ja-JP" sz="1800" b="0" dirty="0" smtClean="0">
                <a:solidFill>
                  <a:schemeClr val="tx1"/>
                </a:solidFill>
              </a:rPr>
              <a:t>The cost estimates are based on </a:t>
            </a:r>
            <a:r>
              <a:rPr lang="en-US" altLang="ja-JP" sz="1800" b="0" dirty="0" smtClean="0">
                <a:solidFill>
                  <a:schemeClr val="tx1"/>
                </a:solidFill>
              </a:rPr>
              <a:t>that:</a:t>
            </a:r>
          </a:p>
          <a:p>
            <a:pPr lvl="1"/>
            <a:r>
              <a:rPr kumimoji="1" lang="en-US" altLang="ja-JP" sz="1800" dirty="0" smtClean="0"/>
              <a:t>Industry</a:t>
            </a:r>
            <a:r>
              <a:rPr kumimoji="1" lang="en-US" altLang="ja-JP" sz="1800" dirty="0" smtClean="0">
                <a:solidFill>
                  <a:schemeClr val="tx1"/>
                </a:solidFill>
              </a:rPr>
              <a:t> should be accessible from any laboratories, and be responsible for fabrication based on </a:t>
            </a:r>
            <a:r>
              <a:rPr kumimoji="1" lang="en-US" altLang="ja-JP" sz="1800" dirty="0" smtClean="0">
                <a:solidFill>
                  <a:srgbClr val="FF0000"/>
                </a:solidFill>
              </a:rPr>
              <a:t>“build-to-print” </a:t>
            </a:r>
            <a:r>
              <a:rPr kumimoji="1" lang="en-US" altLang="ja-JP" sz="1800" dirty="0" smtClean="0">
                <a:solidFill>
                  <a:schemeClr val="tx1"/>
                </a:solidFill>
              </a:rPr>
              <a:t>specification without without guarantee for the final/major performance such as field gradient. </a:t>
            </a:r>
          </a:p>
          <a:p>
            <a:pPr lvl="2"/>
            <a:r>
              <a:rPr lang="en-US" altLang="ja-JP" sz="1400" dirty="0" smtClean="0">
                <a:solidFill>
                  <a:schemeClr val="tx1"/>
                </a:solidFill>
              </a:rPr>
              <a:t>Industrial cost include both infrastructure and manufacturing costs. </a:t>
            </a:r>
            <a:endParaRPr kumimoji="1" lang="en-US" altLang="ja-JP" sz="1400" dirty="0" smtClean="0">
              <a:solidFill>
                <a:schemeClr val="tx1"/>
              </a:solidFill>
            </a:endParaRPr>
          </a:p>
          <a:p>
            <a:pPr lvl="1"/>
            <a:r>
              <a:rPr lang="en-US" altLang="ja-JP" sz="1800" dirty="0" smtClean="0"/>
              <a:t>Laboratory</a:t>
            </a:r>
            <a:r>
              <a:rPr lang="en-US" altLang="ja-JP" sz="1800" dirty="0" smtClean="0">
                <a:solidFill>
                  <a:schemeClr val="tx1"/>
                </a:solidFill>
              </a:rPr>
              <a:t> is </a:t>
            </a:r>
            <a:r>
              <a:rPr lang="en-US" altLang="ja-JP" sz="1800" dirty="0" smtClean="0">
                <a:solidFill>
                  <a:srgbClr val="FF0000"/>
                </a:solidFill>
              </a:rPr>
              <a:t>responsible for qualifying </a:t>
            </a:r>
            <a:r>
              <a:rPr lang="en-US" altLang="ja-JP" sz="1800" dirty="0" smtClean="0">
                <a:solidFill>
                  <a:schemeClr val="tx1"/>
                </a:solidFill>
              </a:rPr>
              <a:t>the performance.  </a:t>
            </a:r>
          </a:p>
          <a:p>
            <a:pPr lvl="2"/>
            <a:r>
              <a:rPr lang="en-US" altLang="ja-JP" sz="1400" dirty="0" smtClean="0">
                <a:solidFill>
                  <a:schemeClr val="tx1"/>
                </a:solidFill>
              </a:rPr>
              <a:t>Laboratory cost include both test infra-structure and test operation. </a:t>
            </a:r>
            <a:endParaRPr lang="en-US" altLang="ja-JP" sz="1400" dirty="0">
              <a:solidFill>
                <a:schemeClr val="tx1"/>
              </a:solidFill>
            </a:endParaRPr>
          </a:p>
          <a:p>
            <a:r>
              <a:rPr kumimoji="1" lang="en-US" altLang="ja-JP" sz="1800" u="sng" dirty="0" smtClean="0">
                <a:solidFill>
                  <a:schemeClr val="tx1"/>
                </a:solidFill>
              </a:rPr>
              <a:t>Cryogenics and HLRF</a:t>
            </a:r>
            <a:r>
              <a:rPr kumimoji="1" lang="en-US" altLang="ja-JP" sz="1800" dirty="0" smtClean="0">
                <a:solidFill>
                  <a:schemeClr val="tx1"/>
                </a:solidFill>
              </a:rPr>
              <a:t> </a:t>
            </a:r>
            <a:r>
              <a:rPr kumimoji="1" lang="en-US" altLang="ja-JP" sz="1800" b="0" dirty="0" smtClean="0">
                <a:solidFill>
                  <a:schemeClr val="tx1"/>
                </a:solidFill>
              </a:rPr>
              <a:t>cost estimate has been with basis of vendor cost. </a:t>
            </a:r>
          </a:p>
          <a:p>
            <a:endParaRPr kumimoji="1" lang="en-US" altLang="ja-JP" sz="1800" b="0" dirty="0" smtClean="0">
              <a:solidFill>
                <a:schemeClr val="tx1"/>
              </a:solidFill>
            </a:endParaRPr>
          </a:p>
          <a:p>
            <a:r>
              <a:rPr kumimoji="1" lang="en-US" altLang="ja-JP" sz="1800" b="0" dirty="0" smtClean="0">
                <a:solidFill>
                  <a:schemeClr val="tx1"/>
                </a:solidFill>
              </a:rPr>
              <a:t>Most of SCRF costs have been re-evaluated by referring EXFEL procurement experience and by specific cooperative works with industry</a:t>
            </a:r>
            <a:r>
              <a:rPr lang="en-US" altLang="ja-JP" sz="1800" b="0" dirty="0" smtClean="0">
                <a:solidFill>
                  <a:schemeClr val="tx1"/>
                </a:solidFill>
              </a:rPr>
              <a:t>. </a:t>
            </a:r>
            <a:endParaRPr kumimoji="1" lang="en-US" altLang="ja-JP" sz="1800" b="0" dirty="0">
              <a:solidFill>
                <a:schemeClr val="tx1"/>
              </a:solidFill>
            </a:endParaRPr>
          </a:p>
          <a:p>
            <a:endParaRPr kumimoji="1" lang="en-US" altLang="ja-JP" sz="1800" b="0" dirty="0" smtClean="0">
              <a:solidFill>
                <a:schemeClr val="tx1"/>
              </a:solidFill>
            </a:endParaRPr>
          </a:p>
          <a:p>
            <a:r>
              <a:rPr kumimoji="1" lang="en-US" altLang="ja-JP" sz="1800" b="0" dirty="0" smtClean="0">
                <a:solidFill>
                  <a:schemeClr val="tx1"/>
                </a:solidFill>
              </a:rPr>
              <a:t>The cost estimate uncertainty evaluated </a:t>
            </a:r>
            <a:r>
              <a:rPr lang="en-US" altLang="ja-JP" sz="1800" b="0" dirty="0" smtClean="0">
                <a:solidFill>
                  <a:schemeClr val="tx1"/>
                </a:solidFill>
              </a:rPr>
              <a:t>to be in a range of  20 - 25 %. </a:t>
            </a:r>
            <a:r>
              <a:rPr kumimoji="1" lang="en-US" altLang="ja-JP" sz="1800" b="0" dirty="0" smtClean="0">
                <a:solidFill>
                  <a:schemeClr val="tx1"/>
                </a:solidFill>
              </a:rPr>
              <a:t> </a:t>
            </a:r>
          </a:p>
          <a:p>
            <a:endParaRPr lang="en-US" altLang="ja-JP" sz="1800" dirty="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2013.2.6</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SCRF Cost Overview</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B8766C99-9E4D-B440-BBCF-FCB89A897594}" type="slidenum">
              <a:rPr lang="ja-JP" altLang="en-US" smtClean="0">
                <a:solidFill>
                  <a:prstClr val="black">
                    <a:tint val="75000"/>
                  </a:prstClr>
                </a:solidFill>
                <a:latin typeface="Calibri"/>
                <a:ea typeface="ＭＳ Ｐゴシック"/>
              </a:rPr>
              <a:pPr/>
              <a:t>14</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0950379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GB" sz="2000" dirty="0" smtClean="0">
              <a:solidFill>
                <a:schemeClr val="bg1">
                  <a:lumMod val="50000"/>
                </a:schemeClr>
              </a:solidFill>
            </a:endParaRPr>
          </a:p>
          <a:p>
            <a:r>
              <a:rPr lang="en-GB" sz="2000" dirty="0" smtClean="0">
                <a:solidFill>
                  <a:schemeClr val="bg1">
                    <a:lumMod val="50000"/>
                  </a:schemeClr>
                </a:solidFill>
              </a:rPr>
              <a:t>International/</a:t>
            </a:r>
            <a:r>
              <a:rPr lang="en-GB" sz="2000" dirty="0" smtClean="0">
                <a:solidFill>
                  <a:srgbClr val="3366FF"/>
                </a:solidFill>
              </a:rPr>
              <a:t>External </a:t>
            </a:r>
            <a:r>
              <a:rPr lang="en-GB" sz="2000" dirty="0" smtClean="0">
                <a:solidFill>
                  <a:schemeClr val="bg1">
                    <a:lumMod val="50000"/>
                  </a:schemeClr>
                </a:solidFill>
              </a:rPr>
              <a:t>Cost Review</a:t>
            </a:r>
            <a:br>
              <a:rPr lang="en-GB" sz="2000" dirty="0" smtClean="0">
                <a:solidFill>
                  <a:schemeClr val="bg1">
                    <a:lumMod val="50000"/>
                  </a:schemeClr>
                </a:solidFill>
              </a:rPr>
            </a:br>
            <a:r>
              <a:rPr lang="en-GB" sz="2000" dirty="0" smtClean="0">
                <a:solidFill>
                  <a:schemeClr val="bg1">
                    <a:lumMod val="50000"/>
                  </a:schemeClr>
                </a:solidFill>
              </a:rPr>
              <a:t>Windsor, UK 7-8.02.13</a:t>
            </a:r>
            <a:endParaRPr lang="en-GB" sz="2000" dirty="0">
              <a:solidFill>
                <a:schemeClr val="bg1">
                  <a:lumMod val="50000"/>
                </a:schemeClr>
              </a:solidFill>
            </a:endParaRPr>
          </a:p>
        </p:txBody>
      </p:sp>
      <p:sp>
        <p:nvSpPr>
          <p:cNvPr id="3" name="Title 2"/>
          <p:cNvSpPr>
            <a:spLocks noGrp="1"/>
          </p:cNvSpPr>
          <p:nvPr>
            <p:ph type="ctrTitle"/>
          </p:nvPr>
        </p:nvSpPr>
        <p:spPr/>
        <p:txBody>
          <a:bodyPr/>
          <a:lstStyle/>
          <a:p>
            <a:r>
              <a:rPr lang="en-GB" dirty="0" smtClean="0"/>
              <a:t>ILC Cost Review Report</a:t>
            </a:r>
            <a:br>
              <a:rPr lang="en-GB" dirty="0" smtClean="0"/>
            </a:br>
            <a:r>
              <a:rPr lang="en-GB" sz="3200" dirty="0" smtClean="0">
                <a:solidFill>
                  <a:srgbClr val="3366FF"/>
                </a:solidFill>
              </a:rPr>
              <a:t>Digested for SCRF by AY</a:t>
            </a:r>
            <a:endParaRPr lang="en-GB" sz="3200" dirty="0">
              <a:solidFill>
                <a:srgbClr val="3366FF"/>
              </a:solidFill>
            </a:endParaRPr>
          </a:p>
        </p:txBody>
      </p:sp>
    </p:spTree>
    <p:extLst>
      <p:ext uri="{BB962C8B-B14F-4D97-AF65-F5344CB8AC3E}">
        <p14:creationId xmlns:p14="http://schemas.microsoft.com/office/powerpoint/2010/main" val="340091314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FF0000"/>
                </a:solidFill>
              </a:rPr>
              <a:t>What are the high priority </a:t>
            </a:r>
            <a:r>
              <a:rPr lang="en-US" sz="2400" dirty="0" smtClean="0"/>
              <a:t>steps in the near term before construction start</a:t>
            </a:r>
            <a:endParaRPr lang="en-US" sz="2400" dirty="0">
              <a:solidFill>
                <a:srgbClr val="FF0000"/>
              </a:solidFill>
            </a:endParaRPr>
          </a:p>
        </p:txBody>
      </p:sp>
      <p:sp>
        <p:nvSpPr>
          <p:cNvPr id="3" name="Content Placeholder 2"/>
          <p:cNvSpPr>
            <a:spLocks noGrp="1"/>
          </p:cNvSpPr>
          <p:nvPr>
            <p:ph idx="1"/>
          </p:nvPr>
        </p:nvSpPr>
        <p:spPr>
          <a:xfrm>
            <a:off x="609600" y="990600"/>
            <a:ext cx="7772400" cy="4800600"/>
          </a:xfrm>
        </p:spPr>
        <p:txBody>
          <a:bodyPr/>
          <a:lstStyle/>
          <a:p>
            <a:r>
              <a:rPr lang="en-US" sz="2400" u="sng" dirty="0" smtClean="0"/>
              <a:t>Develop a plan for the next (transitional) phase </a:t>
            </a:r>
            <a:r>
              <a:rPr lang="en-US" sz="2400" dirty="0" smtClean="0"/>
              <a:t>of engineering design leading to readiness to start construction.</a:t>
            </a:r>
          </a:p>
          <a:p>
            <a:pPr lvl="1"/>
            <a:r>
              <a:rPr lang="en-US" sz="2000" dirty="0"/>
              <a:t>Develop key deliverables and prioritized activities and milestones needed for start of construction. </a:t>
            </a:r>
          </a:p>
          <a:p>
            <a:pPr lvl="1"/>
            <a:r>
              <a:rPr lang="en-US" sz="2000" dirty="0"/>
              <a:t>Seek funding for these activities and support for sufficient </a:t>
            </a:r>
            <a:r>
              <a:rPr lang="en-US" sz="2000" dirty="0" smtClean="0"/>
              <a:t>manpower commensurate with a project of this magnitude.</a:t>
            </a:r>
          </a:p>
          <a:p>
            <a:pPr lvl="1"/>
            <a:r>
              <a:rPr lang="en-US" sz="2000" dirty="0" smtClean="0"/>
              <a:t>Create </a:t>
            </a:r>
            <a:r>
              <a:rPr lang="en-US" sz="2000" dirty="0"/>
              <a:t>a resource loaded schedule that takes the comments  into account and reevaluate the manpower distribution, M&amp;S needs and space requirements</a:t>
            </a:r>
            <a:r>
              <a:rPr lang="en-US" sz="2000" dirty="0" smtClean="0"/>
              <a:t>.</a:t>
            </a:r>
            <a:endParaRPr lang="en-US" sz="2400" dirty="0" smtClean="0"/>
          </a:p>
          <a:p>
            <a:r>
              <a:rPr lang="en-US" sz="2400" dirty="0" smtClean="0"/>
              <a:t>Update the cost estimate and schedule with key missing items.</a:t>
            </a:r>
          </a:p>
          <a:p>
            <a:r>
              <a:rPr lang="en-US" sz="2400" u="sng" dirty="0" smtClean="0"/>
              <a:t>Develop a preliminary </a:t>
            </a:r>
            <a:r>
              <a:rPr lang="en-US" sz="2400" i="1" u="sng" dirty="0" smtClean="0"/>
              <a:t>ILC Project</a:t>
            </a:r>
            <a:r>
              <a:rPr lang="en-US" sz="2400" u="sng" dirty="0" smtClean="0"/>
              <a:t> Management Plan </a:t>
            </a:r>
            <a:r>
              <a:rPr lang="en-US" sz="2400" dirty="0" smtClean="0"/>
              <a:t>suitable for negotiation with potential collaborators.</a:t>
            </a:r>
          </a:p>
          <a:p>
            <a:pPr lvl="1"/>
            <a:endParaRPr lang="en-US" sz="2000" dirty="0"/>
          </a:p>
        </p:txBody>
      </p:sp>
      <p:sp>
        <p:nvSpPr>
          <p:cNvPr id="4" name="Date Placeholder 3"/>
          <p:cNvSpPr>
            <a:spLocks noGrp="1"/>
          </p:cNvSpPr>
          <p:nvPr>
            <p:ph type="dt" sz="half" idx="2"/>
          </p:nvPr>
        </p:nvSpPr>
        <p:spPr/>
        <p:txBody>
          <a:bodyPr/>
          <a:lstStyle/>
          <a:p>
            <a:r>
              <a:rPr lang="en-US" smtClean="0"/>
              <a:t>Feb 6/7 2013 Windsor, UK </a:t>
            </a:r>
            <a:endParaRPr lang="en-US" dirty="0"/>
          </a:p>
        </p:txBody>
      </p:sp>
      <p:sp>
        <p:nvSpPr>
          <p:cNvPr id="5" name="Footer Placeholder 4"/>
          <p:cNvSpPr>
            <a:spLocks noGrp="1"/>
          </p:cNvSpPr>
          <p:nvPr>
            <p:ph type="ftr" sz="quarter" idx="3"/>
          </p:nvPr>
        </p:nvSpPr>
        <p:spPr/>
        <p:txBody>
          <a:bodyPr/>
          <a:lstStyle/>
          <a:p>
            <a:r>
              <a:rPr lang="en-US" smtClean="0"/>
              <a:t>ILC Cost Review</a:t>
            </a:r>
            <a:endParaRPr lang="en-US" dirty="0"/>
          </a:p>
        </p:txBody>
      </p:sp>
      <p:sp>
        <p:nvSpPr>
          <p:cNvPr id="6" name="Slide Number Placeholder 5"/>
          <p:cNvSpPr>
            <a:spLocks noGrp="1"/>
          </p:cNvSpPr>
          <p:nvPr>
            <p:ph type="sldNum" sz="quarter" idx="4"/>
          </p:nvPr>
        </p:nvSpPr>
        <p:spPr/>
        <p:txBody>
          <a:bodyPr/>
          <a:lstStyle/>
          <a:p>
            <a:fld id="{AAB6FA28-7AEC-3F43-9C2D-3DB969CFEC6A}" type="slidenum">
              <a:rPr lang="en-US" smtClean="0"/>
              <a:pPr/>
              <a:t>16</a:t>
            </a:fld>
            <a:endParaRPr lang="en-US"/>
          </a:p>
        </p:txBody>
      </p:sp>
    </p:spTree>
    <p:extLst>
      <p:ext uri="{BB962C8B-B14F-4D97-AF65-F5344CB8AC3E}">
        <p14:creationId xmlns:p14="http://schemas.microsoft.com/office/powerpoint/2010/main" val="423995103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The Elements in the cost estimate that </a:t>
            </a:r>
            <a:r>
              <a:rPr lang="en-US" sz="2800" dirty="0" smtClean="0">
                <a:solidFill>
                  <a:srgbClr val="FF0000"/>
                </a:solidFill>
              </a:rPr>
              <a:t>need to be refined</a:t>
            </a:r>
            <a:endParaRPr lang="en-US" sz="2800" dirty="0">
              <a:solidFill>
                <a:srgbClr val="FF0000"/>
              </a:solidFill>
            </a:endParaRPr>
          </a:p>
        </p:txBody>
      </p:sp>
      <p:sp>
        <p:nvSpPr>
          <p:cNvPr id="3" name="Content Placeholder 2"/>
          <p:cNvSpPr>
            <a:spLocks noGrp="1"/>
          </p:cNvSpPr>
          <p:nvPr>
            <p:ph idx="1"/>
          </p:nvPr>
        </p:nvSpPr>
        <p:spPr/>
        <p:txBody>
          <a:bodyPr/>
          <a:lstStyle/>
          <a:p>
            <a:r>
              <a:rPr lang="en-US" sz="2400" dirty="0" smtClean="0"/>
              <a:t>The cost estimate of the </a:t>
            </a:r>
            <a:r>
              <a:rPr lang="en-US" sz="2400" u="sng" dirty="0" smtClean="0">
                <a:solidFill>
                  <a:srgbClr val="000090"/>
                </a:solidFill>
              </a:rPr>
              <a:t>cavities seems </a:t>
            </a:r>
            <a:r>
              <a:rPr lang="en-US" sz="2400" u="sng" dirty="0">
                <a:solidFill>
                  <a:srgbClr val="000090"/>
                </a:solidFill>
              </a:rPr>
              <a:t>overly </a:t>
            </a:r>
            <a:r>
              <a:rPr lang="en-US" sz="2400" u="sng" dirty="0" smtClean="0">
                <a:solidFill>
                  <a:srgbClr val="000090"/>
                </a:solidFill>
              </a:rPr>
              <a:t>optimistic given</a:t>
            </a:r>
            <a:r>
              <a:rPr lang="en-US" sz="2400" u="sng" dirty="0" smtClean="0">
                <a:solidFill>
                  <a:srgbClr val="3366FF"/>
                </a:solidFill>
              </a:rPr>
              <a:t> </a:t>
            </a:r>
            <a:r>
              <a:rPr lang="en-US" sz="2400" dirty="0" smtClean="0"/>
              <a:t>other project experience.</a:t>
            </a:r>
          </a:p>
          <a:p>
            <a:r>
              <a:rPr lang="en-US" sz="2400" u="sng" dirty="0" smtClean="0"/>
              <a:t>Reassess the cost of cavity / </a:t>
            </a:r>
            <a:r>
              <a:rPr lang="en-US" sz="2400" u="sng" dirty="0" err="1" smtClean="0"/>
              <a:t>cryomodule</a:t>
            </a:r>
            <a:r>
              <a:rPr lang="en-US" sz="2400" u="sng" dirty="0" smtClean="0"/>
              <a:t> test </a:t>
            </a:r>
            <a:r>
              <a:rPr lang="en-US" sz="2400" dirty="0" smtClean="0"/>
              <a:t>assumption of doing it in the hub labs with no initial investment.</a:t>
            </a:r>
          </a:p>
          <a:p>
            <a:r>
              <a:rPr lang="en-US" sz="2400" dirty="0" smtClean="0"/>
              <a:t>The </a:t>
            </a:r>
            <a:r>
              <a:rPr lang="en-US" sz="2400" u="sng" dirty="0" smtClean="0"/>
              <a:t>cost of manpower </a:t>
            </a:r>
            <a:r>
              <a:rPr lang="en-US" sz="2400" dirty="0" smtClean="0"/>
              <a:t>should be explicitly included. A clear understanding of manpower needs in the central versus hub teams is needed.</a:t>
            </a:r>
          </a:p>
          <a:p>
            <a:r>
              <a:rPr lang="en-US" sz="2400" u="sng" dirty="0" smtClean="0"/>
              <a:t>Develop </a:t>
            </a:r>
            <a:r>
              <a:rPr lang="en-US" sz="2400" dirty="0" smtClean="0"/>
              <a:t>placeholders for the </a:t>
            </a:r>
            <a:r>
              <a:rPr lang="en-US" sz="2400" u="sng" dirty="0" smtClean="0"/>
              <a:t>site specific cost</a:t>
            </a:r>
          </a:p>
          <a:p>
            <a:endParaRPr lang="en-US" sz="1800" u="sng" dirty="0" smtClean="0"/>
          </a:p>
          <a:p>
            <a:r>
              <a:rPr lang="en-US" sz="1800" dirty="0" smtClean="0"/>
              <a:t>Plus a lot of details</a:t>
            </a:r>
          </a:p>
          <a:p>
            <a:endParaRPr lang="en-US" sz="2400" dirty="0"/>
          </a:p>
        </p:txBody>
      </p:sp>
      <p:sp>
        <p:nvSpPr>
          <p:cNvPr id="4" name="Date Placeholder 3"/>
          <p:cNvSpPr>
            <a:spLocks noGrp="1"/>
          </p:cNvSpPr>
          <p:nvPr>
            <p:ph type="dt" sz="half" idx="2"/>
          </p:nvPr>
        </p:nvSpPr>
        <p:spPr/>
        <p:txBody>
          <a:bodyPr/>
          <a:lstStyle/>
          <a:p>
            <a:r>
              <a:rPr lang="en-US" smtClean="0"/>
              <a:t>Feb 6/7 2013 Windsor, UK </a:t>
            </a:r>
            <a:endParaRPr lang="en-US" dirty="0"/>
          </a:p>
        </p:txBody>
      </p:sp>
      <p:sp>
        <p:nvSpPr>
          <p:cNvPr id="5" name="Footer Placeholder 4"/>
          <p:cNvSpPr>
            <a:spLocks noGrp="1"/>
          </p:cNvSpPr>
          <p:nvPr>
            <p:ph type="ftr" sz="quarter" idx="3"/>
          </p:nvPr>
        </p:nvSpPr>
        <p:spPr/>
        <p:txBody>
          <a:bodyPr/>
          <a:lstStyle/>
          <a:p>
            <a:r>
              <a:rPr lang="en-US" smtClean="0"/>
              <a:t>ILC Cost Review</a:t>
            </a:r>
            <a:endParaRPr lang="en-US" dirty="0"/>
          </a:p>
        </p:txBody>
      </p:sp>
      <p:sp>
        <p:nvSpPr>
          <p:cNvPr id="6" name="Slide Number Placeholder 5"/>
          <p:cNvSpPr>
            <a:spLocks noGrp="1"/>
          </p:cNvSpPr>
          <p:nvPr>
            <p:ph type="sldNum" sz="quarter" idx="4"/>
          </p:nvPr>
        </p:nvSpPr>
        <p:spPr/>
        <p:txBody>
          <a:bodyPr/>
          <a:lstStyle/>
          <a:p>
            <a:fld id="{AAB6FA28-7AEC-3F43-9C2D-3DB969CFEC6A}" type="slidenum">
              <a:rPr lang="en-US" smtClean="0"/>
              <a:pPr/>
              <a:t>17</a:t>
            </a:fld>
            <a:endParaRPr lang="en-US"/>
          </a:p>
        </p:txBody>
      </p:sp>
    </p:spTree>
    <p:extLst>
      <p:ext uri="{BB962C8B-B14F-4D97-AF65-F5344CB8AC3E}">
        <p14:creationId xmlns:p14="http://schemas.microsoft.com/office/powerpoint/2010/main" val="18214694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The </a:t>
            </a:r>
            <a:r>
              <a:rPr lang="en-US" sz="2800" dirty="0" err="1" smtClean="0"/>
              <a:t>Linac</a:t>
            </a:r>
            <a:r>
              <a:rPr lang="en-US" sz="2800" dirty="0" smtClean="0"/>
              <a:t>: </a:t>
            </a:r>
            <a:r>
              <a:rPr lang="en-US" sz="2800" dirty="0" smtClean="0">
                <a:solidFill>
                  <a:srgbClr val="FF0000"/>
                </a:solidFill>
              </a:rPr>
              <a:t>SRF</a:t>
            </a:r>
            <a:r>
              <a:rPr lang="en-US" sz="2800" dirty="0" smtClean="0"/>
              <a:t> </a:t>
            </a:r>
            <a:r>
              <a:rPr lang="en-US" sz="2800" dirty="0" err="1" smtClean="0"/>
              <a:t>linac</a:t>
            </a:r>
            <a:r>
              <a:rPr lang="en-US" sz="2800" dirty="0" smtClean="0"/>
              <a:t>, cryogenics, component qualification</a:t>
            </a:r>
            <a:endParaRPr lang="en-US" sz="2800" dirty="0"/>
          </a:p>
        </p:txBody>
      </p:sp>
      <p:sp>
        <p:nvSpPr>
          <p:cNvPr id="4" name="Date Placeholder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Footer Placeholder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Slide Number Placeholder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18</a:t>
            </a:fld>
            <a:endParaRPr lang="en-US">
              <a:latin typeface="Arial"/>
              <a:ea typeface="Arial Unicode MS"/>
              <a:cs typeface="Arial Unicode MS"/>
            </a:endParaRPr>
          </a:p>
        </p:txBody>
      </p:sp>
      <p:sp>
        <p:nvSpPr>
          <p:cNvPr id="7" name="Content Placeholder 6"/>
          <p:cNvSpPr>
            <a:spLocks noGrp="1"/>
          </p:cNvSpPr>
          <p:nvPr>
            <p:ph idx="1"/>
          </p:nvPr>
        </p:nvSpPr>
        <p:spPr>
          <a:xfrm>
            <a:off x="510639" y="1098467"/>
            <a:ext cx="8253351" cy="4800600"/>
          </a:xfrm>
        </p:spPr>
        <p:txBody>
          <a:bodyPr/>
          <a:lstStyle/>
          <a:p>
            <a:r>
              <a:rPr lang="en-US" sz="2000" dirty="0" smtClean="0"/>
              <a:t>Findings</a:t>
            </a:r>
          </a:p>
          <a:p>
            <a:pPr lvl="1"/>
            <a:r>
              <a:rPr lang="en-US" sz="1600" dirty="0" smtClean="0"/>
              <a:t>Cost estimates for the components of the superconducting accelerator modules are based on the actual procurements of the EXFEL project and application of a 95% learning curve to account for economy of scale. An exception is the estimate for cavity fabrication, which is based on an industrial study by RI, yielding fabrication cost per cavity more than a factor of two lower than present EXFEL cost. </a:t>
            </a:r>
          </a:p>
          <a:p>
            <a:pPr lvl="1"/>
            <a:r>
              <a:rPr lang="en-US" sz="1600" dirty="0" smtClean="0"/>
              <a:t>The cost estimate for module assembly is based on a detailed industrial study by BNG and is consistent with actual EXFEL cost.</a:t>
            </a:r>
          </a:p>
          <a:p>
            <a:pPr lvl="1"/>
            <a:r>
              <a:rPr lang="en-US" sz="1600" dirty="0" smtClean="0"/>
              <a:t>Cost estimates for cryogenic plants are based on costs of existing large scale cryogenic installations and scaling accounting for system size and escalation.</a:t>
            </a:r>
          </a:p>
          <a:p>
            <a:pPr lvl="1"/>
            <a:r>
              <a:rPr lang="en-US" sz="1600" dirty="0" smtClean="0"/>
              <a:t>Qualification of all cavities and one third of accelerator modules (+5% during initial production phase) as well as processing of all RF couplers is foreseen. The cost estimate assumes that test infrastructure will be available at different places worldwide and can be “rented”, so that only 25% (5% per year/5 years operation) of the cost to build the facilities is defined as the value for this cost item. Cost for power consumption and consumables is included. Personnel for operating the test facilities is included in the explicit labor estimate. </a:t>
            </a:r>
            <a:endParaRPr lang="de-DE" sz="1600" dirty="0"/>
          </a:p>
        </p:txBody>
      </p:sp>
    </p:spTree>
    <p:extLst>
      <p:ext uri="{BB962C8B-B14F-4D97-AF65-F5344CB8AC3E}">
        <p14:creationId xmlns:p14="http://schemas.microsoft.com/office/powerpoint/2010/main" val="331630688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 </a:t>
            </a:r>
            <a:r>
              <a:rPr lang="en-US" sz="2800" dirty="0" err="1"/>
              <a:t>Linac</a:t>
            </a:r>
            <a:r>
              <a:rPr lang="en-US" sz="2800" dirty="0"/>
              <a:t>: SRF </a:t>
            </a:r>
            <a:r>
              <a:rPr lang="en-US" sz="2800" dirty="0" err="1"/>
              <a:t>linac</a:t>
            </a:r>
            <a:r>
              <a:rPr lang="en-US" sz="2800" dirty="0"/>
              <a:t>, cryogenics, component qualification</a:t>
            </a:r>
            <a:endParaRPr lang="de-DE" sz="2800" dirty="0"/>
          </a:p>
        </p:txBody>
      </p:sp>
      <p:sp>
        <p:nvSpPr>
          <p:cNvPr id="3" name="Content Placeholder 2"/>
          <p:cNvSpPr>
            <a:spLocks noGrp="1"/>
          </p:cNvSpPr>
          <p:nvPr>
            <p:ph idx="1"/>
          </p:nvPr>
        </p:nvSpPr>
        <p:spPr/>
        <p:txBody>
          <a:bodyPr/>
          <a:lstStyle/>
          <a:p>
            <a:r>
              <a:rPr lang="en-US" sz="2000" dirty="0" smtClean="0"/>
              <a:t>Comments</a:t>
            </a:r>
          </a:p>
          <a:p>
            <a:pPr lvl="1"/>
            <a:r>
              <a:rPr lang="en-US" sz="1600" dirty="0" smtClean="0"/>
              <a:t>Overall, cost estimates for </a:t>
            </a:r>
            <a:r>
              <a:rPr lang="en-US" sz="1600" dirty="0" err="1" smtClean="0"/>
              <a:t>linac</a:t>
            </a:r>
            <a:r>
              <a:rPr lang="en-US" sz="1600" dirty="0" smtClean="0"/>
              <a:t> components and module assembly are complete, realistic and on solid ground with the known costs of EXFEL. A moderate cost premium for these items is well justified, with the assumption of fully correlated cost risks (linear addition of cost premium) being very conservative. The estimate of explicit labor associated with this part of the project is reasonable. </a:t>
            </a:r>
            <a:endParaRPr lang="en-US" sz="1600" dirty="0"/>
          </a:p>
          <a:p>
            <a:pPr lvl="1"/>
            <a:r>
              <a:rPr lang="en-US" sz="1600" dirty="0" smtClean="0"/>
              <a:t>For cavity fabrication, there is an opportunity for a steeper learning curve by streamlining the production processes, but the value derived from the RI study seems to be significantly less conservative than the assumptions for other components. The proposed processes still will have to verified in practice and it is likely that in the project realization the contracts will be split among more than two manufacturers, reducing the economic gain from scale. </a:t>
            </a:r>
          </a:p>
          <a:p>
            <a:pPr lvl="1"/>
            <a:r>
              <a:rPr lang="en-US" sz="1600" dirty="0" smtClean="0"/>
              <a:t>The assumed facility costs for the component tests is too optimistic and the value quoted for electrical power costs for module tests is way too low in comparison with known operation costs for the EXFEL module tests. </a:t>
            </a:r>
            <a:endParaRPr lang="de-DE" sz="1600" dirty="0"/>
          </a:p>
        </p:txBody>
      </p:sp>
      <p:sp>
        <p:nvSpPr>
          <p:cNvPr id="4" name="Date Placeholder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Footer Placeholder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Slide Number Placeholder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19</a:t>
            </a:fld>
            <a:endParaRPr lang="en-US">
              <a:latin typeface="Arial"/>
              <a:ea typeface="Arial Unicode MS"/>
              <a:cs typeface="Arial Unicode MS"/>
            </a:endParaRPr>
          </a:p>
        </p:txBody>
      </p:sp>
    </p:spTree>
    <p:extLst>
      <p:ext uri="{BB962C8B-B14F-4D97-AF65-F5344CB8AC3E}">
        <p14:creationId xmlns:p14="http://schemas.microsoft.com/office/powerpoint/2010/main" val="67027590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4421" y="160589"/>
            <a:ext cx="8229600" cy="563493"/>
          </a:xfrm>
        </p:spPr>
        <p:txBody>
          <a:bodyPr>
            <a:noAutofit/>
          </a:bodyPr>
          <a:lstStyle/>
          <a:p>
            <a:r>
              <a:rPr lang="en-US" altLang="en-US" sz="3200" b="1" dirty="0" smtClean="0"/>
              <a:t>SCRF: FY2013 Plan</a:t>
            </a:r>
            <a:endParaRPr lang="ja-JP" altLang="en-US" sz="3200"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765779158"/>
              </p:ext>
            </p:extLst>
          </p:nvPr>
        </p:nvGraphicFramePr>
        <p:xfrm>
          <a:off x="211660" y="771485"/>
          <a:ext cx="8595741" cy="5558430"/>
        </p:xfrm>
        <a:graphic>
          <a:graphicData uri="http://schemas.openxmlformats.org/drawingml/2006/table">
            <a:tbl>
              <a:tblPr firstRow="1" firstCol="1" bandRow="1">
                <a:tableStyleId>{5C22544A-7EE6-4342-B048-85BDC9FD1C3A}</a:tableStyleId>
              </a:tblPr>
              <a:tblGrid>
                <a:gridCol w="587944"/>
                <a:gridCol w="2563436"/>
                <a:gridCol w="5444361"/>
              </a:tblGrid>
              <a:tr h="377146">
                <a:tc>
                  <a:txBody>
                    <a:bodyPr/>
                    <a:lstStyle/>
                    <a:p>
                      <a:r>
                        <a:rPr kumimoji="1" lang="en-US" altLang="ja-JP" sz="1600" dirty="0" smtClean="0"/>
                        <a:t>M.</a:t>
                      </a:r>
                    </a:p>
                  </a:txBody>
                  <a:tcPr/>
                </a:tc>
                <a:tc>
                  <a:txBody>
                    <a:bodyPr/>
                    <a:lstStyle/>
                    <a:p>
                      <a:r>
                        <a:rPr kumimoji="1" lang="en-US" altLang="ja-JP" sz="1600" dirty="0" smtClean="0"/>
                        <a:t>SCRF</a:t>
                      </a:r>
                      <a:r>
                        <a:rPr kumimoji="1" lang="en-US" altLang="ja-JP" sz="1600" baseline="0" dirty="0" smtClean="0"/>
                        <a:t> WebEx</a:t>
                      </a:r>
                      <a:endParaRPr kumimoji="1" lang="ja-JP" altLang="en-US" sz="1600" dirty="0"/>
                    </a:p>
                  </a:txBody>
                  <a:tcPr/>
                </a:tc>
                <a:tc>
                  <a:txBody>
                    <a:bodyPr/>
                    <a:lstStyle/>
                    <a:p>
                      <a:r>
                        <a:rPr kumimoji="1" lang="en-US" altLang="ja-JP" sz="1600" dirty="0" smtClean="0"/>
                        <a:t>GDE</a:t>
                      </a:r>
                      <a:r>
                        <a:rPr kumimoji="1" lang="ja-JP" altLang="en-US" sz="1600" dirty="0" smtClean="0"/>
                        <a:t>　</a:t>
                      </a:r>
                      <a:r>
                        <a:rPr kumimoji="1" lang="en-US" altLang="ja-JP" sz="1600" dirty="0" smtClean="0"/>
                        <a:t>/</a:t>
                      </a:r>
                      <a:r>
                        <a:rPr kumimoji="1" lang="en-US" altLang="ja-JP" sz="1600" baseline="0" dirty="0" smtClean="0"/>
                        <a:t>  International</a:t>
                      </a:r>
                      <a:endParaRPr kumimoji="1" lang="ja-JP" altLang="en-US" sz="1600" dirty="0"/>
                    </a:p>
                  </a:txBody>
                  <a:tcPr/>
                </a:tc>
              </a:tr>
              <a:tr h="650965">
                <a:tc>
                  <a:txBody>
                    <a:bodyPr/>
                    <a:lstStyle/>
                    <a:p>
                      <a:r>
                        <a:rPr kumimoji="1" lang="en-US" altLang="ja-JP" sz="1800" dirty="0" smtClean="0">
                          <a:solidFill>
                            <a:schemeClr val="bg1">
                              <a:lumMod val="65000"/>
                            </a:schemeClr>
                          </a:solidFill>
                        </a:rPr>
                        <a:t>12</a:t>
                      </a:r>
                      <a:endParaRPr kumimoji="1" lang="ja-JP" altLang="en-US" sz="1800" dirty="0">
                        <a:solidFill>
                          <a:schemeClr val="bg1">
                            <a:lumMod val="65000"/>
                          </a:schemeClr>
                        </a:solidFill>
                      </a:endParaRPr>
                    </a:p>
                  </a:txBody>
                  <a:tcPr/>
                </a:tc>
                <a:tc>
                  <a:txBody>
                    <a:bodyPr/>
                    <a:lstStyle/>
                    <a:p>
                      <a:r>
                        <a:rPr kumimoji="1" lang="en-US" altLang="ja-JP" sz="1800" dirty="0" smtClean="0">
                          <a:solidFill>
                            <a:schemeClr val="bg1">
                              <a:lumMod val="65000"/>
                            </a:schemeClr>
                          </a:solidFill>
                        </a:rPr>
                        <a:t>19 (today)</a:t>
                      </a:r>
                      <a:endParaRPr kumimoji="1" lang="ja-JP" altLang="en-US" sz="1800" dirty="0">
                        <a:solidFill>
                          <a:schemeClr val="bg1">
                            <a:lumMod val="65000"/>
                          </a:schemeClr>
                        </a:solidFill>
                      </a:endParaRPr>
                    </a:p>
                  </a:txBody>
                  <a:tcPr/>
                </a:tc>
                <a:tc>
                  <a:txBody>
                    <a:bodyPr/>
                    <a:lstStyle/>
                    <a:p>
                      <a:r>
                        <a:rPr kumimoji="1" lang="en-US" altLang="ja-JP" sz="1800" dirty="0" smtClean="0">
                          <a:solidFill>
                            <a:schemeClr val="bg1">
                              <a:lumMod val="65000"/>
                            </a:schemeClr>
                          </a:solidFill>
                        </a:rPr>
                        <a:t>13-14:</a:t>
                      </a:r>
                      <a:r>
                        <a:rPr kumimoji="1" lang="en-US" altLang="ja-JP" sz="1800" baseline="0" dirty="0" smtClean="0">
                          <a:solidFill>
                            <a:schemeClr val="bg1">
                              <a:lumMod val="65000"/>
                            </a:schemeClr>
                          </a:solidFill>
                        </a:rPr>
                        <a:t>      ILC-PAC (KEK)</a:t>
                      </a:r>
                    </a:p>
                    <a:p>
                      <a:pPr marL="0" marR="0" indent="0" algn="l" defTabSz="457153" rtl="0" eaLnBrk="1" fontAlgn="auto" latinLnBrk="0" hangingPunct="1">
                        <a:lnSpc>
                          <a:spcPct val="100000"/>
                        </a:lnSpc>
                        <a:spcBef>
                          <a:spcPts val="0"/>
                        </a:spcBef>
                        <a:spcAft>
                          <a:spcPts val="0"/>
                        </a:spcAft>
                        <a:buClrTx/>
                        <a:buSzTx/>
                        <a:buFontTx/>
                        <a:buNone/>
                        <a:tabLst/>
                        <a:defRPr/>
                      </a:pPr>
                      <a:r>
                        <a:rPr kumimoji="1" lang="en-US" altLang="ja-JP" sz="1800" dirty="0" smtClean="0">
                          <a:solidFill>
                            <a:schemeClr val="bg1">
                              <a:lumMod val="65000"/>
                            </a:schemeClr>
                          </a:solidFill>
                        </a:rPr>
                        <a:t>15:            LC Symposium (Tokyo)</a:t>
                      </a:r>
                    </a:p>
                  </a:txBody>
                  <a:tcPr/>
                </a:tc>
              </a:tr>
              <a:tr h="587329">
                <a:tc>
                  <a:txBody>
                    <a:bodyPr/>
                    <a:lstStyle/>
                    <a:p>
                      <a:r>
                        <a:rPr lang="en-US" altLang="ja-JP" sz="2000" dirty="0" smtClean="0">
                          <a:solidFill>
                            <a:schemeClr val="bg1">
                              <a:lumMod val="65000"/>
                            </a:schemeClr>
                          </a:solidFill>
                        </a:rPr>
                        <a:t>1</a:t>
                      </a:r>
                      <a:endParaRPr lang="ja-JP" altLang="en-US" sz="2000" dirty="0">
                        <a:solidFill>
                          <a:schemeClr val="bg1">
                            <a:lumMod val="65000"/>
                          </a:schemeClr>
                        </a:solidFill>
                      </a:endParaRPr>
                    </a:p>
                  </a:txBody>
                  <a:tcPr>
                    <a:solidFill>
                      <a:schemeClr val="tx2">
                        <a:lumMod val="40000"/>
                        <a:lumOff val="60000"/>
                      </a:schemeClr>
                    </a:solidFill>
                  </a:tcPr>
                </a:tc>
                <a:tc>
                  <a:txBody>
                    <a:bodyPr/>
                    <a:lstStyle/>
                    <a:p>
                      <a:r>
                        <a:rPr lang="en-US" altLang="ja-JP" sz="1800" dirty="0" smtClean="0">
                          <a:solidFill>
                            <a:schemeClr val="bg1">
                              <a:lumMod val="65000"/>
                            </a:schemeClr>
                          </a:solidFill>
                        </a:rPr>
                        <a:t>(16)</a:t>
                      </a:r>
                      <a:endParaRPr lang="ja-JP" altLang="en-US" sz="1800" dirty="0">
                        <a:solidFill>
                          <a:schemeClr val="bg1">
                            <a:lumMod val="65000"/>
                          </a:schemeClr>
                        </a:solidFill>
                      </a:endParaRPr>
                    </a:p>
                  </a:txBody>
                  <a:tcPr/>
                </a:tc>
                <a:tc>
                  <a:txBody>
                    <a:bodyPr/>
                    <a:lstStyle/>
                    <a:p>
                      <a:r>
                        <a:rPr kumimoji="1" lang="en-US" altLang="ja-JP" sz="1800" dirty="0" smtClean="0">
                          <a:solidFill>
                            <a:schemeClr val="bg1">
                              <a:lumMod val="65000"/>
                            </a:schemeClr>
                          </a:solidFill>
                        </a:rPr>
                        <a:t>9, 16,</a:t>
                      </a:r>
                      <a:r>
                        <a:rPr kumimoji="1" lang="en-US" altLang="ja-JP" sz="1800" baseline="0" dirty="0" smtClean="0">
                          <a:solidFill>
                            <a:schemeClr val="bg1">
                              <a:lumMod val="65000"/>
                            </a:schemeClr>
                          </a:solidFill>
                        </a:rPr>
                        <a:t> 23, 30   (11, 18, 25, 2/1)</a:t>
                      </a:r>
                    </a:p>
                    <a:p>
                      <a:r>
                        <a:rPr kumimoji="1" lang="en-US" altLang="ja-JP" sz="1800" baseline="0" dirty="0" smtClean="0">
                          <a:solidFill>
                            <a:schemeClr val="bg1">
                              <a:lumMod val="65000"/>
                            </a:schemeClr>
                          </a:solidFill>
                        </a:rPr>
                        <a:t>         </a:t>
                      </a:r>
                      <a:r>
                        <a:rPr kumimoji="1" lang="en-US" altLang="ja-JP" sz="1800" dirty="0" smtClean="0">
                          <a:solidFill>
                            <a:schemeClr val="bg1">
                              <a:lumMod val="65000"/>
                            </a:schemeClr>
                          </a:solidFill>
                        </a:rPr>
                        <a:t>External</a:t>
                      </a:r>
                      <a:r>
                        <a:rPr kumimoji="1" lang="en-US" altLang="ja-JP" sz="1800" baseline="0" dirty="0" smtClean="0">
                          <a:solidFill>
                            <a:schemeClr val="bg1">
                              <a:lumMod val="65000"/>
                            </a:schemeClr>
                          </a:solidFill>
                        </a:rPr>
                        <a:t> cost-review preparation mtgs. for SCRF</a:t>
                      </a:r>
                      <a:endParaRPr kumimoji="1" lang="ja-JP" altLang="en-US" sz="1800" dirty="0">
                        <a:solidFill>
                          <a:schemeClr val="bg1">
                            <a:lumMod val="65000"/>
                          </a:schemeClr>
                        </a:solidFill>
                      </a:endParaRPr>
                    </a:p>
                  </a:txBody>
                  <a:tcPr/>
                </a:tc>
              </a:tr>
              <a:tr h="1208935">
                <a:tc>
                  <a:txBody>
                    <a:bodyPr/>
                    <a:lstStyle/>
                    <a:p>
                      <a:r>
                        <a:rPr kumimoji="1" lang="en-US" altLang="ja-JP" sz="1800" dirty="0" smtClean="0">
                          <a:solidFill>
                            <a:srgbClr val="FF0000"/>
                          </a:solidFill>
                        </a:rPr>
                        <a:t>2</a:t>
                      </a:r>
                      <a:endParaRPr kumimoji="1" lang="ja-JP" altLang="en-US" sz="1800" dirty="0">
                        <a:solidFill>
                          <a:srgbClr val="FF0000"/>
                        </a:solidFill>
                      </a:endParaRPr>
                    </a:p>
                  </a:txBody>
                  <a:tcPr>
                    <a:solidFill>
                      <a:schemeClr val="tx2">
                        <a:lumMod val="40000"/>
                        <a:lumOff val="60000"/>
                      </a:schemeClr>
                    </a:solidFill>
                  </a:tcPr>
                </a:tc>
                <a:tc>
                  <a:txBody>
                    <a:bodyPr/>
                    <a:lstStyle/>
                    <a:p>
                      <a:endParaRPr kumimoji="1" lang="en-US" altLang="ja-JP" sz="1800" dirty="0" smtClean="0"/>
                    </a:p>
                    <a:p>
                      <a:r>
                        <a:rPr kumimoji="1" lang="en-US" altLang="ja-JP" sz="1800" dirty="0" smtClean="0">
                          <a:solidFill>
                            <a:srgbClr val="FF0000"/>
                          </a:solidFill>
                        </a:rPr>
                        <a:t>13</a:t>
                      </a:r>
                      <a:r>
                        <a:rPr kumimoji="1" lang="en-US" altLang="ja-JP" sz="1800" dirty="0" smtClean="0"/>
                        <a:t>  </a:t>
                      </a:r>
                      <a:r>
                        <a:rPr kumimoji="1" lang="en-US" altLang="ja-JP" sz="1800" dirty="0" smtClean="0">
                          <a:solidFill>
                            <a:srgbClr val="3366FF"/>
                          </a:solidFill>
                        </a:rPr>
                        <a:t>SCRF </a:t>
                      </a:r>
                      <a:r>
                        <a:rPr kumimoji="1" lang="en-US" altLang="ja-JP" sz="1800" dirty="0" err="1" smtClean="0">
                          <a:solidFill>
                            <a:srgbClr val="3366FF"/>
                          </a:solidFill>
                        </a:rPr>
                        <a:t>FuzeBox</a:t>
                      </a:r>
                      <a:r>
                        <a:rPr kumimoji="1" lang="en-US" altLang="ja-JP" sz="1800" baseline="0" dirty="0" smtClean="0">
                          <a:solidFill>
                            <a:srgbClr val="3366FF"/>
                          </a:solidFill>
                        </a:rPr>
                        <a:t> </a:t>
                      </a:r>
                      <a:r>
                        <a:rPr kumimoji="1" lang="en-US" altLang="ja-JP" sz="1800" baseline="0" dirty="0" err="1" smtClean="0">
                          <a:solidFill>
                            <a:srgbClr val="3366FF"/>
                          </a:solidFill>
                        </a:rPr>
                        <a:t>mtg</a:t>
                      </a:r>
                      <a:r>
                        <a:rPr kumimoji="1" lang="en-US" altLang="ja-JP" sz="1800" dirty="0" smtClean="0"/>
                        <a:t>)</a:t>
                      </a:r>
                      <a:endParaRPr kumimoji="1" lang="ja-JP" altLang="en-US" sz="1800" dirty="0"/>
                    </a:p>
                  </a:txBody>
                  <a:tcPr/>
                </a:tc>
                <a:tc>
                  <a:txBody>
                    <a:bodyPr/>
                    <a:lstStyle/>
                    <a:p>
                      <a:r>
                        <a:rPr kumimoji="1" lang="en-US" altLang="ja-JP" sz="1800" dirty="0" smtClean="0">
                          <a:solidFill>
                            <a:srgbClr val="3366FF"/>
                          </a:solidFill>
                        </a:rPr>
                        <a:t>6-7</a:t>
                      </a:r>
                      <a:r>
                        <a:rPr kumimoji="1" lang="en-US" altLang="ja-JP" sz="1800" baseline="0" dirty="0" smtClean="0">
                          <a:solidFill>
                            <a:srgbClr val="3366FF"/>
                          </a:solidFill>
                        </a:rPr>
                        <a:t>         External Cost Review (London)</a:t>
                      </a:r>
                      <a:endParaRPr kumimoji="1" lang="en-US" altLang="ja-JP" sz="1800" dirty="0" smtClean="0">
                        <a:solidFill>
                          <a:srgbClr val="3366FF"/>
                        </a:solidFill>
                      </a:endParaRPr>
                    </a:p>
                    <a:p>
                      <a:r>
                        <a:rPr kumimoji="1" lang="en-US" altLang="ja-JP" sz="1800" dirty="0" smtClean="0"/>
                        <a:t>21-22:     </a:t>
                      </a:r>
                      <a:r>
                        <a:rPr kumimoji="1" lang="en-US" altLang="ja-JP" sz="1800" dirty="0" smtClean="0">
                          <a:solidFill>
                            <a:srgbClr val="FF0000"/>
                          </a:solidFill>
                        </a:rPr>
                        <a:t>ICFA/ILCSC </a:t>
                      </a:r>
                      <a:r>
                        <a:rPr kumimoji="1" lang="en-US" altLang="ja-JP" sz="1800" dirty="0" smtClean="0">
                          <a:solidFill>
                            <a:srgbClr val="3366FF"/>
                          </a:solidFill>
                        </a:rPr>
                        <a:t>(Vancouver</a:t>
                      </a:r>
                      <a:r>
                        <a:rPr kumimoji="1" lang="en-US" altLang="ja-JP" sz="1800" baseline="0" dirty="0" smtClean="0">
                          <a:solidFill>
                            <a:srgbClr val="3366FF"/>
                          </a:solidFill>
                        </a:rPr>
                        <a:t>) : </a:t>
                      </a:r>
                    </a:p>
                    <a:p>
                      <a:r>
                        <a:rPr kumimoji="1" lang="en-US" altLang="ja-JP" sz="1800" baseline="0" dirty="0" smtClean="0">
                          <a:solidFill>
                            <a:srgbClr val="FF0000"/>
                          </a:solidFill>
                        </a:rPr>
                        <a:t>               </a:t>
                      </a:r>
                      <a:r>
                        <a:rPr kumimoji="1" lang="en-US" altLang="ja-JP" sz="1800" baseline="0" dirty="0" smtClean="0">
                          <a:solidFill>
                            <a:schemeClr val="tx1"/>
                          </a:solidFill>
                        </a:rPr>
                        <a:t> </a:t>
                      </a:r>
                      <a:r>
                        <a:rPr kumimoji="1" lang="en-US" altLang="ja-JP" sz="1800" baseline="0" dirty="0" smtClean="0">
                          <a:solidFill>
                            <a:srgbClr val="FF0000"/>
                          </a:solidFill>
                        </a:rPr>
                        <a:t>Transition</a:t>
                      </a:r>
                      <a:r>
                        <a:rPr kumimoji="1" lang="en-US" altLang="ja-JP" sz="1800" baseline="0" dirty="0" smtClean="0">
                          <a:solidFill>
                            <a:schemeClr val="tx1"/>
                          </a:solidFill>
                        </a:rPr>
                        <a:t> from GDE to the next organization, </a:t>
                      </a:r>
                    </a:p>
                    <a:p>
                      <a:r>
                        <a:rPr kumimoji="1" lang="en-US" altLang="ja-JP" sz="1800" baseline="0" dirty="0" smtClean="0">
                          <a:solidFill>
                            <a:schemeClr val="tx1"/>
                          </a:solidFill>
                        </a:rPr>
                        <a:t>                 Linear Collider Board/Directorate (LCB/</a:t>
                      </a:r>
                      <a:r>
                        <a:rPr kumimoji="1" lang="en-US" altLang="ja-JP" sz="1800" baseline="0" dirty="0" smtClean="0">
                          <a:solidFill>
                            <a:srgbClr val="FF0000"/>
                          </a:solidFill>
                        </a:rPr>
                        <a:t>LCD</a:t>
                      </a:r>
                      <a:r>
                        <a:rPr kumimoji="1" lang="en-US" altLang="ja-JP" sz="1800" baseline="0" dirty="0" smtClean="0">
                          <a:solidFill>
                            <a:schemeClr val="tx1"/>
                          </a:solidFill>
                        </a:rPr>
                        <a:t>)</a:t>
                      </a:r>
                      <a:endParaRPr kumimoji="1" lang="ja-JP" altLang="en-US" sz="1800" dirty="0">
                        <a:solidFill>
                          <a:schemeClr val="tx1"/>
                        </a:solidFill>
                      </a:endParaRPr>
                    </a:p>
                  </a:txBody>
                  <a:tcPr/>
                </a:tc>
              </a:tr>
              <a:tr h="371980">
                <a:tc>
                  <a:txBody>
                    <a:bodyPr/>
                    <a:lstStyle/>
                    <a:p>
                      <a:endParaRPr kumimoji="1" lang="ja-JP" altLang="en-US" sz="1800" dirty="0">
                        <a:solidFill>
                          <a:srgbClr val="FF6600"/>
                        </a:solidFill>
                      </a:endParaRPr>
                    </a:p>
                  </a:txBody>
                  <a:tcPr>
                    <a:solidFill>
                      <a:schemeClr val="tx2">
                        <a:lumMod val="40000"/>
                        <a:lumOff val="60000"/>
                      </a:schemeClr>
                    </a:solidFill>
                  </a:tcPr>
                </a:tc>
                <a:tc>
                  <a:txBody>
                    <a:bodyPr/>
                    <a:lstStyle/>
                    <a:p>
                      <a:endParaRPr kumimoji="1" lang="ja-JP" altLang="en-US" sz="1800" dirty="0"/>
                    </a:p>
                  </a:txBody>
                  <a:tcPr/>
                </a:tc>
                <a:tc>
                  <a:txBody>
                    <a:bodyPr/>
                    <a:lstStyle/>
                    <a:p>
                      <a:pPr marL="0" marR="0" indent="0" algn="l" defTabSz="457153" rtl="0" eaLnBrk="1" fontAlgn="auto" latinLnBrk="0" hangingPunct="1">
                        <a:lnSpc>
                          <a:spcPct val="100000"/>
                        </a:lnSpc>
                        <a:spcBef>
                          <a:spcPts val="0"/>
                        </a:spcBef>
                        <a:spcAft>
                          <a:spcPts val="0"/>
                        </a:spcAft>
                        <a:buClrTx/>
                        <a:buSzTx/>
                        <a:buFontTx/>
                        <a:buNone/>
                        <a:tabLst/>
                        <a:defRPr/>
                      </a:pPr>
                      <a:endParaRPr kumimoji="1" lang="ja-JP" altLang="en-US" sz="1800" dirty="0" smtClean="0">
                        <a:solidFill>
                          <a:schemeClr val="bg1">
                            <a:lumMod val="65000"/>
                          </a:schemeClr>
                        </a:solidFill>
                      </a:endParaRPr>
                    </a:p>
                  </a:txBody>
                  <a:tcPr/>
                </a:tc>
              </a:tr>
              <a:tr h="650965">
                <a:tc>
                  <a:txBody>
                    <a:bodyPr/>
                    <a:lstStyle/>
                    <a:p>
                      <a:r>
                        <a:rPr kumimoji="1" lang="en-US" altLang="ja-JP" sz="1800" dirty="0" smtClean="0">
                          <a:solidFill>
                            <a:srgbClr val="000090"/>
                          </a:solidFill>
                        </a:rPr>
                        <a:t>5</a:t>
                      </a:r>
                      <a:endParaRPr kumimoji="1" lang="ja-JP" altLang="en-US" sz="1800" dirty="0">
                        <a:solidFill>
                          <a:srgbClr val="000090"/>
                        </a:solidFill>
                      </a:endParaRPr>
                    </a:p>
                  </a:txBody>
                  <a:tcPr>
                    <a:solidFill>
                      <a:schemeClr val="tx2">
                        <a:lumMod val="20000"/>
                        <a:lumOff val="80000"/>
                      </a:schemeClr>
                    </a:solidFill>
                  </a:tcPr>
                </a:tc>
                <a:tc>
                  <a:txBody>
                    <a:bodyPr/>
                    <a:lstStyle/>
                    <a:p>
                      <a:endParaRPr kumimoji="1" lang="ja-JP" altLang="en-US" sz="1800" dirty="0"/>
                    </a:p>
                  </a:txBody>
                  <a:tcPr/>
                </a:tc>
                <a:tc>
                  <a:txBody>
                    <a:bodyPr/>
                    <a:lstStyle/>
                    <a:p>
                      <a:r>
                        <a:rPr kumimoji="1" lang="en-US" altLang="ja-JP" sz="1800" dirty="0" smtClean="0"/>
                        <a:t>13~17:     IPAC (Shanghai)</a:t>
                      </a:r>
                    </a:p>
                    <a:p>
                      <a:r>
                        <a:rPr kumimoji="1" lang="en-US" altLang="ja-JP" sz="1800" b="1" dirty="0" smtClean="0">
                          <a:solidFill>
                            <a:srgbClr val="FF0000"/>
                          </a:solidFill>
                        </a:rPr>
                        <a:t>27-31:      ECFA-LC 2013 (DESY)</a:t>
                      </a:r>
                      <a:endParaRPr kumimoji="1" lang="ja-JP" altLang="en-US" sz="1800" b="1" dirty="0">
                        <a:solidFill>
                          <a:srgbClr val="FF0000"/>
                        </a:solidFill>
                      </a:endParaRPr>
                    </a:p>
                  </a:txBody>
                  <a:tcPr/>
                </a:tc>
              </a:tr>
              <a:tr h="650965">
                <a:tc>
                  <a:txBody>
                    <a:bodyPr/>
                    <a:lstStyle/>
                    <a:p>
                      <a:r>
                        <a:rPr kumimoji="1" lang="en-US" altLang="ja-JP" sz="1800" dirty="0" smtClean="0">
                          <a:solidFill>
                            <a:srgbClr val="000090"/>
                          </a:solidFill>
                        </a:rPr>
                        <a:t>6</a:t>
                      </a:r>
                    </a:p>
                  </a:txBody>
                  <a:tcPr>
                    <a:solidFill>
                      <a:schemeClr val="tx2">
                        <a:lumMod val="20000"/>
                        <a:lumOff val="80000"/>
                      </a:schemeClr>
                    </a:solidFill>
                  </a:tcPr>
                </a:tc>
                <a:tc>
                  <a:txBody>
                    <a:bodyPr/>
                    <a:lstStyle/>
                    <a:p>
                      <a:endParaRPr kumimoji="1" lang="ja-JP" altLang="en-US" sz="1800" dirty="0"/>
                    </a:p>
                  </a:txBody>
                  <a:tcPr/>
                </a:tc>
                <a:tc>
                  <a:txBody>
                    <a:bodyPr/>
                    <a:lstStyle/>
                    <a:p>
                      <a:pPr marL="342900" indent="-342900">
                        <a:buAutoNum type="arabicPlain" startAt="12"/>
                      </a:pPr>
                      <a:r>
                        <a:rPr kumimoji="1" lang="en-US" altLang="ja-JP" sz="1800" dirty="0" smtClean="0"/>
                        <a:t>ILC Event (KEK,</a:t>
                      </a:r>
                      <a:r>
                        <a:rPr kumimoji="1" lang="en-US" altLang="ja-JP" sz="1800" baseline="0" dirty="0" smtClean="0"/>
                        <a:t> CERN, </a:t>
                      </a:r>
                      <a:r>
                        <a:rPr kumimoji="1" lang="en-US" altLang="ja-JP" sz="1800" baseline="0" dirty="0" err="1" smtClean="0"/>
                        <a:t>Fnal</a:t>
                      </a:r>
                      <a:r>
                        <a:rPr kumimoji="1" lang="en-US" altLang="ja-JP" sz="1800" baseline="0" dirty="0" smtClean="0"/>
                        <a:t>)  at 5:00 pm </a:t>
                      </a:r>
                    </a:p>
                    <a:p>
                      <a:pPr marL="0" indent="0">
                        <a:buNone/>
                      </a:pPr>
                      <a:r>
                        <a:rPr kumimoji="1" lang="en-US" altLang="ja-JP" sz="1800" baseline="0" dirty="0" smtClean="0">
                          <a:solidFill>
                            <a:srgbClr val="008000"/>
                          </a:solidFill>
                        </a:rPr>
                        <a:t>12 – 14? (US)  TTC topical WS on CW SRF at Cornell (proposed) </a:t>
                      </a:r>
                    </a:p>
                  </a:txBody>
                  <a:tcPr/>
                </a:tc>
              </a:tr>
              <a:tr h="371980">
                <a:tc>
                  <a:txBody>
                    <a:bodyPr/>
                    <a:lstStyle/>
                    <a:p>
                      <a:r>
                        <a:rPr kumimoji="1" lang="en-US" altLang="ja-JP" sz="1800" dirty="0" smtClean="0">
                          <a:solidFill>
                            <a:srgbClr val="000090"/>
                          </a:solidFill>
                        </a:rPr>
                        <a:t>9</a:t>
                      </a:r>
                      <a:endParaRPr kumimoji="1" lang="ja-JP" altLang="en-US" sz="1800" dirty="0">
                        <a:solidFill>
                          <a:srgbClr val="000090"/>
                        </a:solidFill>
                      </a:endParaRPr>
                    </a:p>
                  </a:txBody>
                  <a:tcPr>
                    <a:solidFill>
                      <a:schemeClr val="tx2">
                        <a:lumMod val="20000"/>
                        <a:lumOff val="80000"/>
                      </a:schemeClr>
                    </a:solidFill>
                  </a:tcPr>
                </a:tc>
                <a:tc>
                  <a:txBody>
                    <a:bodyPr/>
                    <a:lstStyle/>
                    <a:p>
                      <a:endParaRPr kumimoji="1" lang="ja-JP" altLang="en-US" sz="1800" dirty="0"/>
                    </a:p>
                  </a:txBody>
                  <a:tcPr/>
                </a:tc>
                <a:tc>
                  <a:txBody>
                    <a:bodyPr/>
                    <a:lstStyle/>
                    <a:p>
                      <a:r>
                        <a:rPr kumimoji="1" lang="en-US" altLang="ja-JP" sz="1800" dirty="0" smtClean="0"/>
                        <a:t>22-27:</a:t>
                      </a:r>
                      <a:r>
                        <a:rPr kumimoji="1" lang="en-US" altLang="ja-JP" sz="1800" baseline="0" dirty="0" smtClean="0"/>
                        <a:t>      SRF2013 (Paris)</a:t>
                      </a:r>
                      <a:endParaRPr kumimoji="1" lang="ja-JP" altLang="en-US" sz="1800" dirty="0"/>
                    </a:p>
                  </a:txBody>
                  <a:tcPr/>
                </a:tc>
              </a:tr>
              <a:tr h="371980">
                <a:tc>
                  <a:txBody>
                    <a:bodyPr/>
                    <a:lstStyle/>
                    <a:p>
                      <a:r>
                        <a:rPr kumimoji="1" lang="en-US" altLang="ja-JP" sz="1800" dirty="0" smtClean="0">
                          <a:solidFill>
                            <a:srgbClr val="000090"/>
                          </a:solidFill>
                        </a:rPr>
                        <a:t>11</a:t>
                      </a:r>
                      <a:endParaRPr kumimoji="1" lang="ja-JP" altLang="en-US" sz="1800" dirty="0">
                        <a:solidFill>
                          <a:srgbClr val="000090"/>
                        </a:solidFill>
                      </a:endParaRPr>
                    </a:p>
                  </a:txBody>
                  <a:tcPr>
                    <a:solidFill>
                      <a:schemeClr val="tx2">
                        <a:lumMod val="20000"/>
                        <a:lumOff val="80000"/>
                      </a:schemeClr>
                    </a:solidFill>
                  </a:tcPr>
                </a:tc>
                <a:tc>
                  <a:txBody>
                    <a:bodyPr/>
                    <a:lstStyle/>
                    <a:p>
                      <a:endParaRPr kumimoji="1" lang="ja-JP" altLang="en-US" sz="1800" dirty="0"/>
                    </a:p>
                  </a:txBody>
                  <a:tcPr/>
                </a:tc>
                <a:tc>
                  <a:txBody>
                    <a:bodyPr/>
                    <a:lstStyle/>
                    <a:p>
                      <a:r>
                        <a:rPr kumimoji="1" lang="en-US" altLang="ja-JP" sz="1800" dirty="0" smtClean="0"/>
                        <a:t>11-15:      LCWS-2013 </a:t>
                      </a:r>
                      <a:r>
                        <a:rPr kumimoji="1" lang="en-US" altLang="ja-JP" sz="1800" baseline="0" dirty="0" smtClean="0"/>
                        <a:t> (Tokyo)</a:t>
                      </a:r>
                      <a:endParaRPr kumimoji="1" lang="ja-JP" altLang="en-US" sz="1800" dirty="0"/>
                    </a:p>
                  </a:txBody>
                  <a:tcPr/>
                </a:tc>
              </a:tr>
            </a:tbl>
          </a:graphicData>
        </a:graphic>
      </p:graphicFrame>
      <p:sp>
        <p:nvSpPr>
          <p:cNvPr id="6" name="スライド番号プレースホルダー 5"/>
          <p:cNvSpPr>
            <a:spLocks noGrp="1"/>
          </p:cNvSpPr>
          <p:nvPr>
            <p:ph type="sldNum" sz="quarter" idx="12"/>
          </p:nvPr>
        </p:nvSpPr>
        <p:spPr/>
        <p:txBody>
          <a:bodyPr/>
          <a:lstStyle/>
          <a:p>
            <a:fld id="{690BD53D-0F42-B742-A897-5EF936631EAF}" type="slidenum">
              <a:rPr kumimoji="1" lang="ja-JP" altLang="en-US" smtClean="0"/>
              <a:t>2</a:t>
            </a:fld>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130213, A. Yamamoto</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SCRF FuzeBox Meeting</a:t>
            </a:r>
            <a:endParaRPr kumimoji="1" lang="ja-JP" altLang="en-US"/>
          </a:p>
        </p:txBody>
      </p:sp>
    </p:spTree>
    <p:extLst>
      <p:ext uri="{BB962C8B-B14F-4D97-AF65-F5344CB8AC3E}">
        <p14:creationId xmlns:p14="http://schemas.microsoft.com/office/powerpoint/2010/main" val="31270223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 </a:t>
            </a:r>
            <a:r>
              <a:rPr lang="en-US" sz="2800" dirty="0" err="1"/>
              <a:t>Linac</a:t>
            </a:r>
            <a:r>
              <a:rPr lang="en-US" sz="2800" dirty="0"/>
              <a:t>: SRF </a:t>
            </a:r>
            <a:r>
              <a:rPr lang="en-US" sz="2800" dirty="0" err="1"/>
              <a:t>linac</a:t>
            </a:r>
            <a:r>
              <a:rPr lang="en-US" sz="2800" dirty="0"/>
              <a:t>, cryogenics, component qualification</a:t>
            </a:r>
            <a:endParaRPr lang="de-DE" sz="2800" dirty="0"/>
          </a:p>
        </p:txBody>
      </p:sp>
      <p:sp>
        <p:nvSpPr>
          <p:cNvPr id="3" name="Content Placeholder 2"/>
          <p:cNvSpPr>
            <a:spLocks noGrp="1"/>
          </p:cNvSpPr>
          <p:nvPr>
            <p:ph idx="1"/>
          </p:nvPr>
        </p:nvSpPr>
        <p:spPr>
          <a:xfrm>
            <a:off x="190005" y="1055914"/>
            <a:ext cx="8858992" cy="4800600"/>
          </a:xfrm>
        </p:spPr>
        <p:txBody>
          <a:bodyPr/>
          <a:lstStyle/>
          <a:p>
            <a:r>
              <a:rPr lang="en-US" sz="2000" dirty="0" smtClean="0"/>
              <a:t>Recommendations</a:t>
            </a:r>
          </a:p>
          <a:p>
            <a:pPr lvl="1"/>
            <a:r>
              <a:rPr lang="en-US" sz="1600" dirty="0" smtClean="0"/>
              <a:t>Define an updated value for the </a:t>
            </a:r>
            <a:r>
              <a:rPr lang="en-US" sz="1600" dirty="0" smtClean="0">
                <a:solidFill>
                  <a:srgbClr val="3366FF"/>
                </a:solidFill>
              </a:rPr>
              <a:t>cavity fabrication </a:t>
            </a:r>
            <a:r>
              <a:rPr lang="en-US" sz="1600" dirty="0" smtClean="0"/>
              <a:t>which is in between what is obtained from EXFEL costs using a 95% learning curve and the value from the RI study (i.e. </a:t>
            </a:r>
            <a:r>
              <a:rPr lang="en-US" sz="1600" dirty="0" smtClean="0">
                <a:solidFill>
                  <a:srgbClr val="FF0000"/>
                </a:solidFill>
              </a:rPr>
              <a:t>add 15 – 20%</a:t>
            </a:r>
            <a:r>
              <a:rPr lang="en-US" sz="1600" dirty="0" smtClean="0"/>
              <a:t> to the value presented in the TDR).</a:t>
            </a:r>
          </a:p>
          <a:p>
            <a:pPr lvl="1"/>
            <a:r>
              <a:rPr lang="en-US" sz="1600" dirty="0" smtClean="0">
                <a:solidFill>
                  <a:srgbClr val="FF0000"/>
                </a:solidFill>
              </a:rPr>
              <a:t>Increase the cost </a:t>
            </a:r>
            <a:r>
              <a:rPr lang="en-US" sz="1600" dirty="0" smtClean="0">
                <a:solidFill>
                  <a:srgbClr val="3366FF"/>
                </a:solidFill>
              </a:rPr>
              <a:t>value for the test facilities</a:t>
            </a:r>
            <a:r>
              <a:rPr lang="en-US" sz="1600" dirty="0" smtClean="0"/>
              <a:t>, a reasonable approach may be to assume half of the total cost of building a new facility. </a:t>
            </a:r>
          </a:p>
          <a:p>
            <a:pPr lvl="1"/>
            <a:r>
              <a:rPr lang="en-US" sz="1600" dirty="0" smtClean="0">
                <a:solidFill>
                  <a:srgbClr val="FF0000"/>
                </a:solidFill>
              </a:rPr>
              <a:t>Re-assess </a:t>
            </a:r>
            <a:r>
              <a:rPr lang="en-US" sz="1600" dirty="0" smtClean="0"/>
              <a:t>the cost for </a:t>
            </a:r>
            <a:r>
              <a:rPr lang="en-US" sz="1600" dirty="0" smtClean="0">
                <a:solidFill>
                  <a:srgbClr val="000090"/>
                </a:solidFill>
              </a:rPr>
              <a:t>power consumption of </a:t>
            </a:r>
            <a:r>
              <a:rPr lang="en-US" sz="1600" dirty="0" smtClean="0">
                <a:solidFill>
                  <a:srgbClr val="3366FF"/>
                </a:solidFill>
              </a:rPr>
              <a:t>module tests</a:t>
            </a:r>
            <a:r>
              <a:rPr lang="en-US" sz="1600" dirty="0" smtClean="0"/>
              <a:t>.</a:t>
            </a:r>
          </a:p>
          <a:p>
            <a:r>
              <a:rPr lang="en-US" sz="2000" dirty="0" smtClean="0"/>
              <a:t>Risks</a:t>
            </a:r>
          </a:p>
          <a:p>
            <a:pPr lvl="1"/>
            <a:r>
              <a:rPr lang="en-US" sz="1600" dirty="0" smtClean="0">
                <a:solidFill>
                  <a:srgbClr val="3366FF"/>
                </a:solidFill>
              </a:rPr>
              <a:t>Maintaining </a:t>
            </a:r>
            <a:r>
              <a:rPr lang="en-US" sz="1600" dirty="0">
                <a:solidFill>
                  <a:srgbClr val="3366FF"/>
                </a:solidFill>
              </a:rPr>
              <a:t>the high gradient of cavities during the module assembly process </a:t>
            </a:r>
            <a:r>
              <a:rPr lang="en-US" sz="1600" dirty="0"/>
              <a:t>is a challenge. Up to now, maintaining gradients above 30MV/m for all 8 cavities in a module have never been achieved in a first module assembly. It is uncertain which reliability of module assembly in this respect can be achieved in a larger production series. </a:t>
            </a:r>
            <a:endParaRPr lang="en-US" sz="1200" dirty="0"/>
          </a:p>
        </p:txBody>
      </p:sp>
      <p:sp>
        <p:nvSpPr>
          <p:cNvPr id="4" name="Date Placeholder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Footer Placeholder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Slide Number Placeholder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20</a:t>
            </a:fld>
            <a:endParaRPr lang="en-US">
              <a:latin typeface="Arial"/>
              <a:ea typeface="Arial Unicode MS"/>
              <a:cs typeface="Arial Unicode MS"/>
            </a:endParaRPr>
          </a:p>
        </p:txBody>
      </p:sp>
    </p:spTree>
    <p:extLst>
      <p:ext uri="{BB962C8B-B14F-4D97-AF65-F5344CB8AC3E}">
        <p14:creationId xmlns:p14="http://schemas.microsoft.com/office/powerpoint/2010/main" val="427846564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Linac</a:t>
            </a:r>
            <a:r>
              <a:rPr lang="en-US" dirty="0"/>
              <a:t>: High </a:t>
            </a:r>
            <a:r>
              <a:rPr lang="en-US" dirty="0" smtClean="0"/>
              <a:t>Power RF</a:t>
            </a:r>
            <a:endParaRPr lang="en-US" dirty="0"/>
          </a:p>
        </p:txBody>
      </p:sp>
      <p:sp>
        <p:nvSpPr>
          <p:cNvPr id="3" name="Content Placeholder 2"/>
          <p:cNvSpPr>
            <a:spLocks noGrp="1"/>
          </p:cNvSpPr>
          <p:nvPr>
            <p:ph idx="1"/>
          </p:nvPr>
        </p:nvSpPr>
        <p:spPr>
          <a:xfrm>
            <a:off x="685800" y="1098468"/>
            <a:ext cx="7772400" cy="4800600"/>
          </a:xfrm>
        </p:spPr>
        <p:txBody>
          <a:bodyPr/>
          <a:lstStyle/>
          <a:p>
            <a:r>
              <a:rPr lang="en-US" sz="1800" dirty="0" smtClean="0"/>
              <a:t>Findings</a:t>
            </a:r>
          </a:p>
          <a:p>
            <a:pPr lvl="1"/>
            <a:r>
              <a:rPr lang="en-US" sz="1400" dirty="0" smtClean="0"/>
              <a:t>Total is 749,3 MILCU; ~30% Klystrons, ~30%Modulators;~40% RF distribution.</a:t>
            </a:r>
          </a:p>
          <a:p>
            <a:pPr lvl="1"/>
            <a:r>
              <a:rPr lang="en-US" sz="1400" dirty="0"/>
              <a:t>~80% of the cost come from vendor quotes and or catalogue items. XFEL cost are used as comparison</a:t>
            </a:r>
          </a:p>
          <a:p>
            <a:pPr lvl="1"/>
            <a:r>
              <a:rPr lang="en-US" sz="1400" dirty="0" smtClean="0"/>
              <a:t>The RF distribution system for the KCS has not been sufficiently tested.</a:t>
            </a:r>
          </a:p>
          <a:p>
            <a:pPr lvl="1"/>
            <a:r>
              <a:rPr lang="en-US" sz="1400" dirty="0" smtClean="0"/>
              <a:t>The labor rates in the cost estimate for the Modulators is too low.</a:t>
            </a:r>
          </a:p>
          <a:p>
            <a:pPr lvl="1"/>
            <a:r>
              <a:rPr lang="en-US" sz="1400" dirty="0" smtClean="0"/>
              <a:t>LLRF is included under integrated controls &amp; LLRF which is 357 MILCU and 800FTE. </a:t>
            </a:r>
          </a:p>
          <a:p>
            <a:r>
              <a:rPr lang="en-US" sz="1800" dirty="0" smtClean="0"/>
              <a:t>Comments</a:t>
            </a:r>
          </a:p>
          <a:p>
            <a:pPr lvl="1"/>
            <a:r>
              <a:rPr lang="en-US" sz="1400" dirty="0" smtClean="0"/>
              <a:t>The </a:t>
            </a:r>
            <a:r>
              <a:rPr lang="en-US" sz="1400" dirty="0" smtClean="0">
                <a:solidFill>
                  <a:srgbClr val="3366FF"/>
                </a:solidFill>
              </a:rPr>
              <a:t>design are well advanced</a:t>
            </a:r>
            <a:r>
              <a:rPr lang="en-US" sz="1400" dirty="0" smtClean="0"/>
              <a:t>. Costs are well justified. The necessary labor rate adjustment has a minor impact on the over cost for the modulators</a:t>
            </a:r>
          </a:p>
          <a:p>
            <a:pPr lvl="1"/>
            <a:r>
              <a:rPr lang="en-US" sz="1400" dirty="0" smtClean="0"/>
              <a:t>Technical </a:t>
            </a:r>
            <a:r>
              <a:rPr lang="en-US" sz="1400" dirty="0" smtClean="0">
                <a:solidFill>
                  <a:srgbClr val="3366FF"/>
                </a:solidFill>
              </a:rPr>
              <a:t>performance for all systems in the DKS has been verified</a:t>
            </a:r>
          </a:p>
          <a:p>
            <a:pPr lvl="1"/>
            <a:r>
              <a:rPr lang="en-US" sz="1400" dirty="0" smtClean="0"/>
              <a:t>A remaining performance risk in the RF distribution for KCS could turn into the need for a second tunnel for FT sited. There is </a:t>
            </a:r>
            <a:r>
              <a:rPr lang="en-US" sz="1400" dirty="0" smtClean="0">
                <a:solidFill>
                  <a:srgbClr val="3366FF"/>
                </a:solidFill>
              </a:rPr>
              <a:t>no other backup solution for the “big pipe”. </a:t>
            </a:r>
          </a:p>
          <a:p>
            <a:pPr lvl="1"/>
            <a:r>
              <a:rPr lang="en-US" sz="1400" dirty="0" smtClean="0"/>
              <a:t>The cost estimate for integrated controls is aggressive.</a:t>
            </a:r>
            <a:endParaRPr lang="en-US" sz="1800" dirty="0" smtClean="0"/>
          </a:p>
          <a:p>
            <a:r>
              <a:rPr lang="en-US" sz="1800" dirty="0" smtClean="0"/>
              <a:t>Recommendation</a:t>
            </a:r>
          </a:p>
          <a:p>
            <a:pPr lvl="1"/>
            <a:r>
              <a:rPr lang="en-US" sz="1400" dirty="0" smtClean="0">
                <a:solidFill>
                  <a:srgbClr val="FF0000"/>
                </a:solidFill>
              </a:rPr>
              <a:t>Fix </a:t>
            </a:r>
            <a:r>
              <a:rPr lang="en-US" sz="1400" dirty="0" smtClean="0">
                <a:solidFill>
                  <a:srgbClr val="3366FF"/>
                </a:solidFill>
              </a:rPr>
              <a:t>the labor rate </a:t>
            </a:r>
            <a:r>
              <a:rPr lang="en-US" sz="1400" dirty="0" smtClean="0"/>
              <a:t>in the modulator estimate</a:t>
            </a:r>
          </a:p>
          <a:p>
            <a:pPr lvl="1"/>
            <a:r>
              <a:rPr lang="en-US" sz="1400" dirty="0" smtClean="0"/>
              <a:t>In case the FT site is further pursued, </a:t>
            </a:r>
            <a:r>
              <a:rPr lang="en-US" sz="1400" dirty="0" smtClean="0">
                <a:solidFill>
                  <a:srgbClr val="FF0000"/>
                </a:solidFill>
              </a:rPr>
              <a:t>verify </a:t>
            </a:r>
            <a:r>
              <a:rPr lang="en-US" sz="1400" dirty="0" smtClean="0">
                <a:solidFill>
                  <a:srgbClr val="3366FF"/>
                </a:solidFill>
              </a:rPr>
              <a:t>the power distribution performance</a:t>
            </a:r>
            <a:r>
              <a:rPr lang="en-US" sz="1400" dirty="0" smtClean="0"/>
              <a:t> </a:t>
            </a:r>
            <a:r>
              <a:rPr lang="en-US" sz="1400" dirty="0" err="1" smtClean="0"/>
              <a:t>asap</a:t>
            </a:r>
            <a:r>
              <a:rPr lang="en-US" sz="1400" dirty="0" smtClean="0"/>
              <a:t> because of the major financial impact to the host.</a:t>
            </a:r>
            <a:endParaRPr lang="en-US" sz="1400" dirty="0"/>
          </a:p>
        </p:txBody>
      </p:sp>
      <p:sp>
        <p:nvSpPr>
          <p:cNvPr id="4" name="Date Placeholder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Footer Placeholder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Slide Number Placeholder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21</a:t>
            </a:fld>
            <a:endParaRPr lang="en-US">
              <a:latin typeface="Arial"/>
              <a:ea typeface="Arial Unicode MS"/>
              <a:cs typeface="Arial Unicode MS"/>
            </a:endParaRPr>
          </a:p>
        </p:txBody>
      </p:sp>
    </p:spTree>
    <p:extLst>
      <p:ext uri="{BB962C8B-B14F-4D97-AF65-F5344CB8AC3E}">
        <p14:creationId xmlns:p14="http://schemas.microsoft.com/office/powerpoint/2010/main" val="31955529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Transition to the Next </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Next Organization</a:t>
            </a:r>
            <a:endParaRPr kumimoji="1" lang="ja-JP" altLang="en-US" dirty="0"/>
          </a:p>
        </p:txBody>
      </p:sp>
      <p:sp>
        <p:nvSpPr>
          <p:cNvPr id="4" name="日付プレースホルダー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フッター プレースホルダー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スライド番号プレースホルダー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22</a:t>
            </a:fld>
            <a:endParaRPr lang="en-US">
              <a:latin typeface="Arial"/>
              <a:ea typeface="Arial Unicode MS"/>
              <a:cs typeface="Arial Unicode MS"/>
            </a:endParaRPr>
          </a:p>
        </p:txBody>
      </p:sp>
    </p:spTree>
    <p:extLst>
      <p:ext uri="{BB962C8B-B14F-4D97-AF65-F5344CB8AC3E}">
        <p14:creationId xmlns:p14="http://schemas.microsoft.com/office/powerpoint/2010/main" val="3753902546"/>
      </p:ext>
    </p:extLst>
  </p:cSld>
  <p:clrMapOvr>
    <a:masterClrMapping/>
  </p:clrMapOvr>
  <p:transition xmlns:p14="http://schemas.microsoft.com/office/powerpoint/2010/mai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a:spLocks noGrp="1"/>
          </p:cNvSpPr>
          <p:nvPr>
            <p:ph type="dt" sz="half" idx="4294967295"/>
          </p:nvPr>
        </p:nvSpPr>
        <p:spPr>
          <a:xfrm>
            <a:off x="381000" y="6400800"/>
            <a:ext cx="2438400" cy="457200"/>
          </a:xfrm>
          <a:prstGeom prst="rect">
            <a:avLst/>
          </a:prstGeom>
          <a:noFill/>
        </p:spPr>
        <p:txBody>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altLang="ja-JP" sz="1200" smtClean="0"/>
              <a:t>A. Yamamoto, 12/02/13</a:t>
            </a:r>
            <a:endParaRPr lang="en-US" altLang="ja-JP" sz="1200"/>
          </a:p>
        </p:txBody>
      </p:sp>
      <p:sp>
        <p:nvSpPr>
          <p:cNvPr id="32771" name="Footer Placeholder 2"/>
          <p:cNvSpPr>
            <a:spLocks noGrp="1"/>
          </p:cNvSpPr>
          <p:nvPr>
            <p:ph type="ftr" sz="quarter" idx="4294967295"/>
          </p:nvPr>
        </p:nvSpPr>
        <p:spPr>
          <a:xfrm>
            <a:off x="2673525" y="6385583"/>
            <a:ext cx="4446494" cy="457200"/>
          </a:xfrm>
          <a:prstGeom prst="rect">
            <a:avLst/>
          </a:prstGeom>
          <a:noFill/>
        </p:spPr>
        <p:txBody>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a:r>
              <a:rPr lang="en-US" altLang="ja-JP" sz="1600" dirty="0" smtClean="0">
                <a:solidFill>
                  <a:srgbClr val="23346C"/>
                </a:solidFill>
              </a:rPr>
              <a:t>ILC Status</a:t>
            </a:r>
            <a:endParaRPr lang="en-US" altLang="ja-JP" sz="1600" dirty="0">
              <a:solidFill>
                <a:srgbClr val="23346C"/>
              </a:solidFill>
            </a:endParaRPr>
          </a:p>
        </p:txBody>
      </p:sp>
      <p:sp>
        <p:nvSpPr>
          <p:cNvPr id="32772" name="Slide Number Placeholder 3"/>
          <p:cNvSpPr>
            <a:spLocks noGrp="1"/>
          </p:cNvSpPr>
          <p:nvPr>
            <p:ph type="sldNum" sz="quarter" idx="4294967295"/>
          </p:nvPr>
        </p:nvSpPr>
        <p:spPr>
          <a:xfrm>
            <a:off x="6979273" y="6380050"/>
            <a:ext cx="1905000" cy="457200"/>
          </a:xfrm>
          <a:prstGeom prst="rect">
            <a:avLst/>
          </a:prstGeom>
          <a:noFill/>
        </p:spPr>
        <p:txBody>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r"/>
            <a:fld id="{82AB5729-47C4-0644-9F6A-3BC7FE1F3613}" type="slidenum">
              <a:rPr lang="en-US" altLang="ja-JP" sz="1400"/>
              <a:pPr algn="r"/>
              <a:t>23</a:t>
            </a:fld>
            <a:endParaRPr lang="en-US" altLang="ja-JP" sz="1400" dirty="0"/>
          </a:p>
        </p:txBody>
      </p:sp>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259262" y="1380871"/>
            <a:ext cx="4587875" cy="3725407"/>
          </a:xfrm>
          <a:prstGeom prst="rect">
            <a:avLst/>
          </a:prstGeom>
          <a:noFill/>
          <a:ln w="9525">
            <a:solidFill>
              <a:srgbClr val="33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2776" name="Rectangle 1"/>
          <p:cNvSpPr>
            <a:spLocks noChangeArrowheads="1"/>
          </p:cNvSpPr>
          <p:nvPr/>
        </p:nvSpPr>
        <p:spPr bwMode="auto">
          <a:xfrm>
            <a:off x="4519613" y="17463"/>
            <a:ext cx="4411662" cy="91757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 name="タイトル 2"/>
          <p:cNvSpPr>
            <a:spLocks noGrp="1"/>
          </p:cNvSpPr>
          <p:nvPr>
            <p:ph type="title"/>
          </p:nvPr>
        </p:nvSpPr>
        <p:spPr/>
        <p:txBody>
          <a:bodyPr/>
          <a:lstStyle/>
          <a:p>
            <a:r>
              <a:rPr kumimoji="1" lang="en-US" altLang="ja-JP" sz="2800" b="1" dirty="0" smtClean="0">
                <a:latin typeface="Osaka"/>
                <a:ea typeface="Osaka"/>
                <a:cs typeface="Osaka"/>
              </a:rPr>
              <a:t>Transition to the Next ILC Organization</a:t>
            </a:r>
            <a:endParaRPr kumimoji="1" lang="ja-JP" altLang="en-US" sz="2800" b="1" dirty="0">
              <a:latin typeface="Osaka"/>
              <a:ea typeface="Osaka"/>
              <a:cs typeface="Osaka"/>
            </a:endParaRPr>
          </a:p>
        </p:txBody>
      </p:sp>
      <p:sp>
        <p:nvSpPr>
          <p:cNvPr id="4" name="テキスト ボックス 3"/>
          <p:cNvSpPr txBox="1"/>
          <p:nvPr/>
        </p:nvSpPr>
        <p:spPr>
          <a:xfrm>
            <a:off x="4346235" y="5191072"/>
            <a:ext cx="4251885" cy="892552"/>
          </a:xfrm>
          <a:prstGeom prst="rect">
            <a:avLst/>
          </a:prstGeom>
          <a:solidFill>
            <a:srgbClr val="CCFFCC"/>
          </a:solidFill>
          <a:ln>
            <a:solidFill>
              <a:srgbClr val="008000"/>
            </a:solidFill>
          </a:ln>
        </p:spPr>
        <p:txBody>
          <a:bodyPr wrap="none" rtlCol="0">
            <a:spAutoFit/>
          </a:bodyPr>
          <a:lstStyle/>
          <a:p>
            <a:r>
              <a:rPr lang="en-US" altLang="ja-JP" dirty="0" smtClean="0">
                <a:solidFill>
                  <a:srgbClr val="3366FF"/>
                </a:solidFill>
              </a:rPr>
              <a:t>Role: Actions for the ILC Realization </a:t>
            </a:r>
            <a:endParaRPr kumimoji="1" lang="en-US" altLang="ja-JP" dirty="0" smtClean="0">
              <a:solidFill>
                <a:srgbClr val="3366FF"/>
              </a:solidFill>
            </a:endParaRPr>
          </a:p>
          <a:p>
            <a:r>
              <a:rPr lang="ja-JP" altLang="en-US" dirty="0" smtClean="0"/>
              <a:t>・</a:t>
            </a:r>
            <a:r>
              <a:rPr lang="en-US" altLang="ja-JP" sz="1600" dirty="0" smtClean="0"/>
              <a:t>Detailed engineering design</a:t>
            </a:r>
          </a:p>
          <a:p>
            <a:r>
              <a:rPr lang="ja-JP" altLang="en-US" sz="1600" dirty="0" smtClean="0"/>
              <a:t>・</a:t>
            </a:r>
            <a:r>
              <a:rPr lang="en-US" altLang="ja-JP" sz="1600" dirty="0" smtClean="0"/>
              <a:t>Further R&amp;D for cost effective construction</a:t>
            </a:r>
            <a:endParaRPr kumimoji="1" lang="ja-JP" altLang="en-US" sz="1600" dirty="0"/>
          </a:p>
        </p:txBody>
      </p:sp>
      <p:sp>
        <p:nvSpPr>
          <p:cNvPr id="5" name="テキスト ボックス 4"/>
          <p:cNvSpPr txBox="1"/>
          <p:nvPr/>
        </p:nvSpPr>
        <p:spPr>
          <a:xfrm>
            <a:off x="4605004" y="1014676"/>
            <a:ext cx="3776996" cy="369332"/>
          </a:xfrm>
          <a:prstGeom prst="rect">
            <a:avLst/>
          </a:prstGeom>
          <a:noFill/>
        </p:spPr>
        <p:txBody>
          <a:bodyPr wrap="none" rtlCol="0">
            <a:spAutoFit/>
          </a:bodyPr>
          <a:lstStyle/>
          <a:p>
            <a:r>
              <a:rPr kumimoji="1" lang="en-US" altLang="ja-JP" dirty="0" smtClean="0">
                <a:solidFill>
                  <a:srgbClr val="3366FF"/>
                </a:solidFill>
              </a:rPr>
              <a:t>Linear Collider Collaboration (LCC) </a:t>
            </a:r>
            <a:endParaRPr kumimoji="1" lang="ja-JP" altLang="en-US" dirty="0">
              <a:solidFill>
                <a:srgbClr val="3366FF"/>
              </a:solidFill>
            </a:endParaRPr>
          </a:p>
        </p:txBody>
      </p:sp>
      <p:sp>
        <p:nvSpPr>
          <p:cNvPr id="6" name="テキスト ボックス 5"/>
          <p:cNvSpPr txBox="1"/>
          <p:nvPr/>
        </p:nvSpPr>
        <p:spPr>
          <a:xfrm>
            <a:off x="7217718" y="2504509"/>
            <a:ext cx="1361909" cy="523220"/>
          </a:xfrm>
          <a:prstGeom prst="rect">
            <a:avLst/>
          </a:prstGeom>
          <a:solidFill>
            <a:srgbClr val="CCFFCC"/>
          </a:solidFill>
        </p:spPr>
        <p:txBody>
          <a:bodyPr wrap="none" rtlCol="0">
            <a:spAutoFit/>
          </a:bodyPr>
          <a:lstStyle/>
          <a:p>
            <a:r>
              <a:rPr kumimoji="1" lang="en-US" altLang="ja-JP" sz="1400" dirty="0" smtClean="0">
                <a:solidFill>
                  <a:srgbClr val="FF0000"/>
                </a:solidFill>
              </a:rPr>
              <a:t>LCB:</a:t>
            </a:r>
            <a:r>
              <a:rPr kumimoji="1" lang="en-US" altLang="ja-JP" sz="1400" dirty="0" smtClean="0">
                <a:solidFill>
                  <a:srgbClr val="3366FF"/>
                </a:solidFill>
              </a:rPr>
              <a:t> Chair:</a:t>
            </a:r>
          </a:p>
          <a:p>
            <a:r>
              <a:rPr lang="en-US" altLang="ja-JP" sz="1400" dirty="0" smtClean="0"/>
              <a:t>- S. </a:t>
            </a:r>
            <a:r>
              <a:rPr lang="en-US" altLang="ja-JP" sz="1400" dirty="0" err="1" smtClean="0"/>
              <a:t>Komamiya</a:t>
            </a:r>
            <a:endParaRPr kumimoji="1" lang="ja-JP" altLang="en-US" dirty="0"/>
          </a:p>
        </p:txBody>
      </p:sp>
      <p:sp>
        <p:nvSpPr>
          <p:cNvPr id="15" name="テキスト ボックス 14"/>
          <p:cNvSpPr txBox="1"/>
          <p:nvPr/>
        </p:nvSpPr>
        <p:spPr>
          <a:xfrm>
            <a:off x="7217251" y="3074307"/>
            <a:ext cx="1202222" cy="830997"/>
          </a:xfrm>
          <a:prstGeom prst="rect">
            <a:avLst/>
          </a:prstGeom>
          <a:solidFill>
            <a:srgbClr val="FFFF00"/>
          </a:solidFill>
        </p:spPr>
        <p:txBody>
          <a:bodyPr wrap="none" rtlCol="0">
            <a:spAutoFit/>
          </a:bodyPr>
          <a:lstStyle/>
          <a:p>
            <a:r>
              <a:rPr lang="en-US" altLang="ja-JP" sz="1200" dirty="0" smtClean="0">
                <a:solidFill>
                  <a:srgbClr val="FF0000"/>
                </a:solidFill>
              </a:rPr>
              <a:t>LCD:</a:t>
            </a:r>
            <a:r>
              <a:rPr lang="en-US" altLang="ja-JP" sz="1200" dirty="0" smtClean="0">
                <a:solidFill>
                  <a:srgbClr val="3366FF"/>
                </a:solidFill>
              </a:rPr>
              <a:t> Director:</a:t>
            </a:r>
            <a:endParaRPr kumimoji="1" lang="en-US" altLang="ja-JP" sz="1200" dirty="0" smtClean="0">
              <a:solidFill>
                <a:srgbClr val="3366FF"/>
              </a:solidFill>
            </a:endParaRPr>
          </a:p>
          <a:p>
            <a:r>
              <a:rPr lang="en-US" altLang="ja-JP" sz="1200" dirty="0" smtClean="0"/>
              <a:t>- L. Evans</a:t>
            </a:r>
          </a:p>
          <a:p>
            <a:r>
              <a:rPr kumimoji="1" lang="en-US" altLang="ja-JP" sz="1200" dirty="0" smtClean="0">
                <a:solidFill>
                  <a:srgbClr val="3366FF"/>
                </a:solidFill>
              </a:rPr>
              <a:t>Deputy:</a:t>
            </a:r>
          </a:p>
          <a:p>
            <a:r>
              <a:rPr lang="en-US" altLang="ja-JP" sz="1200" dirty="0" smtClean="0"/>
              <a:t>- H. Murayama</a:t>
            </a:r>
            <a:endParaRPr kumimoji="1" lang="ja-JP" altLang="en-US" sz="1600" dirty="0"/>
          </a:p>
        </p:txBody>
      </p:sp>
      <p:sp>
        <p:nvSpPr>
          <p:cNvPr id="8" name="テキスト ボックス 7"/>
          <p:cNvSpPr txBox="1"/>
          <p:nvPr/>
        </p:nvSpPr>
        <p:spPr>
          <a:xfrm>
            <a:off x="2241255" y="2658397"/>
            <a:ext cx="864540" cy="369332"/>
          </a:xfrm>
          <a:prstGeom prst="rect">
            <a:avLst/>
          </a:prstGeom>
          <a:solidFill>
            <a:srgbClr val="CCFFCC"/>
          </a:solidFill>
          <a:ln>
            <a:solidFill>
              <a:srgbClr val="3366FF"/>
            </a:solidFill>
          </a:ln>
        </p:spPr>
        <p:txBody>
          <a:bodyPr wrap="none" rtlCol="0">
            <a:spAutoFit/>
          </a:bodyPr>
          <a:lstStyle/>
          <a:p>
            <a:r>
              <a:rPr kumimoji="1" lang="en-US" altLang="ja-JP" dirty="0" smtClean="0"/>
              <a:t>ILCSC</a:t>
            </a:r>
            <a:endParaRPr kumimoji="1" lang="ja-JP" altLang="en-US" dirty="0"/>
          </a:p>
        </p:txBody>
      </p:sp>
      <p:sp>
        <p:nvSpPr>
          <p:cNvPr id="16" name="テキスト ボックス 15"/>
          <p:cNvSpPr txBox="1"/>
          <p:nvPr/>
        </p:nvSpPr>
        <p:spPr>
          <a:xfrm>
            <a:off x="207620" y="4199092"/>
            <a:ext cx="710576" cy="369332"/>
          </a:xfrm>
          <a:prstGeom prst="rect">
            <a:avLst/>
          </a:prstGeom>
          <a:solidFill>
            <a:srgbClr val="CCFFCC"/>
          </a:solidFill>
          <a:ln>
            <a:solidFill>
              <a:srgbClr val="3366FF"/>
            </a:solidFill>
          </a:ln>
        </p:spPr>
        <p:txBody>
          <a:bodyPr wrap="none" rtlCol="0">
            <a:spAutoFit/>
          </a:bodyPr>
          <a:lstStyle/>
          <a:p>
            <a:r>
              <a:rPr lang="en-US" altLang="ja-JP" dirty="0" smtClean="0"/>
              <a:t>CLIC</a:t>
            </a:r>
            <a:endParaRPr kumimoji="1" lang="ja-JP" altLang="en-US" dirty="0"/>
          </a:p>
        </p:txBody>
      </p:sp>
      <p:sp>
        <p:nvSpPr>
          <p:cNvPr id="17" name="テキスト ボックス 16"/>
          <p:cNvSpPr txBox="1"/>
          <p:nvPr/>
        </p:nvSpPr>
        <p:spPr>
          <a:xfrm>
            <a:off x="2673525" y="4172017"/>
            <a:ext cx="1057050" cy="923330"/>
          </a:xfrm>
          <a:prstGeom prst="rect">
            <a:avLst/>
          </a:prstGeom>
          <a:solidFill>
            <a:srgbClr val="CCFFCC"/>
          </a:solidFill>
          <a:ln>
            <a:solidFill>
              <a:srgbClr val="3366FF"/>
            </a:solidFill>
          </a:ln>
        </p:spPr>
        <p:txBody>
          <a:bodyPr wrap="none" rtlCol="0">
            <a:spAutoFit/>
          </a:bodyPr>
          <a:lstStyle/>
          <a:p>
            <a:r>
              <a:rPr lang="en-US" altLang="ja-JP" dirty="0" err="1" smtClean="0"/>
              <a:t>iLC</a:t>
            </a:r>
            <a:r>
              <a:rPr lang="en-US" altLang="ja-JP" dirty="0" smtClean="0"/>
              <a:t> R/D</a:t>
            </a:r>
          </a:p>
          <a:p>
            <a:r>
              <a:rPr kumimoji="1" lang="en-US" altLang="ja-JP" dirty="0" err="1" smtClean="0"/>
              <a:t>Phys</a:t>
            </a:r>
            <a:r>
              <a:rPr kumimoji="1" lang="en-US" altLang="ja-JP" dirty="0" smtClean="0"/>
              <a:t>/</a:t>
            </a:r>
          </a:p>
          <a:p>
            <a:r>
              <a:rPr kumimoji="1" lang="en-US" altLang="ja-JP" dirty="0" err="1" smtClean="0"/>
              <a:t>Detetors</a:t>
            </a:r>
            <a:endParaRPr kumimoji="1" lang="ja-JP" altLang="en-US" dirty="0"/>
          </a:p>
        </p:txBody>
      </p:sp>
      <p:sp>
        <p:nvSpPr>
          <p:cNvPr id="18" name="テキスト ボックス 17"/>
          <p:cNvSpPr txBox="1"/>
          <p:nvPr/>
        </p:nvSpPr>
        <p:spPr>
          <a:xfrm>
            <a:off x="1236408" y="4184749"/>
            <a:ext cx="1326542" cy="646331"/>
          </a:xfrm>
          <a:prstGeom prst="rect">
            <a:avLst/>
          </a:prstGeom>
          <a:solidFill>
            <a:srgbClr val="CCFFCC"/>
          </a:solidFill>
          <a:ln>
            <a:solidFill>
              <a:srgbClr val="3366FF"/>
            </a:solidFill>
          </a:ln>
        </p:spPr>
        <p:txBody>
          <a:bodyPr wrap="none" rtlCol="0">
            <a:spAutoFit/>
          </a:bodyPr>
          <a:lstStyle/>
          <a:p>
            <a:r>
              <a:rPr lang="en-US" altLang="ja-JP" dirty="0" smtClean="0"/>
              <a:t>ILC-GDE</a:t>
            </a:r>
          </a:p>
          <a:p>
            <a:r>
              <a:rPr kumimoji="1" lang="en-US" altLang="ja-JP" dirty="0" smtClean="0"/>
              <a:t>accelerator</a:t>
            </a:r>
            <a:endParaRPr kumimoji="1" lang="ja-JP" altLang="en-US" dirty="0"/>
          </a:p>
        </p:txBody>
      </p:sp>
      <p:sp>
        <p:nvSpPr>
          <p:cNvPr id="19" name="テキスト ボックス 18"/>
          <p:cNvSpPr txBox="1"/>
          <p:nvPr/>
        </p:nvSpPr>
        <p:spPr>
          <a:xfrm>
            <a:off x="188824" y="3219422"/>
            <a:ext cx="838729" cy="369332"/>
          </a:xfrm>
          <a:prstGeom prst="rect">
            <a:avLst/>
          </a:prstGeom>
          <a:solidFill>
            <a:srgbClr val="CCFFCC"/>
          </a:solidFill>
          <a:ln>
            <a:solidFill>
              <a:srgbClr val="3366FF"/>
            </a:solidFill>
          </a:ln>
        </p:spPr>
        <p:txBody>
          <a:bodyPr wrap="none" rtlCol="0">
            <a:spAutoFit/>
          </a:bodyPr>
          <a:lstStyle/>
          <a:p>
            <a:r>
              <a:rPr lang="en-US" altLang="ja-JP" dirty="0" smtClean="0"/>
              <a:t>CERN</a:t>
            </a:r>
            <a:endParaRPr kumimoji="1" lang="ja-JP" altLang="en-US" dirty="0"/>
          </a:p>
        </p:txBody>
      </p:sp>
      <p:cxnSp>
        <p:nvCxnSpPr>
          <p:cNvPr id="10" name="直線コネクタ 9"/>
          <p:cNvCxnSpPr>
            <a:stCxn id="19" idx="2"/>
          </p:cNvCxnSpPr>
          <p:nvPr/>
        </p:nvCxnSpPr>
        <p:spPr bwMode="auto">
          <a:xfrm flipH="1">
            <a:off x="604324" y="3588754"/>
            <a:ext cx="3865" cy="61033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直線コネクタ 12"/>
          <p:cNvCxnSpPr>
            <a:stCxn id="8" idx="2"/>
          </p:cNvCxnSpPr>
          <p:nvPr/>
        </p:nvCxnSpPr>
        <p:spPr bwMode="auto">
          <a:xfrm>
            <a:off x="2673525" y="3027729"/>
            <a:ext cx="0" cy="87757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直線コネクタ 21"/>
          <p:cNvCxnSpPr/>
          <p:nvPr/>
        </p:nvCxnSpPr>
        <p:spPr bwMode="auto">
          <a:xfrm>
            <a:off x="1891267" y="3905304"/>
            <a:ext cx="140809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直線コネクタ 24"/>
          <p:cNvCxnSpPr>
            <a:endCxn id="18" idx="0"/>
          </p:cNvCxnSpPr>
          <p:nvPr/>
        </p:nvCxnSpPr>
        <p:spPr bwMode="auto">
          <a:xfrm>
            <a:off x="1891267" y="3905304"/>
            <a:ext cx="8412" cy="27944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直線コネクタ 30"/>
          <p:cNvCxnSpPr/>
          <p:nvPr/>
        </p:nvCxnSpPr>
        <p:spPr bwMode="auto">
          <a:xfrm>
            <a:off x="3290952" y="3905304"/>
            <a:ext cx="8412" cy="27944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右矢印 25"/>
          <p:cNvSpPr/>
          <p:nvPr/>
        </p:nvSpPr>
        <p:spPr bwMode="auto">
          <a:xfrm>
            <a:off x="3754924" y="3230539"/>
            <a:ext cx="607415" cy="495287"/>
          </a:xfrm>
          <a:prstGeom prst="rightArrow">
            <a:avLst/>
          </a:prstGeom>
          <a:solidFill>
            <a:schemeClr val="accent1"/>
          </a:solidFill>
          <a:ln w="9525" cap="flat" cmpd="sng" algn="ctr">
            <a:solidFill>
              <a:srgbClr val="33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7" name="テキスト ボックス 26"/>
          <p:cNvSpPr txBox="1"/>
          <p:nvPr/>
        </p:nvSpPr>
        <p:spPr>
          <a:xfrm>
            <a:off x="1435706" y="1988026"/>
            <a:ext cx="980181" cy="369332"/>
          </a:xfrm>
          <a:prstGeom prst="rect">
            <a:avLst/>
          </a:prstGeom>
          <a:solidFill>
            <a:srgbClr val="FFFF00"/>
          </a:solidFill>
        </p:spPr>
        <p:txBody>
          <a:bodyPr wrap="none" rtlCol="0">
            <a:spAutoFit/>
          </a:bodyPr>
          <a:lstStyle/>
          <a:p>
            <a:r>
              <a:rPr lang="en-US" altLang="ja-JP" dirty="0" smtClean="0"/>
              <a:t>Present</a:t>
            </a:r>
            <a:endParaRPr kumimoji="1" lang="ja-JP" altLang="en-US" dirty="0"/>
          </a:p>
        </p:txBody>
      </p:sp>
      <p:sp>
        <p:nvSpPr>
          <p:cNvPr id="36" name="テキスト ボックス 35"/>
          <p:cNvSpPr txBox="1"/>
          <p:nvPr/>
        </p:nvSpPr>
        <p:spPr>
          <a:xfrm>
            <a:off x="4362339" y="1491556"/>
            <a:ext cx="595160" cy="369332"/>
          </a:xfrm>
          <a:prstGeom prst="rect">
            <a:avLst/>
          </a:prstGeom>
          <a:solidFill>
            <a:srgbClr val="FFFF00"/>
          </a:solidFill>
        </p:spPr>
        <p:txBody>
          <a:bodyPr wrap="none" rtlCol="0">
            <a:spAutoFit/>
          </a:bodyPr>
          <a:lstStyle/>
          <a:p>
            <a:r>
              <a:rPr lang="en-US" altLang="ja-JP" dirty="0" err="1" smtClean="0"/>
              <a:t>Nex</a:t>
            </a:r>
            <a:endParaRPr kumimoji="1" lang="ja-JP" altLang="en-US" dirty="0"/>
          </a:p>
        </p:txBody>
      </p:sp>
      <p:sp>
        <p:nvSpPr>
          <p:cNvPr id="2" name="テキスト ボックス 1"/>
          <p:cNvSpPr txBox="1"/>
          <p:nvPr/>
        </p:nvSpPr>
        <p:spPr>
          <a:xfrm>
            <a:off x="4362339" y="4814480"/>
            <a:ext cx="1840643" cy="307777"/>
          </a:xfrm>
          <a:prstGeom prst="rect">
            <a:avLst/>
          </a:prstGeom>
          <a:solidFill>
            <a:srgbClr val="FFFF00"/>
          </a:solidFill>
        </p:spPr>
        <p:txBody>
          <a:bodyPr wrap="none" rtlCol="0">
            <a:spAutoFit/>
          </a:bodyPr>
          <a:lstStyle/>
          <a:p>
            <a:r>
              <a:rPr kumimoji="1" lang="en-US" altLang="ja-JP" sz="1400" dirty="0" smtClean="0"/>
              <a:t>Director: M. Harrison</a:t>
            </a:r>
            <a:endParaRPr kumimoji="1" lang="ja-JP" altLang="en-US" sz="1400" dirty="0"/>
          </a:p>
        </p:txBody>
      </p:sp>
    </p:spTree>
    <p:extLst>
      <p:ext uri="{BB962C8B-B14F-4D97-AF65-F5344CB8AC3E}">
        <p14:creationId xmlns:p14="http://schemas.microsoft.com/office/powerpoint/2010/main" val="278133992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Acknowledgements</a:t>
            </a:r>
            <a:endParaRPr kumimoji="1" lang="ja-JP" altLang="en-US" b="1" dirty="0"/>
          </a:p>
        </p:txBody>
      </p:sp>
      <p:sp>
        <p:nvSpPr>
          <p:cNvPr id="3" name="コンテンツ プレースホルダー 2"/>
          <p:cNvSpPr>
            <a:spLocks noGrp="1"/>
          </p:cNvSpPr>
          <p:nvPr>
            <p:ph idx="1"/>
          </p:nvPr>
        </p:nvSpPr>
        <p:spPr/>
        <p:txBody>
          <a:bodyPr/>
          <a:lstStyle/>
          <a:p>
            <a:r>
              <a:rPr kumimoji="1" lang="en-US" altLang="ja-JP" i="1" dirty="0" smtClean="0"/>
              <a:t>Many thanks for everybody </a:t>
            </a:r>
          </a:p>
          <a:p>
            <a:pPr lvl="1"/>
            <a:r>
              <a:rPr kumimoji="1" lang="en-US" altLang="ja-JP" dirty="0" smtClean="0"/>
              <a:t>who has been involved in the global cooperation for the ILC GDE SCRF and MT design and R&amp;D works during ILC Technical Design Phase since 2007. </a:t>
            </a:r>
          </a:p>
          <a:p>
            <a:endParaRPr kumimoji="1" lang="en-US" altLang="ja-JP" dirty="0"/>
          </a:p>
          <a:p>
            <a:r>
              <a:rPr kumimoji="1" lang="en-US" altLang="ja-JP" i="1" dirty="0" smtClean="0"/>
              <a:t>We wish our further process </a:t>
            </a:r>
          </a:p>
          <a:p>
            <a:pPr lvl="1"/>
            <a:r>
              <a:rPr kumimoji="1" lang="en-US" altLang="ja-JP" dirty="0" smtClean="0"/>
              <a:t>to be successful to realize the ILC in our near future, under supervision by the new ILC organization, LCC, LCB, and LCD.  </a:t>
            </a:r>
            <a:endParaRPr kumimoji="1" lang="ja-JP" altLang="en-US" dirty="0"/>
          </a:p>
        </p:txBody>
      </p:sp>
      <p:sp>
        <p:nvSpPr>
          <p:cNvPr id="4" name="日付プレースホルダー 3"/>
          <p:cNvSpPr>
            <a:spLocks noGrp="1"/>
          </p:cNvSpPr>
          <p:nvPr>
            <p:ph type="dt" sz="half" idx="2"/>
          </p:nvPr>
        </p:nvSpPr>
        <p:spPr/>
        <p:txBody>
          <a:bodyPr/>
          <a:lstStyle/>
          <a:p>
            <a:r>
              <a:rPr lang="en-US" smtClean="0">
                <a:solidFill>
                  <a:srgbClr val="FFFFFF">
                    <a:lumMod val="50000"/>
                  </a:srgbClr>
                </a:solidFill>
                <a:latin typeface="Arial"/>
                <a:ea typeface="Arial Unicode MS"/>
                <a:cs typeface="Arial Unicode MS"/>
              </a:rPr>
              <a:t>Feb 6/7 2013 Windsor, UK </a:t>
            </a:r>
            <a:endParaRPr lang="en-US" dirty="0">
              <a:solidFill>
                <a:srgbClr val="FFFFFF">
                  <a:lumMod val="50000"/>
                </a:srgbClr>
              </a:solidFill>
              <a:latin typeface="Arial"/>
              <a:ea typeface="Arial Unicode MS"/>
              <a:cs typeface="Arial Unicode MS"/>
            </a:endParaRPr>
          </a:p>
        </p:txBody>
      </p:sp>
      <p:sp>
        <p:nvSpPr>
          <p:cNvPr id="5" name="フッター プレースホルダー 4"/>
          <p:cNvSpPr>
            <a:spLocks noGrp="1"/>
          </p:cNvSpPr>
          <p:nvPr>
            <p:ph type="ftr" sz="quarter" idx="3"/>
          </p:nvPr>
        </p:nvSpPr>
        <p:spPr/>
        <p:txBody>
          <a:bodyPr/>
          <a:lstStyle/>
          <a:p>
            <a:r>
              <a:rPr lang="en-US" smtClean="0">
                <a:latin typeface="Arial"/>
                <a:ea typeface="Arial Unicode MS"/>
                <a:cs typeface="Arial Unicode MS"/>
              </a:rPr>
              <a:t>ILC Cost Review</a:t>
            </a:r>
            <a:endParaRPr lang="en-US" dirty="0">
              <a:latin typeface="Arial"/>
              <a:ea typeface="Arial Unicode MS"/>
              <a:cs typeface="Arial Unicode MS"/>
            </a:endParaRPr>
          </a:p>
        </p:txBody>
      </p:sp>
      <p:sp>
        <p:nvSpPr>
          <p:cNvPr id="6" name="スライド番号プレースホルダー 5"/>
          <p:cNvSpPr>
            <a:spLocks noGrp="1"/>
          </p:cNvSpPr>
          <p:nvPr>
            <p:ph type="sldNum" sz="quarter" idx="4"/>
          </p:nvPr>
        </p:nvSpPr>
        <p:spPr/>
        <p:txBody>
          <a:bodyPr/>
          <a:lstStyle/>
          <a:p>
            <a:fld id="{AAB6FA28-7AEC-3F43-9C2D-3DB969CFEC6A}" type="slidenum">
              <a:rPr lang="en-US" smtClean="0">
                <a:latin typeface="Arial"/>
                <a:ea typeface="Arial Unicode MS"/>
                <a:cs typeface="Arial Unicode MS"/>
              </a:rPr>
              <a:pPr/>
              <a:t>24</a:t>
            </a:fld>
            <a:endParaRPr lang="en-US">
              <a:latin typeface="Arial"/>
              <a:ea typeface="Arial Unicode MS"/>
              <a:cs typeface="Arial Unicode MS"/>
            </a:endParaRPr>
          </a:p>
        </p:txBody>
      </p:sp>
    </p:spTree>
    <p:extLst>
      <p:ext uri="{BB962C8B-B14F-4D97-AF65-F5344CB8AC3E}">
        <p14:creationId xmlns:p14="http://schemas.microsoft.com/office/powerpoint/2010/main" val="2850660573"/>
      </p:ext>
    </p:extLst>
  </p:cSld>
  <p:clrMapOvr>
    <a:masterClrMapping/>
  </p:clrMapOvr>
  <p:transition xmlns:p14="http://schemas.microsoft.com/office/powerpoint/2010/mai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604211" y="6350"/>
            <a:ext cx="7205577" cy="762000"/>
          </a:xfrm>
          <a:noFill/>
        </p:spPr>
        <p:txBody>
          <a:bodyPr/>
          <a:lstStyle/>
          <a:p>
            <a:pPr>
              <a:defRPr/>
            </a:pPr>
            <a:r>
              <a:rPr lang="en-GB" sz="2800" b="1" dirty="0" smtClean="0">
                <a:latin typeface="Arial" charset="0"/>
              </a:rPr>
              <a:t>Completion of </a:t>
            </a:r>
            <a:r>
              <a:rPr lang="en-GB" sz="2800" b="1" dirty="0" smtClean="0">
                <a:latin typeface="Arial" charset="0"/>
                <a:cs typeface="+mj-cs"/>
              </a:rPr>
              <a:t>Technical Design Report</a:t>
            </a:r>
            <a:br>
              <a:rPr lang="en-GB" sz="2800" b="1" dirty="0" smtClean="0">
                <a:latin typeface="Arial" charset="0"/>
                <a:cs typeface="+mj-cs"/>
              </a:rPr>
            </a:br>
            <a:r>
              <a:rPr lang="en-GB" sz="2800" b="1" dirty="0" smtClean="0">
                <a:latin typeface="Arial" charset="0"/>
                <a:cs typeface="+mj-cs"/>
              </a:rPr>
              <a:t>to be printed </a:t>
            </a:r>
            <a:r>
              <a:rPr lang="en-GB" sz="2800" b="1" dirty="0" smtClean="0">
                <a:latin typeface="Arial" charset="0"/>
              </a:rPr>
              <a:t>by June, 2013</a:t>
            </a:r>
            <a:r>
              <a:rPr lang="en-GB" sz="2800" b="1" dirty="0" smtClean="0">
                <a:latin typeface="Arial" charset="0"/>
                <a:cs typeface="+mj-cs"/>
              </a:rPr>
              <a:t> </a:t>
            </a:r>
            <a:endParaRPr lang="en-GB" sz="2800" b="1" dirty="0">
              <a:latin typeface="Arial" charset="0"/>
              <a:cs typeface="+mj-cs"/>
            </a:endParaRPr>
          </a:p>
        </p:txBody>
      </p:sp>
      <p:pic>
        <p:nvPicPr>
          <p:cNvPr id="47106" name="Picture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14638" y="1482725"/>
            <a:ext cx="1346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8838" y="3862388"/>
            <a:ext cx="1314450"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TextBox 9"/>
          <p:cNvSpPr txBox="1">
            <a:spLocks noChangeArrowheads="1"/>
          </p:cNvSpPr>
          <p:nvPr/>
        </p:nvSpPr>
        <p:spPr bwMode="auto">
          <a:xfrm>
            <a:off x="771525" y="5535613"/>
            <a:ext cx="22764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t>Reference Design Report</a:t>
            </a:r>
          </a:p>
        </p:txBody>
      </p:sp>
      <p:sp>
        <p:nvSpPr>
          <p:cNvPr id="47109" name="TextBox 10"/>
          <p:cNvSpPr txBox="1">
            <a:spLocks noChangeArrowheads="1"/>
          </p:cNvSpPr>
          <p:nvPr/>
        </p:nvSpPr>
        <p:spPr bwMode="auto">
          <a:xfrm>
            <a:off x="2814638" y="3344863"/>
            <a:ext cx="20732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t>ILC Technical Progress Report </a:t>
            </a:r>
          </a:p>
          <a:p>
            <a:r>
              <a:rPr kumimoji="0" lang="en-GB" altLang="ja-JP" sz="2000"/>
              <a:t>(</a:t>
            </a:r>
            <a:r>
              <a:rPr kumimoji="0" lang="en-GB" sz="2000"/>
              <a:t>“</a:t>
            </a:r>
            <a:r>
              <a:rPr kumimoji="0" lang="en-GB" altLang="ja-JP" sz="2000" i="1"/>
              <a:t>interim report</a:t>
            </a:r>
            <a:r>
              <a:rPr kumimoji="0" lang="en-GB" sz="2000" i="1"/>
              <a:t>”</a:t>
            </a:r>
            <a:r>
              <a:rPr kumimoji="0" lang="en-GB" altLang="ja-JP" sz="2000"/>
              <a:t>)</a:t>
            </a:r>
          </a:p>
        </p:txBody>
      </p:sp>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69025" y="2155825"/>
            <a:ext cx="1314450" cy="1722438"/>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TextBox 12"/>
          <p:cNvSpPr txBox="1">
            <a:spLocks noChangeArrowheads="1"/>
          </p:cNvSpPr>
          <p:nvPr/>
        </p:nvSpPr>
        <p:spPr bwMode="auto">
          <a:xfrm>
            <a:off x="6145213" y="2165350"/>
            <a:ext cx="121068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600" dirty="0">
                <a:solidFill>
                  <a:schemeClr val="bg1"/>
                </a:solidFill>
              </a:rPr>
              <a:t>TDR Part I:</a:t>
            </a:r>
          </a:p>
          <a:p>
            <a:r>
              <a:rPr kumimoji="0" lang="en-GB" altLang="ja-JP" sz="1600" dirty="0">
                <a:solidFill>
                  <a:schemeClr val="bg1"/>
                </a:solidFill>
              </a:rPr>
              <a:t>R&amp;D</a:t>
            </a:r>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3200" y="3217863"/>
            <a:ext cx="1314450" cy="1722437"/>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3" name="TextBox 14"/>
          <p:cNvSpPr txBox="1">
            <a:spLocks noChangeArrowheads="1"/>
          </p:cNvSpPr>
          <p:nvPr/>
        </p:nvSpPr>
        <p:spPr bwMode="auto">
          <a:xfrm>
            <a:off x="6529388" y="3227388"/>
            <a:ext cx="126769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600" dirty="0">
                <a:solidFill>
                  <a:schemeClr val="bg1"/>
                </a:solidFill>
              </a:rPr>
              <a:t>TDR Part II:</a:t>
            </a:r>
            <a:br>
              <a:rPr kumimoji="0" lang="en-GB" altLang="ja-JP" sz="1600" dirty="0">
                <a:solidFill>
                  <a:schemeClr val="bg1"/>
                </a:solidFill>
              </a:rPr>
            </a:br>
            <a:r>
              <a:rPr kumimoji="0" lang="en-GB" altLang="ja-JP" sz="1600" dirty="0">
                <a:solidFill>
                  <a:schemeClr val="bg1"/>
                </a:solidFill>
              </a:rPr>
              <a:t>Baseline</a:t>
            </a:r>
            <a:br>
              <a:rPr kumimoji="0" lang="en-GB" altLang="ja-JP" sz="1600" dirty="0">
                <a:solidFill>
                  <a:schemeClr val="bg1"/>
                </a:solidFill>
              </a:rPr>
            </a:br>
            <a:r>
              <a:rPr kumimoji="0" lang="en-GB" altLang="ja-JP" sz="1600" dirty="0">
                <a:solidFill>
                  <a:schemeClr val="bg1"/>
                </a:solidFill>
              </a:rPr>
              <a:t>Reference</a:t>
            </a:r>
            <a:br>
              <a:rPr kumimoji="0" lang="en-GB" altLang="ja-JP" sz="1600" dirty="0">
                <a:solidFill>
                  <a:schemeClr val="bg1"/>
                </a:solidFill>
              </a:rPr>
            </a:br>
            <a:r>
              <a:rPr kumimoji="0" lang="en-GB" altLang="ja-JP" sz="1600" dirty="0">
                <a:solidFill>
                  <a:schemeClr val="bg1"/>
                </a:solidFill>
              </a:rPr>
              <a:t>Report</a:t>
            </a:r>
          </a:p>
        </p:txBody>
      </p:sp>
      <p:cxnSp>
        <p:nvCxnSpPr>
          <p:cNvPr id="47114" name="Elbow Connector 16"/>
          <p:cNvCxnSpPr>
            <a:cxnSpLocks noChangeShapeType="1"/>
            <a:stCxn id="47106" idx="3"/>
            <a:endCxn id="12" idx="1"/>
          </p:cNvCxnSpPr>
          <p:nvPr/>
        </p:nvCxnSpPr>
        <p:spPr bwMode="auto">
          <a:xfrm>
            <a:off x="4160838" y="2451100"/>
            <a:ext cx="2008187" cy="565150"/>
          </a:xfrm>
          <a:prstGeom prst="bent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7115" name="Elbow Connector 18"/>
          <p:cNvCxnSpPr>
            <a:cxnSpLocks noChangeShapeType="1"/>
            <a:stCxn id="47107" idx="3"/>
            <a:endCxn id="14" idx="1"/>
          </p:cNvCxnSpPr>
          <p:nvPr/>
        </p:nvCxnSpPr>
        <p:spPr bwMode="auto">
          <a:xfrm flipV="1">
            <a:off x="2173288" y="4079875"/>
            <a:ext cx="4379912" cy="638175"/>
          </a:xfrm>
          <a:prstGeom prst="bentConnector3">
            <a:avLst>
              <a:gd name="adj1" fmla="val 66037"/>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7116" name="TextBox 22"/>
          <p:cNvSpPr txBox="1">
            <a:spLocks noChangeArrowheads="1"/>
          </p:cNvSpPr>
          <p:nvPr/>
        </p:nvSpPr>
        <p:spPr bwMode="auto">
          <a:xfrm>
            <a:off x="6437313" y="5026025"/>
            <a:ext cx="2270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t>Technical Design Report</a:t>
            </a:r>
          </a:p>
        </p:txBody>
      </p:sp>
      <p:sp>
        <p:nvSpPr>
          <p:cNvPr id="24" name="TextBox 23"/>
          <p:cNvSpPr txBox="1"/>
          <p:nvPr/>
        </p:nvSpPr>
        <p:spPr>
          <a:xfrm>
            <a:off x="7473950" y="2136775"/>
            <a:ext cx="1233488" cy="523875"/>
          </a:xfrm>
          <a:prstGeom prst="rect">
            <a:avLst/>
          </a:prstGeom>
          <a:noFill/>
        </p:spPr>
        <p:txBody>
          <a:bodyPr wrap="none">
            <a:spAutoFit/>
          </a:bodyPr>
          <a:lstStyle/>
          <a:p>
            <a:pPr>
              <a:defRPr/>
            </a:pPr>
            <a:r>
              <a:rPr lang="en-GB" sz="1400" dirty="0">
                <a:solidFill>
                  <a:schemeClr val="bg1">
                    <a:lumMod val="65000"/>
                  </a:schemeClr>
                </a:solidFill>
                <a:latin typeface="Arial" pitchFamily="34" charset="0"/>
                <a:ea typeface="+mn-ea"/>
                <a:cs typeface="+mn-cs"/>
              </a:rPr>
              <a:t>~250 pages</a:t>
            </a:r>
            <a:br>
              <a:rPr lang="en-GB" sz="1400" dirty="0">
                <a:solidFill>
                  <a:schemeClr val="bg1">
                    <a:lumMod val="65000"/>
                  </a:schemeClr>
                </a:solidFill>
                <a:latin typeface="Arial" pitchFamily="34" charset="0"/>
                <a:ea typeface="+mn-ea"/>
                <a:cs typeface="+mn-cs"/>
              </a:rPr>
            </a:br>
            <a:r>
              <a:rPr lang="en-GB" sz="1400" dirty="0">
                <a:solidFill>
                  <a:schemeClr val="bg1">
                    <a:lumMod val="65000"/>
                  </a:schemeClr>
                </a:solidFill>
                <a:latin typeface="Arial" pitchFamily="34" charset="0"/>
                <a:ea typeface="+mn-ea"/>
                <a:cs typeface="+mn-cs"/>
              </a:rPr>
              <a:t>Deliverable 2</a:t>
            </a:r>
          </a:p>
        </p:txBody>
      </p:sp>
      <p:sp>
        <p:nvSpPr>
          <p:cNvPr id="47118" name="TextBox 24"/>
          <p:cNvSpPr txBox="1">
            <a:spLocks noChangeArrowheads="1"/>
          </p:cNvSpPr>
          <p:nvPr/>
        </p:nvSpPr>
        <p:spPr bwMode="auto">
          <a:xfrm>
            <a:off x="7894638" y="3227388"/>
            <a:ext cx="1249362"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400">
                <a:solidFill>
                  <a:srgbClr val="A6A6A6"/>
                </a:solidFill>
              </a:rPr>
              <a:t>~300 pages</a:t>
            </a:r>
            <a:br>
              <a:rPr kumimoji="0" lang="en-GB" altLang="ja-JP" sz="1400">
                <a:solidFill>
                  <a:srgbClr val="A6A6A6"/>
                </a:solidFill>
              </a:rPr>
            </a:br>
            <a:r>
              <a:rPr kumimoji="0" lang="en-GB" altLang="ja-JP" sz="1400">
                <a:solidFill>
                  <a:srgbClr val="A6A6A6"/>
                </a:solidFill>
              </a:rPr>
              <a:t>Deliverables 1,3 and 4</a:t>
            </a:r>
          </a:p>
        </p:txBody>
      </p:sp>
      <p:cxnSp>
        <p:nvCxnSpPr>
          <p:cNvPr id="47119" name="Elbow Connector 25"/>
          <p:cNvCxnSpPr>
            <a:cxnSpLocks noChangeShapeType="1"/>
          </p:cNvCxnSpPr>
          <p:nvPr/>
        </p:nvCxnSpPr>
        <p:spPr bwMode="auto">
          <a:xfrm>
            <a:off x="4160838" y="2581275"/>
            <a:ext cx="2368550" cy="1404938"/>
          </a:xfrm>
          <a:prstGeom prst="bentConnector3">
            <a:avLst>
              <a:gd name="adj1" fmla="val 38218"/>
            </a:avLst>
          </a:prstGeom>
          <a:noFill/>
          <a:ln w="9525">
            <a:solidFill>
              <a:srgbClr val="0000FF"/>
            </a:solidFill>
            <a:prstDash val="dash"/>
            <a:round/>
            <a:headEnd/>
            <a:tailEnd type="triangle" w="med" len="med"/>
          </a:ln>
          <a:extLst>
            <a:ext uri="{909E8E84-426E-40dd-AFC4-6F175D3DCCD1}">
              <a14:hiddenFill xmlns:a14="http://schemas.microsoft.com/office/drawing/2010/main">
                <a:noFill/>
              </a14:hiddenFill>
            </a:ext>
          </a:extLst>
        </p:spPr>
      </p:cxnSp>
      <p:sp>
        <p:nvSpPr>
          <p:cNvPr id="47120" name="TextBox 31"/>
          <p:cNvSpPr txBox="1">
            <a:spLocks noChangeArrowheads="1"/>
          </p:cNvSpPr>
          <p:nvPr/>
        </p:nvSpPr>
        <p:spPr bwMode="auto">
          <a:xfrm>
            <a:off x="6827838" y="5762625"/>
            <a:ext cx="2209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400">
                <a:solidFill>
                  <a:srgbClr val="7F7F7F"/>
                </a:solidFill>
              </a:rPr>
              <a:t>* end of 2012 – formal publication early 2013</a:t>
            </a:r>
          </a:p>
        </p:txBody>
      </p:sp>
      <p:sp>
        <p:nvSpPr>
          <p:cNvPr id="34" name="TextBox 33"/>
          <p:cNvSpPr txBox="1"/>
          <p:nvPr/>
        </p:nvSpPr>
        <p:spPr>
          <a:xfrm>
            <a:off x="981963" y="1036275"/>
            <a:ext cx="869349" cy="461665"/>
          </a:xfrm>
          <a:prstGeom prst="rect">
            <a:avLst/>
          </a:prstGeom>
          <a:noFill/>
        </p:spPr>
        <p:txBody>
          <a:bodyPr wrap="none">
            <a:spAutoFit/>
          </a:bodyPr>
          <a:lstStyle/>
          <a:p>
            <a:pPr>
              <a:defRPr/>
            </a:pPr>
            <a:r>
              <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a typeface="+mn-ea"/>
                <a:cs typeface="+mn-cs"/>
              </a:rPr>
              <a:t>2007</a:t>
            </a:r>
          </a:p>
        </p:txBody>
      </p:sp>
      <p:sp>
        <p:nvSpPr>
          <p:cNvPr id="35" name="TextBox 34"/>
          <p:cNvSpPr txBox="1"/>
          <p:nvPr/>
        </p:nvSpPr>
        <p:spPr>
          <a:xfrm>
            <a:off x="3308718" y="1036378"/>
            <a:ext cx="852367" cy="461665"/>
          </a:xfrm>
          <a:prstGeom prst="rect">
            <a:avLst/>
          </a:prstGeom>
          <a:noFill/>
        </p:spPr>
        <p:txBody>
          <a:bodyPr wrap="none">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a:defRPr/>
            </a:pPr>
            <a:r>
              <a:rPr lang="en-GB" dirty="0">
                <a:latin typeface="Arial" pitchFamily="34" charset="0"/>
                <a:ea typeface="+mn-ea"/>
                <a:cs typeface="+mn-cs"/>
              </a:rPr>
              <a:t>2011</a:t>
            </a:r>
          </a:p>
        </p:txBody>
      </p:sp>
      <p:sp>
        <p:nvSpPr>
          <p:cNvPr id="36" name="TextBox 35"/>
          <p:cNvSpPr txBox="1"/>
          <p:nvPr/>
        </p:nvSpPr>
        <p:spPr>
          <a:xfrm>
            <a:off x="6553200" y="1036378"/>
            <a:ext cx="989123" cy="461665"/>
          </a:xfrm>
          <a:prstGeom prst="rect">
            <a:avLst/>
          </a:prstGeom>
          <a:noFill/>
        </p:spPr>
        <p:txBody>
          <a:bodyPr wrap="none">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a:defRPr/>
            </a:pPr>
            <a:r>
              <a:rPr lang="en-GB" dirty="0">
                <a:latin typeface="Arial" pitchFamily="34" charset="0"/>
                <a:ea typeface="+mn-ea"/>
                <a:cs typeface="+mn-cs"/>
              </a:rPr>
              <a:t>2013*</a:t>
            </a:r>
          </a:p>
        </p:txBody>
      </p:sp>
      <p:sp>
        <p:nvSpPr>
          <p:cNvPr id="37" name="TextBox 36"/>
          <p:cNvSpPr txBox="1"/>
          <p:nvPr/>
        </p:nvSpPr>
        <p:spPr>
          <a:xfrm>
            <a:off x="4810125" y="3263900"/>
            <a:ext cx="527050" cy="261938"/>
          </a:xfrm>
          <a:prstGeom prst="rect">
            <a:avLst/>
          </a:prstGeom>
          <a:solidFill>
            <a:schemeClr val="bg1"/>
          </a:solidFill>
        </p:spPr>
        <p:txBody>
          <a:bodyPr wrap="none">
            <a:spAutoFit/>
          </a:bodyPr>
          <a:lstStyle/>
          <a:p>
            <a:pPr>
              <a:defRPr/>
            </a:pPr>
            <a:r>
              <a:rPr lang="en-GB" sz="1050" dirty="0">
                <a:solidFill>
                  <a:srgbClr val="0000FF"/>
                </a:solidFill>
                <a:latin typeface="Arial" pitchFamily="34" charset="0"/>
                <a:ea typeface="+mn-ea"/>
                <a:cs typeface="+mn-cs"/>
              </a:rPr>
              <a:t>AD&amp;I</a:t>
            </a:r>
          </a:p>
        </p:txBody>
      </p:sp>
      <p:sp>
        <p:nvSpPr>
          <p:cNvPr id="2" name="日付プレースホルダー 1"/>
          <p:cNvSpPr>
            <a:spLocks noGrp="1"/>
          </p:cNvSpPr>
          <p:nvPr>
            <p:ph type="dt" sz="half" idx="4294967295"/>
          </p:nvPr>
        </p:nvSpPr>
        <p:spPr>
          <a:xfrm>
            <a:off x="381000" y="6400800"/>
            <a:ext cx="2438400" cy="457200"/>
          </a:xfrm>
          <a:prstGeom prst="rect">
            <a:avLst/>
          </a:prstGeom>
        </p:spPr>
        <p:txBody>
          <a:bodyPr/>
          <a:lstStyle/>
          <a:p>
            <a:r>
              <a:rPr lang="en-US" sz="1200" dirty="0" smtClean="0"/>
              <a:t>A. Yamamoto, 12/02/13</a:t>
            </a:r>
            <a:endParaRPr lang="en-US" sz="1200" dirty="0"/>
          </a:p>
        </p:txBody>
      </p:sp>
      <p:sp>
        <p:nvSpPr>
          <p:cNvPr id="3" name="フッター プレースホルダー 2"/>
          <p:cNvSpPr>
            <a:spLocks noGrp="1"/>
          </p:cNvSpPr>
          <p:nvPr>
            <p:ph type="ftr" sz="quarter" idx="4294967295"/>
          </p:nvPr>
        </p:nvSpPr>
        <p:spPr>
          <a:xfrm>
            <a:off x="2348753" y="6400800"/>
            <a:ext cx="4446494" cy="457200"/>
          </a:xfrm>
          <a:prstGeom prst="rect">
            <a:avLst/>
          </a:prstGeom>
        </p:spPr>
        <p:txBody>
          <a:bodyPr/>
          <a:lstStyle/>
          <a:p>
            <a:pPr algn="ctr"/>
            <a:r>
              <a:rPr lang="en-US" dirty="0" smtClean="0"/>
              <a:t>ILC Status</a:t>
            </a:r>
            <a:endParaRPr lang="en-US" dirty="0"/>
          </a:p>
        </p:txBody>
      </p:sp>
      <p:sp>
        <p:nvSpPr>
          <p:cNvPr id="4" name="スライド番号プレースホルダー 3"/>
          <p:cNvSpPr>
            <a:spLocks noGrp="1"/>
          </p:cNvSpPr>
          <p:nvPr>
            <p:ph type="sldNum" sz="quarter" idx="4294967295"/>
          </p:nvPr>
        </p:nvSpPr>
        <p:spPr>
          <a:xfrm>
            <a:off x="6553200" y="6400800"/>
            <a:ext cx="1905000" cy="457200"/>
          </a:xfrm>
          <a:prstGeom prst="rect">
            <a:avLst/>
          </a:prstGeom>
        </p:spPr>
        <p:txBody>
          <a:bodyPr/>
          <a:lstStyle/>
          <a:p>
            <a:pPr algn="r"/>
            <a:fld id="{AAB6FA28-7AEC-3F43-9C2D-3DB969CFEC6A}" type="slidenum">
              <a:rPr lang="en-US" smtClean="0"/>
              <a:pPr algn="r"/>
              <a:t>3</a:t>
            </a:fld>
            <a:endParaRPr lang="en-US" dirty="0"/>
          </a:p>
        </p:txBody>
      </p:sp>
      <p:pic>
        <p:nvPicPr>
          <p:cNvPr id="25" name="図 2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50426" y="4461418"/>
            <a:ext cx="1797756" cy="1733550"/>
          </a:xfrm>
          <a:prstGeom prst="rect">
            <a:avLst/>
          </a:prstGeom>
        </p:spPr>
      </p:pic>
    </p:spTree>
    <p:extLst>
      <p:ext uri="{BB962C8B-B14F-4D97-AF65-F5344CB8AC3E}">
        <p14:creationId xmlns:p14="http://schemas.microsoft.com/office/powerpoint/2010/main" val="428157926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00"/>
          </a:solidFill>
        </p:spPr>
        <p:txBody>
          <a:bodyPr>
            <a:normAutofit fontScale="90000"/>
          </a:bodyPr>
          <a:lstStyle/>
          <a:p>
            <a:r>
              <a:rPr kumimoji="1" lang="en-US" altLang="ja-JP" b="1" dirty="0" smtClean="0"/>
              <a:t>ILC TDR: External Cost Review</a:t>
            </a:r>
            <a:br>
              <a:rPr kumimoji="1" lang="en-US" altLang="ja-JP" b="1" dirty="0" smtClean="0"/>
            </a:br>
            <a:r>
              <a:rPr kumimoji="1" lang="en-US" altLang="ja-JP" sz="3600" b="1" dirty="0" smtClean="0">
                <a:solidFill>
                  <a:srgbClr val="3366FF"/>
                </a:solidFill>
              </a:rPr>
              <a:t>Windsor, UK, </a:t>
            </a:r>
            <a:r>
              <a:rPr lang="en-US" altLang="ja-JP" sz="3600" b="1" dirty="0" smtClean="0">
                <a:solidFill>
                  <a:srgbClr val="3366FF"/>
                </a:solidFill>
              </a:rPr>
              <a:t>Feb. 6-7, 2013</a:t>
            </a:r>
            <a:endParaRPr kumimoji="1" lang="ja-JP" altLang="en-US" sz="3600" b="1" dirty="0">
              <a:solidFill>
                <a:srgbClr val="3366FF"/>
              </a:solidFill>
            </a:endParaRPr>
          </a:p>
        </p:txBody>
      </p:sp>
      <p:sp>
        <p:nvSpPr>
          <p:cNvPr id="7" name="コンテンツ プレースホルダー 6"/>
          <p:cNvSpPr>
            <a:spLocks noGrp="1"/>
          </p:cNvSpPr>
          <p:nvPr>
            <p:ph sz="half" idx="1"/>
          </p:nvPr>
        </p:nvSpPr>
        <p:spPr>
          <a:ln>
            <a:solidFill>
              <a:srgbClr val="4F81BD"/>
            </a:solidFill>
          </a:ln>
        </p:spPr>
        <p:txBody>
          <a:bodyPr>
            <a:normAutofit fontScale="85000" lnSpcReduction="20000"/>
          </a:bodyPr>
          <a:lstStyle/>
          <a:p>
            <a:pPr marL="0" indent="0">
              <a:buNone/>
            </a:pPr>
            <a:r>
              <a:rPr lang="en-US" altLang="ja-JP" sz="2000" dirty="0" smtClean="0"/>
              <a:t>Reviewers</a:t>
            </a:r>
            <a:endParaRPr lang="en-US" altLang="ja-JP" sz="2000" dirty="0"/>
          </a:p>
          <a:p>
            <a:r>
              <a:rPr lang="en-US" altLang="ja-JP" sz="2000" u="sng" dirty="0" smtClean="0"/>
              <a:t>S. </a:t>
            </a:r>
            <a:r>
              <a:rPr lang="en-US" altLang="ja-JP" sz="2000" u="sng" dirty="0" err="1" smtClean="0"/>
              <a:t>Akutagawa</a:t>
            </a:r>
            <a:r>
              <a:rPr lang="en-US" altLang="ja-JP" sz="2000" u="sng" dirty="0" smtClean="0"/>
              <a:t> </a:t>
            </a:r>
          </a:p>
          <a:p>
            <a:r>
              <a:rPr lang="en-US" altLang="ja-JP" sz="2000" dirty="0" smtClean="0"/>
              <a:t>J. Bagger (observer)</a:t>
            </a:r>
          </a:p>
          <a:p>
            <a:r>
              <a:rPr lang="en-US" altLang="ja-JP" sz="2000" dirty="0" smtClean="0"/>
              <a:t>R. </a:t>
            </a:r>
            <a:r>
              <a:rPr lang="en-US" altLang="ja-JP" sz="2000" dirty="0" err="1" smtClean="0"/>
              <a:t>Brinkmann</a:t>
            </a:r>
            <a:endParaRPr lang="en-US" altLang="ja-JP" sz="2000" dirty="0" smtClean="0"/>
          </a:p>
          <a:p>
            <a:r>
              <a:rPr lang="en-US" altLang="ja-JP" sz="2000" dirty="0" smtClean="0"/>
              <a:t>L. Evans (observer)</a:t>
            </a:r>
          </a:p>
          <a:p>
            <a:r>
              <a:rPr lang="en-US" altLang="ja-JP" sz="2000" dirty="0" smtClean="0"/>
              <a:t>N. </a:t>
            </a:r>
            <a:r>
              <a:rPr lang="en-US" altLang="ja-JP" sz="2000" dirty="0" err="1" smtClean="0"/>
              <a:t>Holtkamp</a:t>
            </a:r>
            <a:r>
              <a:rPr lang="en-US" altLang="ja-JP" sz="2000" dirty="0" smtClean="0"/>
              <a:t> (</a:t>
            </a:r>
            <a:r>
              <a:rPr lang="en-US" altLang="ja-JP" sz="2000" dirty="0" smtClean="0">
                <a:solidFill>
                  <a:srgbClr val="FF0000"/>
                </a:solidFill>
              </a:rPr>
              <a:t>Chair</a:t>
            </a:r>
            <a:r>
              <a:rPr lang="en-US" altLang="ja-JP" sz="2000" dirty="0" smtClean="0"/>
              <a:t>)</a:t>
            </a:r>
          </a:p>
          <a:p>
            <a:r>
              <a:rPr lang="en-US" altLang="ja-JP" sz="2000" dirty="0" smtClean="0"/>
              <a:t>K. Dale</a:t>
            </a:r>
          </a:p>
          <a:p>
            <a:r>
              <a:rPr lang="en-US" altLang="ja-JP" sz="2000" dirty="0" smtClean="0"/>
              <a:t>P. Lebrun</a:t>
            </a:r>
          </a:p>
          <a:p>
            <a:r>
              <a:rPr lang="en-US" altLang="ja-JP" sz="2000" dirty="0" smtClean="0"/>
              <a:t>R. Rubinstein (PAC Secretary)</a:t>
            </a:r>
          </a:p>
          <a:p>
            <a:r>
              <a:rPr lang="en-US" altLang="ja-JP" sz="2000" u="sng" dirty="0" smtClean="0"/>
              <a:t>E. Tada </a:t>
            </a:r>
          </a:p>
          <a:p>
            <a:r>
              <a:rPr lang="en-US" altLang="ja-JP" sz="2000" u="sng" dirty="0" smtClean="0"/>
              <a:t>S. Uno</a:t>
            </a:r>
          </a:p>
          <a:p>
            <a:r>
              <a:rPr lang="en-US" altLang="ja-JP" sz="2000" dirty="0" smtClean="0"/>
              <a:t>T. Watson </a:t>
            </a:r>
          </a:p>
          <a:p>
            <a:r>
              <a:rPr lang="en-US" altLang="ja-JP" sz="2000" dirty="0" smtClean="0"/>
              <a:t>C. Zhang </a:t>
            </a:r>
          </a:p>
          <a:p>
            <a:r>
              <a:rPr lang="en-US" altLang="ja-JP" sz="2000" u="sng" dirty="0" smtClean="0"/>
              <a:t>T. </a:t>
            </a:r>
            <a:r>
              <a:rPr lang="en-US" altLang="ja-JP" sz="2000" u="sng" dirty="0" err="1" smtClean="0"/>
              <a:t>Shidara</a:t>
            </a:r>
            <a:r>
              <a:rPr lang="en-US" altLang="ja-JP" sz="2000" u="sng" dirty="0" smtClean="0"/>
              <a:t> </a:t>
            </a:r>
            <a:r>
              <a:rPr lang="en-US" altLang="ja-JP" sz="2000" dirty="0" smtClean="0"/>
              <a:t>(ECR Scientific Secretary) </a:t>
            </a:r>
          </a:p>
          <a:p>
            <a:endParaRPr lang="en-US" altLang="ja-JP" dirty="0" smtClean="0"/>
          </a:p>
          <a:p>
            <a:endParaRPr lang="en-US" altLang="ja-JP" dirty="0" smtClean="0"/>
          </a:p>
        </p:txBody>
      </p:sp>
      <p:sp>
        <p:nvSpPr>
          <p:cNvPr id="8" name="コンテンツ プレースホルダー 7"/>
          <p:cNvSpPr>
            <a:spLocks noGrp="1"/>
          </p:cNvSpPr>
          <p:nvPr>
            <p:ph sz="half" idx="2"/>
          </p:nvPr>
        </p:nvSpPr>
        <p:spPr>
          <a:xfrm>
            <a:off x="4648200" y="1600200"/>
            <a:ext cx="4302760" cy="4756151"/>
          </a:xfrm>
          <a:ln>
            <a:solidFill>
              <a:srgbClr val="4F81BD"/>
            </a:solidFill>
          </a:ln>
        </p:spPr>
        <p:txBody>
          <a:bodyPr>
            <a:normAutofit fontScale="85000" lnSpcReduction="20000"/>
          </a:bodyPr>
          <a:lstStyle/>
          <a:p>
            <a:pPr marL="0" indent="0">
              <a:buNone/>
            </a:pPr>
            <a:r>
              <a:rPr kumimoji="1" lang="en-US" altLang="ja-JP" sz="1300" dirty="0" smtClean="0"/>
              <a:t>Reports from GDE:</a:t>
            </a:r>
          </a:p>
          <a:p>
            <a:r>
              <a:rPr kumimoji="1" lang="en-US" altLang="ja-JP" sz="1300" dirty="0" smtClean="0"/>
              <a:t>Introduction 				B. </a:t>
            </a:r>
            <a:r>
              <a:rPr kumimoji="1" lang="en-US" altLang="ja-JP" sz="1300" dirty="0" err="1" smtClean="0"/>
              <a:t>Barish</a:t>
            </a:r>
            <a:endParaRPr kumimoji="1" lang="en-US" altLang="ja-JP" sz="1300" dirty="0" smtClean="0"/>
          </a:p>
          <a:p>
            <a:r>
              <a:rPr lang="en-US" altLang="ja-JP" sz="1300" dirty="0" smtClean="0"/>
              <a:t>ILC design overview 			N. Walker</a:t>
            </a:r>
          </a:p>
          <a:p>
            <a:r>
              <a:rPr kumimoji="1" lang="en-US" altLang="ja-JP" sz="1300" dirty="0" smtClean="0"/>
              <a:t>Cost methodology			G. Dugan</a:t>
            </a:r>
          </a:p>
          <a:p>
            <a:r>
              <a:rPr lang="en-US" altLang="ja-JP" sz="1300" dirty="0" smtClean="0"/>
              <a:t>SCRF system overview			</a:t>
            </a:r>
            <a:r>
              <a:rPr lang="en-US" altLang="ja-JP" sz="1300" u="sng" dirty="0" smtClean="0"/>
              <a:t>A. Yamamoto</a:t>
            </a:r>
            <a:endParaRPr kumimoji="1" lang="en-US" altLang="ja-JP" sz="1300" u="sng" dirty="0"/>
          </a:p>
          <a:p>
            <a:r>
              <a:rPr lang="en-US" altLang="ja-JP" sz="1300" dirty="0" smtClean="0"/>
              <a:t>HLRF:</a:t>
            </a:r>
          </a:p>
          <a:p>
            <a:pPr lvl="1"/>
            <a:r>
              <a:rPr kumimoji="1" lang="en-US" altLang="ja-JP" sz="1300" dirty="0" smtClean="0"/>
              <a:t>Modulator PDS			C. </a:t>
            </a:r>
            <a:r>
              <a:rPr kumimoji="1" lang="en-US" altLang="ja-JP" sz="1300" dirty="0" err="1" smtClean="0"/>
              <a:t>Adolphsen</a:t>
            </a:r>
            <a:endParaRPr kumimoji="1" lang="en-US" altLang="ja-JP" sz="1300" dirty="0" smtClean="0"/>
          </a:p>
          <a:p>
            <a:pPr lvl="1"/>
            <a:r>
              <a:rPr lang="en-US" altLang="ja-JP" sz="1300" dirty="0" smtClean="0"/>
              <a:t>Klystron, PD, MP			</a:t>
            </a:r>
            <a:r>
              <a:rPr lang="en-US" altLang="ja-JP" sz="1300" u="sng" dirty="0" smtClean="0"/>
              <a:t>S. Fukuda</a:t>
            </a:r>
          </a:p>
          <a:p>
            <a:r>
              <a:rPr kumimoji="1" lang="en-US" altLang="ja-JP" sz="1300" dirty="0" smtClean="0"/>
              <a:t>SCRF</a:t>
            </a:r>
          </a:p>
          <a:p>
            <a:pPr lvl="1"/>
            <a:r>
              <a:rPr lang="en-US" altLang="ja-JP" sz="1300" dirty="0"/>
              <a:t>C</a:t>
            </a:r>
            <a:r>
              <a:rPr lang="en-US" altLang="ja-JP" sz="1300" dirty="0" smtClean="0"/>
              <a:t>avity (RI study)			N. Walker</a:t>
            </a:r>
          </a:p>
          <a:p>
            <a:pPr lvl="1"/>
            <a:r>
              <a:rPr lang="en-US" altLang="ja-JP" sz="1300" dirty="0" smtClean="0"/>
              <a:t>Cryogenics				T. Peterson</a:t>
            </a:r>
          </a:p>
          <a:p>
            <a:pPr lvl="1"/>
            <a:r>
              <a:rPr lang="en-US" altLang="ja-JP" sz="1300" dirty="0" smtClean="0"/>
              <a:t>CM assembly (BN study)		V. Parma</a:t>
            </a:r>
          </a:p>
          <a:p>
            <a:pPr lvl="1"/>
            <a:r>
              <a:rPr lang="en-US" altLang="ja-JP" sz="1300" dirty="0" smtClean="0"/>
              <a:t>System test 			M. Ross</a:t>
            </a:r>
          </a:p>
          <a:p>
            <a:r>
              <a:rPr lang="en-US" altLang="ja-JP" sz="1300" dirty="0" smtClean="0"/>
              <a:t>CFS</a:t>
            </a:r>
          </a:p>
          <a:p>
            <a:pPr lvl="1"/>
            <a:r>
              <a:rPr lang="en-US" altLang="ja-JP" sz="1300" dirty="0" smtClean="0"/>
              <a:t>Overview 				V. </a:t>
            </a:r>
            <a:r>
              <a:rPr lang="en-US" altLang="ja-JP" sz="1300" dirty="0" err="1" smtClean="0"/>
              <a:t>Kuchler</a:t>
            </a:r>
            <a:endParaRPr lang="en-US" altLang="ja-JP" sz="1300" dirty="0" smtClean="0"/>
          </a:p>
          <a:p>
            <a:pPr lvl="1"/>
            <a:r>
              <a:rPr lang="en-US" altLang="ja-JP" sz="1300" dirty="0" smtClean="0"/>
              <a:t>Cost Basis- Asia			</a:t>
            </a:r>
            <a:r>
              <a:rPr lang="en-US" altLang="ja-JP" sz="1300" u="sng" dirty="0" smtClean="0"/>
              <a:t>A. </a:t>
            </a:r>
            <a:r>
              <a:rPr lang="en-US" altLang="ja-JP" sz="1300" u="sng" dirty="0" err="1" smtClean="0"/>
              <a:t>Enomoto</a:t>
            </a:r>
            <a:endParaRPr lang="en-US" altLang="ja-JP" sz="1300" u="sng" dirty="0" smtClean="0"/>
          </a:p>
          <a:p>
            <a:pPr lvl="1"/>
            <a:r>
              <a:rPr lang="en-US" altLang="ja-JP" sz="1300" dirty="0" smtClean="0"/>
              <a:t>Cost Basis – Europe 		J. A. Osborne</a:t>
            </a:r>
          </a:p>
          <a:p>
            <a:pPr lvl="1"/>
            <a:r>
              <a:rPr lang="en-US" altLang="ja-JP" sz="1300" dirty="0" smtClean="0"/>
              <a:t>Cost Basis – Americas		V. </a:t>
            </a:r>
            <a:r>
              <a:rPr lang="en-US" altLang="ja-JP" sz="1300" dirty="0" err="1" smtClean="0"/>
              <a:t>Kuchler</a:t>
            </a:r>
            <a:endParaRPr lang="en-US" altLang="ja-JP" sz="1300" dirty="0" smtClean="0"/>
          </a:p>
          <a:p>
            <a:pPr lvl="1"/>
            <a:r>
              <a:rPr lang="en-US" altLang="ja-JP" sz="1300" dirty="0" smtClean="0"/>
              <a:t>Regional Cost comparison		V. </a:t>
            </a:r>
            <a:r>
              <a:rPr lang="en-US" altLang="ja-JP" sz="1300" dirty="0" err="1" smtClean="0"/>
              <a:t>Kuchler</a:t>
            </a:r>
            <a:endParaRPr lang="en-US" altLang="ja-JP" sz="1300" dirty="0"/>
          </a:p>
          <a:p>
            <a:pPr lvl="1"/>
            <a:endParaRPr lang="en-US" altLang="ja-JP" sz="1300" dirty="0" smtClean="0"/>
          </a:p>
          <a:p>
            <a:r>
              <a:rPr lang="en-US" altLang="ja-JP" sz="1300" dirty="0" smtClean="0"/>
              <a:t>Damping Ring				M Harrison</a:t>
            </a:r>
          </a:p>
          <a:p>
            <a:r>
              <a:rPr lang="en-US" altLang="ja-JP" sz="1300" dirty="0" err="1" smtClean="0"/>
              <a:t>Coventional</a:t>
            </a:r>
            <a:r>
              <a:rPr lang="en-US" altLang="ja-JP" sz="1300" dirty="0" smtClean="0"/>
              <a:t> Acc. Sys. 			B. List</a:t>
            </a:r>
          </a:p>
          <a:p>
            <a:r>
              <a:rPr lang="en-US" altLang="ja-JP" sz="1300" dirty="0" smtClean="0"/>
              <a:t>Installation				F. </a:t>
            </a:r>
            <a:r>
              <a:rPr lang="en-US" altLang="ja-JP" sz="1300" dirty="0" err="1" smtClean="0"/>
              <a:t>Asiri</a:t>
            </a:r>
            <a:endParaRPr lang="en-US" altLang="ja-JP" sz="1300" dirty="0" smtClean="0"/>
          </a:p>
          <a:p>
            <a:r>
              <a:rPr lang="en-US" altLang="ja-JP" sz="1300" dirty="0" smtClean="0"/>
              <a:t>Cost summary/roll-up			G. Dugan</a:t>
            </a:r>
          </a:p>
          <a:p>
            <a:r>
              <a:rPr lang="en-US" altLang="ja-JP" sz="1300" dirty="0" smtClean="0"/>
              <a:t>Schedule					M. </a:t>
            </a:r>
            <a:r>
              <a:rPr lang="en-US" altLang="ja-JP" sz="1300" dirty="0" err="1" smtClean="0"/>
              <a:t>Gastal</a:t>
            </a:r>
            <a:endParaRPr lang="en-US" altLang="ja-JP" sz="1300" dirty="0" smtClean="0"/>
          </a:p>
          <a:p>
            <a:r>
              <a:rPr lang="en-US" altLang="ja-JP" sz="1300" dirty="0" smtClean="0"/>
              <a:t>Further R&amp;D for cost driver		M. Ross</a:t>
            </a:r>
          </a:p>
          <a:p>
            <a:r>
              <a:rPr lang="en-US" altLang="ja-JP" sz="1300" dirty="0" smtClean="0"/>
              <a:t>Project </a:t>
            </a:r>
            <a:r>
              <a:rPr lang="en-US" altLang="ja-JP" sz="1300" dirty="0" err="1" smtClean="0"/>
              <a:t>Impl</a:t>
            </a:r>
            <a:r>
              <a:rPr lang="en-US" altLang="ja-JP" sz="1300" dirty="0" smtClean="0"/>
              <a:t>. Plan				B. Foster </a:t>
            </a:r>
          </a:p>
          <a:p>
            <a:pPr marL="457153" lvl="1" indent="0">
              <a:buNone/>
            </a:pPr>
            <a:endParaRPr lang="en-US" altLang="ja-JP" sz="800" dirty="0" smtClean="0"/>
          </a:p>
        </p:txBody>
      </p:sp>
      <p:sp>
        <p:nvSpPr>
          <p:cNvPr id="4" name="日付プレースホルダー 3"/>
          <p:cNvSpPr>
            <a:spLocks noGrp="1"/>
          </p:cNvSpPr>
          <p:nvPr>
            <p:ph type="dt" sz="half" idx="10"/>
          </p:nvPr>
        </p:nvSpPr>
        <p:spPr/>
        <p:txBody>
          <a:bodyPr/>
          <a:lstStyle/>
          <a:p>
            <a:r>
              <a:rPr kumimoji="1" lang="en-US" altLang="ja-JP" smtClean="0"/>
              <a:t>13/02/04 </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dirty="0" smtClean="0"/>
              <a:t>KEK-LC-Meeting</a:t>
            </a:r>
            <a:endParaRPr kumimoji="1" lang="ja-JP" altLang="en-US" dirty="0"/>
          </a:p>
        </p:txBody>
      </p:sp>
      <p:sp>
        <p:nvSpPr>
          <p:cNvPr id="6" name="スライド番号プレースホルダー 5"/>
          <p:cNvSpPr>
            <a:spLocks noGrp="1"/>
          </p:cNvSpPr>
          <p:nvPr>
            <p:ph type="sldNum" sz="quarter" idx="12"/>
          </p:nvPr>
        </p:nvSpPr>
        <p:spPr/>
        <p:txBody>
          <a:bodyPr/>
          <a:lstStyle/>
          <a:p>
            <a:fld id="{690BD53D-0F42-B742-A897-5EF936631EAF}" type="slidenum">
              <a:rPr kumimoji="1" lang="ja-JP" altLang="en-US" smtClean="0"/>
              <a:t>4</a:t>
            </a:fld>
            <a:endParaRPr kumimoji="1" lang="ja-JP" altLang="en-US" dirty="0"/>
          </a:p>
        </p:txBody>
      </p:sp>
    </p:spTree>
    <p:extLst>
      <p:ext uri="{BB962C8B-B14F-4D97-AF65-F5344CB8AC3E}">
        <p14:creationId xmlns:p14="http://schemas.microsoft.com/office/powerpoint/2010/main" val="39854986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サブタイトル 7"/>
          <p:cNvSpPr>
            <a:spLocks noGrp="1"/>
          </p:cNvSpPr>
          <p:nvPr>
            <p:ph type="subTitle" idx="1"/>
          </p:nvPr>
        </p:nvSpPr>
        <p:spPr>
          <a:xfrm>
            <a:off x="1371600" y="3329818"/>
            <a:ext cx="6400800" cy="2657325"/>
          </a:xfrm>
        </p:spPr>
        <p:txBody>
          <a:bodyPr/>
          <a:lstStyle/>
          <a:p>
            <a:r>
              <a:rPr kumimoji="1" lang="en-US" altLang="ja-JP" dirty="0" smtClean="0"/>
              <a:t>Akira Yamamoto (KEK)</a:t>
            </a:r>
          </a:p>
          <a:p>
            <a:r>
              <a:rPr kumimoji="1" lang="en-US" altLang="ja-JP" sz="2000" dirty="0"/>
              <a:t>f</a:t>
            </a:r>
            <a:r>
              <a:rPr kumimoji="1" lang="en-US" altLang="ja-JP" sz="2000" dirty="0" smtClean="0"/>
              <a:t>or</a:t>
            </a:r>
          </a:p>
          <a:p>
            <a:r>
              <a:rPr kumimoji="1" lang="en-US" altLang="ja-JP" sz="2000" dirty="0" smtClean="0"/>
              <a:t>GDE Project Managers, Cost Engineers, and </a:t>
            </a:r>
          </a:p>
          <a:p>
            <a:r>
              <a:rPr kumimoji="1" lang="en-US" altLang="ja-JP" sz="2000" dirty="0" smtClean="0"/>
              <a:t>SCRF Technical-Area Collaborators</a:t>
            </a:r>
          </a:p>
          <a:p>
            <a:endParaRPr kumimoji="1" lang="en-US" altLang="ja-JP" sz="2000" dirty="0" smtClean="0"/>
          </a:p>
          <a:p>
            <a:r>
              <a:rPr kumimoji="1" lang="en-US" altLang="ja-JP" sz="2000" dirty="0" smtClean="0"/>
              <a:t>To be presented at the ILC GDE External Cost Review, </a:t>
            </a:r>
          </a:p>
          <a:p>
            <a:r>
              <a:rPr kumimoji="1" lang="en-US" altLang="ja-JP" sz="2000" dirty="0" smtClean="0"/>
              <a:t>Windsor, Feb. 6, 2013 </a:t>
            </a:r>
            <a:endParaRPr kumimoji="1" lang="ja-JP" altLang="en-US" sz="2000" dirty="0"/>
          </a:p>
        </p:txBody>
      </p:sp>
      <p:sp>
        <p:nvSpPr>
          <p:cNvPr id="7" name="タイトル 6"/>
          <p:cNvSpPr>
            <a:spLocks noGrp="1"/>
          </p:cNvSpPr>
          <p:nvPr>
            <p:ph type="ctrTitle"/>
          </p:nvPr>
        </p:nvSpPr>
        <p:spPr>
          <a:xfrm>
            <a:off x="762000" y="1596570"/>
            <a:ext cx="7772400" cy="1548191"/>
          </a:xfrm>
          <a:solidFill>
            <a:srgbClr val="CCFFCC"/>
          </a:solidFill>
        </p:spPr>
        <p:txBody>
          <a:bodyPr/>
          <a:lstStyle/>
          <a:p>
            <a:r>
              <a:rPr kumimoji="1" lang="en-US" altLang="ja-JP" dirty="0" smtClean="0"/>
              <a:t>ILC-TDR Cost Estimate:</a:t>
            </a:r>
            <a:br>
              <a:rPr kumimoji="1" lang="en-US" altLang="ja-JP" dirty="0" smtClean="0"/>
            </a:br>
            <a:r>
              <a:rPr kumimoji="1" lang="en-US" altLang="ja-JP" b="1" dirty="0" smtClean="0"/>
              <a:t>SCRF Overview</a:t>
            </a:r>
            <a:endParaRPr kumimoji="1" lang="ja-JP" altLang="en-US" b="1" dirty="0"/>
          </a:p>
        </p:txBody>
      </p:sp>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A. Yamamoto: 2013.2.6</a:t>
            </a:r>
            <a:endParaRPr lang="ja-JP" alt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altLang="ja-JP" smtClean="0">
                <a:latin typeface="Arial"/>
                <a:ea typeface="Arial Unicode MS"/>
                <a:cs typeface="Arial Unicode MS"/>
              </a:rPr>
              <a:t>SCRF Cost Overview</a:t>
            </a:r>
            <a:endParaRPr lang="ja-JP" alt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F56A9B6C-4CFA-2D48-ACDE-59936853136B}" type="slidenum">
              <a:rPr lang="ja-JP" altLang="en-US" smtClean="0">
                <a:solidFill>
                  <a:srgbClr val="000000"/>
                </a:solidFill>
                <a:latin typeface="Arial"/>
                <a:ea typeface="Arial Unicode MS"/>
                <a:cs typeface="Arial Unicode MS"/>
              </a:rPr>
              <a:pPr/>
              <a:t>5</a:t>
            </a:fld>
            <a:endParaRPr lang="ja-JP" alt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7506076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54135" y="76200"/>
            <a:ext cx="7554275" cy="914400"/>
          </a:xfrm>
        </p:spPr>
        <p:txBody>
          <a:bodyPr/>
          <a:lstStyle/>
          <a:p>
            <a:r>
              <a:rPr kumimoji="1" lang="en-US" altLang="ja-JP" b="1" dirty="0" smtClean="0"/>
              <a:t>Fraction of SCRF Cavity and CMs </a:t>
            </a:r>
            <a:endParaRPr kumimoji="1" lang="ja-JP" altLang="en-US" b="1" dirty="0"/>
          </a:p>
        </p:txBody>
      </p:sp>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6</a:t>
            </a:fld>
            <a:endParaRPr lang="en-US">
              <a:solidFill>
                <a:srgbClr val="000000"/>
              </a:solidFill>
              <a:latin typeface="Arial"/>
              <a:ea typeface="Arial Unicode MS"/>
              <a:cs typeface="Arial Unicode MS"/>
            </a:endParaRPr>
          </a:p>
        </p:txBody>
      </p:sp>
      <p:pic>
        <p:nvPicPr>
          <p:cNvPr id="6" name="Content Placeholder 5"/>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359" r="-232"/>
          <a:stretch/>
        </p:blipFill>
        <p:spPr>
          <a:xfrm>
            <a:off x="793693" y="1110168"/>
            <a:ext cx="5383881" cy="5308528"/>
          </a:xfrm>
          <a:prstGeom prst="rect">
            <a:avLst/>
          </a:prstGeom>
          <a:ln>
            <a:solidFill>
              <a:srgbClr val="0000FF"/>
            </a:solidFill>
          </a:ln>
        </p:spPr>
      </p:pic>
      <p:sp>
        <p:nvSpPr>
          <p:cNvPr id="7" name="Wave 4"/>
          <p:cNvSpPr/>
          <p:nvPr/>
        </p:nvSpPr>
        <p:spPr bwMode="auto">
          <a:xfrm>
            <a:off x="6502908" y="1491819"/>
            <a:ext cx="2097293" cy="1536232"/>
          </a:xfrm>
          <a:prstGeom prst="wav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eaLnBrk="0" fontAlgn="ctr" hangingPunct="0">
              <a:spcBef>
                <a:spcPct val="0"/>
              </a:spcBef>
              <a:spcAft>
                <a:spcPct val="0"/>
              </a:spcAft>
            </a:pPr>
            <a:r>
              <a:rPr kumimoji="0" lang="en-GB" sz="2400" dirty="0" smtClean="0">
                <a:solidFill>
                  <a:srgbClr val="FFFFFF"/>
                </a:solidFill>
                <a:latin typeface="Arial" charset="0"/>
                <a:ea typeface="Arial Unicode MS" pitchFamily="34" charset="-128"/>
                <a:cs typeface="Arial Unicode MS" pitchFamily="34" charset="-128"/>
              </a:rPr>
              <a:t>ILC total: </a:t>
            </a:r>
          </a:p>
          <a:p>
            <a:pPr algn="ctr" defTabSz="914400" eaLnBrk="0" fontAlgn="ctr" hangingPunct="0">
              <a:spcBef>
                <a:spcPct val="0"/>
              </a:spcBef>
              <a:spcAft>
                <a:spcPct val="0"/>
              </a:spcAft>
            </a:pPr>
            <a:r>
              <a:rPr kumimoji="0" lang="en-GB" sz="2400" dirty="0" smtClean="0">
                <a:solidFill>
                  <a:srgbClr val="FFFFFF"/>
                </a:solidFill>
                <a:latin typeface="Arial" charset="0"/>
                <a:ea typeface="Arial Unicode MS" pitchFamily="34" charset="-128"/>
                <a:cs typeface="Arial Unicode MS" pitchFamily="34" charset="-128"/>
              </a:rPr>
              <a:t>100 %</a:t>
            </a:r>
            <a:endParaRPr kumimoji="0" lang="en-GB" sz="2400" dirty="0" smtClean="0">
              <a:solidFill>
                <a:srgbClr val="FFFFFF"/>
              </a:solidFill>
              <a:latin typeface="Arial" charset="0"/>
              <a:ea typeface="Arial Unicode MS" pitchFamily="34" charset="-128"/>
              <a:cs typeface="Arial Unicode MS" pitchFamily="34" charset="-128"/>
            </a:endParaRPr>
          </a:p>
          <a:p>
            <a:pPr algn="ctr" defTabSz="914400" eaLnBrk="0" fontAlgn="ctr" hangingPunct="0">
              <a:spcBef>
                <a:spcPct val="0"/>
              </a:spcBef>
              <a:spcAft>
                <a:spcPct val="0"/>
              </a:spcAft>
            </a:pPr>
            <a:r>
              <a:rPr kumimoji="0" lang="en-GB" sz="2000" dirty="0" smtClean="0">
                <a:solidFill>
                  <a:srgbClr val="FFFFFF">
                    <a:lumMod val="65000"/>
                  </a:srgbClr>
                </a:solidFill>
                <a:latin typeface="Arial" charset="0"/>
                <a:ea typeface="Arial Unicode MS" pitchFamily="34" charset="-128"/>
                <a:cs typeface="Arial Unicode MS" pitchFamily="34" charset="-128"/>
              </a:rPr>
              <a:t>in TDR-FT basis</a:t>
            </a:r>
          </a:p>
        </p:txBody>
      </p:sp>
      <p:sp>
        <p:nvSpPr>
          <p:cNvPr id="8" name="テキスト ボックス 7"/>
          <p:cNvSpPr txBox="1"/>
          <p:nvPr/>
        </p:nvSpPr>
        <p:spPr>
          <a:xfrm>
            <a:off x="6553200" y="3475952"/>
            <a:ext cx="1905000" cy="2585323"/>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Cavity and CM :</a:t>
            </a:r>
          </a:p>
          <a:p>
            <a:pPr marL="285750" indent="-285750">
              <a:buFont typeface="Wingdings" charset="0"/>
              <a:buChar char="à"/>
            </a:pPr>
            <a:r>
              <a:rPr lang="en-US" altLang="ja-JP" dirty="0" smtClean="0">
                <a:solidFill>
                  <a:srgbClr val="3366FF"/>
                </a:solidFill>
                <a:latin typeface="Arial"/>
                <a:ea typeface="Arial Unicode MS"/>
                <a:cs typeface="Arial Unicode MS"/>
                <a:sym typeface="Wingdings"/>
              </a:rPr>
              <a:t>35 %</a:t>
            </a:r>
          </a:p>
          <a:p>
            <a:endParaRPr lang="en-US" altLang="ja-JP" dirty="0" smtClean="0">
              <a:solidFill>
                <a:srgbClr val="3366FF"/>
              </a:solidFill>
              <a:latin typeface="Arial"/>
              <a:ea typeface="Arial Unicode MS"/>
              <a:cs typeface="Arial Unicode MS"/>
              <a:sym typeface="Wingdings"/>
            </a:endParaRPr>
          </a:p>
          <a:p>
            <a:r>
              <a:rPr lang="en-US" altLang="ja-JP" dirty="0" smtClean="0">
                <a:solidFill>
                  <a:srgbClr val="000090"/>
                </a:solidFill>
                <a:latin typeface="Arial"/>
                <a:ea typeface="Arial Unicode MS"/>
                <a:cs typeface="Arial Unicode MS"/>
                <a:sym typeface="Wingdings"/>
              </a:rPr>
              <a:t>Cryogenics</a:t>
            </a:r>
            <a:r>
              <a:rPr lang="en-US" altLang="ja-JP" dirty="0" smtClean="0">
                <a:solidFill>
                  <a:srgbClr val="000090"/>
                </a:solidFill>
                <a:latin typeface="Arial"/>
                <a:ea typeface="Arial Unicode MS"/>
                <a:cs typeface="Arial Unicode MS"/>
                <a:sym typeface="Wingdings"/>
              </a:rPr>
              <a:t>:</a:t>
            </a:r>
          </a:p>
          <a:p>
            <a:pPr marL="285750" indent="-285750">
              <a:buFont typeface="Wingdings" charset="0"/>
              <a:buChar char="à"/>
            </a:pPr>
            <a:r>
              <a:rPr lang="en-US" altLang="ja-JP" dirty="0" smtClean="0">
                <a:solidFill>
                  <a:srgbClr val="3366FF"/>
                </a:solidFill>
                <a:latin typeface="Arial"/>
                <a:ea typeface="Arial Unicode MS"/>
                <a:cs typeface="Arial Unicode MS"/>
                <a:sym typeface="Wingdings"/>
              </a:rPr>
              <a:t>8 </a:t>
            </a:r>
            <a:r>
              <a:rPr lang="en-US" altLang="ja-JP" dirty="0" smtClean="0">
                <a:solidFill>
                  <a:srgbClr val="3366FF"/>
                </a:solidFill>
                <a:latin typeface="Arial"/>
                <a:ea typeface="Arial Unicode MS"/>
                <a:cs typeface="Arial Unicode MS"/>
                <a:sym typeface="Wingdings"/>
              </a:rPr>
              <a:t>%</a:t>
            </a:r>
          </a:p>
          <a:p>
            <a:r>
              <a:rPr lang="en-US" altLang="ja-JP" dirty="0" smtClean="0">
                <a:solidFill>
                  <a:srgbClr val="3366FF"/>
                </a:solidFill>
                <a:latin typeface="Arial"/>
                <a:ea typeface="Arial Unicode MS"/>
                <a:cs typeface="Arial Unicode MS"/>
                <a:sym typeface="Wingdings"/>
              </a:rPr>
              <a:t> </a:t>
            </a:r>
            <a:endParaRPr lang="en-US" altLang="ja-JP" dirty="0" smtClean="0">
              <a:solidFill>
                <a:srgbClr val="3366FF"/>
              </a:solidFill>
              <a:latin typeface="Arial"/>
              <a:ea typeface="Arial Unicode MS"/>
              <a:cs typeface="Arial Unicode MS"/>
              <a:sym typeface="Wingdings"/>
            </a:endParaRPr>
          </a:p>
          <a:p>
            <a:r>
              <a:rPr lang="en-US" altLang="ja-JP" dirty="0" smtClean="0">
                <a:solidFill>
                  <a:srgbClr val="000000"/>
                </a:solidFill>
                <a:latin typeface="Arial"/>
                <a:ea typeface="Arial Unicode MS"/>
                <a:cs typeface="Arial Unicode MS"/>
                <a:sym typeface="Wingdings"/>
              </a:rPr>
              <a:t>HLRF</a:t>
            </a:r>
            <a:endParaRPr lang="en-US" altLang="ja-JP" dirty="0" smtClean="0">
              <a:solidFill>
                <a:srgbClr val="000000"/>
              </a:solidFill>
              <a:latin typeface="Arial"/>
              <a:ea typeface="Arial Unicode MS"/>
              <a:cs typeface="Arial Unicode MS"/>
              <a:sym typeface="Wingdings"/>
            </a:endParaRPr>
          </a:p>
          <a:p>
            <a:pPr marL="285750" indent="-285750">
              <a:buFont typeface="Wingdings" charset="0"/>
              <a:buChar char="à"/>
            </a:pPr>
            <a:r>
              <a:rPr lang="en-US" altLang="ja-JP" dirty="0" smtClean="0">
                <a:solidFill>
                  <a:srgbClr val="3366FF"/>
                </a:solidFill>
                <a:latin typeface="Arial"/>
                <a:ea typeface="Arial Unicode MS"/>
                <a:cs typeface="Arial Unicode MS"/>
                <a:sym typeface="Wingdings"/>
              </a:rPr>
              <a:t>10 </a:t>
            </a:r>
            <a:r>
              <a:rPr lang="en-US" altLang="ja-JP" dirty="0" smtClean="0">
                <a:solidFill>
                  <a:srgbClr val="3366FF"/>
                </a:solidFill>
                <a:latin typeface="Arial"/>
                <a:ea typeface="Arial Unicode MS"/>
                <a:cs typeface="Arial Unicode MS"/>
                <a:sym typeface="Wingdings"/>
              </a:rPr>
              <a:t>%</a:t>
            </a:r>
          </a:p>
          <a:p>
            <a:endParaRPr lang="en-US" altLang="ja-JP" dirty="0" smtClean="0">
              <a:solidFill>
                <a:srgbClr val="3366FF"/>
              </a:solidFill>
              <a:latin typeface="Arial"/>
              <a:ea typeface="Arial Unicode MS"/>
              <a:cs typeface="Arial Unicode MS"/>
              <a:sym typeface="Wingdings"/>
            </a:endParaRPr>
          </a:p>
        </p:txBody>
      </p:sp>
      <p:sp>
        <p:nvSpPr>
          <p:cNvPr id="3" name="フッター プレースホルダー 2"/>
          <p:cNvSpPr>
            <a:spLocks noGrp="1"/>
          </p:cNvSpPr>
          <p:nvPr>
            <p:ph type="ftr" sz="quarter" idx="11"/>
          </p:nvPr>
        </p:nvSpPr>
        <p:spPr/>
        <p:txBody>
          <a:bodyPr/>
          <a:lstStyle/>
          <a:p>
            <a:r>
              <a:rPr lang="en-US" smtClean="0">
                <a:latin typeface="Arial"/>
                <a:ea typeface="Arial Unicode MS"/>
                <a:cs typeface="Arial Unicode MS"/>
              </a:rPr>
              <a:t>SCRF Cost Overview</a:t>
            </a:r>
            <a:endParaRPr lang="en-US">
              <a:latin typeface="Arial"/>
              <a:ea typeface="Arial Unicode MS"/>
              <a:cs typeface="Arial Unicode MS"/>
            </a:endParaRPr>
          </a:p>
        </p:txBody>
      </p:sp>
      <p:cxnSp>
        <p:nvCxnSpPr>
          <p:cNvPr id="12" name="直線矢印コネクタ 11"/>
          <p:cNvCxnSpPr/>
          <p:nvPr/>
        </p:nvCxnSpPr>
        <p:spPr bwMode="auto">
          <a:xfrm flipH="1">
            <a:off x="3872605" y="3986222"/>
            <a:ext cx="2630303" cy="0"/>
          </a:xfrm>
          <a:prstGeom prst="straightConnector1">
            <a:avLst/>
          </a:prstGeom>
          <a:solidFill>
            <a:schemeClr val="accent1"/>
          </a:solidFill>
          <a:ln w="38100" cap="flat" cmpd="sng" algn="ctr">
            <a:solidFill>
              <a:srgbClr val="3366FF"/>
            </a:solidFill>
            <a:prstDash val="sysDash"/>
            <a:round/>
            <a:headEnd type="none" w="med" len="med"/>
            <a:tailEnd type="arrow"/>
          </a:ln>
          <a:effectLst/>
        </p:spPr>
      </p:cxnSp>
      <p:cxnSp>
        <p:nvCxnSpPr>
          <p:cNvPr id="13" name="直線矢印コネクタ 12"/>
          <p:cNvCxnSpPr/>
          <p:nvPr/>
        </p:nvCxnSpPr>
        <p:spPr bwMode="auto">
          <a:xfrm flipH="1" flipV="1">
            <a:off x="2152123" y="3747300"/>
            <a:ext cx="4378003" cy="1096763"/>
          </a:xfrm>
          <a:prstGeom prst="straightConnector1">
            <a:avLst/>
          </a:prstGeom>
          <a:solidFill>
            <a:schemeClr val="accent1"/>
          </a:solidFill>
          <a:ln w="38100" cap="flat" cmpd="sng" algn="ctr">
            <a:solidFill>
              <a:srgbClr val="FF6600"/>
            </a:solidFill>
            <a:prstDash val="sysDash"/>
            <a:round/>
            <a:headEnd type="none" w="med" len="med"/>
            <a:tailEnd type="arrow"/>
          </a:ln>
          <a:effectLst/>
        </p:spPr>
      </p:cxnSp>
      <p:cxnSp>
        <p:nvCxnSpPr>
          <p:cNvPr id="17" name="直線矢印コネクタ 16"/>
          <p:cNvCxnSpPr/>
          <p:nvPr/>
        </p:nvCxnSpPr>
        <p:spPr bwMode="auto">
          <a:xfrm flipH="1" flipV="1">
            <a:off x="2563466" y="4299176"/>
            <a:ext cx="3939442" cy="1246326"/>
          </a:xfrm>
          <a:prstGeom prst="straightConnector1">
            <a:avLst/>
          </a:prstGeom>
          <a:solidFill>
            <a:schemeClr val="accent1"/>
          </a:solidFill>
          <a:ln w="38100" cap="flat" cmpd="sng" algn="ctr">
            <a:solidFill>
              <a:srgbClr val="CCFFCC"/>
            </a:solidFill>
            <a:prstDash val="sysDash"/>
            <a:round/>
            <a:headEnd type="none" w="med" len="med"/>
            <a:tailEnd type="arrow"/>
          </a:ln>
          <a:effectLst/>
        </p:spPr>
      </p:cxnSp>
    </p:spTree>
    <p:extLst>
      <p:ext uri="{BB962C8B-B14F-4D97-AF65-F5344CB8AC3E}">
        <p14:creationId xmlns:p14="http://schemas.microsoft.com/office/powerpoint/2010/main" val="19058589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下矢印 10"/>
          <p:cNvSpPr/>
          <p:nvPr/>
        </p:nvSpPr>
        <p:spPr>
          <a:xfrm>
            <a:off x="5202371" y="1653640"/>
            <a:ext cx="254000" cy="2253166"/>
          </a:xfrm>
          <a:prstGeom prst="downArrow">
            <a:avLst/>
          </a:prstGeom>
          <a:solidFill>
            <a:srgbClr val="0000FF"/>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4" name="Title 3"/>
          <p:cNvSpPr>
            <a:spLocks noGrp="1"/>
          </p:cNvSpPr>
          <p:nvPr>
            <p:ph type="title"/>
          </p:nvPr>
        </p:nvSpPr>
        <p:spPr/>
        <p:txBody>
          <a:bodyPr/>
          <a:lstStyle/>
          <a:p>
            <a:r>
              <a:rPr lang="en-GB" b="1" dirty="0" smtClean="0"/>
              <a:t>Cavity/</a:t>
            </a:r>
            <a:r>
              <a:rPr lang="en-GB" b="1" dirty="0" err="1" smtClean="0"/>
              <a:t>Cryomodule</a:t>
            </a:r>
            <a:r>
              <a:rPr lang="en-GB" b="1" dirty="0" smtClean="0"/>
              <a:t> Fabrication</a:t>
            </a:r>
            <a:endParaRPr lang="en-GB" b="1" dirty="0"/>
          </a:p>
        </p:txBody>
      </p:sp>
      <p:sp>
        <p:nvSpPr>
          <p:cNvPr id="17" name="日付プレースホルダー 16"/>
          <p:cNvSpPr>
            <a:spLocks noGrp="1"/>
          </p:cNvSpPr>
          <p:nvPr>
            <p:ph type="dt" sz="half" idx="10"/>
          </p:nvPr>
        </p:nvSpPr>
        <p:spPr/>
        <p:txBody>
          <a:bodyPr/>
          <a:lstStyle/>
          <a:p>
            <a:pPr>
              <a:defRPr/>
            </a:pPr>
            <a:r>
              <a:rPr lang="en-US" altLang="ja-JP" smtClean="0">
                <a:solidFill>
                  <a:srgbClr val="000000"/>
                </a:solidFill>
                <a:latin typeface="Arial"/>
                <a:ea typeface="Arial Unicode MS"/>
                <a:cs typeface="Arial Unicode MS"/>
              </a:rPr>
              <a:t>A. Yamamoto: 2013.2.6</a:t>
            </a:r>
            <a:endParaRPr lang="en-US" altLang="ja-JP">
              <a:solidFill>
                <a:srgbClr val="000000"/>
              </a:solidFill>
              <a:latin typeface="Arial"/>
              <a:ea typeface="Arial Unicode MS"/>
              <a:cs typeface="Arial Unicode MS"/>
            </a:endParaRPr>
          </a:p>
        </p:txBody>
      </p:sp>
      <p:sp>
        <p:nvSpPr>
          <p:cNvPr id="19" name="スライド番号プレースホルダー 18"/>
          <p:cNvSpPr>
            <a:spLocks noGrp="1"/>
          </p:cNvSpPr>
          <p:nvPr>
            <p:ph type="sldNum" sz="quarter" idx="12"/>
          </p:nvPr>
        </p:nvSpPr>
        <p:spPr/>
        <p:txBody>
          <a:bodyPr/>
          <a:lstStyle/>
          <a:p>
            <a:pPr>
              <a:defRPr/>
            </a:pPr>
            <a:fld id="{FEB85ABE-900B-5F41-A7E2-B293305521C4}" type="slidenum">
              <a:rPr lang="en-US" altLang="ja-JP" smtClean="0">
                <a:solidFill>
                  <a:srgbClr val="000000"/>
                </a:solidFill>
                <a:latin typeface="Arial"/>
                <a:ea typeface="Arial Unicode MS"/>
                <a:cs typeface="Arial Unicode MS"/>
              </a:rPr>
              <a:pPr>
                <a:defRPr/>
              </a:pPr>
              <a:t>7</a:t>
            </a:fld>
            <a:endParaRPr lang="en-US" altLang="ja-JP">
              <a:solidFill>
                <a:srgbClr val="000000"/>
              </a:solidFill>
              <a:latin typeface="Arial"/>
              <a:ea typeface="Arial Unicode MS"/>
              <a:cs typeface="Arial Unicode MS"/>
            </a:endParaRPr>
          </a:p>
        </p:txBody>
      </p:sp>
      <p:sp>
        <p:nvSpPr>
          <p:cNvPr id="9" name="テキスト ボックス 8"/>
          <p:cNvSpPr txBox="1"/>
          <p:nvPr/>
        </p:nvSpPr>
        <p:spPr>
          <a:xfrm>
            <a:off x="4897570" y="1266759"/>
            <a:ext cx="4036629" cy="369332"/>
          </a:xfrm>
          <a:prstGeom prst="rect">
            <a:avLst/>
          </a:prstGeom>
          <a:solidFill>
            <a:srgbClr val="CCFFCC"/>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Purchasing Material/Sub-component</a:t>
            </a:r>
            <a:endParaRPr lang="ja-JP" altLang="en-US" dirty="0">
              <a:solidFill>
                <a:srgbClr val="000000"/>
              </a:solidFill>
              <a:latin typeface="Arial"/>
              <a:ea typeface="Arial Unicode MS"/>
              <a:cs typeface="Arial Unicode MS"/>
            </a:endParaRPr>
          </a:p>
        </p:txBody>
      </p:sp>
      <p:sp>
        <p:nvSpPr>
          <p:cNvPr id="14" name="テキスト ボックス 13"/>
          <p:cNvSpPr txBox="1"/>
          <p:nvPr/>
        </p:nvSpPr>
        <p:spPr>
          <a:xfrm>
            <a:off x="4910270" y="1943100"/>
            <a:ext cx="2731699"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Manufacturing Cavity </a:t>
            </a:r>
          </a:p>
        </p:txBody>
      </p:sp>
      <p:sp>
        <p:nvSpPr>
          <p:cNvPr id="15" name="テキスト ボックス 14"/>
          <p:cNvSpPr txBox="1"/>
          <p:nvPr/>
        </p:nvSpPr>
        <p:spPr>
          <a:xfrm>
            <a:off x="4910271" y="2584826"/>
            <a:ext cx="2186190" cy="369332"/>
          </a:xfrm>
          <a:prstGeom prst="rect">
            <a:avLst/>
          </a:prstGeom>
          <a:solidFill>
            <a:srgbClr val="FFFF00"/>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Processing Surface</a:t>
            </a:r>
          </a:p>
        </p:txBody>
      </p:sp>
      <p:sp>
        <p:nvSpPr>
          <p:cNvPr id="16" name="テキスト ボックス 15"/>
          <p:cNvSpPr txBox="1"/>
          <p:nvPr/>
        </p:nvSpPr>
        <p:spPr>
          <a:xfrm>
            <a:off x="4910271" y="3142734"/>
            <a:ext cx="2731698"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Assembling </a:t>
            </a:r>
            <a:r>
              <a:rPr lang="en-US" altLang="ja-JP" dirty="0" err="1" smtClean="0">
                <a:solidFill>
                  <a:srgbClr val="000000"/>
                </a:solidFill>
                <a:latin typeface="Arial"/>
                <a:ea typeface="Arial Unicode MS"/>
                <a:cs typeface="Arial Unicode MS"/>
              </a:rPr>
              <a:t>LHe</a:t>
            </a:r>
            <a:r>
              <a:rPr lang="en-US" altLang="ja-JP" dirty="0">
                <a:solidFill>
                  <a:srgbClr val="000000"/>
                </a:solidFill>
                <a:latin typeface="Arial"/>
                <a:ea typeface="Arial Unicode MS"/>
                <a:cs typeface="Arial Unicode MS"/>
              </a:rPr>
              <a:t>-</a:t>
            </a:r>
            <a:r>
              <a:rPr lang="en-US" altLang="ja-JP" dirty="0" smtClean="0">
                <a:solidFill>
                  <a:srgbClr val="000000"/>
                </a:solidFill>
                <a:latin typeface="Arial"/>
                <a:ea typeface="Arial Unicode MS"/>
                <a:cs typeface="Arial Unicode MS"/>
              </a:rPr>
              <a:t>Tank </a:t>
            </a:r>
          </a:p>
        </p:txBody>
      </p:sp>
      <p:sp>
        <p:nvSpPr>
          <p:cNvPr id="20" name="テキスト ボックス 19"/>
          <p:cNvSpPr txBox="1"/>
          <p:nvPr/>
        </p:nvSpPr>
        <p:spPr>
          <a:xfrm>
            <a:off x="4910270" y="3914233"/>
            <a:ext cx="2682232" cy="369332"/>
          </a:xfrm>
          <a:prstGeom prst="rect">
            <a:avLst/>
          </a:prstGeom>
          <a:solidFill>
            <a:schemeClr val="accent1">
              <a:lumMod val="75000"/>
            </a:schemeClr>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Qualifying Cavity, 100 %</a:t>
            </a:r>
          </a:p>
        </p:txBody>
      </p:sp>
      <p:sp>
        <p:nvSpPr>
          <p:cNvPr id="21" name="テキスト ボックス 20"/>
          <p:cNvSpPr txBox="1"/>
          <p:nvPr/>
        </p:nvSpPr>
        <p:spPr>
          <a:xfrm>
            <a:off x="4892929" y="5236865"/>
            <a:ext cx="2769798" cy="369332"/>
          </a:xfrm>
          <a:prstGeom prst="rect">
            <a:avLst/>
          </a:prstGeom>
          <a:solidFill>
            <a:srgbClr val="FFFF00"/>
          </a:solidFill>
          <a:ln>
            <a:solidFill>
              <a:srgbClr val="3366FF"/>
            </a:solidFill>
          </a:ln>
        </p:spPr>
        <p:txBody>
          <a:bodyPr wrap="square" rtlCol="0">
            <a:spAutoFit/>
          </a:bodyPr>
          <a:lstStyle/>
          <a:p>
            <a:r>
              <a:rPr lang="en-US" altLang="ja-JP" dirty="0" err="1" smtClean="0">
                <a:solidFill>
                  <a:srgbClr val="000000"/>
                </a:solidFill>
                <a:latin typeface="Arial"/>
                <a:ea typeface="Arial Unicode MS"/>
                <a:cs typeface="Arial Unicode MS"/>
              </a:rPr>
              <a:t>Cryomodule</a:t>
            </a:r>
            <a:r>
              <a:rPr lang="en-US" altLang="ja-JP" dirty="0">
                <a:solidFill>
                  <a:srgbClr val="000000"/>
                </a:solidFill>
                <a:latin typeface="Arial"/>
                <a:ea typeface="Arial Unicode MS"/>
                <a:cs typeface="Arial Unicode MS"/>
              </a:rPr>
              <a:t> </a:t>
            </a:r>
            <a:r>
              <a:rPr lang="en-US" altLang="ja-JP" dirty="0" smtClean="0">
                <a:solidFill>
                  <a:srgbClr val="000000"/>
                </a:solidFill>
                <a:latin typeface="Arial"/>
                <a:ea typeface="Arial Unicode MS"/>
                <a:cs typeface="Arial Unicode MS"/>
              </a:rPr>
              <a:t>Assembly</a:t>
            </a:r>
          </a:p>
        </p:txBody>
      </p:sp>
      <p:sp>
        <p:nvSpPr>
          <p:cNvPr id="23" name="下矢印 22"/>
          <p:cNvSpPr/>
          <p:nvPr/>
        </p:nvSpPr>
        <p:spPr>
          <a:xfrm>
            <a:off x="5189671" y="4875188"/>
            <a:ext cx="254000" cy="361677"/>
          </a:xfrm>
          <a:prstGeom prst="downArrow">
            <a:avLst/>
          </a:prstGeom>
          <a:solidFill>
            <a:srgbClr val="FF66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pic>
        <p:nvPicPr>
          <p:cNvPr id="25" name="図 24" descr="cryomodule_2008_low_trans.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7315" y="4290473"/>
            <a:ext cx="2615865" cy="1569519"/>
          </a:xfrm>
          <a:prstGeom prst="rect">
            <a:avLst/>
          </a:prstGeom>
          <a:noFill/>
          <a:ln>
            <a:solidFill>
              <a:srgbClr val="3366FF"/>
            </a:solidFill>
          </a:ln>
        </p:spPr>
      </p:pic>
      <p:sp>
        <p:nvSpPr>
          <p:cNvPr id="26" name="左中かっこ 25"/>
          <p:cNvSpPr/>
          <p:nvPr/>
        </p:nvSpPr>
        <p:spPr bwMode="auto">
          <a:xfrm>
            <a:off x="4366492" y="1229710"/>
            <a:ext cx="350958" cy="2305566"/>
          </a:xfrm>
          <a:prstGeom prst="leftBrace">
            <a:avLst>
              <a:gd name="adj1" fmla="val 27564"/>
              <a:gd name="adj2" fmla="val 35405"/>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5" name="フッター プレースホルダー 4"/>
          <p:cNvSpPr>
            <a:spLocks noGrp="1"/>
          </p:cNvSpPr>
          <p:nvPr>
            <p:ph type="ftr" sz="quarter" idx="11"/>
          </p:nvPr>
        </p:nvSpPr>
        <p:spPr/>
        <p:txBody>
          <a:bodyPr/>
          <a:lstStyle/>
          <a:p>
            <a:pPr>
              <a:defRPr/>
            </a:pPr>
            <a:r>
              <a:rPr lang="en-US" altLang="ja-JP" smtClean="0">
                <a:latin typeface="Arial"/>
                <a:ea typeface="Arial Unicode MS"/>
                <a:cs typeface="Arial Unicode MS"/>
              </a:rPr>
              <a:t>SCRF Cost Overview</a:t>
            </a:r>
            <a:endParaRPr lang="en-US" altLang="ja-JP">
              <a:latin typeface="Arial"/>
              <a:ea typeface="Arial Unicode MS"/>
              <a:cs typeface="Arial Unicode MS"/>
            </a:endParaRPr>
          </a:p>
        </p:txBody>
      </p:sp>
      <p:pic>
        <p:nvPicPr>
          <p:cNvPr id="29" name="図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2060" y="1266759"/>
            <a:ext cx="2366505" cy="599431"/>
          </a:xfrm>
          <a:prstGeom prst="rect">
            <a:avLst/>
          </a:prstGeom>
          <a:noFill/>
          <a:ln w="9525">
            <a:solidFill>
              <a:schemeClr val="tx1"/>
            </a:solidFill>
            <a:miter lim="800000"/>
            <a:headEnd/>
            <a:tailEnd/>
          </a:ln>
        </p:spPr>
      </p:pic>
      <p:sp>
        <p:nvSpPr>
          <p:cNvPr id="30" name="テキスト ボックス 29"/>
          <p:cNvSpPr txBox="1"/>
          <p:nvPr/>
        </p:nvSpPr>
        <p:spPr>
          <a:xfrm>
            <a:off x="4910271" y="4505856"/>
            <a:ext cx="2731698"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Cavity String Assembly</a:t>
            </a:r>
          </a:p>
        </p:txBody>
      </p:sp>
      <p:sp>
        <p:nvSpPr>
          <p:cNvPr id="31" name="左中かっこ 30"/>
          <p:cNvSpPr/>
          <p:nvPr/>
        </p:nvSpPr>
        <p:spPr bwMode="auto">
          <a:xfrm>
            <a:off x="4366492" y="4505855"/>
            <a:ext cx="350958" cy="1100341"/>
          </a:xfrm>
          <a:prstGeom prst="leftBrace">
            <a:avLst>
              <a:gd name="adj1" fmla="val 27564"/>
              <a:gd name="adj2" fmla="val 35405"/>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32" name="テキスト ボックス 31"/>
          <p:cNvSpPr txBox="1"/>
          <p:nvPr/>
        </p:nvSpPr>
        <p:spPr>
          <a:xfrm>
            <a:off x="4892929" y="5706043"/>
            <a:ext cx="2795507" cy="369332"/>
          </a:xfrm>
          <a:prstGeom prst="rect">
            <a:avLst/>
          </a:prstGeom>
          <a:solidFill>
            <a:schemeClr val="accent1">
              <a:lumMod val="75000"/>
            </a:schemeClr>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Qualifying CMs, 33 + 5 %</a:t>
            </a:r>
          </a:p>
        </p:txBody>
      </p:sp>
      <p:pic>
        <p:nvPicPr>
          <p:cNvPr id="33" name="Picture 9" descr="cavityassy-annotated.pdf"/>
          <p:cNvPicPr>
            <a:picLocks noChangeAspect="1"/>
          </p:cNvPicPr>
          <p:nvPr/>
        </p:nvPicPr>
        <p:blipFill rotWithShape="1">
          <a:blip r:embed="rId4" cstate="email">
            <a:extLst>
              <a:ext uri="{28A0092B-C50C-407E-A947-70E740481C1C}">
                <a14:useLocalDpi xmlns:a14="http://schemas.microsoft.com/office/drawing/2010/main"/>
              </a:ext>
            </a:extLst>
          </a:blip>
          <a:srcRect l="7189" t="28441" r="9150" b="24904"/>
          <a:stretch/>
        </p:blipFill>
        <p:spPr>
          <a:xfrm>
            <a:off x="333977" y="2372309"/>
            <a:ext cx="3592723" cy="1415810"/>
          </a:xfrm>
          <a:prstGeom prst="rect">
            <a:avLst/>
          </a:prstGeom>
        </p:spPr>
      </p:pic>
    </p:spTree>
    <p:extLst>
      <p:ext uri="{BB962C8B-B14F-4D97-AF65-F5344CB8AC3E}">
        <p14:creationId xmlns:p14="http://schemas.microsoft.com/office/powerpoint/2010/main" val="16433443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Cost uncertainty methodology</a:t>
            </a:r>
            <a:endParaRPr lang="en-US" b="1" dirty="0"/>
          </a:p>
        </p:txBody>
      </p:sp>
      <p:sp>
        <p:nvSpPr>
          <p:cNvPr id="4" name="Date Placeholder 3"/>
          <p:cNvSpPr>
            <a:spLocks noGrp="1"/>
          </p:cNvSpPr>
          <p:nvPr>
            <p:ph type="dt" sz="half" idx="10"/>
          </p:nvPr>
        </p:nvSpPr>
        <p:spPr/>
        <p:txBody>
          <a:bodyPr/>
          <a:lstStyle/>
          <a:p>
            <a:r>
              <a:rPr lang="en-US" altLang="ja-JP" smtClean="0"/>
              <a:t>A. Yamamoto: 2013.2.6</a:t>
            </a:r>
            <a:endParaRPr lang="en-US"/>
          </a:p>
        </p:txBody>
      </p:sp>
      <p:sp>
        <p:nvSpPr>
          <p:cNvPr id="3" name="Footer Placeholder 2"/>
          <p:cNvSpPr>
            <a:spLocks noGrp="1"/>
          </p:cNvSpPr>
          <p:nvPr>
            <p:ph type="ftr" sz="quarter" idx="11"/>
          </p:nvPr>
        </p:nvSpPr>
        <p:spPr/>
        <p:txBody>
          <a:bodyPr/>
          <a:lstStyle/>
          <a:p>
            <a:r>
              <a:rPr lang="en-US" smtClean="0"/>
              <a:t>SCRF Cost Overview</a:t>
            </a:r>
            <a:endParaRPr lang="en-US"/>
          </a:p>
        </p:txBody>
      </p:sp>
      <p:sp>
        <p:nvSpPr>
          <p:cNvPr id="6" name="Slide Number Placeholder 5"/>
          <p:cNvSpPr>
            <a:spLocks noGrp="1"/>
          </p:cNvSpPr>
          <p:nvPr>
            <p:ph type="sldNum" sz="quarter" idx="12"/>
          </p:nvPr>
        </p:nvSpPr>
        <p:spPr/>
        <p:txBody>
          <a:bodyPr/>
          <a:lstStyle/>
          <a:p>
            <a:fld id="{033C222C-70AC-E643-9583-2C6665E9CB8E}" type="slidenum">
              <a:rPr lang="en-US" smtClean="0"/>
              <a:pPr/>
              <a:t>8</a:t>
            </a:fld>
            <a:endParaRPr lang="en-US"/>
          </a:p>
        </p:txBody>
      </p:sp>
      <p:sp>
        <p:nvSpPr>
          <p:cNvPr id="8" name="コンテンツ プレースホルダー 7"/>
          <p:cNvSpPr>
            <a:spLocks noGrp="1"/>
          </p:cNvSpPr>
          <p:nvPr>
            <p:ph idx="1"/>
          </p:nvPr>
        </p:nvSpPr>
        <p:spPr>
          <a:xfrm>
            <a:off x="334391" y="4527525"/>
            <a:ext cx="8439654" cy="1420660"/>
          </a:xfrm>
          <a:solidFill>
            <a:srgbClr val="CCFFCC"/>
          </a:solidFill>
        </p:spPr>
        <p:txBody>
          <a:bodyPr/>
          <a:lstStyle/>
          <a:p>
            <a:pPr marL="0" indent="0">
              <a:buNone/>
            </a:pPr>
            <a:r>
              <a:rPr lang="en-US" altLang="ja-JP" sz="1600" dirty="0"/>
              <a:t>Examples: </a:t>
            </a:r>
          </a:p>
          <a:p>
            <a:r>
              <a:rPr kumimoji="1" lang="en-US" altLang="ja-JP" sz="1600" b="0" kern="1200" dirty="0" smtClean="0">
                <a:solidFill>
                  <a:srgbClr val="000000"/>
                </a:solidFill>
              </a:rPr>
              <a:t>Modulator </a:t>
            </a:r>
            <a:r>
              <a:rPr kumimoji="1" lang="en-US" altLang="ja-JP" sz="1600" b="0" kern="1200" dirty="0">
                <a:solidFill>
                  <a:srgbClr val="000000"/>
                </a:solidFill>
              </a:rPr>
              <a:t>(Engineering estimate, no R&amp;D): basic 15%; quantity discount/2 = 33%/2 = 16%. Total cost premium = 31% </a:t>
            </a:r>
          </a:p>
          <a:p>
            <a:pPr defTabSz="457200" fontAlgn="auto">
              <a:spcBef>
                <a:spcPts val="0"/>
              </a:spcBef>
              <a:spcAft>
                <a:spcPts val="0"/>
              </a:spcAft>
            </a:pPr>
            <a:r>
              <a:rPr kumimoji="1" lang="en-US" altLang="ja-JP" sz="1600" b="0" kern="1200" dirty="0">
                <a:solidFill>
                  <a:srgbClr val="000000"/>
                </a:solidFill>
              </a:rPr>
              <a:t>Cavity superconducting material (Procurement): basic 8%; quantity discount/2 = 16%/2 = 8%; special premium = 20% (</a:t>
            </a:r>
            <a:r>
              <a:rPr kumimoji="1" lang="en-US" altLang="ja-JP" sz="1600" b="0" kern="1200" dirty="0" err="1">
                <a:solidFill>
                  <a:srgbClr val="000000"/>
                </a:solidFill>
              </a:rPr>
              <a:t>Nb</a:t>
            </a:r>
            <a:r>
              <a:rPr kumimoji="1" lang="en-US" altLang="ja-JP" sz="1600" b="0" kern="1200" dirty="0">
                <a:solidFill>
                  <a:srgbClr val="000000"/>
                </a:solidFill>
              </a:rPr>
              <a:t> price fluctuations). Total cost premium = 36%. </a:t>
            </a:r>
          </a:p>
          <a:p>
            <a:endParaRPr lang="en-US" altLang="ja-JP" dirty="0" smtClean="0"/>
          </a:p>
          <a:p>
            <a:endParaRPr lang="en-US" altLang="ja-JP" dirty="0"/>
          </a:p>
          <a:p>
            <a:endParaRPr kumimoji="1" lang="ja-JP" altLang="en-US" dirty="0"/>
          </a:p>
        </p:txBody>
      </p:sp>
      <p:graphicFrame>
        <p:nvGraphicFramePr>
          <p:cNvPr id="12" name="表 11"/>
          <p:cNvGraphicFramePr>
            <a:graphicFrameLocks noGrp="1"/>
          </p:cNvGraphicFramePr>
          <p:nvPr>
            <p:extLst>
              <p:ext uri="{D42A27DB-BD31-4B8C-83A1-F6EECF244321}">
                <p14:modId xmlns:p14="http://schemas.microsoft.com/office/powerpoint/2010/main" val="4071078365"/>
              </p:ext>
            </p:extLst>
          </p:nvPr>
        </p:nvGraphicFramePr>
        <p:xfrm>
          <a:off x="487882" y="1144489"/>
          <a:ext cx="8169646" cy="3177005"/>
        </p:xfrm>
        <a:graphic>
          <a:graphicData uri="http://schemas.openxmlformats.org/drawingml/2006/table">
            <a:tbl>
              <a:tblPr>
                <a:tableStyleId>{073A0DAA-6AF3-43AB-8588-CEC1D06C72B9}</a:tableStyleId>
              </a:tblPr>
              <a:tblGrid>
                <a:gridCol w="1142433"/>
                <a:gridCol w="4976092"/>
                <a:gridCol w="2051121"/>
              </a:tblGrid>
              <a:tr h="420949">
                <a:tc>
                  <a:txBody>
                    <a:bodyPr/>
                    <a:lstStyle/>
                    <a:p>
                      <a:pPr algn="ctr" fontAlgn="b"/>
                      <a:endParaRPr lang="en-US" sz="2000" b="0" i="0" u="none" strike="noStrike" dirty="0">
                        <a:effectLst/>
                        <a:latin typeface="Arial"/>
                      </a:endParaRPr>
                    </a:p>
                  </a:txBody>
                  <a:tcPr marL="12700" marR="12700" marT="12700" marB="0" anchor="ctr">
                    <a:solidFill>
                      <a:srgbClr val="3366FF"/>
                    </a:solidFill>
                  </a:tcPr>
                </a:tc>
                <a:tc>
                  <a:txBody>
                    <a:bodyPr/>
                    <a:lstStyle/>
                    <a:p>
                      <a:pPr algn="ctr"/>
                      <a:r>
                        <a:rPr kumimoji="1" lang="en-US" altLang="ja-JP" sz="2000" dirty="0" smtClean="0">
                          <a:solidFill>
                            <a:srgbClr val="FFFFFF"/>
                          </a:solidFill>
                        </a:rPr>
                        <a:t>Value basis</a:t>
                      </a:r>
                      <a:endParaRPr kumimoji="1" lang="ja-JP" altLang="en-US" sz="2000" dirty="0">
                        <a:solidFill>
                          <a:srgbClr val="FFFFFF"/>
                        </a:solidFill>
                      </a:endParaRPr>
                    </a:p>
                  </a:txBody>
                  <a:tcPr marL="12700" marR="12700" marT="12700" marB="0" anchor="ctr">
                    <a:solidFill>
                      <a:srgbClr val="3366FF"/>
                    </a:solidFill>
                  </a:tcPr>
                </a:tc>
                <a:tc>
                  <a:txBody>
                    <a:bodyPr/>
                    <a:lstStyle/>
                    <a:p>
                      <a:pPr algn="ctr" fontAlgn="b"/>
                      <a:r>
                        <a:rPr lang="en-US" sz="2000" u="none" strike="noStrike" dirty="0">
                          <a:solidFill>
                            <a:srgbClr val="FFFFFF"/>
                          </a:solidFill>
                          <a:effectLst/>
                        </a:rPr>
                        <a:t>Premium</a:t>
                      </a:r>
                      <a:endParaRPr lang="en-US" sz="2000" b="0" i="0" u="none" strike="noStrike" dirty="0">
                        <a:solidFill>
                          <a:srgbClr val="FFFFFF"/>
                        </a:solidFill>
                        <a:effectLst/>
                        <a:latin typeface="Arial"/>
                      </a:endParaRPr>
                    </a:p>
                  </a:txBody>
                  <a:tcPr marL="12700" marR="12700" marT="12700" marB="0" anchor="ctr">
                    <a:solidFill>
                      <a:srgbClr val="3366FF"/>
                    </a:solidFill>
                  </a:tcPr>
                </a:tc>
              </a:tr>
              <a:tr h="402377">
                <a:tc>
                  <a:txBody>
                    <a:bodyPr/>
                    <a:lstStyle/>
                    <a:p>
                      <a:pPr algn="ctr" fontAlgn="b"/>
                      <a:r>
                        <a:rPr lang="en-US" altLang="ja-JP" sz="2000" u="none" strike="noStrike">
                          <a:effectLst/>
                        </a:rPr>
                        <a:t>1</a:t>
                      </a:r>
                      <a:endParaRPr lang="en-US" altLang="ja-JP" sz="2000" b="0" i="0" u="none" strike="noStrike">
                        <a:effectLst/>
                        <a:latin typeface="Arial"/>
                      </a:endParaRPr>
                    </a:p>
                  </a:txBody>
                  <a:tcPr marL="12700" marR="12700" marT="12700" marB="0" anchor="ctr"/>
                </a:tc>
                <a:tc>
                  <a:txBody>
                    <a:bodyPr/>
                    <a:lstStyle/>
                    <a:p>
                      <a:pPr algn="l" fontAlgn="b"/>
                      <a:r>
                        <a:rPr lang="en-US" sz="2000" u="none" strike="noStrike" dirty="0">
                          <a:effectLst/>
                        </a:rPr>
                        <a:t>COTS or equivalent</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a:effectLst/>
                        </a:rPr>
                        <a:t>5%</a:t>
                      </a:r>
                      <a:endParaRPr lang="en-US" altLang="ja-JP" sz="2000" b="0" i="0" u="none" strike="noStrike">
                        <a:effectLst/>
                        <a:latin typeface="Arial"/>
                      </a:endParaRPr>
                    </a:p>
                  </a:txBody>
                  <a:tcPr marL="12700" marR="12700" marT="12700" marB="0" anchor="ctr"/>
                </a:tc>
              </a:tr>
              <a:tr h="402377">
                <a:tc>
                  <a:txBody>
                    <a:bodyPr/>
                    <a:lstStyle/>
                    <a:p>
                      <a:pPr algn="ctr" fontAlgn="b"/>
                      <a:r>
                        <a:rPr lang="en-US" altLang="ja-JP" sz="2000" u="none" strike="noStrike">
                          <a:effectLst/>
                        </a:rPr>
                        <a:t>2</a:t>
                      </a:r>
                      <a:endParaRPr lang="en-US" altLang="ja-JP" sz="2000" b="0" i="0" u="none" strike="noStrike">
                        <a:effectLst/>
                        <a:latin typeface="Arial"/>
                      </a:endParaRPr>
                    </a:p>
                  </a:txBody>
                  <a:tcPr marL="12700" marR="12700" marT="12700" marB="0" anchor="ctr"/>
                </a:tc>
                <a:tc>
                  <a:txBody>
                    <a:bodyPr/>
                    <a:lstStyle/>
                    <a:p>
                      <a:pPr algn="l" fontAlgn="b"/>
                      <a:r>
                        <a:rPr lang="en-US" sz="2000" u="none" strike="noStrike" dirty="0">
                          <a:effectLst/>
                        </a:rPr>
                        <a:t>Procurement</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a:effectLst/>
                        </a:rPr>
                        <a:t>8%</a:t>
                      </a:r>
                      <a:endParaRPr lang="en-US" altLang="ja-JP" sz="2000" b="0" i="0" u="none" strike="noStrike">
                        <a:effectLst/>
                        <a:latin typeface="Arial"/>
                      </a:endParaRPr>
                    </a:p>
                  </a:txBody>
                  <a:tcPr marL="12700" marR="12700" marT="12700" marB="0" anchor="ctr"/>
                </a:tc>
              </a:tr>
              <a:tr h="403697">
                <a:tc>
                  <a:txBody>
                    <a:bodyPr/>
                    <a:lstStyle/>
                    <a:p>
                      <a:pPr algn="ctr" fontAlgn="b"/>
                      <a:r>
                        <a:rPr lang="en-US" altLang="ja-JP" sz="2000" u="none" strike="noStrike" dirty="0">
                          <a:effectLst/>
                        </a:rPr>
                        <a:t>3</a:t>
                      </a:r>
                      <a:endParaRPr lang="en-US" altLang="ja-JP" sz="2000" b="0" i="0" u="none" strike="noStrike" dirty="0">
                        <a:effectLst/>
                        <a:latin typeface="Arial"/>
                      </a:endParaRPr>
                    </a:p>
                  </a:txBody>
                  <a:tcPr marL="12700" marR="12700" marT="12700" marB="0" anchor="ctr"/>
                </a:tc>
                <a:tc>
                  <a:txBody>
                    <a:bodyPr/>
                    <a:lstStyle/>
                    <a:p>
                      <a:pPr algn="l" fontAlgn="b"/>
                      <a:r>
                        <a:rPr lang="en-US" sz="2000" u="none" strike="noStrike" dirty="0">
                          <a:effectLst/>
                        </a:rPr>
                        <a:t>Vendor quote</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a:effectLst/>
                        </a:rPr>
                        <a:t>10%</a:t>
                      </a:r>
                      <a:endParaRPr lang="en-US" altLang="ja-JP" sz="2000" b="0" i="0" u="none" strike="noStrike">
                        <a:effectLst/>
                        <a:latin typeface="Arial"/>
                      </a:endParaRPr>
                    </a:p>
                  </a:txBody>
                  <a:tcPr marL="12700" marR="12700" marT="12700" marB="0" anchor="ctr"/>
                </a:tc>
              </a:tr>
              <a:tr h="402377">
                <a:tc>
                  <a:txBody>
                    <a:bodyPr/>
                    <a:lstStyle/>
                    <a:p>
                      <a:pPr algn="ctr" fontAlgn="b"/>
                      <a:r>
                        <a:rPr lang="en-US" altLang="ja-JP" sz="2000" u="none" strike="noStrike" dirty="0">
                          <a:effectLst/>
                        </a:rPr>
                        <a:t>4</a:t>
                      </a:r>
                      <a:endParaRPr lang="en-US" altLang="ja-JP" sz="2000" b="0" i="0" u="none" strike="noStrike" dirty="0">
                        <a:effectLst/>
                        <a:latin typeface="Arial"/>
                      </a:endParaRPr>
                    </a:p>
                  </a:txBody>
                  <a:tcPr marL="12700" marR="12700" marT="12700" marB="0" anchor="ctr"/>
                </a:tc>
                <a:tc>
                  <a:txBody>
                    <a:bodyPr/>
                    <a:lstStyle/>
                    <a:p>
                      <a:pPr algn="l" fontAlgn="b"/>
                      <a:r>
                        <a:rPr lang="en-US" sz="2000" u="none" strike="noStrike" dirty="0">
                          <a:effectLst/>
                        </a:rPr>
                        <a:t>Industrial Study, mass production</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dirty="0" smtClean="0">
                          <a:effectLst/>
                        </a:rPr>
                        <a:t>20%</a:t>
                      </a:r>
                      <a:endParaRPr lang="en-US" altLang="ja-JP" sz="2000" b="0" i="0" u="none" strike="noStrike" dirty="0">
                        <a:effectLst/>
                        <a:latin typeface="Arial"/>
                      </a:endParaRPr>
                    </a:p>
                  </a:txBody>
                  <a:tcPr marL="12700" marR="12700" marT="12700" marB="0" anchor="ctr"/>
                </a:tc>
              </a:tr>
              <a:tr h="742851">
                <a:tc>
                  <a:txBody>
                    <a:bodyPr/>
                    <a:lstStyle/>
                    <a:p>
                      <a:pPr algn="ctr" fontAlgn="b"/>
                      <a:r>
                        <a:rPr lang="en-US" altLang="ja-JP" sz="2000" u="none" strike="noStrike" dirty="0">
                          <a:effectLst/>
                        </a:rPr>
                        <a:t>5</a:t>
                      </a:r>
                      <a:endParaRPr lang="en-US" altLang="ja-JP" sz="2000" b="0" i="0" u="none" strike="noStrike" dirty="0">
                        <a:effectLst/>
                        <a:latin typeface="Arial"/>
                      </a:endParaRPr>
                    </a:p>
                  </a:txBody>
                  <a:tcPr marL="12700" marR="12700" marT="12700" marB="0" anchor="ctr"/>
                </a:tc>
                <a:tc>
                  <a:txBody>
                    <a:bodyPr/>
                    <a:lstStyle/>
                    <a:p>
                      <a:pPr algn="l" fontAlgn="b"/>
                      <a:r>
                        <a:rPr lang="en-US" sz="2000" u="none" strike="noStrike" dirty="0">
                          <a:effectLst/>
                        </a:rPr>
                        <a:t>Engineering estimate: conventional technology</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dirty="0">
                          <a:effectLst/>
                        </a:rPr>
                        <a:t>15%</a:t>
                      </a:r>
                      <a:endParaRPr lang="en-US" altLang="ja-JP" sz="2000" b="0" i="0" u="none" strike="noStrike" dirty="0">
                        <a:effectLst/>
                        <a:latin typeface="Arial"/>
                      </a:endParaRPr>
                    </a:p>
                  </a:txBody>
                  <a:tcPr marL="12700" marR="12700" marT="12700" marB="0" anchor="ctr"/>
                </a:tc>
              </a:tr>
              <a:tr h="402377">
                <a:tc>
                  <a:txBody>
                    <a:bodyPr/>
                    <a:lstStyle/>
                    <a:p>
                      <a:pPr algn="ctr" fontAlgn="b"/>
                      <a:r>
                        <a:rPr lang="en-US" altLang="ja-JP" sz="2000" u="none" strike="noStrike">
                          <a:effectLst/>
                        </a:rPr>
                        <a:t>6</a:t>
                      </a:r>
                      <a:endParaRPr lang="en-US" altLang="ja-JP" sz="2000" b="0" i="0" u="none" strike="noStrike">
                        <a:effectLst/>
                        <a:latin typeface="Arial"/>
                      </a:endParaRPr>
                    </a:p>
                  </a:txBody>
                  <a:tcPr marL="12700" marR="12700" marT="12700" marB="0" anchor="ctr"/>
                </a:tc>
                <a:tc>
                  <a:txBody>
                    <a:bodyPr/>
                    <a:lstStyle/>
                    <a:p>
                      <a:pPr algn="l" fontAlgn="b"/>
                      <a:r>
                        <a:rPr lang="en-US" sz="2000" u="none" strike="noStrike" dirty="0">
                          <a:effectLst/>
                        </a:rPr>
                        <a:t>Engineering estimate: R&amp;D  needed</a:t>
                      </a:r>
                      <a:endParaRPr lang="en-US" sz="2000" b="0" i="0" u="none" strike="noStrike" dirty="0">
                        <a:effectLst/>
                        <a:latin typeface="Arial"/>
                      </a:endParaRPr>
                    </a:p>
                  </a:txBody>
                  <a:tcPr marL="12700" marR="12700" marT="12700" marB="0" anchor="ctr"/>
                </a:tc>
                <a:tc>
                  <a:txBody>
                    <a:bodyPr/>
                    <a:lstStyle/>
                    <a:p>
                      <a:pPr algn="ctr" fontAlgn="b"/>
                      <a:r>
                        <a:rPr lang="en-US" altLang="ja-JP" sz="2000" u="none" strike="noStrike" dirty="0">
                          <a:effectLst/>
                        </a:rPr>
                        <a:t>30%</a:t>
                      </a:r>
                      <a:endParaRPr lang="en-US" altLang="ja-JP" sz="2000" b="0" i="0" u="none" strike="noStrike" dirty="0">
                        <a:effectLst/>
                        <a:latin typeface="Arial"/>
                      </a:endParaRPr>
                    </a:p>
                  </a:txBody>
                  <a:tcPr marL="12700" marR="12700" marT="12700" marB="0" anchor="ctr"/>
                </a:tc>
              </a:tr>
            </a:tbl>
          </a:graphicData>
        </a:graphic>
      </p:graphicFrame>
    </p:spTree>
    <p:extLst>
      <p:ext uri="{BB962C8B-B14F-4D97-AF65-F5344CB8AC3E}">
        <p14:creationId xmlns:p14="http://schemas.microsoft.com/office/powerpoint/2010/main" val="60801009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3200" b="1" dirty="0" smtClean="0"/>
              <a:t>Cost Premiums</a:t>
            </a:r>
            <a:r>
              <a:rPr kumimoji="1" lang="en-US" altLang="ja-JP" sz="3200" b="1" dirty="0"/>
              <a:t> </a:t>
            </a:r>
            <a:r>
              <a:rPr kumimoji="1" lang="en-US" altLang="ja-JP" sz="3200" b="1" dirty="0" smtClean="0"/>
              <a:t>for Cavity and CM</a:t>
            </a:r>
            <a:endParaRPr kumimoji="1" lang="ja-JP" altLang="en-US" sz="3200" b="1" dirty="0"/>
          </a:p>
        </p:txBody>
      </p:sp>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A. Yamamoto: 2013.2.6</a:t>
            </a:r>
            <a:endParaRPr lang="en-US">
              <a:solidFill>
                <a:srgbClr val="000000"/>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9</a:t>
            </a:fld>
            <a:endParaRPr lang="en-US">
              <a:solidFill>
                <a:srgbClr val="000000"/>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latin typeface="Arial"/>
                <a:ea typeface="Arial Unicode MS"/>
                <a:cs typeface="Arial Unicode MS"/>
              </a:rPr>
              <a:t>SCRF Cost Overview</a:t>
            </a:r>
            <a:endParaRPr lang="en-US">
              <a:latin typeface="Arial"/>
              <a:ea typeface="Arial Unicode MS"/>
              <a:cs typeface="Arial Unicode MS"/>
            </a:endParaRPr>
          </a:p>
        </p:txBody>
      </p:sp>
      <p:pic>
        <p:nvPicPr>
          <p:cNvPr id="5122"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52399" y="1106586"/>
            <a:ext cx="8875292" cy="5254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5789335" y="3146189"/>
            <a:ext cx="3218874" cy="584776"/>
          </a:xfrm>
          <a:prstGeom prst="rect">
            <a:avLst/>
          </a:prstGeom>
          <a:solidFill>
            <a:srgbClr val="CCFFCC"/>
          </a:solidFill>
        </p:spPr>
        <p:txBody>
          <a:bodyPr wrap="square" rtlCol="0">
            <a:spAutoFit/>
          </a:bodyPr>
          <a:lstStyle/>
          <a:p>
            <a:r>
              <a:rPr lang="en-US" altLang="ja-JP" sz="1600" dirty="0" smtClean="0"/>
              <a:t>To be cost equivalent with </a:t>
            </a:r>
          </a:p>
          <a:p>
            <a:r>
              <a:rPr lang="en-US" altLang="ja-JP" sz="1600" dirty="0" smtClean="0"/>
              <a:t>that of EXFEL production</a:t>
            </a:r>
            <a:endParaRPr kumimoji="1" lang="ja-JP" altLang="en-US" sz="1600" dirty="0"/>
          </a:p>
        </p:txBody>
      </p:sp>
      <p:sp>
        <p:nvSpPr>
          <p:cNvPr id="8" name="テキスト ボックス 7"/>
          <p:cNvSpPr txBox="1"/>
          <p:nvPr/>
        </p:nvSpPr>
        <p:spPr>
          <a:xfrm>
            <a:off x="5801908" y="4260090"/>
            <a:ext cx="3218874" cy="584776"/>
          </a:xfrm>
          <a:prstGeom prst="rect">
            <a:avLst/>
          </a:prstGeom>
          <a:solidFill>
            <a:srgbClr val="CCFFCC"/>
          </a:solidFill>
        </p:spPr>
        <p:txBody>
          <a:bodyPr wrap="square" rtlCol="0">
            <a:spAutoFit/>
          </a:bodyPr>
          <a:lstStyle/>
          <a:p>
            <a:r>
              <a:rPr lang="en-US" altLang="ja-JP" sz="1600" dirty="0" smtClean="0"/>
              <a:t>Further survey/investigation </a:t>
            </a:r>
          </a:p>
          <a:p>
            <a:r>
              <a:rPr lang="en-US" altLang="ja-JP" sz="1600" dirty="0" smtClean="0"/>
              <a:t>required</a:t>
            </a:r>
          </a:p>
        </p:txBody>
      </p:sp>
      <p:sp>
        <p:nvSpPr>
          <p:cNvPr id="7" name="テキスト ボックス 6"/>
          <p:cNvSpPr txBox="1"/>
          <p:nvPr/>
        </p:nvSpPr>
        <p:spPr>
          <a:xfrm>
            <a:off x="5801908" y="5319689"/>
            <a:ext cx="3218874" cy="369332"/>
          </a:xfrm>
          <a:prstGeom prst="rect">
            <a:avLst/>
          </a:prstGeom>
          <a:solidFill>
            <a:srgbClr val="CCFFCC"/>
          </a:solidFill>
        </p:spPr>
        <p:txBody>
          <a:bodyPr wrap="square" rtlCol="0">
            <a:spAutoFit/>
          </a:bodyPr>
          <a:lstStyle/>
          <a:p>
            <a:r>
              <a:rPr kumimoji="1" lang="en-US" altLang="ja-JP" dirty="0" smtClean="0"/>
              <a:t>To learn more from EXFEL</a:t>
            </a:r>
            <a:endParaRPr kumimoji="1" lang="ja-JP" altLang="en-US" dirty="0"/>
          </a:p>
        </p:txBody>
      </p:sp>
      <p:sp>
        <p:nvSpPr>
          <p:cNvPr id="9" name="テキスト ボックス 8"/>
          <p:cNvSpPr txBox="1"/>
          <p:nvPr/>
        </p:nvSpPr>
        <p:spPr>
          <a:xfrm>
            <a:off x="5798678" y="2451414"/>
            <a:ext cx="3276558" cy="369332"/>
          </a:xfrm>
          <a:prstGeom prst="rect">
            <a:avLst/>
          </a:prstGeom>
          <a:solidFill>
            <a:srgbClr val="CCFFCC"/>
          </a:solidFill>
        </p:spPr>
        <p:txBody>
          <a:bodyPr wrap="none" rtlCol="0">
            <a:spAutoFit/>
          </a:bodyPr>
          <a:lstStyle/>
          <a:p>
            <a:r>
              <a:rPr lang="en-US" altLang="ja-JP" dirty="0" smtClean="0"/>
              <a:t>Market dynamically fluctuated</a:t>
            </a:r>
            <a:endParaRPr kumimoji="1" lang="ja-JP" altLang="en-US" dirty="0"/>
          </a:p>
        </p:txBody>
      </p:sp>
    </p:spTree>
    <p:extLst>
      <p:ext uri="{BB962C8B-B14F-4D97-AF65-F5344CB8AC3E}">
        <p14:creationId xmlns:p14="http://schemas.microsoft.com/office/powerpoint/2010/main" val="108226223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19039</TotalTime>
  <Words>2233</Words>
  <Application>Microsoft Macintosh PowerPoint</Application>
  <PresentationFormat>画面に合わせる (4:3)</PresentationFormat>
  <Paragraphs>355</Paragraphs>
  <Slides>24</Slides>
  <Notes>3</Notes>
  <HiddenSlides>0</HiddenSlides>
  <MMClips>0</MMClips>
  <ScaleCrop>false</ScaleCrop>
  <HeadingPairs>
    <vt:vector size="4" baseType="variant">
      <vt:variant>
        <vt:lpstr>テーマ</vt:lpstr>
      </vt:variant>
      <vt:variant>
        <vt:i4>5</vt:i4>
      </vt:variant>
      <vt:variant>
        <vt:lpstr>スライド タイトル</vt:lpstr>
      </vt:variant>
      <vt:variant>
        <vt:i4>24</vt:i4>
      </vt:variant>
    </vt:vector>
  </HeadingPairs>
  <TitlesOfParts>
    <vt:vector size="29" baseType="lpstr">
      <vt:lpstr>ホワイト</vt:lpstr>
      <vt:lpstr>1_Default Theme</vt:lpstr>
      <vt:lpstr>7_Default Theme</vt:lpstr>
      <vt:lpstr>2_Default Theme</vt:lpstr>
      <vt:lpstr>Default Theme</vt:lpstr>
      <vt:lpstr>GDE ML-SCRF: FuzeBox Meeting Feb., 13, 2013</vt:lpstr>
      <vt:lpstr>SCRF: FY2013 Plan</vt:lpstr>
      <vt:lpstr>Completion of Technical Design Report to be printed by June, 2013 </vt:lpstr>
      <vt:lpstr>ILC TDR: External Cost Review Windsor, UK, Feb. 6-7, 2013</vt:lpstr>
      <vt:lpstr>ILC-TDR Cost Estimate: SCRF Overview</vt:lpstr>
      <vt:lpstr>Fraction of SCRF Cavity and CMs </vt:lpstr>
      <vt:lpstr>Cavity/Cryomodule Fabrication</vt:lpstr>
      <vt:lpstr>Cost uncertainty methodology</vt:lpstr>
      <vt:lpstr>Cost Premiums for Cavity and CM</vt:lpstr>
      <vt:lpstr>Cryogenics Configuration and  Cost  to be further reported by T, Peterson</vt:lpstr>
      <vt:lpstr>HLRF and Power Distribution</vt:lpstr>
      <vt:lpstr>Summary of Cost Premiums  for HLRF</vt:lpstr>
      <vt:lpstr>Summary of SCRF Cost-estimate </vt:lpstr>
      <vt:lpstr>Summary </vt:lpstr>
      <vt:lpstr>ILC Cost Review Report Digested for SCRF by AY</vt:lpstr>
      <vt:lpstr>What are the high priority steps in the near term before construction start</vt:lpstr>
      <vt:lpstr>The Elements in the cost estimate that need to be refined</vt:lpstr>
      <vt:lpstr>The Linac: SRF linac, cryogenics, component qualification</vt:lpstr>
      <vt:lpstr>The Linac: SRF linac, cryogenics, component qualification</vt:lpstr>
      <vt:lpstr>The Linac: SRF linac, cryogenics, component qualification</vt:lpstr>
      <vt:lpstr>The Linac: High Power RF</vt:lpstr>
      <vt:lpstr>Transition to the Next </vt:lpstr>
      <vt:lpstr>Transition to the Next ILC Organization</vt:lpstr>
      <vt:lpstr>Acknowledgements</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for SCRF BTR January 19 -20, 2012 </dc:title>
  <dc:creator>Yamamoto Akira</dc:creator>
  <cp:lastModifiedBy>Yamamoto Akira</cp:lastModifiedBy>
  <cp:revision>349</cp:revision>
  <cp:lastPrinted>2011-12-01T14:01:52Z</cp:lastPrinted>
  <dcterms:created xsi:type="dcterms:W3CDTF">2012-01-05T08:51:56Z</dcterms:created>
  <dcterms:modified xsi:type="dcterms:W3CDTF">2013-02-13T15:18:32Z</dcterms:modified>
</cp:coreProperties>
</file>