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5" r:id="rId5"/>
    <p:sldId id="268" r:id="rId6"/>
    <p:sldId id="260" r:id="rId7"/>
    <p:sldId id="261" r:id="rId8"/>
    <p:sldId id="259" r:id="rId9"/>
    <p:sldId id="267" r:id="rId10"/>
    <p:sldId id="263" r:id="rId11"/>
    <p:sldId id="266" r:id="rId12"/>
    <p:sldId id="272" r:id="rId13"/>
    <p:sldId id="264" r:id="rId14"/>
    <p:sldId id="271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3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46" autoAdjust="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5101D-513C-446A-9BD3-0AE79A6EF37E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55EEB-F188-4402-82B8-F946FC4C9D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52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>
            <a:prstTxWarp prst="textNoShape">
              <a:avLst/>
            </a:prstTxWarp>
          </a:bodyPr>
          <a:lstStyle/>
          <a:p>
            <a:pPr algn="r"/>
            <a:fld id="{21423308-7EE8-D845-B22E-E05DC4E992BD}" type="slidenum">
              <a:rPr lang="en-US" altLang="ja-JP" sz="1200"/>
              <a:pPr algn="r"/>
              <a:t>6</a:t>
            </a:fld>
            <a:endParaRPr lang="en-US" altLang="ja-JP" sz="1200" dirty="0"/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700153-9E52-4338-9429-8D6F4C81DBE6}" type="datetimeFigureOut">
              <a:rPr kumimoji="1" lang="ja-JP" altLang="en-US" smtClean="0"/>
              <a:t>2013/11/15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F10090-6AC7-4FC6-A59D-F133EC99E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3886200"/>
            <a:ext cx="7321624" cy="990600"/>
          </a:xfrm>
        </p:spPr>
        <p:txBody>
          <a:bodyPr>
            <a:noAutofit/>
          </a:bodyPr>
          <a:lstStyle/>
          <a:p>
            <a:r>
              <a:rPr kumimoji="1" lang="en-US" altLang="ja-JP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xi Serif" panose="02020603070000000000" pitchFamily="18" charset="0"/>
              </a:rPr>
              <a:t>AWG1 (Injector) Summary</a:t>
            </a:r>
            <a:endParaRPr kumimoji="1" lang="ja-JP" altLang="en-US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xi Serif" panose="02020603070000000000" pitchFamily="18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 smtClean="0">
                <a:solidFill>
                  <a:srgbClr val="002060"/>
                </a:solidFill>
                <a:latin typeface="Luxi Serif" panose="02020603070000000000" pitchFamily="18" charset="0"/>
              </a:rPr>
              <a:t>Steffen  </a:t>
            </a:r>
            <a:r>
              <a:rPr kumimoji="1" lang="en-US" altLang="ja-JP" sz="2400" dirty="0" err="1" smtClean="0">
                <a:solidFill>
                  <a:srgbClr val="002060"/>
                </a:solidFill>
                <a:latin typeface="Luxi Serif" panose="02020603070000000000" pitchFamily="18" charset="0"/>
              </a:rPr>
              <a:t>Döbert</a:t>
            </a:r>
            <a:r>
              <a:rPr kumimoji="1" lang="en-US" altLang="ja-JP" sz="2400" dirty="0" smtClean="0">
                <a:solidFill>
                  <a:srgbClr val="002060"/>
                </a:solidFill>
                <a:latin typeface="Luxi Serif" panose="02020603070000000000" pitchFamily="18" charset="0"/>
              </a:rPr>
              <a:t>,  Wei </a:t>
            </a:r>
            <a:r>
              <a:rPr kumimoji="1" lang="en-US" altLang="ja-JP" sz="2400" dirty="0" err="1" smtClean="0">
                <a:solidFill>
                  <a:srgbClr val="002060"/>
                </a:solidFill>
                <a:latin typeface="Luxi Serif" panose="02020603070000000000" pitchFamily="18" charset="0"/>
              </a:rPr>
              <a:t>Gai</a:t>
            </a:r>
            <a:r>
              <a:rPr kumimoji="1" lang="en-US" altLang="ja-JP" sz="2400" dirty="0" smtClean="0">
                <a:solidFill>
                  <a:srgbClr val="002060"/>
                </a:solidFill>
                <a:latin typeface="Luxi Serif" panose="02020603070000000000" pitchFamily="18" charset="0"/>
              </a:rPr>
              <a:t>,   Masao </a:t>
            </a:r>
            <a:r>
              <a:rPr kumimoji="1" lang="en-US" altLang="ja-JP" sz="2400" dirty="0" err="1" smtClean="0">
                <a:solidFill>
                  <a:srgbClr val="002060"/>
                </a:solidFill>
                <a:latin typeface="Luxi Serif" panose="02020603070000000000" pitchFamily="18" charset="0"/>
              </a:rPr>
              <a:t>Kuriki</a:t>
            </a:r>
            <a:endParaRPr kumimoji="1" lang="ja-JP" altLang="en-US" sz="2400" dirty="0">
              <a:solidFill>
                <a:srgbClr val="002060"/>
              </a:solidFill>
              <a:latin typeface="Luxi Serif" panose="0202060307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18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87"/>
    </mc:Choice>
    <mc:Fallback>
      <p:transition spd="slow" advTm="1198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テキスト ボックス 1"/>
          <p:cNvSpPr txBox="1">
            <a:spLocks noChangeArrowheads="1"/>
          </p:cNvSpPr>
          <p:nvPr/>
        </p:nvSpPr>
        <p:spPr bwMode="auto">
          <a:xfrm>
            <a:off x="378738" y="48236"/>
            <a:ext cx="84789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latin typeface="Luxi Serif" panose="02020603070000000000" pitchFamily="18" charset="0"/>
              </a:rPr>
              <a:t>500kV DC gun for </a:t>
            </a:r>
            <a:r>
              <a:rPr lang="en-US" altLang="ja-JP" b="1" dirty="0" smtClean="0">
                <a:latin typeface="Luxi Serif" panose="02020603070000000000" pitchFamily="18" charset="0"/>
              </a:rPr>
              <a:t>ILC                                                   </a:t>
            </a:r>
            <a:r>
              <a:rPr lang="en-US" altLang="ja-JP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M. </a:t>
            </a:r>
            <a:r>
              <a:rPr lang="en-US" altLang="ja-JP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Kuriki</a:t>
            </a:r>
            <a:endParaRPr lang="en-US" altLang="ja-JP" b="1" dirty="0" smtClean="0">
              <a:solidFill>
                <a:srgbClr val="FF0000"/>
              </a:solidFill>
              <a:latin typeface="Luxi Serif" panose="02020603070000000000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latin typeface="Luxi Serif" panose="02020603070000000000" pitchFamily="18" charset="0"/>
              </a:rPr>
              <a:t>Strain Compensated Super-lattice </a:t>
            </a:r>
            <a:r>
              <a:rPr lang="en-US" altLang="ja-JP" b="1" dirty="0" err="1" smtClean="0">
                <a:latin typeface="Luxi Serif" panose="02020603070000000000" pitchFamily="18" charset="0"/>
              </a:rPr>
              <a:t>GaAs</a:t>
            </a:r>
            <a:r>
              <a:rPr lang="en-US" altLang="ja-JP" b="1" dirty="0" smtClean="0">
                <a:latin typeface="Luxi Serif" panose="02020603070000000000" pitchFamily="18" charset="0"/>
              </a:rPr>
              <a:t> cathode  </a:t>
            </a:r>
            <a:r>
              <a:rPr lang="en-US" altLang="ja-JP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N. Yamamoto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5" t="5988" r="14664" b="26593"/>
          <a:stretch/>
        </p:blipFill>
        <p:spPr>
          <a:xfrm>
            <a:off x="6496755" y="919654"/>
            <a:ext cx="2424572" cy="2509346"/>
          </a:xfrm>
          <a:prstGeom prst="rect">
            <a:avLst/>
          </a:prstGeom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14" b="6409"/>
          <a:stretch/>
        </p:blipFill>
        <p:spPr bwMode="auto">
          <a:xfrm>
            <a:off x="2490197" y="1298139"/>
            <a:ext cx="3880045" cy="175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78738" y="1355408"/>
            <a:ext cx="21055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Demonstration</a:t>
            </a:r>
          </a:p>
          <a:p>
            <a:r>
              <a:rPr kumimoji="1" lang="en-US" altLang="ja-JP" sz="2000" dirty="0" smtClean="0"/>
              <a:t>500kV,  10mA</a:t>
            </a:r>
          </a:p>
          <a:p>
            <a:r>
              <a:rPr lang="en-US" altLang="ja-JP" sz="2000" dirty="0" smtClean="0"/>
              <a:t>Cathode emission current </a:t>
            </a:r>
            <a:r>
              <a:rPr lang="en-US" altLang="ja-JP" sz="2000" dirty="0" smtClean="0"/>
              <a:t>should be improved.</a:t>
            </a:r>
            <a:r>
              <a:rPr kumimoji="1" lang="en-US" altLang="ja-JP" sz="2000" dirty="0" smtClean="0"/>
              <a:t> </a:t>
            </a:r>
            <a:endParaRPr kumimoji="1" lang="en-US" altLang="ja-JP" sz="2000" dirty="0" smtClean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35" y="3416424"/>
            <a:ext cx="3842692" cy="274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65874"/>
            <a:ext cx="3184456" cy="268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56" y="3284984"/>
            <a:ext cx="1808845" cy="133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3123611" y="4623372"/>
            <a:ext cx="23844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By controlling zero </a:t>
            </a:r>
          </a:p>
          <a:p>
            <a:r>
              <a:rPr kumimoji="1" lang="en-US" altLang="ja-JP" sz="2000" dirty="0" smtClean="0"/>
              <a:t>net strain, high QE and </a:t>
            </a:r>
            <a:r>
              <a:rPr lang="en-US" altLang="ja-JP" sz="2000" dirty="0" smtClean="0"/>
              <a:t>High polarization is possible!</a:t>
            </a:r>
            <a:endParaRPr kumimoji="1" lang="ja-JP" altLang="en-US" sz="2000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827584" y="3501008"/>
            <a:ext cx="1584667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719828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849"/>
    </mc:Choice>
    <mc:Fallback>
      <p:transition spd="slow" advTm="31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solidFill>
                  <a:schemeClr val="accent1">
                    <a:lumMod val="75000"/>
                  </a:schemeClr>
                </a:solidFill>
                <a:latin typeface="Luxi Serif" panose="02020603070000000000" pitchFamily="18" charset="0"/>
              </a:rPr>
              <a:t>Drive Beam injector </a:t>
            </a:r>
            <a:r>
              <a:rPr lang="en-US" altLang="ja-JP" sz="2400" b="1" dirty="0" smtClean="0">
                <a:solidFill>
                  <a:schemeClr val="accent1">
                    <a:lumMod val="75000"/>
                  </a:schemeClr>
                </a:solidFill>
                <a:latin typeface="Luxi Serif" panose="02020603070000000000" pitchFamily="18" charset="0"/>
              </a:rPr>
              <a:t> developments                      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S.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Döbert</a:t>
            </a:r>
            <a:endParaRPr kumimoji="1" lang="ja-JP" altLang="en-US" sz="24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grpSp>
        <p:nvGrpSpPr>
          <p:cNvPr id="33" name="Group 223"/>
          <p:cNvGrpSpPr>
            <a:grpSpLocks/>
          </p:cNvGrpSpPr>
          <p:nvPr/>
        </p:nvGrpSpPr>
        <p:grpSpPr bwMode="auto">
          <a:xfrm>
            <a:off x="609890" y="1237728"/>
            <a:ext cx="8251825" cy="4084807"/>
            <a:chOff x="483" y="528"/>
            <a:chExt cx="5729" cy="2838"/>
          </a:xfrm>
        </p:grpSpPr>
        <p:grpSp>
          <p:nvGrpSpPr>
            <p:cNvPr id="34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8" name="Picture 2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9" name="Rectangle 228"/>
              <p:cNvSpPr>
                <a:spLocks noChangeArrowheads="1"/>
              </p:cNvSpPr>
              <p:nvPr/>
            </p:nvSpPr>
            <p:spPr bwMode="auto">
              <a:xfrm>
                <a:off x="2624" y="2211"/>
                <a:ext cx="3136" cy="26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900" i="1" u="sng">
                    <a:solidFill>
                      <a:srgbClr val="FF3300"/>
                    </a:solidFill>
                    <a:latin typeface="Comic Sans MS" charset="0"/>
                  </a:rPr>
                  <a:t>CLIC RF POWER SOURCE LAYOUT</a:t>
                </a:r>
                <a:endParaRPr lang="en-US" sz="1900" i="1" u="sng">
                  <a:solidFill>
                    <a:srgbClr val="FF3300"/>
                  </a:solidFill>
                  <a:latin typeface="Comic Sans MS" charset="0"/>
                  <a:sym typeface="Symbol" charset="2"/>
                </a:endParaRPr>
              </a:p>
            </p:txBody>
          </p:sp>
        </p:grpSp>
        <p:grpSp>
          <p:nvGrpSpPr>
            <p:cNvPr id="35" name="Group 229"/>
            <p:cNvGrpSpPr>
              <a:grpSpLocks/>
            </p:cNvGrpSpPr>
            <p:nvPr/>
          </p:nvGrpSpPr>
          <p:grpSpPr bwMode="auto">
            <a:xfrm>
              <a:off x="491" y="528"/>
              <a:ext cx="5593" cy="2657"/>
              <a:chOff x="491" y="528"/>
              <a:chExt cx="5593" cy="2657"/>
            </a:xfrm>
          </p:grpSpPr>
          <p:sp>
            <p:nvSpPr>
              <p:cNvPr id="36" name="Rectangle 230"/>
              <p:cNvSpPr>
                <a:spLocks noChangeArrowheads="1"/>
              </p:cNvSpPr>
              <p:nvPr/>
            </p:nvSpPr>
            <p:spPr bwMode="auto">
              <a:xfrm>
                <a:off x="984" y="528"/>
                <a:ext cx="2526" cy="34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 dirty="0">
                    <a:latin typeface="Comic Sans MS" charset="0"/>
                  </a:rPr>
                  <a:t>Drive Beam Accelerator</a:t>
                </a:r>
                <a:endParaRPr lang="en-US" sz="1700" dirty="0">
                  <a:latin typeface="Comic Sans MS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 dirty="0">
                    <a:solidFill>
                      <a:srgbClr val="0000FF"/>
                    </a:solidFill>
                    <a:latin typeface="Comic Sans MS" charset="0"/>
                  </a:rPr>
                  <a:t>efficient acceleration in fully loaded </a:t>
                </a:r>
                <a:r>
                  <a:rPr lang="en-US" sz="1200" dirty="0" err="1">
                    <a:solidFill>
                      <a:srgbClr val="0000FF"/>
                    </a:solidFill>
                    <a:latin typeface="Comic Sans MS" charset="0"/>
                  </a:rPr>
                  <a:t>linac</a:t>
                </a:r>
                <a:r>
                  <a:rPr lang="en-US" sz="1400" dirty="0">
                    <a:solidFill>
                      <a:srgbClr val="0000FF"/>
                    </a:solidFill>
                    <a:latin typeface="Comic Sans MS" charset="0"/>
                  </a:rPr>
                  <a:t> </a:t>
                </a:r>
                <a:endParaRPr lang="en-US" sz="1400" dirty="0">
                  <a:solidFill>
                    <a:srgbClr val="0000FF"/>
                  </a:solidFill>
                  <a:latin typeface="Comic Sans MS" charset="0"/>
                  <a:sym typeface="Symbol" charset="2"/>
                </a:endParaRPr>
              </a:p>
            </p:txBody>
          </p:sp>
          <p:grpSp>
            <p:nvGrpSpPr>
              <p:cNvPr id="37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0"/>
                <a:chOff x="1726" y="2552"/>
                <a:chExt cx="3771" cy="433"/>
              </a:xfrm>
            </p:grpSpPr>
            <p:sp>
              <p:nvSpPr>
                <p:cNvPr id="55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2" cy="18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 dirty="0">
                      <a:solidFill>
                        <a:srgbClr val="0000FF"/>
                      </a:solidFill>
                      <a:latin typeface="Comic Sans MS" charset="0"/>
                    </a:rPr>
                    <a:t>Power Extraction</a:t>
                  </a:r>
                  <a:endParaRPr lang="en-US" sz="1400" dirty="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56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omic Sans MS" charset="0"/>
                      <a:sym typeface="Symbol" charset="2"/>
                    </a:rPr>
                    <a:t></a:t>
                  </a:r>
                  <a:r>
                    <a:rPr lang="en-US" sz="1400" b="1">
                      <a:latin typeface="Comic Sans MS" charset="0"/>
                    </a:rPr>
                    <a:t> 24 in total)</a:t>
                  </a:r>
                </a:p>
              </p:txBody>
            </p:sp>
            <p:sp>
              <p:nvSpPr>
                <p:cNvPr id="57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2" y="2775"/>
                  <a:ext cx="1125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fr-FR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</p:grpSp>
          <p:grpSp>
            <p:nvGrpSpPr>
              <p:cNvPr id="38" name="Group 235"/>
              <p:cNvGrpSpPr>
                <a:grpSpLocks/>
              </p:cNvGrpSpPr>
              <p:nvPr/>
            </p:nvGrpSpPr>
            <p:grpSpPr bwMode="auto">
              <a:xfrm>
                <a:off x="491" y="559"/>
                <a:ext cx="5593" cy="1889"/>
                <a:chOff x="358" y="455"/>
                <a:chExt cx="5281" cy="1817"/>
              </a:xfrm>
            </p:grpSpPr>
            <p:grpSp>
              <p:nvGrpSpPr>
                <p:cNvPr id="39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76"/>
                  <a:chOff x="358" y="1396"/>
                  <a:chExt cx="5281" cy="876"/>
                </a:xfrm>
              </p:grpSpPr>
              <p:sp>
                <p:nvSpPr>
                  <p:cNvPr id="51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3</a:t>
                    </a:r>
                  </a:p>
                </p:txBody>
              </p:sp>
              <p:sp>
                <p:nvSpPr>
                  <p:cNvPr id="5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4</a:t>
                    </a:r>
                  </a:p>
                </p:txBody>
              </p:sp>
              <p:sp>
                <p:nvSpPr>
                  <p:cNvPr id="5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 dirty="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 dirty="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4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60"/>
                    <a:ext cx="1523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40" name="Rectangle 241"/>
                <p:cNvSpPr>
                  <a:spLocks noChangeArrowheads="1"/>
                </p:cNvSpPr>
                <p:nvPr/>
              </p:nvSpPr>
              <p:spPr bwMode="auto">
                <a:xfrm>
                  <a:off x="3547" y="455"/>
                  <a:ext cx="1394" cy="57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 dirty="0">
                      <a:latin typeface="Comic Sans MS" charset="0"/>
                    </a:rPr>
                    <a:t>Delay Loop </a:t>
                  </a:r>
                  <a:r>
                    <a:rPr lang="en-US" sz="1400" b="1" dirty="0">
                      <a:latin typeface="Comic Sans MS" charset="0"/>
                      <a:sym typeface="Symbol" charset="2"/>
                    </a:rPr>
                    <a:t> 2</a:t>
                  </a:r>
                  <a:endParaRPr lang="en-US" sz="1400" dirty="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 dirty="0">
                      <a:solidFill>
                        <a:srgbClr val="0000FF"/>
                      </a:solidFill>
                      <a:latin typeface="Comic Sans MS" charset="0"/>
                      <a:sym typeface="Symbol" charset="2"/>
                    </a:rPr>
                    <a:t>gap creation, pulse compression &amp; frequency multiplication</a:t>
                  </a:r>
                  <a:endParaRPr lang="en-US" sz="1400" dirty="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</p:txBody>
            </p:sp>
            <p:grpSp>
              <p:nvGrpSpPr>
                <p:cNvPr id="41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1"/>
                  <a:chOff x="990" y="990"/>
                  <a:chExt cx="3008" cy="561"/>
                </a:xfrm>
              </p:grpSpPr>
              <p:grpSp>
                <p:nvGrpSpPr>
                  <p:cNvPr id="42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1"/>
                    <a:chOff x="990" y="990"/>
                    <a:chExt cx="3008" cy="561"/>
                  </a:xfrm>
                </p:grpSpPr>
                <p:sp>
                  <p:nvSpPr>
                    <p:cNvPr id="44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5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6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7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8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9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50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199"/>
                      <a:ext cx="1290" cy="352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57263">
                        <a:buFont typeface="StarSymbol" charset="0"/>
                        <a:buNone/>
                      </a:pPr>
                      <a:r>
                        <a:rPr lang="en-US" sz="1400" b="1">
                          <a:solidFill>
                            <a:srgbClr val="33CCCC"/>
                          </a:solidFill>
                          <a:latin typeface="Comic Sans MS" charset="0"/>
                        </a:rPr>
                        <a:t>RF Transverse Deflectors</a:t>
                      </a:r>
                      <a:endParaRPr lang="en-US" sz="1400" b="1">
                        <a:solidFill>
                          <a:srgbClr val="33CCCC"/>
                        </a:solidFill>
                        <a:latin typeface="Comic Sans MS" charset="0"/>
                        <a:sym typeface="Symbol" charset="2"/>
                      </a:endParaRPr>
                    </a:p>
                  </p:txBody>
                </p:sp>
              </p:grpSp>
              <p:sp>
                <p:nvSpPr>
                  <p:cNvPr id="43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fr-FR" sz="25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32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220" y="4301274"/>
            <a:ext cx="2776239" cy="1949842"/>
          </a:xfrm>
          <a:prstGeom prst="rect">
            <a:avLst/>
          </a:prstGeom>
        </p:spPr>
      </p:pic>
      <p:pic>
        <p:nvPicPr>
          <p:cNvPr id="60" name="Picture 2" descr="\\cern.ch\dfs\Users\r\rleuxe\Public\CLIC-Buncher\CLIC Buncher - 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4" t="-807" r="21924" b="807"/>
          <a:stretch/>
        </p:blipFill>
        <p:spPr bwMode="auto">
          <a:xfrm>
            <a:off x="6791001" y="1279549"/>
            <a:ext cx="2207734" cy="259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3789040"/>
            <a:ext cx="4026711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2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 smtClean="0">
                <a:latin typeface="Luxi Serif" panose="02020603070000000000" pitchFamily="18" charset="0"/>
              </a:rPr>
              <a:t>Discussion</a:t>
            </a:r>
            <a:endParaRPr kumimoji="1" lang="ja-JP" altLang="en-US" b="1" dirty="0">
              <a:latin typeface="Luxi Serif" panose="02020603070000000000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>
                <a:latin typeface="Luxi Serif" panose="02020603070000000000" pitchFamily="18" charset="0"/>
              </a:rPr>
              <a:t>Electron source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The gun system development is desirable. </a:t>
            </a:r>
          </a:p>
          <a:p>
            <a:r>
              <a:rPr lang="en-US" altLang="ja-JP" dirty="0" err="1" smtClean="0">
                <a:latin typeface="Luxi Serif" panose="02020603070000000000" pitchFamily="18" charset="0"/>
              </a:rPr>
              <a:t>Undulator</a:t>
            </a:r>
            <a:r>
              <a:rPr lang="en-US" altLang="ja-JP" dirty="0" smtClean="0">
                <a:latin typeface="Luxi Serif" panose="02020603070000000000" pitchFamily="18" charset="0"/>
              </a:rPr>
              <a:t> : 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Technical demonstration of e+ production target with an enough level is mandate.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Mechanical engineering design of the </a:t>
            </a:r>
            <a:r>
              <a:rPr lang="en-US" altLang="ja-JP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undulator</a:t>
            </a:r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 should be made.</a:t>
            </a:r>
          </a:p>
          <a:p>
            <a:r>
              <a:rPr lang="en-US" altLang="ja-JP" dirty="0" smtClean="0">
                <a:latin typeface="Luxi Serif" panose="02020603070000000000" pitchFamily="18" charset="0"/>
              </a:rPr>
              <a:t>300Hz e- driven: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Target prototype will be made soon. 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Irradiation </a:t>
            </a:r>
            <a:r>
              <a:rPr lang="en-US" altLang="ja-JP" dirty="0">
                <a:solidFill>
                  <a:schemeClr val="tx1"/>
                </a:solidFill>
                <a:latin typeface="Luxi Serif" panose="02020603070000000000" pitchFamily="18" charset="0"/>
              </a:rPr>
              <a:t>test of </a:t>
            </a:r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magnetic fluid seal</a:t>
            </a:r>
            <a:r>
              <a:rPr lang="en-US" altLang="ja-JP" dirty="0">
                <a:solidFill>
                  <a:schemeClr val="tx1"/>
                </a:solidFill>
                <a:latin typeface="Luxi Serif" panose="02020603070000000000" pitchFamily="18" charset="0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will be made.  </a:t>
            </a:r>
            <a:endParaRPr lang="en-US" altLang="ja-JP" dirty="0">
              <a:solidFill>
                <a:schemeClr val="tx1"/>
              </a:solidFill>
              <a:latin typeface="Luxi Serif" panose="02020603070000000000" pitchFamily="18" charset="0"/>
            </a:endParaRPr>
          </a:p>
          <a:p>
            <a:pPr lvl="1"/>
            <a:r>
              <a:rPr lang="en-US" altLang="ja-JP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Super-B AMD is applicable for ILC.</a:t>
            </a:r>
            <a:endParaRPr lang="en-US" altLang="ja-JP" dirty="0">
              <a:solidFill>
                <a:schemeClr val="tx1"/>
              </a:solidFill>
              <a:latin typeface="Luxi Serif" panose="02020603070000000000" pitchFamily="18" charset="0"/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An integrated simulation for e+ capture is urgent.   </a:t>
            </a:r>
          </a:p>
          <a:p>
            <a:pPr marL="274320" lvl="1" indent="0">
              <a:buNone/>
            </a:pPr>
            <a:endParaRPr lang="en-US" altLang="ja-JP" dirty="0">
              <a:latin typeface="Luxi Serif" panose="02020603070000000000" pitchFamily="18" charset="0"/>
            </a:endParaRPr>
          </a:p>
          <a:p>
            <a:pPr lvl="1"/>
            <a:endParaRPr lang="en-US" altLang="ja-JP" dirty="0">
              <a:latin typeface="Luxi Serif" panose="02020603070000000000" pitchFamily="18" charset="0"/>
            </a:endParaRP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88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5.blogs.yahoo.co.jp/ybi/1/25/96/rilakkuma_minao/folder/1067639/img_1067639_31576762_0?13652710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5287466"/>
            <a:ext cx="1432763" cy="129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>
                <a:latin typeface="Luxi Serif" panose="02020603070000000000" pitchFamily="18" charset="0"/>
              </a:rPr>
              <a:t>Strategy</a:t>
            </a:r>
            <a:endParaRPr kumimoji="1" lang="ja-JP" altLang="en-US" b="1" dirty="0">
              <a:latin typeface="Luxi Serif" panose="02020603070000000000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err="1" smtClean="0">
                <a:latin typeface="Luxi Serif" panose="02020603070000000000" pitchFamily="18" charset="0"/>
              </a:rPr>
              <a:t>Undulator</a:t>
            </a:r>
            <a:r>
              <a:rPr kumimoji="1" lang="en-US" altLang="ja-JP" dirty="0" smtClean="0">
                <a:latin typeface="Luxi Serif" panose="02020603070000000000" pitchFamily="18" charset="0"/>
              </a:rPr>
              <a:t> is our baseline.  At least, </a:t>
            </a:r>
            <a:r>
              <a:rPr lang="en-US" altLang="ja-JP" dirty="0" smtClean="0">
                <a:latin typeface="Luxi Serif" panose="02020603070000000000" pitchFamily="18" charset="0"/>
              </a:rPr>
              <a:t> the critical devices should be  </a:t>
            </a:r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well established prior to the ground breaking</a:t>
            </a:r>
            <a:r>
              <a:rPr lang="en-US" altLang="ja-JP" dirty="0" smtClean="0">
                <a:latin typeface="Luxi Serif" panose="02020603070000000000" pitchFamily="18" charset="0"/>
              </a:rPr>
              <a:t>. 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An integrated design of </a:t>
            </a:r>
            <a:r>
              <a:rPr kumimoji="1"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300Hz conventional scheme </a:t>
            </a:r>
            <a:r>
              <a:rPr kumimoji="1" lang="en-US" altLang="ja-JP" dirty="0" smtClean="0">
                <a:latin typeface="Luxi Serif" panose="02020603070000000000" pitchFamily="18" charset="0"/>
              </a:rPr>
              <a:t>should be completed urgently. </a:t>
            </a:r>
          </a:p>
          <a:p>
            <a:r>
              <a:rPr lang="en-US" altLang="ja-JP" dirty="0" smtClean="0">
                <a:latin typeface="Luxi Serif" panose="02020603070000000000" pitchFamily="18" charset="0"/>
              </a:rPr>
              <a:t>These two schemes have to be </a:t>
            </a:r>
            <a:r>
              <a:rPr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compatible</a:t>
            </a:r>
            <a:r>
              <a:rPr lang="en-US" altLang="ja-JP" dirty="0" smtClean="0">
                <a:latin typeface="Luxi Serif" panose="02020603070000000000" pitchFamily="18" charset="0"/>
              </a:rPr>
              <a:t> from the CFS point of view.  The foot prints should be same. </a:t>
            </a:r>
          </a:p>
          <a:p>
            <a:r>
              <a:rPr kumimoji="1" lang="en-US" altLang="ja-JP" dirty="0" smtClean="0">
                <a:latin typeface="Luxi Serif" panose="02020603070000000000" pitchFamily="18" charset="0"/>
              </a:rPr>
              <a:t>At some point,  we will asses these schemes from the project point of view.</a:t>
            </a:r>
          </a:p>
          <a:p>
            <a:r>
              <a:rPr lang="en-US" altLang="ja-JP" dirty="0" smtClean="0">
                <a:latin typeface="Luxi Serif" panose="02020603070000000000" pitchFamily="18" charset="0"/>
              </a:rPr>
              <a:t>After that, we will concentrate on a single scheme. </a:t>
            </a:r>
            <a:endParaRPr kumimoji="1" lang="ja-JP" altLang="en-US" dirty="0">
              <a:latin typeface="Luxi Serif" panose="0202060307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0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01986" y="2204864"/>
            <a:ext cx="5274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xi Serif" panose="02020603070000000000" pitchFamily="18" charset="0"/>
              </a:rPr>
              <a:t>No positron , No collision!</a:t>
            </a:r>
            <a:endParaRPr kumimoji="1" lang="ja-JP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xi Serif" panose="02020603070000000000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83568" y="3752166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altLang="ja-JP" sz="2400" dirty="0">
                <a:latin typeface="Luxi Serif" panose="02020603070000000000" pitchFamily="18" charset="0"/>
              </a:rPr>
              <a:t>We expect a good management to realize the collision.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7112"/>
            <a:ext cx="1830115" cy="183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52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Working Group 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410944" cy="493776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Luxi Serif" panose="02020603070000000000" pitchFamily="18" charset="0"/>
              </a:rPr>
              <a:t>3 presentations for electron source</a:t>
            </a:r>
          </a:p>
          <a:p>
            <a:r>
              <a:rPr lang="en-US" altLang="ja-JP" sz="2400" dirty="0" smtClean="0">
                <a:latin typeface="Luxi Serif" panose="02020603070000000000" pitchFamily="18" charset="0"/>
              </a:rPr>
              <a:t>13 presentations for positron source</a:t>
            </a:r>
          </a:p>
          <a:p>
            <a:r>
              <a:rPr kumimoji="1" lang="en-US" altLang="ja-JP" sz="2400" dirty="0" smtClean="0">
                <a:latin typeface="Luxi Serif" panose="02020603070000000000" pitchFamily="18" charset="0"/>
              </a:rPr>
              <a:t>1 presentation for </a:t>
            </a:r>
            <a:r>
              <a:rPr lang="en-US" altLang="ja-JP" sz="2400" dirty="0" smtClean="0">
                <a:latin typeface="Luxi Serif" panose="02020603070000000000" pitchFamily="18" charset="0"/>
              </a:rPr>
              <a:t>polarization in </a:t>
            </a:r>
            <a:r>
              <a:rPr kumimoji="1" lang="en-US" altLang="ja-JP" sz="2400" dirty="0" smtClean="0">
                <a:latin typeface="Luxi Serif" panose="02020603070000000000" pitchFamily="18" charset="0"/>
              </a:rPr>
              <a:t>physics</a:t>
            </a:r>
          </a:p>
          <a:p>
            <a:r>
              <a:rPr kumimoji="1" lang="en-US" altLang="ja-JP" sz="2400" dirty="0" err="1" smtClean="0">
                <a:latin typeface="Luxi Serif" panose="02020603070000000000" pitchFamily="18" charset="0"/>
              </a:rPr>
              <a:t>Posipol</a:t>
            </a:r>
            <a:r>
              <a:rPr kumimoji="1" lang="en-US" altLang="ja-JP" sz="2400" dirty="0" smtClean="0">
                <a:latin typeface="Luxi Serif" panose="02020603070000000000" pitchFamily="18" charset="0"/>
              </a:rPr>
              <a:t> 2014 (ILC-CLIC </a:t>
            </a:r>
            <a:r>
              <a:rPr kumimoji="1" lang="en-US" altLang="ja-JP" sz="2400" dirty="0" smtClean="0">
                <a:latin typeface="Luxi Serif" panose="02020603070000000000" pitchFamily="18" charset="0"/>
              </a:rPr>
              <a:t>e+ study group) meeting will be held in Morioka.   </a:t>
            </a:r>
            <a:endParaRPr kumimoji="1" lang="ja-JP" altLang="en-US" sz="2400" dirty="0">
              <a:latin typeface="Luxi Serif" panose="02020603070000000000" pitchFamily="18" charset="0"/>
            </a:endParaRPr>
          </a:p>
        </p:txBody>
      </p:sp>
      <p:pic>
        <p:nvPicPr>
          <p:cNvPr id="4" name="Picture 4" descr="http://www.geibikei.co.jp/funakudari/wp-content/themes/direx_b3/homeimage/photo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3255849" cy="217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岩手県観光マップ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3059832" cy="41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/楕円 5"/>
          <p:cNvSpPr/>
          <p:nvPr/>
        </p:nvSpPr>
        <p:spPr>
          <a:xfrm rot="-1620000">
            <a:off x="7337507" y="4946367"/>
            <a:ext cx="144016" cy="7976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 5 6"/>
          <p:cNvSpPr/>
          <p:nvPr/>
        </p:nvSpPr>
        <p:spPr>
          <a:xfrm>
            <a:off x="6948264" y="4258308"/>
            <a:ext cx="216024" cy="2508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874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747"/>
    </mc:Choice>
    <mc:Fallback>
      <p:transition spd="slow" advTm="3274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" y="3429000"/>
            <a:ext cx="923324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 err="1" smtClean="0">
                <a:solidFill>
                  <a:schemeClr val="tx1"/>
                </a:solidFill>
                <a:latin typeface="Luxi Serif" panose="02020603070000000000" pitchFamily="18" charset="0"/>
              </a:rPr>
              <a:t>Undulator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 e+ source (baseline)                            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W. </a:t>
            </a:r>
            <a:r>
              <a:rPr kumimoji="1" lang="en-US" altLang="ja-JP" sz="2400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Gai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/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</a:br>
            <a:r>
              <a:rPr lang="en-US" altLang="ja-JP" sz="24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Flux concentrator R&amp;D                                   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J.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Gronberg</a:t>
            </a:r>
            <a:endParaRPr kumimoji="1" lang="ja-JP" altLang="en-US" sz="24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/>
          <a:srcRect l="6592" t="19248" r="14150" b="8947"/>
          <a:stretch/>
        </p:blipFill>
        <p:spPr bwMode="auto">
          <a:xfrm>
            <a:off x="3275856" y="1700808"/>
            <a:ext cx="2566220" cy="176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1194134"/>
            <a:ext cx="3240360" cy="243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/>
          <a:srcRect l="12268" t="7273" r="14737" b="18859"/>
          <a:stretch/>
        </p:blipFill>
        <p:spPr>
          <a:xfrm>
            <a:off x="6156176" y="1340768"/>
            <a:ext cx="2664296" cy="228368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566738" y="1486525"/>
            <a:ext cx="1869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Flux concentrator 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1ms pulse!</a:t>
            </a:r>
            <a:endParaRPr kumimoji="1" lang="ja-JP" altLang="en-US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32911" y="1412776"/>
            <a:ext cx="1315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Luxi Serif" panose="02020603070000000000" pitchFamily="18" charset="0"/>
              </a:rPr>
              <a:t>Bullet target</a:t>
            </a:r>
            <a:endParaRPr kumimoji="1" lang="ja-JP" altLang="en-US" dirty="0">
              <a:solidFill>
                <a:schemeClr val="bg1"/>
              </a:solidFill>
              <a:latin typeface="Luxi Serif" panose="0202060307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14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070"/>
    </mc:Choice>
    <mc:Fallback>
      <p:transition spd="slow" advTm="13007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24" y="0"/>
            <a:ext cx="9245596" cy="1052736"/>
          </a:xfrm>
        </p:spPr>
        <p:txBody>
          <a:bodyPr>
            <a:normAutofit fontScale="90000"/>
          </a:bodyPr>
          <a:lstStyle/>
          <a:p>
            <a:r>
              <a:rPr kumimoji="1" lang="en-US" altLang="ja-JP" sz="2800" dirty="0" err="1" smtClean="0">
                <a:solidFill>
                  <a:schemeClr val="tx1"/>
                </a:solidFill>
                <a:latin typeface="Luxi Serif" panose="02020603070000000000" pitchFamily="18" charset="0"/>
              </a:rPr>
              <a:t>Undulator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 Source at ILC1 (120GeV)                         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A. </a:t>
            </a:r>
            <a:r>
              <a:rPr lang="en-US" altLang="ja-JP" sz="2800" b="1" dirty="0" err="1" smtClean="0">
                <a:solidFill>
                  <a:srgbClr val="FF0000"/>
                </a:solidFill>
              </a:rPr>
              <a:t>Ushakov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/>
            </a:r>
            <a:br>
              <a:rPr lang="en-US" altLang="ja-JP" sz="2800" b="1" dirty="0" smtClean="0">
                <a:solidFill>
                  <a:srgbClr val="FF0000"/>
                </a:solidFill>
              </a:rPr>
            </a:br>
            <a:r>
              <a:rPr lang="en-US" altLang="ja-JP" sz="2800" dirty="0">
                <a:solidFill>
                  <a:schemeClr val="tx1"/>
                </a:solidFill>
                <a:latin typeface="Luxi Serif" panose="02020603070000000000" pitchFamily="18" charset="0"/>
              </a:rPr>
              <a:t>Heat load, stress and reaction force studies of target  </a:t>
            </a:r>
            <a:r>
              <a:rPr lang="en-US" altLang="ja-JP" sz="2800" b="1" dirty="0">
                <a:solidFill>
                  <a:srgbClr val="FF0000"/>
                </a:solidFill>
                <a:latin typeface="Luxi Serif" panose="02020603070000000000" pitchFamily="18" charset="0"/>
              </a:rPr>
              <a:t>F. </a:t>
            </a:r>
            <a:r>
              <a:rPr lang="en-US" altLang="ja-JP" sz="2800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Staufenbiel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0" y="1373471"/>
            <a:ext cx="4018800" cy="453175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Luxi Serif" panose="02020603070000000000" pitchFamily="18" charset="0"/>
              </a:rPr>
              <a:t>Less yield at ILC1 can be recovered by </a:t>
            </a:r>
            <a:endParaRPr lang="en-US" altLang="ja-JP" sz="2400" dirty="0" smtClean="0">
              <a:latin typeface="Luxi Serif" panose="02020603070000000000" pitchFamily="18" charset="0"/>
            </a:endParaRPr>
          </a:p>
          <a:p>
            <a:pPr lvl="1"/>
            <a:r>
              <a:rPr kumimoji="1" lang="en-US" altLang="ja-JP" sz="2000" dirty="0" smtClean="0">
                <a:latin typeface="Luxi Serif" panose="02020603070000000000" pitchFamily="18" charset="0"/>
              </a:rPr>
              <a:t>147 - &gt; 231m </a:t>
            </a:r>
            <a:r>
              <a:rPr kumimoji="1" lang="en-US" altLang="ja-JP" sz="2000" dirty="0" err="1" smtClean="0">
                <a:latin typeface="Luxi Serif" panose="02020603070000000000" pitchFamily="18" charset="0"/>
              </a:rPr>
              <a:t>undulator</a:t>
            </a:r>
            <a:endParaRPr kumimoji="1" lang="en-US" altLang="ja-JP" sz="2000" dirty="0" smtClean="0">
              <a:latin typeface="Luxi Serif" panose="02020603070000000000" pitchFamily="18" charset="0"/>
            </a:endParaRPr>
          </a:p>
          <a:p>
            <a:pPr lvl="1"/>
            <a:r>
              <a:rPr lang="en-US" altLang="ja-JP" sz="2000" dirty="0" err="1" smtClean="0">
                <a:latin typeface="Luxi Serif" panose="02020603070000000000" pitchFamily="18" charset="0"/>
              </a:rPr>
              <a:t>Optimze</a:t>
            </a:r>
            <a:r>
              <a:rPr lang="en-US" altLang="ja-JP" sz="2000" dirty="0" smtClean="0">
                <a:latin typeface="Luxi Serif" panose="02020603070000000000" pitchFamily="18" charset="0"/>
              </a:rPr>
              <a:t> capture parameters.</a:t>
            </a:r>
          </a:p>
          <a:p>
            <a:r>
              <a:rPr kumimoji="1" lang="en-US" altLang="ja-JP" sz="2400" dirty="0" smtClean="0">
                <a:latin typeface="Luxi Serif" panose="02020603070000000000" pitchFamily="18" charset="0"/>
              </a:rPr>
              <a:t>No 10 Hz operation is needed. </a:t>
            </a:r>
            <a:endParaRPr kumimoji="1" lang="ja-JP" altLang="en-US" sz="2400" dirty="0">
              <a:latin typeface="Luxi Serif" panose="02020603070000000000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310" y="1351822"/>
            <a:ext cx="3279788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>
            <a:off x="5819000" y="2060848"/>
            <a:ext cx="271344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3608" y="3094437"/>
            <a:ext cx="9037903" cy="766611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grpSp>
        <p:nvGrpSpPr>
          <p:cNvPr id="11" name="Group 25"/>
          <p:cNvGrpSpPr/>
          <p:nvPr/>
        </p:nvGrpSpPr>
        <p:grpSpPr>
          <a:xfrm>
            <a:off x="432267" y="3773023"/>
            <a:ext cx="3586533" cy="2824329"/>
            <a:chOff x="4736576" y="2652910"/>
            <a:chExt cx="4247451" cy="334478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6576" y="2708920"/>
              <a:ext cx="4247451" cy="3288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Arc 5"/>
            <p:cNvSpPr/>
            <p:nvPr/>
          </p:nvSpPr>
          <p:spPr>
            <a:xfrm rot="21212701">
              <a:off x="6516216" y="4077072"/>
              <a:ext cx="288032" cy="1080120"/>
            </a:xfrm>
            <a:prstGeom prst="arc">
              <a:avLst>
                <a:gd name="adj1" fmla="val 15153068"/>
                <a:gd name="adj2" fmla="val 8300860"/>
              </a:avLst>
            </a:prstGeom>
            <a:ln w="38100" cmpd="dbl">
              <a:solidFill>
                <a:srgbClr val="0070C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6"/>
                <p:cNvSpPr/>
                <p:nvPr/>
              </p:nvSpPr>
              <p:spPr>
                <a:xfrm>
                  <a:off x="7641231" y="4026550"/>
                  <a:ext cx="67518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𝑪𝑴𝑺</m:t>
                        </m:r>
                      </m:oMath>
                    </m:oMathPara>
                  </a14:m>
                  <a:endParaRPr lang="de-DE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1231" y="4026550"/>
                  <a:ext cx="675185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8"/>
            <p:cNvCxnSpPr/>
            <p:nvPr/>
          </p:nvCxnSpPr>
          <p:spPr>
            <a:xfrm flipV="1">
              <a:off x="7598209" y="2816932"/>
              <a:ext cx="576064" cy="72008"/>
            </a:xfrm>
            <a:prstGeom prst="straightConnector1">
              <a:avLst/>
            </a:prstGeom>
            <a:ln w="34925" cmpd="dbl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2"/>
            <p:cNvCxnSpPr/>
            <p:nvPr/>
          </p:nvCxnSpPr>
          <p:spPr>
            <a:xfrm flipH="1" flipV="1">
              <a:off x="7092280" y="3717032"/>
              <a:ext cx="70152" cy="684858"/>
            </a:xfrm>
            <a:prstGeom prst="straightConnector1">
              <a:avLst/>
            </a:prstGeom>
            <a:ln w="34925" cmpd="dbl">
              <a:solidFill>
                <a:srgbClr val="CC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6120856" y="4149080"/>
              <a:ext cx="35076" cy="405210"/>
            </a:xfrm>
            <a:prstGeom prst="straightConnector1">
              <a:avLst/>
            </a:prstGeom>
            <a:ln w="34925" cmpd="dbl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8"/>
            <p:cNvCxnSpPr/>
            <p:nvPr/>
          </p:nvCxnSpPr>
          <p:spPr>
            <a:xfrm>
              <a:off x="5179921" y="4749164"/>
              <a:ext cx="0" cy="336020"/>
            </a:xfrm>
            <a:prstGeom prst="straightConnector1">
              <a:avLst/>
            </a:prstGeom>
            <a:ln w="34925" cmpd="dbl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0"/>
            <p:cNvSpPr/>
            <p:nvPr/>
          </p:nvSpPr>
          <p:spPr>
            <a:xfrm rot="21158908">
              <a:off x="5120114" y="4997573"/>
              <a:ext cx="12744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 smtClean="0">
                  <a:latin typeface="Arial Rounded MT Bold" pitchFamily="34" charset="0"/>
                </a:rPr>
                <a:t>Reaction force</a:t>
              </a:r>
              <a:endParaRPr lang="de-DE" sz="1200" i="1" dirty="0"/>
            </a:p>
          </p:txBody>
        </p:sp>
        <p:sp>
          <p:nvSpPr>
            <p:cNvPr id="20" name="Rectangle 22"/>
            <p:cNvSpPr/>
            <p:nvPr/>
          </p:nvSpPr>
          <p:spPr>
            <a:xfrm rot="21297139">
              <a:off x="6574727" y="2652910"/>
              <a:ext cx="727467" cy="32804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200" i="1" dirty="0" smtClean="0">
                  <a:solidFill>
                    <a:srgbClr val="7030A0"/>
                  </a:solidFill>
                  <a:latin typeface="Arial Rounded MT Bold" pitchFamily="34" charset="0"/>
                </a:rPr>
                <a:t>Beam</a:t>
              </a:r>
              <a:endParaRPr lang="de-DE" sz="1200" i="1" dirty="0">
                <a:solidFill>
                  <a:srgbClr val="7030A0"/>
                </a:solidFill>
              </a:endParaRPr>
            </a:p>
          </p:txBody>
        </p:sp>
        <p:sp>
          <p:nvSpPr>
            <p:cNvPr id="21" name="Rectangle 24"/>
            <p:cNvSpPr/>
            <p:nvPr/>
          </p:nvSpPr>
          <p:spPr>
            <a:xfrm rot="21396150">
              <a:off x="6235685" y="3632465"/>
              <a:ext cx="8043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solidFill>
                    <a:srgbClr val="CC00CC"/>
                  </a:solidFill>
                  <a:latin typeface="Arial Rounded MT Bold" pitchFamily="34" charset="0"/>
                </a:rPr>
                <a:t>r</a:t>
              </a:r>
              <a:r>
                <a:rPr lang="en-US" sz="1200" i="1" dirty="0" smtClean="0">
                  <a:solidFill>
                    <a:srgbClr val="CC00CC"/>
                  </a:solidFill>
                  <a:latin typeface="Arial Rounded MT Bold" pitchFamily="34" charset="0"/>
                </a:rPr>
                <a:t>eaction</a:t>
              </a:r>
              <a:endParaRPr lang="de-DE" sz="1200" i="1" dirty="0">
                <a:solidFill>
                  <a:srgbClr val="CC00CC"/>
                </a:solidFill>
              </a:endParaRPr>
            </a:p>
          </p:txBody>
        </p:sp>
      </p:grpSp>
      <p:pic>
        <p:nvPicPr>
          <p:cNvPr id="24" name="Picture 4" descr="H:\zn\Conferences\LCWS13\E250stress2000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2433"/>
            <a:ext cx="4752528" cy="331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4"/>
          <p:cNvSpPr/>
          <p:nvPr/>
        </p:nvSpPr>
        <p:spPr>
          <a:xfrm>
            <a:off x="7380311" y="3717032"/>
            <a:ext cx="1691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fatigue limit</a:t>
            </a:r>
            <a:endParaRPr lang="de-DE" sz="18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436096" y="4257069"/>
            <a:ext cx="3190002" cy="81878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C00000">
                  <a:alpha val="50000"/>
                </a:srgbClr>
              </a:gs>
              <a:gs pos="100000">
                <a:srgbClr val="E43CAC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498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196"/>
    </mc:Choice>
    <mc:Fallback>
      <p:transition spd="slow" advTm="1671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400" b="1" dirty="0">
                <a:solidFill>
                  <a:schemeClr val="tx1"/>
                </a:solidFill>
                <a:latin typeface="Luxi Serif" panose="02020603070000000000" pitchFamily="18" charset="0"/>
              </a:rPr>
              <a:t>Polarized positrons at low </a:t>
            </a:r>
            <a:r>
              <a:rPr lang="en-US" altLang="ja-JP" sz="24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energies 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S. Riemann</a:t>
            </a:r>
            <a:endParaRPr kumimoji="1" lang="ja-JP" altLang="en-US" sz="24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>
            <a:off x="119236" y="2204864"/>
            <a:ext cx="2209800" cy="854075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119236" y="2204864"/>
            <a:ext cx="2286000" cy="854075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06860" y="1295425"/>
            <a:ext cx="11049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base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ja-JP" sz="2400" dirty="0">
                <a:solidFill>
                  <a:srgbClr val="23346C"/>
                </a:solidFill>
                <a:sym typeface="Wingdings" pitchFamily="2" charset="2"/>
              </a:rPr>
              <a:t> ZH</a:t>
            </a:r>
          </a:p>
          <a:p>
            <a:pPr>
              <a:lnSpc>
                <a:spcPct val="120000"/>
              </a:lnSpc>
              <a:buFont typeface="Wingdings" pitchFamily="2" charset="2"/>
              <a:buChar char="à"/>
            </a:pPr>
            <a:r>
              <a:rPr lang="en-US" altLang="ja-JP" sz="2400" dirty="0">
                <a:solidFill>
                  <a:srgbClr val="23346C"/>
                </a:solidFill>
                <a:sym typeface="Wingdings" pitchFamily="2" charset="2"/>
              </a:rPr>
              <a:t> ZH</a:t>
            </a:r>
          </a:p>
          <a:p>
            <a:pPr>
              <a:lnSpc>
                <a:spcPct val="120000"/>
              </a:lnSpc>
              <a:buFont typeface="Wingdings" pitchFamily="2" charset="2"/>
              <a:buChar char="à"/>
            </a:pPr>
            <a:r>
              <a:rPr lang="en-US" altLang="ja-JP" sz="2400" dirty="0">
                <a:solidFill>
                  <a:srgbClr val="23346C"/>
                </a:solidFill>
                <a:sym typeface="Wingdings" pitchFamily="2" charset="2"/>
              </a:rPr>
              <a:t> ZH</a:t>
            </a:r>
          </a:p>
          <a:p>
            <a:pPr>
              <a:lnSpc>
                <a:spcPct val="120000"/>
              </a:lnSpc>
              <a:buFont typeface="Wingdings" pitchFamily="2" charset="2"/>
              <a:buChar char="à"/>
            </a:pPr>
            <a:r>
              <a:rPr lang="en-US" altLang="ja-JP" sz="2400" dirty="0">
                <a:solidFill>
                  <a:srgbClr val="23346C"/>
                </a:solidFill>
                <a:sym typeface="Wingdings" pitchFamily="2" charset="2"/>
              </a:rPr>
              <a:t> ZH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9012" y="1268760"/>
            <a:ext cx="1024608" cy="19442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ja-JP" sz="2400" dirty="0" err="1" smtClean="0"/>
              <a:t>e</a:t>
            </a:r>
            <a:r>
              <a:rPr lang="en-US" altLang="ja-JP" sz="2400" baseline="30000" dirty="0" err="1" smtClean="0"/>
              <a:t>+</a:t>
            </a:r>
            <a:r>
              <a:rPr lang="en-US" altLang="ja-JP" sz="2400" baseline="-25000" dirty="0" err="1" smtClean="0"/>
              <a:t>R</a:t>
            </a:r>
            <a:r>
              <a:rPr lang="en-US" altLang="ja-JP" sz="2400" dirty="0" smtClean="0"/>
              <a:t> e</a:t>
            </a:r>
            <a:r>
              <a:rPr lang="en-US" altLang="ja-JP" sz="2400" baseline="30000" dirty="0" smtClean="0"/>
              <a:t>-</a:t>
            </a:r>
            <a:r>
              <a:rPr lang="en-US" altLang="ja-JP" sz="2400" baseline="-25000" dirty="0" smtClean="0"/>
              <a:t>L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itchFamily="2" charset="2"/>
              </a:rPr>
              <a:t> </a:t>
            </a:r>
          </a:p>
          <a:p>
            <a:pPr>
              <a:buFontTx/>
              <a:buNone/>
            </a:pPr>
            <a:r>
              <a:rPr lang="en-US" altLang="ja-JP" sz="2400" dirty="0" err="1" smtClean="0"/>
              <a:t>e</a:t>
            </a:r>
            <a:r>
              <a:rPr lang="en-US" altLang="ja-JP" sz="2400" baseline="30000" dirty="0" err="1" smtClean="0"/>
              <a:t>+</a:t>
            </a:r>
            <a:r>
              <a:rPr lang="en-US" altLang="ja-JP" sz="2400" baseline="-25000" dirty="0" err="1" smtClean="0"/>
              <a:t>L</a:t>
            </a:r>
            <a:r>
              <a:rPr lang="en-US" altLang="ja-JP" sz="2400" dirty="0" smtClean="0"/>
              <a:t> e</a:t>
            </a:r>
            <a:r>
              <a:rPr lang="en-US" altLang="ja-JP" sz="2400" baseline="30000" dirty="0" smtClean="0"/>
              <a:t>-</a:t>
            </a:r>
            <a:r>
              <a:rPr lang="en-US" altLang="ja-JP" sz="2400" baseline="-25000" dirty="0" smtClean="0"/>
              <a:t>R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itchFamily="2" charset="2"/>
              </a:rPr>
              <a:t> </a:t>
            </a:r>
            <a:endParaRPr lang="en-US" altLang="ja-JP" sz="2400" dirty="0" smtClean="0"/>
          </a:p>
          <a:p>
            <a:pPr>
              <a:buFontTx/>
              <a:buNone/>
            </a:pPr>
            <a:r>
              <a:rPr lang="en-US" altLang="ja-JP" sz="2400" dirty="0" err="1" smtClean="0"/>
              <a:t>e</a:t>
            </a:r>
            <a:r>
              <a:rPr lang="en-US" altLang="ja-JP" sz="2400" baseline="30000" dirty="0" err="1" smtClean="0"/>
              <a:t>+</a:t>
            </a:r>
            <a:r>
              <a:rPr lang="en-US" altLang="ja-JP" sz="2400" baseline="-25000" dirty="0" err="1" smtClean="0"/>
              <a:t>L</a:t>
            </a:r>
            <a:r>
              <a:rPr lang="en-US" altLang="ja-JP" sz="2400" dirty="0" smtClean="0"/>
              <a:t> e</a:t>
            </a:r>
            <a:r>
              <a:rPr lang="en-US" altLang="ja-JP" sz="2400" baseline="30000" dirty="0" smtClean="0"/>
              <a:t>-</a:t>
            </a:r>
            <a:r>
              <a:rPr lang="en-US" altLang="ja-JP" sz="2400" baseline="-25000" dirty="0" smtClean="0"/>
              <a:t>L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itchFamily="2" charset="2"/>
              </a:rPr>
              <a:t> </a:t>
            </a:r>
          </a:p>
          <a:p>
            <a:pPr>
              <a:buFontTx/>
              <a:buNone/>
            </a:pPr>
            <a:r>
              <a:rPr lang="en-US" altLang="ja-JP" sz="2400" dirty="0" err="1" smtClean="0"/>
              <a:t>e</a:t>
            </a:r>
            <a:r>
              <a:rPr lang="en-US" altLang="ja-JP" sz="2400" baseline="30000" dirty="0" err="1" smtClean="0"/>
              <a:t>+</a:t>
            </a:r>
            <a:r>
              <a:rPr lang="en-US" altLang="ja-JP" sz="2400" baseline="-25000" dirty="0" err="1" smtClean="0"/>
              <a:t>R</a:t>
            </a:r>
            <a:r>
              <a:rPr lang="en-US" altLang="ja-JP" sz="2400" dirty="0" smtClean="0"/>
              <a:t> e</a:t>
            </a:r>
            <a:r>
              <a:rPr lang="en-US" altLang="ja-JP" sz="2400" baseline="30000" dirty="0" smtClean="0"/>
              <a:t>-</a:t>
            </a:r>
            <a:r>
              <a:rPr lang="en-US" altLang="ja-JP" sz="2400" baseline="-25000" dirty="0" smtClean="0"/>
              <a:t>R</a:t>
            </a:r>
            <a:r>
              <a:rPr lang="en-US" altLang="ja-JP" sz="2400" dirty="0" smtClean="0"/>
              <a:t> </a:t>
            </a:r>
            <a:endParaRPr lang="en-US" altLang="ja-JP" sz="2400" dirty="0" smtClean="0">
              <a:sym typeface="Wingdings" pitchFamily="2" charset="2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771" y="1425656"/>
            <a:ext cx="6442717" cy="153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957065" y="3571875"/>
            <a:ext cx="1030287" cy="990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1036440" y="3571875"/>
            <a:ext cx="874712" cy="990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1441252" y="4029075"/>
            <a:ext cx="76200" cy="762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39552" y="3525838"/>
            <a:ext cx="468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e</a:t>
            </a:r>
            <a:r>
              <a:rPr lang="en-US" altLang="ja-JP" sz="2000" b="1" baseline="30000"/>
              <a:t>+</a:t>
            </a:r>
            <a:r>
              <a:rPr lang="en-US" altLang="ja-JP" sz="2000" b="1" baseline="-25000"/>
              <a:t>i</a:t>
            </a:r>
            <a:endParaRPr lang="en-GB" altLang="ja-JP" sz="2000" b="1" baseline="-2500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15752" y="4181475"/>
            <a:ext cx="427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e</a:t>
            </a:r>
            <a:r>
              <a:rPr lang="en-US" altLang="ja-JP" sz="2000" b="1" baseline="30000"/>
              <a:t>-</a:t>
            </a:r>
            <a:r>
              <a:rPr lang="en-US" altLang="ja-JP" sz="2000" b="1" baseline="-25000"/>
              <a:t>j</a:t>
            </a:r>
            <a:endParaRPr lang="en-GB" altLang="ja-JP" sz="2000" b="1" baseline="-2500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023865" y="3429000"/>
            <a:ext cx="31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f</a:t>
            </a:r>
            <a:r>
              <a:rPr lang="en-US" altLang="ja-JP" sz="2000" b="1" baseline="-25000"/>
              <a:t>i</a:t>
            </a:r>
            <a:endParaRPr lang="en-GB" altLang="ja-JP" sz="2000" b="1" baseline="-2500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023865" y="4343400"/>
            <a:ext cx="31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f</a:t>
            </a:r>
            <a:r>
              <a:rPr lang="en-US" altLang="ja-JP" sz="2000" b="1" baseline="-25000"/>
              <a:t>j</a:t>
            </a:r>
            <a:endParaRPr lang="en-GB" altLang="ja-JP" sz="2000" b="1" baseline="-2500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1530152" y="3800475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>
                <a:solidFill>
                  <a:srgbClr val="000066"/>
                </a:solidFill>
              </a:rPr>
              <a:t>?</a:t>
            </a:r>
            <a:endParaRPr lang="en-GB" altLang="ja-JP" sz="3200">
              <a:solidFill>
                <a:srgbClr val="000066"/>
              </a:solidFill>
            </a:endParaRPr>
          </a:p>
        </p:txBody>
      </p:sp>
      <p:graphicFrame>
        <p:nvGraphicFramePr>
          <p:cNvPr id="2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0835034"/>
              </p:ext>
            </p:extLst>
          </p:nvPr>
        </p:nvGraphicFramePr>
        <p:xfrm>
          <a:off x="2550915" y="3571875"/>
          <a:ext cx="1189037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4" imgW="647640" imgH="431640" progId="Equation.3">
                  <p:embed/>
                </p:oleObj>
              </mc:Choice>
              <mc:Fallback>
                <p:oleObj name="Equation" r:id="rId4" imgW="64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0915" y="3571875"/>
                        <a:ext cx="1189037" cy="793750"/>
                      </a:xfrm>
                      <a:prstGeom prst="rect">
                        <a:avLst/>
                      </a:prstGeom>
                      <a:solidFill>
                        <a:srgbClr val="FFD683"/>
                      </a:solidFill>
                      <a:ln w="9525">
                        <a:solidFill>
                          <a:srgbClr val="FFCC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968552" y="3800475"/>
            <a:ext cx="915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b="1"/>
              <a:t>i,j = L,R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53907" y="3373510"/>
            <a:ext cx="282255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Best flexibility with polarized e+ and polarized e- </a:t>
            </a:r>
            <a:r>
              <a:rPr lang="en-US" altLang="ja-JP" sz="2400" dirty="0" smtClean="0"/>
              <a:t>beam</a:t>
            </a:r>
            <a:endParaRPr lang="en-US" altLang="ja-JP" sz="2400" dirty="0"/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933" y="4556720"/>
            <a:ext cx="673258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1471" y="4725144"/>
            <a:ext cx="923324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663697" y="5805264"/>
            <a:ext cx="1748063" cy="9807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686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326"/>
    </mc:Choice>
    <mc:Fallback>
      <p:transition spd="slow" advTm="8532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4094164" y="2386039"/>
            <a:ext cx="2905125" cy="2778125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V="1">
            <a:off x="5870575" y="2376514"/>
            <a:ext cx="2276475" cy="63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60350" y="1524000"/>
            <a:ext cx="5083175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/>
              <a:t>20 triplets,  </a:t>
            </a:r>
            <a:r>
              <a:rPr lang="en-US" altLang="ja-JP" sz="2400" b="1" dirty="0" smtClean="0"/>
              <a:t> 300Hz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in 60ms 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170489" y="3065489"/>
            <a:ext cx="981075" cy="54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sz="2800" b="1" dirty="0"/>
              <a:t>DR</a:t>
            </a:r>
            <a:endParaRPr lang="en-US" altLang="ja-JP" b="1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440239" y="3587777"/>
            <a:ext cx="2405062" cy="37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 flipV="1">
            <a:off x="4235451" y="2397152"/>
            <a:ext cx="10207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1011238" y="1143001"/>
            <a:ext cx="2509837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 </a:t>
            </a:r>
            <a:r>
              <a:rPr lang="en-US" altLang="ja-JP" sz="2400" b="1" dirty="0"/>
              <a:t>e+ creation</a:t>
            </a: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5593248" y="1166432"/>
            <a:ext cx="3238500" cy="738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 go to main </a:t>
            </a:r>
            <a:r>
              <a:rPr lang="en-US" altLang="ja-JP" b="1" dirty="0" err="1" smtClean="0"/>
              <a:t>linac</a:t>
            </a:r>
            <a:endParaRPr lang="en-US" altLang="ja-JP" b="1" dirty="0"/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1ms</a:t>
            </a:r>
            <a:r>
              <a:rPr lang="en-US" altLang="ja-JP" sz="2400" b="1" dirty="0" smtClean="0"/>
              <a:t> pulse, 5Hz</a:t>
            </a:r>
            <a:endParaRPr lang="en-US" altLang="ja-JP" sz="2400" b="1" dirty="0"/>
          </a:p>
        </p:txBody>
      </p:sp>
      <p:sp>
        <p:nvSpPr>
          <p:cNvPr id="31757" name="Line 17"/>
          <p:cNvSpPr>
            <a:spLocks noChangeShapeType="1"/>
          </p:cNvSpPr>
          <p:nvPr/>
        </p:nvSpPr>
        <p:spPr bwMode="auto">
          <a:xfrm flipV="1">
            <a:off x="657225" y="2395564"/>
            <a:ext cx="17287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8" name="Rectangle 19"/>
          <p:cNvSpPr>
            <a:spLocks noChangeArrowheads="1"/>
          </p:cNvSpPr>
          <p:nvPr/>
        </p:nvSpPr>
        <p:spPr bwMode="auto">
          <a:xfrm>
            <a:off x="1093788" y="2319364"/>
            <a:ext cx="838200" cy="1524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9" name="Rectangle 21" descr="右上がり対角線"/>
          <p:cNvSpPr>
            <a:spLocks noChangeArrowheads="1"/>
          </p:cNvSpPr>
          <p:nvPr/>
        </p:nvSpPr>
        <p:spPr bwMode="auto">
          <a:xfrm>
            <a:off x="2444750" y="2166965"/>
            <a:ext cx="76200" cy="457200"/>
          </a:xfrm>
          <a:prstGeom prst="rect">
            <a:avLst/>
          </a:prstGeom>
          <a:pattFill prst="ltUpDiag">
            <a:fgClr>
              <a:schemeClr val="tx1"/>
            </a:fgClr>
            <a:bgClr>
              <a:srgbClr val="FFFFFF"/>
            </a:bgClr>
          </a:patt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0" name="Line 9"/>
          <p:cNvSpPr>
            <a:spLocks noChangeShapeType="1"/>
          </p:cNvSpPr>
          <p:nvPr/>
        </p:nvSpPr>
        <p:spPr bwMode="auto">
          <a:xfrm flipV="1">
            <a:off x="2571751" y="2397152"/>
            <a:ext cx="18319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1" name="Rectangle 22"/>
          <p:cNvSpPr>
            <a:spLocks noChangeArrowheads="1"/>
          </p:cNvSpPr>
          <p:nvPr/>
        </p:nvSpPr>
        <p:spPr bwMode="auto">
          <a:xfrm>
            <a:off x="2816225" y="2320952"/>
            <a:ext cx="1266825" cy="1524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1433" tIns="45716" rIns="91433" bIns="4571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2789238" y="2533677"/>
            <a:ext cx="1828800" cy="61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Booster </a:t>
            </a:r>
            <a:r>
              <a:rPr lang="en-US" altLang="ja-JP" b="1" dirty="0" err="1"/>
              <a:t>Linac</a:t>
            </a:r>
            <a:endParaRPr lang="en-US" altLang="ja-JP" b="1" dirty="0"/>
          </a:p>
          <a:p>
            <a:r>
              <a:rPr lang="en-US" altLang="ja-JP" sz="1600" b="1" dirty="0"/>
              <a:t>5 </a:t>
            </a:r>
            <a:r>
              <a:rPr lang="en-US" altLang="ja-JP" sz="1600" b="1" dirty="0" err="1"/>
              <a:t>GeV</a:t>
            </a:r>
            <a:r>
              <a:rPr lang="en-US" altLang="ja-JP" sz="1600" b="1" dirty="0"/>
              <a:t> </a:t>
            </a:r>
            <a:r>
              <a:rPr lang="en-US" altLang="ja-JP" sz="1600" b="1" dirty="0" smtClean="0"/>
              <a:t> </a:t>
            </a:r>
            <a:r>
              <a:rPr lang="en-US" altLang="ja-JP" sz="1400" b="1" dirty="0" smtClean="0"/>
              <a:t>NC</a:t>
            </a:r>
            <a:endParaRPr lang="en-US" altLang="ja-JP" sz="1400" b="1" dirty="0"/>
          </a:p>
        </p:txBody>
      </p:sp>
      <p:sp>
        <p:nvSpPr>
          <p:cNvPr id="31763" name="Rectangle 26"/>
          <p:cNvSpPr>
            <a:spLocks noChangeArrowheads="1"/>
          </p:cNvSpPr>
          <p:nvPr/>
        </p:nvSpPr>
        <p:spPr bwMode="auto">
          <a:xfrm>
            <a:off x="206376" y="2476527"/>
            <a:ext cx="2347913" cy="61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Drive </a:t>
            </a:r>
            <a:r>
              <a:rPr lang="en-US" altLang="ja-JP" b="1" dirty="0" err="1"/>
              <a:t>Linac</a:t>
            </a:r>
            <a:endParaRPr lang="en-US" altLang="ja-JP" b="1" dirty="0" smtClean="0"/>
          </a:p>
          <a:p>
            <a:r>
              <a:rPr lang="en-US" altLang="ja-JP" sz="1600" b="1" dirty="0"/>
              <a:t>6</a:t>
            </a:r>
            <a:r>
              <a:rPr lang="en-US" altLang="ja-JP" sz="1600" b="1" dirty="0" smtClean="0"/>
              <a:t> </a:t>
            </a:r>
            <a:r>
              <a:rPr lang="en-US" altLang="ja-JP" sz="1600" b="1" dirty="0" err="1"/>
              <a:t>GeV</a:t>
            </a:r>
            <a:r>
              <a:rPr lang="en-US" altLang="ja-JP" sz="1600" b="1" dirty="0"/>
              <a:t> </a:t>
            </a:r>
            <a:r>
              <a:rPr lang="en-US" altLang="ja-JP" sz="1400" b="1" dirty="0"/>
              <a:t>  </a:t>
            </a:r>
            <a:r>
              <a:rPr lang="en-US" altLang="ja-JP" sz="1400" b="1" dirty="0" smtClean="0"/>
              <a:t>NC</a:t>
            </a:r>
            <a:endParaRPr lang="en-US" altLang="ja-JP" sz="1400" b="1" dirty="0"/>
          </a:p>
        </p:txBody>
      </p:sp>
      <p:sp>
        <p:nvSpPr>
          <p:cNvPr id="31765" name="Rectangle 29"/>
          <p:cNvSpPr>
            <a:spLocks noChangeArrowheads="1"/>
          </p:cNvSpPr>
          <p:nvPr/>
        </p:nvSpPr>
        <p:spPr bwMode="auto">
          <a:xfrm>
            <a:off x="847228" y="3667256"/>
            <a:ext cx="1741985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/>
              <a:t>5m/s W Target</a:t>
            </a:r>
            <a:endParaRPr lang="en-US" altLang="ja-JP" b="1" dirty="0"/>
          </a:p>
        </p:txBody>
      </p:sp>
      <p:sp>
        <p:nvSpPr>
          <p:cNvPr id="31768" name="Rectangle 33"/>
          <p:cNvSpPr>
            <a:spLocks noChangeArrowheads="1"/>
          </p:cNvSpPr>
          <p:nvPr/>
        </p:nvSpPr>
        <p:spPr bwMode="auto">
          <a:xfrm>
            <a:off x="4516438" y="4052914"/>
            <a:ext cx="1936750" cy="65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/>
              <a:t>2640 bunches</a:t>
            </a:r>
          </a:p>
          <a:p>
            <a:pPr algn="ctr"/>
            <a:r>
              <a:rPr lang="en-US" altLang="ja-JP" b="1" dirty="0"/>
              <a:t>60 mini-trains</a:t>
            </a: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206376" y="15876"/>
            <a:ext cx="8861425" cy="954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sz="2800" b="1" dirty="0" smtClean="0">
                <a:latin typeface="Luxi Serif" panose="02020603070000000000" pitchFamily="18" charset="0"/>
              </a:rPr>
              <a:t>300Hz Conventional </a:t>
            </a:r>
            <a:r>
              <a:rPr lang="en-US" altLang="ja-JP" sz="2800" b="1" dirty="0">
                <a:latin typeface="Luxi Serif" panose="02020603070000000000" pitchFamily="18" charset="0"/>
              </a:rPr>
              <a:t>e+ </a:t>
            </a:r>
            <a:r>
              <a:rPr lang="en-US" altLang="ja-JP" sz="2800" b="1" dirty="0" smtClean="0">
                <a:latin typeface="Luxi Serif" panose="02020603070000000000" pitchFamily="18" charset="0"/>
              </a:rPr>
              <a:t>Source:                </a:t>
            </a:r>
            <a:r>
              <a:rPr lang="en-US" altLang="ja-JP" sz="28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T. Omori</a:t>
            </a:r>
          </a:p>
          <a:p>
            <a:r>
              <a:rPr lang="en-US" altLang="ja-JP" sz="2800" b="1" dirty="0">
                <a:latin typeface="Luxi Serif" panose="02020603070000000000" pitchFamily="18" charset="0"/>
              </a:rPr>
              <a:t>Flux Concentrator for Super-KEKB        </a:t>
            </a:r>
            <a:r>
              <a:rPr lang="en-US" altLang="ja-JP" sz="2800" b="1" dirty="0">
                <a:solidFill>
                  <a:srgbClr val="FF0000"/>
                </a:solidFill>
                <a:latin typeface="Luxi Serif" panose="02020603070000000000" pitchFamily="18" charset="0"/>
              </a:rPr>
              <a:t>T. </a:t>
            </a:r>
            <a:r>
              <a:rPr lang="en-US" altLang="ja-JP" sz="2800" b="1" dirty="0" err="1">
                <a:solidFill>
                  <a:srgbClr val="FF0000"/>
                </a:solidFill>
                <a:latin typeface="Luxi Serif" panose="02020603070000000000" pitchFamily="18" charset="0"/>
              </a:rPr>
              <a:t>Kamitani</a:t>
            </a:r>
            <a:endParaRPr lang="en-US" altLang="ja-JP" sz="28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547" y="4238529"/>
            <a:ext cx="3425381" cy="192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図 23" descr="FC2-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063" y="4516203"/>
            <a:ext cx="1965461" cy="1832810"/>
          </a:xfrm>
          <a:prstGeom prst="rect">
            <a:avLst/>
          </a:prstGeom>
        </p:spPr>
      </p:pic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7276057" y="3791024"/>
            <a:ext cx="1741985" cy="64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/>
              <a:t>Super-B</a:t>
            </a:r>
          </a:p>
          <a:p>
            <a:r>
              <a:rPr lang="en-US" altLang="ja-JP" b="1" dirty="0" smtClean="0"/>
              <a:t>AMD</a:t>
            </a:r>
            <a:endParaRPr lang="en-US" altLang="ja-JP" b="1" dirty="0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4546400" y="5979689"/>
            <a:ext cx="2404345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/>
              <a:t>Applicable to ILC</a:t>
            </a:r>
            <a:endParaRPr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46617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131"/>
    </mc:Choice>
    <mc:Fallback>
      <p:transition spd="slow" advTm="8113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5"/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 bwMode="auto">
          <a:xfrm>
            <a:off x="983304" y="1237066"/>
            <a:ext cx="3156648" cy="539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816" y="72008"/>
            <a:ext cx="8229600" cy="9087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kumimoji="1" lang="en-US" altLang="ja-JP" sz="28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Target R&amp;D                                            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T. Omori</a:t>
            </a:r>
            <a:br>
              <a:rPr kumimoji="1" lang="en-US" altLang="ja-JP" sz="28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</a:br>
            <a:r>
              <a:rPr kumimoji="1" lang="en-US" altLang="ja-JP" sz="28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Rad. Dose at Fluid seal                   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T. Takahashi</a:t>
            </a:r>
            <a:endParaRPr kumimoji="1" lang="ja-JP" altLang="en-US" sz="28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31838" y="1454921"/>
            <a:ext cx="2770298" cy="3071834"/>
            <a:chOff x="803275" y="2286000"/>
            <a:chExt cx="3573444" cy="3962400"/>
          </a:xfrm>
        </p:grpSpPr>
        <p:cxnSp>
          <p:nvCxnSpPr>
            <p:cNvPr id="7" name="直線コネクタ 6"/>
            <p:cNvCxnSpPr>
              <a:cxnSpLocks noChangeShapeType="1"/>
            </p:cNvCxnSpPr>
            <p:nvPr/>
          </p:nvCxnSpPr>
          <p:spPr bwMode="auto">
            <a:xfrm rot="16200000" flipH="1">
              <a:off x="635000" y="3505200"/>
              <a:ext cx="3122613" cy="68421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8" name="円/楕円 7"/>
            <p:cNvSpPr/>
            <p:nvPr/>
          </p:nvSpPr>
          <p:spPr bwMode="auto">
            <a:xfrm>
              <a:off x="1855788" y="2817813"/>
              <a:ext cx="303212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rot="20880985">
              <a:off x="2209800" y="5400675"/>
              <a:ext cx="685800" cy="3048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0"/>
              </a:endParaRPr>
            </a:p>
          </p:txBody>
        </p:sp>
        <p:sp>
          <p:nvSpPr>
            <p:cNvPr id="10" name="左右矢印 9"/>
            <p:cNvSpPr>
              <a:spLocks noChangeArrowheads="1"/>
            </p:cNvSpPr>
            <p:nvPr/>
          </p:nvSpPr>
          <p:spPr bwMode="auto">
            <a:xfrm>
              <a:off x="1651000" y="5943600"/>
              <a:ext cx="1014413" cy="304800"/>
            </a:xfrm>
            <a:prstGeom prst="leftRightArrow">
              <a:avLst>
                <a:gd name="adj1" fmla="val 50000"/>
                <a:gd name="adj2" fmla="val 49999"/>
              </a:avLst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965200" y="4114800"/>
              <a:ext cx="787400" cy="0"/>
            </a:xfrm>
            <a:prstGeom prst="line">
              <a:avLst/>
            </a:prstGeom>
            <a:ln w="1270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2336800" y="4114800"/>
              <a:ext cx="787400" cy="0"/>
            </a:xfrm>
            <a:prstGeom prst="line">
              <a:avLst/>
            </a:prstGeom>
            <a:ln w="1270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V="1">
              <a:off x="1719263" y="3109913"/>
              <a:ext cx="719137" cy="166687"/>
            </a:xfrm>
            <a:prstGeom prst="line">
              <a:avLst/>
            </a:prstGeom>
            <a:ln w="1270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フリーフォーム 13"/>
            <p:cNvSpPr/>
            <p:nvPr/>
          </p:nvSpPr>
          <p:spPr>
            <a:xfrm rot="20735741">
              <a:off x="1606550" y="3327400"/>
              <a:ext cx="368300" cy="711200"/>
            </a:xfrm>
            <a:custGeom>
              <a:avLst/>
              <a:gdLst>
                <a:gd name="connsiteX0" fmla="*/ 273050 w 368300"/>
                <a:gd name="connsiteY0" fmla="*/ 0 h 711200"/>
                <a:gd name="connsiteX1" fmla="*/ 336550 w 368300"/>
                <a:gd name="connsiteY1" fmla="*/ 38100 h 711200"/>
                <a:gd name="connsiteX2" fmla="*/ 266700 w 368300"/>
                <a:gd name="connsiteY2" fmla="*/ 82550 h 711200"/>
                <a:gd name="connsiteX3" fmla="*/ 342900 w 368300"/>
                <a:gd name="connsiteY3" fmla="*/ 114300 h 711200"/>
                <a:gd name="connsiteX4" fmla="*/ 254000 w 368300"/>
                <a:gd name="connsiteY4" fmla="*/ 158750 h 711200"/>
                <a:gd name="connsiteX5" fmla="*/ 368300 w 368300"/>
                <a:gd name="connsiteY5" fmla="*/ 196850 h 711200"/>
                <a:gd name="connsiteX6" fmla="*/ 273050 w 368300"/>
                <a:gd name="connsiteY6" fmla="*/ 241300 h 711200"/>
                <a:gd name="connsiteX7" fmla="*/ 349250 w 368300"/>
                <a:gd name="connsiteY7" fmla="*/ 285750 h 711200"/>
                <a:gd name="connsiteX8" fmla="*/ 215900 w 368300"/>
                <a:gd name="connsiteY8" fmla="*/ 298450 h 711200"/>
                <a:gd name="connsiteX9" fmla="*/ 285750 w 368300"/>
                <a:gd name="connsiteY9" fmla="*/ 349250 h 711200"/>
                <a:gd name="connsiteX10" fmla="*/ 190500 w 368300"/>
                <a:gd name="connsiteY10" fmla="*/ 374650 h 711200"/>
                <a:gd name="connsiteX11" fmla="*/ 266700 w 368300"/>
                <a:gd name="connsiteY11" fmla="*/ 431800 h 711200"/>
                <a:gd name="connsiteX12" fmla="*/ 133350 w 368300"/>
                <a:gd name="connsiteY12" fmla="*/ 450850 h 711200"/>
                <a:gd name="connsiteX13" fmla="*/ 171450 w 368300"/>
                <a:gd name="connsiteY13" fmla="*/ 508000 h 711200"/>
                <a:gd name="connsiteX14" fmla="*/ 50800 w 368300"/>
                <a:gd name="connsiteY14" fmla="*/ 508000 h 711200"/>
                <a:gd name="connsiteX15" fmla="*/ 127000 w 368300"/>
                <a:gd name="connsiteY15" fmla="*/ 552450 h 711200"/>
                <a:gd name="connsiteX16" fmla="*/ 6350 w 368300"/>
                <a:gd name="connsiteY16" fmla="*/ 565150 h 711200"/>
                <a:gd name="connsiteX17" fmla="*/ 95250 w 368300"/>
                <a:gd name="connsiteY17" fmla="*/ 635000 h 711200"/>
                <a:gd name="connsiteX18" fmla="*/ 0 w 368300"/>
                <a:gd name="connsiteY18" fmla="*/ 666750 h 711200"/>
                <a:gd name="connsiteX19" fmla="*/ 38100 w 368300"/>
                <a:gd name="connsiteY19" fmla="*/ 711200 h 711200"/>
                <a:gd name="connsiteX20" fmla="*/ 38100 w 368300"/>
                <a:gd name="connsiteY20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8300" h="711200">
                  <a:moveTo>
                    <a:pt x="273050" y="0"/>
                  </a:moveTo>
                  <a:lnTo>
                    <a:pt x="336550" y="38100"/>
                  </a:lnTo>
                  <a:lnTo>
                    <a:pt x="266700" y="82550"/>
                  </a:lnTo>
                  <a:lnTo>
                    <a:pt x="342900" y="114300"/>
                  </a:lnTo>
                  <a:lnTo>
                    <a:pt x="254000" y="158750"/>
                  </a:lnTo>
                  <a:lnTo>
                    <a:pt x="368300" y="196850"/>
                  </a:lnTo>
                  <a:cubicBezTo>
                    <a:pt x="271085" y="235736"/>
                    <a:pt x="273050" y="200754"/>
                    <a:pt x="273050" y="241300"/>
                  </a:cubicBezTo>
                  <a:lnTo>
                    <a:pt x="349250" y="285750"/>
                  </a:lnTo>
                  <a:cubicBezTo>
                    <a:pt x="207442" y="298642"/>
                    <a:pt x="162791" y="298450"/>
                    <a:pt x="215900" y="298450"/>
                  </a:cubicBezTo>
                  <a:cubicBezTo>
                    <a:pt x="287388" y="356940"/>
                    <a:pt x="285750" y="385683"/>
                    <a:pt x="285750" y="349250"/>
                  </a:cubicBezTo>
                  <a:lnTo>
                    <a:pt x="190500" y="374650"/>
                  </a:lnTo>
                  <a:lnTo>
                    <a:pt x="266700" y="431800"/>
                  </a:lnTo>
                  <a:lnTo>
                    <a:pt x="133350" y="450850"/>
                  </a:lnTo>
                  <a:lnTo>
                    <a:pt x="171450" y="508000"/>
                  </a:lnTo>
                  <a:lnTo>
                    <a:pt x="50800" y="508000"/>
                  </a:lnTo>
                  <a:lnTo>
                    <a:pt x="127000" y="552450"/>
                  </a:lnTo>
                  <a:lnTo>
                    <a:pt x="6350" y="565150"/>
                  </a:lnTo>
                  <a:lnTo>
                    <a:pt x="95250" y="635000"/>
                  </a:lnTo>
                  <a:lnTo>
                    <a:pt x="0" y="666750"/>
                  </a:lnTo>
                  <a:lnTo>
                    <a:pt x="38100" y="711200"/>
                  </a:lnTo>
                  <a:lnTo>
                    <a:pt x="38100" y="71120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cs typeface="ＭＳ Ｐゴシック" charset="0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314575" y="3187700"/>
              <a:ext cx="215900" cy="838200"/>
            </a:xfrm>
            <a:custGeom>
              <a:avLst/>
              <a:gdLst>
                <a:gd name="connsiteX0" fmla="*/ 60649 w 216781"/>
                <a:gd name="connsiteY0" fmla="*/ 0 h 838200"/>
                <a:gd name="connsiteX1" fmla="*/ 22549 w 216781"/>
                <a:gd name="connsiteY1" fmla="*/ 101600 h 838200"/>
                <a:gd name="connsiteX2" fmla="*/ 111449 w 216781"/>
                <a:gd name="connsiteY2" fmla="*/ 101600 h 838200"/>
                <a:gd name="connsiteX3" fmla="*/ 41599 w 216781"/>
                <a:gd name="connsiteY3" fmla="*/ 158750 h 838200"/>
                <a:gd name="connsiteX4" fmla="*/ 130499 w 216781"/>
                <a:gd name="connsiteY4" fmla="*/ 171450 h 838200"/>
                <a:gd name="connsiteX5" fmla="*/ 47949 w 216781"/>
                <a:gd name="connsiteY5" fmla="*/ 241300 h 838200"/>
                <a:gd name="connsiteX6" fmla="*/ 130499 w 216781"/>
                <a:gd name="connsiteY6" fmla="*/ 260350 h 838200"/>
                <a:gd name="connsiteX7" fmla="*/ 73349 w 216781"/>
                <a:gd name="connsiteY7" fmla="*/ 323850 h 838200"/>
                <a:gd name="connsiteX8" fmla="*/ 181299 w 216781"/>
                <a:gd name="connsiteY8" fmla="*/ 342900 h 838200"/>
                <a:gd name="connsiteX9" fmla="*/ 79699 w 216781"/>
                <a:gd name="connsiteY9" fmla="*/ 425450 h 838200"/>
                <a:gd name="connsiteX10" fmla="*/ 174949 w 216781"/>
                <a:gd name="connsiteY10" fmla="*/ 457200 h 838200"/>
                <a:gd name="connsiteX11" fmla="*/ 92399 w 216781"/>
                <a:gd name="connsiteY11" fmla="*/ 488950 h 838200"/>
                <a:gd name="connsiteX12" fmla="*/ 168599 w 216781"/>
                <a:gd name="connsiteY12" fmla="*/ 539750 h 838200"/>
                <a:gd name="connsiteX13" fmla="*/ 98749 w 216781"/>
                <a:gd name="connsiteY13" fmla="*/ 590550 h 838200"/>
                <a:gd name="connsiteX14" fmla="*/ 174949 w 216781"/>
                <a:gd name="connsiteY14" fmla="*/ 647700 h 838200"/>
                <a:gd name="connsiteX15" fmla="*/ 79699 w 216781"/>
                <a:gd name="connsiteY15" fmla="*/ 673100 h 838200"/>
                <a:gd name="connsiteX16" fmla="*/ 130499 w 216781"/>
                <a:gd name="connsiteY16" fmla="*/ 730250 h 838200"/>
                <a:gd name="connsiteX17" fmla="*/ 35249 w 216781"/>
                <a:gd name="connsiteY17" fmla="*/ 762000 h 838200"/>
                <a:gd name="connsiteX18" fmla="*/ 98749 w 216781"/>
                <a:gd name="connsiteY18" fmla="*/ 812800 h 838200"/>
                <a:gd name="connsiteX19" fmla="*/ 47949 w 216781"/>
                <a:gd name="connsiteY19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781" h="838200">
                  <a:moveTo>
                    <a:pt x="60649" y="0"/>
                  </a:moveTo>
                  <a:lnTo>
                    <a:pt x="22549" y="101600"/>
                  </a:lnTo>
                  <a:lnTo>
                    <a:pt x="111449" y="101600"/>
                  </a:lnTo>
                  <a:cubicBezTo>
                    <a:pt x="24868" y="154881"/>
                    <a:pt x="0" y="137951"/>
                    <a:pt x="41599" y="158750"/>
                  </a:cubicBezTo>
                  <a:lnTo>
                    <a:pt x="130499" y="171450"/>
                  </a:lnTo>
                  <a:lnTo>
                    <a:pt x="47949" y="241300"/>
                  </a:lnTo>
                  <a:lnTo>
                    <a:pt x="130499" y="260350"/>
                  </a:lnTo>
                  <a:lnTo>
                    <a:pt x="73349" y="323850"/>
                  </a:lnTo>
                  <a:lnTo>
                    <a:pt x="181299" y="342900"/>
                  </a:lnTo>
                  <a:lnTo>
                    <a:pt x="79699" y="425450"/>
                  </a:lnTo>
                  <a:cubicBezTo>
                    <a:pt x="183319" y="457831"/>
                    <a:pt x="216781" y="457200"/>
                    <a:pt x="174949" y="457200"/>
                  </a:cubicBezTo>
                  <a:lnTo>
                    <a:pt x="92399" y="488950"/>
                  </a:lnTo>
                  <a:lnTo>
                    <a:pt x="168599" y="539750"/>
                  </a:lnTo>
                  <a:lnTo>
                    <a:pt x="98749" y="590550"/>
                  </a:lnTo>
                  <a:lnTo>
                    <a:pt x="174949" y="647700"/>
                  </a:lnTo>
                  <a:lnTo>
                    <a:pt x="79699" y="673100"/>
                  </a:lnTo>
                  <a:cubicBezTo>
                    <a:pt x="162672" y="735330"/>
                    <a:pt x="187649" y="730250"/>
                    <a:pt x="130499" y="730250"/>
                  </a:cubicBezTo>
                  <a:cubicBezTo>
                    <a:pt x="33204" y="756195"/>
                    <a:pt x="35249" y="722790"/>
                    <a:pt x="35249" y="762000"/>
                  </a:cubicBezTo>
                  <a:lnTo>
                    <a:pt x="98749" y="812800"/>
                  </a:lnTo>
                  <a:lnTo>
                    <a:pt x="47949" y="83820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cs typeface="ＭＳ Ｐゴシック" charset="0"/>
              </a:endParaRPr>
            </a:p>
          </p:txBody>
        </p:sp>
        <p:sp>
          <p:nvSpPr>
            <p:cNvPr id="16" name="正方形/長方形 56"/>
            <p:cNvSpPr>
              <a:spLocks noChangeArrowheads="1"/>
            </p:cNvSpPr>
            <p:nvPr/>
          </p:nvSpPr>
          <p:spPr bwMode="auto">
            <a:xfrm>
              <a:off x="2635687" y="4347066"/>
              <a:ext cx="1741032" cy="476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Calibri" pitchFamily="34" charset="0"/>
                </a:rPr>
                <a:t>bellows seal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正方形/長方形 27"/>
            <p:cNvSpPr>
              <a:spLocks noChangeArrowheads="1"/>
            </p:cNvSpPr>
            <p:nvPr/>
          </p:nvSpPr>
          <p:spPr bwMode="auto">
            <a:xfrm>
              <a:off x="803275" y="4510088"/>
              <a:ext cx="1254125" cy="479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 dirty="0">
                  <a:latin typeface="Calibri" pitchFamily="34" charset="0"/>
                </a:rPr>
                <a:t>vacuum</a:t>
              </a:r>
              <a:endParaRPr lang="ja-JP" altLang="en-US" dirty="0"/>
            </a:p>
          </p:txBody>
        </p:sp>
        <p:sp>
          <p:nvSpPr>
            <p:cNvPr id="18" name="正方形/長方形 28"/>
            <p:cNvSpPr>
              <a:spLocks noChangeArrowheads="1"/>
            </p:cNvSpPr>
            <p:nvPr/>
          </p:nvSpPr>
          <p:spPr bwMode="auto">
            <a:xfrm>
              <a:off x="803275" y="3506787"/>
              <a:ext cx="1254125" cy="479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>
                  <a:latin typeface="Calibri" pitchFamily="34" charset="0"/>
                </a:rPr>
                <a:t>air</a:t>
              </a:r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3799854" y="1412776"/>
            <a:ext cx="3364434" cy="2508250"/>
            <a:chOff x="4523854" y="3187700"/>
            <a:chExt cx="3364434" cy="2508250"/>
          </a:xfrm>
        </p:grpSpPr>
        <p:sp>
          <p:nvSpPr>
            <p:cNvPr id="20" name="円柱 19"/>
            <p:cNvSpPr>
              <a:spLocks noChangeAspect="1"/>
            </p:cNvSpPr>
            <p:nvPr/>
          </p:nvSpPr>
          <p:spPr bwMode="auto">
            <a:xfrm rot="-5400000">
              <a:off x="5938044" y="3899694"/>
              <a:ext cx="1833562" cy="711200"/>
            </a:xfrm>
            <a:prstGeom prst="can">
              <a:avLst>
                <a:gd name="adj" fmla="val 50000"/>
              </a:avLst>
            </a:prstGeom>
            <a:solidFill>
              <a:srgbClr val="984807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21" name="直線コネクタ 20"/>
            <p:cNvCxnSpPr>
              <a:cxnSpLocks noChangeShapeType="1"/>
            </p:cNvCxnSpPr>
            <p:nvPr/>
          </p:nvCxnSpPr>
          <p:spPr bwMode="auto">
            <a:xfrm>
              <a:off x="4886325" y="4275138"/>
              <a:ext cx="1747838" cy="1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2" name="円柱 21"/>
            <p:cNvSpPr/>
            <p:nvPr/>
          </p:nvSpPr>
          <p:spPr>
            <a:xfrm rot="16200000">
              <a:off x="6116637" y="3784601"/>
              <a:ext cx="182563" cy="995362"/>
            </a:xfrm>
            <a:prstGeom prst="can">
              <a:avLst/>
            </a:prstGeom>
            <a:solidFill>
              <a:schemeClr val="accent6">
                <a:lumMod val="75000"/>
              </a:schemeClr>
            </a:solidFill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0"/>
              </a:endParaRPr>
            </a:p>
          </p:txBody>
        </p:sp>
        <p:sp>
          <p:nvSpPr>
            <p:cNvPr id="23" name="直方体 22"/>
            <p:cNvSpPr>
              <a:spLocks noChangeArrowheads="1"/>
            </p:cNvSpPr>
            <p:nvPr/>
          </p:nvSpPr>
          <p:spPr bwMode="auto">
            <a:xfrm flipH="1">
              <a:off x="5710238" y="3187700"/>
              <a:ext cx="695325" cy="2138363"/>
            </a:xfrm>
            <a:prstGeom prst="cube">
              <a:avLst>
                <a:gd name="adj" fmla="val 87815"/>
              </a:avLst>
            </a:prstGeom>
            <a:solidFill>
              <a:srgbClr val="BFBFB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円柱 23"/>
            <p:cNvSpPr/>
            <p:nvPr/>
          </p:nvSpPr>
          <p:spPr>
            <a:xfrm rot="16200000">
              <a:off x="5661818" y="3939382"/>
              <a:ext cx="182563" cy="685800"/>
            </a:xfrm>
            <a:prstGeom prst="can">
              <a:avLst/>
            </a:prstGeom>
            <a:solidFill>
              <a:schemeClr val="accent6">
                <a:lumMod val="75000"/>
              </a:schemeClr>
            </a:solidFill>
            <a:ln w="222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  <a:cs typeface="ＭＳ Ｐゴシック" charset="0"/>
              </a:endParaRPr>
            </a:p>
          </p:txBody>
        </p:sp>
        <p:sp>
          <p:nvSpPr>
            <p:cNvPr id="25" name="下カーブ矢印 24"/>
            <p:cNvSpPr>
              <a:spLocks noChangeArrowheads="1"/>
            </p:cNvSpPr>
            <p:nvPr/>
          </p:nvSpPr>
          <p:spPr bwMode="auto">
            <a:xfrm>
              <a:off x="7332663" y="3856038"/>
              <a:ext cx="542925" cy="838200"/>
            </a:xfrm>
            <a:prstGeom prst="curvedDownArrow">
              <a:avLst>
                <a:gd name="adj1" fmla="val 25000"/>
                <a:gd name="adj2" fmla="val 50000"/>
                <a:gd name="adj3" fmla="val 25002"/>
              </a:avLst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円弧 55"/>
            <p:cNvSpPr>
              <a:spLocks/>
            </p:cNvSpPr>
            <p:nvPr/>
          </p:nvSpPr>
          <p:spPr bwMode="auto">
            <a:xfrm>
              <a:off x="5943600" y="4159250"/>
              <a:ext cx="152400" cy="228600"/>
            </a:xfrm>
            <a:custGeom>
              <a:avLst/>
              <a:gdLst>
                <a:gd name="T0" fmla="*/ 76200 w 152400"/>
                <a:gd name="T1" fmla="*/ 0 h 228600"/>
                <a:gd name="T2" fmla="*/ 147803 w 152400"/>
                <a:gd name="T3" fmla="*/ 75199 h 228600"/>
                <a:gd name="T4" fmla="*/ 146244 w 152400"/>
                <a:gd name="T5" fmla="*/ 159308 h 228600"/>
                <a:gd name="T6" fmla="*/ 68083 w 152400"/>
                <a:gd name="T7" fmla="*/ 227949 h 228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400" h="228600" stroke="0">
                  <a:moveTo>
                    <a:pt x="76200" y="0"/>
                  </a:moveTo>
                  <a:cubicBezTo>
                    <a:pt x="108232" y="0"/>
                    <a:pt x="136845" y="30050"/>
                    <a:pt x="147803" y="75199"/>
                  </a:cubicBezTo>
                  <a:cubicBezTo>
                    <a:pt x="154432" y="102513"/>
                    <a:pt x="153875" y="132589"/>
                    <a:pt x="146244" y="159308"/>
                  </a:cubicBezTo>
                  <a:cubicBezTo>
                    <a:pt x="133066" y="205452"/>
                    <a:pt x="101358" y="233297"/>
                    <a:pt x="68083" y="227949"/>
                  </a:cubicBezTo>
                  <a:lnTo>
                    <a:pt x="76200" y="114300"/>
                  </a:lnTo>
                  <a:lnTo>
                    <a:pt x="76200" y="0"/>
                  </a:lnTo>
                  <a:close/>
                </a:path>
                <a:path w="152400" h="228600" fill="none">
                  <a:moveTo>
                    <a:pt x="76200" y="0"/>
                  </a:moveTo>
                  <a:cubicBezTo>
                    <a:pt x="108232" y="0"/>
                    <a:pt x="136845" y="30050"/>
                    <a:pt x="147803" y="75199"/>
                  </a:cubicBezTo>
                  <a:cubicBezTo>
                    <a:pt x="154432" y="102513"/>
                    <a:pt x="153875" y="132589"/>
                    <a:pt x="146244" y="159308"/>
                  </a:cubicBezTo>
                  <a:cubicBezTo>
                    <a:pt x="133066" y="205452"/>
                    <a:pt x="101358" y="233297"/>
                    <a:pt x="68083" y="227949"/>
                  </a:cubicBezTo>
                </a:path>
              </a:pathLst>
            </a:custGeom>
            <a:noFill/>
            <a:ln w="539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7" name="正方形/長方形 57"/>
            <p:cNvSpPr>
              <a:spLocks noChangeArrowheads="1"/>
            </p:cNvSpPr>
            <p:nvPr/>
          </p:nvSpPr>
          <p:spPr bwMode="auto">
            <a:xfrm>
              <a:off x="4523854" y="4799495"/>
              <a:ext cx="15339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Calibri" pitchFamily="34" charset="0"/>
                </a:rPr>
                <a:t>ferromagnetic</a:t>
              </a:r>
            </a:p>
            <a:p>
              <a:r>
                <a:rPr lang="en-US" altLang="ja-JP" b="1" dirty="0">
                  <a:solidFill>
                    <a:srgbClr val="FF0000"/>
                  </a:solidFill>
                  <a:latin typeface="Calibri" pitchFamily="34" charset="0"/>
                </a:rPr>
                <a:t>fluid seal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8" name="正方形/長方形 30"/>
            <p:cNvSpPr>
              <a:spLocks noChangeArrowheads="1"/>
            </p:cNvSpPr>
            <p:nvPr/>
          </p:nvSpPr>
          <p:spPr bwMode="auto">
            <a:xfrm>
              <a:off x="5451475" y="5326063"/>
              <a:ext cx="12541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>
                  <a:latin typeface="Calibri" pitchFamily="34" charset="0"/>
                </a:rPr>
                <a:t>air</a:t>
              </a:r>
              <a:endParaRPr lang="ja-JP" altLang="en-US"/>
            </a:p>
          </p:txBody>
        </p:sp>
        <p:sp>
          <p:nvSpPr>
            <p:cNvPr id="29" name="正方形/長方形 31"/>
            <p:cNvSpPr>
              <a:spLocks noChangeArrowheads="1"/>
            </p:cNvSpPr>
            <p:nvPr/>
          </p:nvSpPr>
          <p:spPr bwMode="auto">
            <a:xfrm>
              <a:off x="6634163" y="5326063"/>
              <a:ext cx="12541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>
                  <a:latin typeface="Calibri" pitchFamily="34" charset="0"/>
                </a:rPr>
                <a:t>vacuum</a:t>
              </a:r>
              <a:endParaRPr lang="ja-JP" altLang="en-US"/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7274043" y="1697131"/>
            <a:ext cx="1594376" cy="1569652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Prototype </a:t>
            </a:r>
            <a:r>
              <a:rPr lang="en-US" altLang="ja-JP" sz="2400" dirty="0" smtClean="0">
                <a:solidFill>
                  <a:srgbClr val="FF0000"/>
                </a:solidFill>
              </a:rPr>
              <a:t>will be delivered soon.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-36512" y="4635726"/>
            <a:ext cx="3214710" cy="377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3" tIns="45716" rIns="91433" bIns="45716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First step prototype fabricated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464" y="4167300"/>
            <a:ext cx="2900594" cy="2463202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3042561" y="4293723"/>
            <a:ext cx="48234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280MGy/year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peak</a:t>
            </a: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120MGy/year average</a:t>
            </a:r>
          </a:p>
          <a:p>
            <a:pPr lvl="1"/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  <a:latin typeface="Luxi Serif" panose="02020603070000000000" pitchFamily="18" charset="0"/>
                <a:cs typeface="Times New Roman" panose="02020603050405020304" pitchFamily="18" charset="0"/>
              </a:rPr>
              <a:t>Irradiation test will be </a:t>
            </a:r>
            <a:br>
              <a:rPr lang="en-US" altLang="ja-JP" sz="2000" dirty="0" smtClean="0">
                <a:solidFill>
                  <a:srgbClr val="FF0000"/>
                </a:solidFill>
                <a:latin typeface="Luxi Serif" panose="02020603070000000000" pitchFamily="18" charset="0"/>
                <a:cs typeface="Times New Roman" panose="02020603050405020304" pitchFamily="18" charset="0"/>
              </a:rPr>
            </a:br>
            <a:r>
              <a:rPr lang="en-US" altLang="ja-JP" sz="2000" dirty="0" smtClean="0">
                <a:solidFill>
                  <a:srgbClr val="FF0000"/>
                </a:solidFill>
                <a:latin typeface="Luxi Serif" panose="02020603070000000000" pitchFamily="18" charset="0"/>
                <a:cs typeface="Times New Roman" panose="02020603050405020304" pitchFamily="18" charset="0"/>
              </a:rPr>
              <a:t>made at JAEA Takasaki.</a:t>
            </a:r>
            <a:endParaRPr lang="en-US" altLang="ja-JP" sz="2000" dirty="0">
              <a:solidFill>
                <a:srgbClr val="FF0000"/>
              </a:solidFill>
              <a:latin typeface="Luxi Serif" panose="02020603070000000000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96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052"/>
    </mc:Choice>
    <mc:Fallback>
      <p:transition spd="slow" advTm="8605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691" y="4149080"/>
            <a:ext cx="2731445" cy="194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69" y="2332"/>
            <a:ext cx="8854118" cy="990600"/>
          </a:xfrm>
        </p:spPr>
        <p:txBody>
          <a:bodyPr>
            <a:noAutofit/>
          </a:bodyPr>
          <a:lstStyle/>
          <a:p>
            <a:r>
              <a:rPr lang="en-US" altLang="ja-JP" sz="24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E+ Capture Optimization                                   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T.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Luxi Serif" panose="02020603070000000000" pitchFamily="18" charset="0"/>
              </a:rPr>
              <a:t>Okugi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/>
            </a:r>
            <a:b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</a:br>
            <a:r>
              <a:rPr lang="en-US" altLang="ja-JP" sz="2400" b="1" dirty="0">
                <a:solidFill>
                  <a:schemeClr val="tx1"/>
                </a:solidFill>
                <a:latin typeface="Luxi Serif" panose="02020603070000000000" pitchFamily="18" charset="0"/>
              </a:rPr>
              <a:t>Beam loading </a:t>
            </a:r>
            <a:r>
              <a:rPr lang="en-US" altLang="ja-JP" sz="2400" b="1" dirty="0" smtClean="0">
                <a:solidFill>
                  <a:schemeClr val="tx1"/>
                </a:solidFill>
                <a:latin typeface="Luxi Serif" panose="02020603070000000000" pitchFamily="18" charset="0"/>
              </a:rPr>
              <a:t>comp.  for 300Hz e+  gen. </a:t>
            </a:r>
            <a:r>
              <a:rPr lang="en-US" altLang="ja-JP" sz="24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                J. Urakawa</a:t>
            </a:r>
            <a:endParaRPr kumimoji="1" lang="ja-JP" altLang="en-US" sz="24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7" y="1367780"/>
            <a:ext cx="67913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37372" y="1260650"/>
            <a:ext cx="22097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 smtClean="0"/>
              <a:t>40MV/m Acc.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2.0T Solenoid</a:t>
            </a:r>
          </a:p>
          <a:p>
            <a:r>
              <a:rPr kumimoji="1" lang="en-US" altLang="ja-JP" sz="2000" dirty="0" smtClean="0"/>
              <a:t>Reproduce a similar </a:t>
            </a:r>
            <a:r>
              <a:rPr lang="en-US" altLang="ja-JP" sz="2000" dirty="0" smtClean="0"/>
              <a:t>result with more conventional  parameters is desirable.</a:t>
            </a:r>
            <a:endParaRPr kumimoji="1" lang="ja-JP" altLang="en-US" sz="2000" dirty="0"/>
          </a:p>
        </p:txBody>
      </p:sp>
      <p:sp>
        <p:nvSpPr>
          <p:cNvPr id="10" name="円/楕円 9"/>
          <p:cNvSpPr/>
          <p:nvPr/>
        </p:nvSpPr>
        <p:spPr>
          <a:xfrm>
            <a:off x="430982" y="4095428"/>
            <a:ext cx="287337" cy="287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400">
              <a:solidFill>
                <a:prstClr val="white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372244" y="4095428"/>
            <a:ext cx="431800" cy="28733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1893069" y="4103365"/>
            <a:ext cx="288925" cy="288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400">
              <a:solidFill>
                <a:prstClr val="white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1821632" y="4103365"/>
            <a:ext cx="431800" cy="2889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340619" y="4238303"/>
            <a:ext cx="0" cy="19270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2770957" y="4103365"/>
            <a:ext cx="10318" cy="1719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340619" y="4670103"/>
            <a:ext cx="1430338" cy="7207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1345382" y="4670103"/>
            <a:ext cx="1431925" cy="7207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2626494" y="5427340"/>
            <a:ext cx="301625" cy="71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620144" y="5579740"/>
            <a:ext cx="301625" cy="71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620144" y="5714678"/>
            <a:ext cx="301625" cy="714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2626494" y="5498778"/>
            <a:ext cx="301625" cy="809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2626494" y="5665465"/>
            <a:ext cx="309563" cy="412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endCxn id="6" idx="5"/>
          </p:cNvCxnSpPr>
          <p:nvPr/>
        </p:nvCxnSpPr>
        <p:spPr>
          <a:xfrm>
            <a:off x="165869" y="4238303"/>
            <a:ext cx="101282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1613669" y="4257353"/>
            <a:ext cx="101282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47"/>
          <p:cNvSpPr txBox="1">
            <a:spLocks noChangeArrowheads="1"/>
          </p:cNvSpPr>
          <p:nvPr/>
        </p:nvSpPr>
        <p:spPr bwMode="auto">
          <a:xfrm>
            <a:off x="146819" y="4527228"/>
            <a:ext cx="1117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Low Level RF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Phase Shifter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Amp.</a:t>
            </a:r>
          </a:p>
        </p:txBody>
      </p:sp>
      <p:sp>
        <p:nvSpPr>
          <p:cNvPr id="29" name="テキスト ボックス 50"/>
          <p:cNvSpPr txBox="1">
            <a:spLocks noChangeArrowheads="1"/>
          </p:cNvSpPr>
          <p:nvPr/>
        </p:nvSpPr>
        <p:spPr bwMode="auto">
          <a:xfrm>
            <a:off x="867544" y="3674740"/>
            <a:ext cx="1312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80MW Klystrons</a:t>
            </a:r>
            <a:endParaRPr lang="ja-JP" altLang="en-US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1331640" y="5949280"/>
            <a:ext cx="0" cy="5619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二等辺三角形 6"/>
          <p:cNvSpPr/>
          <p:nvPr/>
        </p:nvSpPr>
        <p:spPr>
          <a:xfrm rot="10800000">
            <a:off x="2447107" y="3950965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6" name="二等辺三角形 5"/>
          <p:cNvSpPr/>
          <p:nvPr/>
        </p:nvSpPr>
        <p:spPr>
          <a:xfrm rot="10800000">
            <a:off x="1016769" y="3950965"/>
            <a:ext cx="647700" cy="576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400">
              <a:solidFill>
                <a:prstClr val="white"/>
              </a:solidFill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4298716"/>
            <a:ext cx="3164593" cy="194918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804248" y="1124744"/>
            <a:ext cx="1298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  <a:latin typeface="Luxi Serif" panose="02020603070000000000" pitchFamily="18" charset="0"/>
              </a:rPr>
              <a:t>e+/e- &gt; 1.5</a:t>
            </a:r>
            <a:endParaRPr kumimoji="1" lang="ja-JP" altLang="en-US" sz="2000" b="1" dirty="0">
              <a:solidFill>
                <a:srgbClr val="FF0000"/>
              </a:solidFill>
              <a:latin typeface="Luxi Serif" panose="0202060307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02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720"/>
    </mc:Choice>
    <mc:Fallback>
      <p:transition spd="slow" advTm="13672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image21.png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99" y="1090380"/>
            <a:ext cx="3175652" cy="227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2699792" y="1325566"/>
            <a:ext cx="3256676" cy="2175442"/>
            <a:chOff x="0" y="0"/>
            <a:chExt cx="378" cy="253"/>
          </a:xfrm>
        </p:grpSpPr>
        <p:pic>
          <p:nvPicPr>
            <p:cNvPr id="6" name="Picture 2" descr="image18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149" y="235"/>
              <a:ext cx="211" cy="18"/>
            </a:xfrm>
            <a:custGeom>
              <a:avLst/>
              <a:gdLst>
                <a:gd name="T0" fmla="*/ 96 w 21600"/>
                <a:gd name="T1" fmla="*/ 19 h 21600"/>
                <a:gd name="T2" fmla="*/ 96 w 21600"/>
                <a:gd name="T3" fmla="*/ 19 h 21600"/>
                <a:gd name="T4" fmla="*/ 96 w 21600"/>
                <a:gd name="T5" fmla="*/ 19 h 21600"/>
                <a:gd name="T6" fmla="*/ 96 w 21600"/>
                <a:gd name="T7" fmla="*/ 1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/>
            <a:lstStyle/>
            <a:p>
              <a:pPr defTabSz="447373"/>
              <a:r>
                <a:rPr lang="ja-JP" altLang="ja-JP" sz="1400" dirty="0">
                  <a:latin typeface="Luxi Serif" panose="02020603070000000000" pitchFamily="18" charset="0"/>
                  <a:ea typeface="ＭＳ Ｐゴシック" pitchFamily="50" charset="-128"/>
                  <a:cs typeface="Arial" pitchFamily="34" charset="0"/>
                  <a:sym typeface="Arial" pitchFamily="34" charset="0"/>
                </a:rPr>
                <a:t>Stored Power [w]</a:t>
              </a:r>
              <a:endParaRPr lang="ja-JP" altLang="ja-JP" sz="1400" dirty="0">
                <a:latin typeface="Luxi Serif" panose="02020603070000000000" pitchFamily="18" charset="0"/>
                <a:ea typeface="ＭＳ Ｐゴシック" pitchFamily="50" charset="-128"/>
              </a:endParaRPr>
            </a:p>
          </p:txBody>
        </p:sp>
      </p:grp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-324544" y="1274728"/>
            <a:ext cx="4330948" cy="1586966"/>
            <a:chOff x="0" y="0"/>
            <a:chExt cx="445" cy="163"/>
          </a:xfrm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46" y="25"/>
              <a:ext cx="70" cy="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AutoShape 5"/>
            <p:cNvSpPr>
              <a:spLocks/>
            </p:cNvSpPr>
            <p:nvPr/>
          </p:nvSpPr>
          <p:spPr bwMode="auto">
            <a:xfrm>
              <a:off x="84" y="19"/>
              <a:ext cx="226" cy="13"/>
            </a:xfrm>
            <a:custGeom>
              <a:avLst/>
              <a:gdLst>
                <a:gd name="T0" fmla="*/ 113 w 21600"/>
                <a:gd name="T1" fmla="*/ 7 h 21600"/>
                <a:gd name="T2" fmla="*/ 113 w 21600"/>
                <a:gd name="T3" fmla="*/ 7 h 21600"/>
                <a:gd name="T4" fmla="*/ 113 w 21600"/>
                <a:gd name="T5" fmla="*/ 7 h 21600"/>
                <a:gd name="T6" fmla="*/ 113 w 21600"/>
                <a:gd name="T7" fmla="*/ 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1" name="AutoShape 6"/>
            <p:cNvSpPr>
              <a:spLocks/>
            </p:cNvSpPr>
            <p:nvPr/>
          </p:nvSpPr>
          <p:spPr bwMode="auto">
            <a:xfrm rot="1521105">
              <a:off x="71" y="71"/>
              <a:ext cx="250" cy="12"/>
            </a:xfrm>
            <a:custGeom>
              <a:avLst/>
              <a:gdLst>
                <a:gd name="T0" fmla="*/ 125 w 21600"/>
                <a:gd name="T1" fmla="*/ 6 h 21600"/>
                <a:gd name="T2" fmla="*/ 125 w 21600"/>
                <a:gd name="T3" fmla="*/ 6 h 21600"/>
                <a:gd name="T4" fmla="*/ 125 w 21600"/>
                <a:gd name="T5" fmla="*/ 6 h 21600"/>
                <a:gd name="T6" fmla="*/ 125 w 21600"/>
                <a:gd name="T7" fmla="*/ 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2" name="AutoShape 7"/>
            <p:cNvSpPr>
              <a:spLocks/>
            </p:cNvSpPr>
            <p:nvPr/>
          </p:nvSpPr>
          <p:spPr bwMode="auto">
            <a:xfrm rot="9195090">
              <a:off x="71" y="75"/>
              <a:ext cx="245" cy="13"/>
            </a:xfrm>
            <a:custGeom>
              <a:avLst/>
              <a:gdLst>
                <a:gd name="T0" fmla="*/ 123 w 21600"/>
                <a:gd name="T1" fmla="*/ 7 h 21600"/>
                <a:gd name="T2" fmla="*/ 123 w 21600"/>
                <a:gd name="T3" fmla="*/ 7 h 21600"/>
                <a:gd name="T4" fmla="*/ 123 w 21600"/>
                <a:gd name="T5" fmla="*/ 7 h 21600"/>
                <a:gd name="T6" fmla="*/ 123 w 21600"/>
                <a:gd name="T7" fmla="*/ 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3" name="AutoShape 8"/>
            <p:cNvSpPr>
              <a:spLocks/>
            </p:cNvSpPr>
            <p:nvPr/>
          </p:nvSpPr>
          <p:spPr bwMode="auto">
            <a:xfrm rot="1200000">
              <a:off x="71" y="0"/>
              <a:ext cx="14" cy="51"/>
            </a:xfrm>
            <a:custGeom>
              <a:avLst/>
              <a:gdLst>
                <a:gd name="T0" fmla="*/ 7 w 21600"/>
                <a:gd name="T1" fmla="*/ 26 h 21600"/>
                <a:gd name="T2" fmla="*/ 7 w 21600"/>
                <a:gd name="T3" fmla="*/ 26 h 21600"/>
                <a:gd name="T4" fmla="*/ 7 w 21600"/>
                <a:gd name="T5" fmla="*/ 26 h 21600"/>
                <a:gd name="T6" fmla="*/ 7 w 21600"/>
                <a:gd name="T7" fmla="*/ 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4" name="AutoShape 9"/>
            <p:cNvSpPr>
              <a:spLocks/>
            </p:cNvSpPr>
            <p:nvPr/>
          </p:nvSpPr>
          <p:spPr bwMode="auto">
            <a:xfrm rot="9599999">
              <a:off x="303" y="0"/>
              <a:ext cx="13" cy="51"/>
            </a:xfrm>
            <a:custGeom>
              <a:avLst/>
              <a:gdLst>
                <a:gd name="T0" fmla="*/ 7 w 21600"/>
                <a:gd name="T1" fmla="*/ 26 h 21600"/>
                <a:gd name="T2" fmla="*/ 7 w 21600"/>
                <a:gd name="T3" fmla="*/ 26 h 21600"/>
                <a:gd name="T4" fmla="*/ 7 w 21600"/>
                <a:gd name="T5" fmla="*/ 26 h 21600"/>
                <a:gd name="T6" fmla="*/ 7 w 21600"/>
                <a:gd name="T7" fmla="*/ 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5" name="AutoShape 10"/>
            <p:cNvSpPr>
              <a:spLocks/>
            </p:cNvSpPr>
            <p:nvPr/>
          </p:nvSpPr>
          <p:spPr bwMode="auto">
            <a:xfrm rot="5400000">
              <a:off x="132" y="71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16" name="AutoShape 11"/>
            <p:cNvSpPr>
              <a:spLocks/>
            </p:cNvSpPr>
            <p:nvPr/>
          </p:nvSpPr>
          <p:spPr bwMode="auto">
            <a:xfrm rot="16200000">
              <a:off x="235" y="71"/>
              <a:ext cx="20" cy="12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17" name="AutoShape 12"/>
            <p:cNvSpPr>
              <a:spLocks/>
            </p:cNvSpPr>
            <p:nvPr/>
          </p:nvSpPr>
          <p:spPr bwMode="auto">
            <a:xfrm rot="9600001">
              <a:off x="78" y="112"/>
              <a:ext cx="13" cy="51"/>
            </a:xfrm>
            <a:custGeom>
              <a:avLst/>
              <a:gdLst>
                <a:gd name="T0" fmla="*/ 7 w 21600"/>
                <a:gd name="T1" fmla="*/ 26 h 21600"/>
                <a:gd name="T2" fmla="*/ 7 w 21600"/>
                <a:gd name="T3" fmla="*/ 26 h 21600"/>
                <a:gd name="T4" fmla="*/ 7 w 21600"/>
                <a:gd name="T5" fmla="*/ 26 h 21600"/>
                <a:gd name="T6" fmla="*/ 7 w 21600"/>
                <a:gd name="T7" fmla="*/ 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8" name="AutoShape 13"/>
            <p:cNvSpPr>
              <a:spLocks/>
            </p:cNvSpPr>
            <p:nvPr/>
          </p:nvSpPr>
          <p:spPr bwMode="auto">
            <a:xfrm rot="1200002">
              <a:off x="297" y="105"/>
              <a:ext cx="13" cy="52"/>
            </a:xfrm>
            <a:custGeom>
              <a:avLst/>
              <a:gdLst>
                <a:gd name="T0" fmla="*/ 7 w 21600"/>
                <a:gd name="T1" fmla="*/ 26 h 21600"/>
                <a:gd name="T2" fmla="*/ 7 w 21600"/>
                <a:gd name="T3" fmla="*/ 26 h 21600"/>
                <a:gd name="T4" fmla="*/ 7 w 21600"/>
                <a:gd name="T5" fmla="*/ 26 h 21600"/>
                <a:gd name="T6" fmla="*/ 7 w 21600"/>
                <a:gd name="T7" fmla="*/ 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ja-JP" altLang="en-US"/>
            </a:p>
          </p:txBody>
        </p:sp>
        <p:sp>
          <p:nvSpPr>
            <p:cNvPr id="19" name="AutoShape 14"/>
            <p:cNvSpPr>
              <a:spLocks/>
            </p:cNvSpPr>
            <p:nvPr/>
          </p:nvSpPr>
          <p:spPr bwMode="auto">
            <a:xfrm rot="5400000">
              <a:off x="137" y="121"/>
              <a:ext cx="26" cy="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20" name="AutoShape 15"/>
            <p:cNvSpPr>
              <a:spLocks/>
            </p:cNvSpPr>
            <p:nvPr/>
          </p:nvSpPr>
          <p:spPr bwMode="auto">
            <a:xfrm rot="-4166459">
              <a:off x="223" y="79"/>
              <a:ext cx="26" cy="2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21" name="AutoShape 16"/>
            <p:cNvSpPr>
              <a:spLocks/>
            </p:cNvSpPr>
            <p:nvPr/>
          </p:nvSpPr>
          <p:spPr bwMode="auto">
            <a:xfrm rot="-6813446">
              <a:off x="224" y="46"/>
              <a:ext cx="26" cy="2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22" name="AutoShape 17"/>
            <p:cNvSpPr>
              <a:spLocks/>
            </p:cNvSpPr>
            <p:nvPr/>
          </p:nvSpPr>
          <p:spPr bwMode="auto">
            <a:xfrm rot="5400000">
              <a:off x="155" y="11"/>
              <a:ext cx="26" cy="2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447373"/>
              <a:endParaRPr lang="ja-JP" altLang="ja-JP" sz="240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0" y="25"/>
              <a:ext cx="72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315" y="26"/>
              <a:ext cx="130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8"/>
          <a:stretch>
            <a:fillRect/>
          </a:stretch>
        </p:blipFill>
        <p:spPr bwMode="auto">
          <a:xfrm>
            <a:off x="3203848" y="1704748"/>
            <a:ext cx="1007771" cy="99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621395" y="2999027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7373"/>
            <a:r>
              <a:rPr lang="en-US" altLang="ja-JP" dirty="0" smtClean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Achieved ΔL</a:t>
            </a:r>
            <a:r>
              <a:rPr lang="en-US" altLang="ja-JP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&lt;&lt;8</a:t>
            </a:r>
            <a:r>
              <a:rPr lang="ja-JP" altLang="ja-JP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pm</a:t>
            </a:r>
            <a:endParaRPr lang="ja-JP" altLang="ja-JP" dirty="0">
              <a:ea typeface="ＭＳ Ｐゴシック" pitchFamily="50" charset="-128"/>
            </a:endParaRPr>
          </a:p>
        </p:txBody>
      </p:sp>
      <p:sp>
        <p:nvSpPr>
          <p:cNvPr id="27" name="AutoShape 2"/>
          <p:cNvSpPr>
            <a:spLocks/>
          </p:cNvSpPr>
          <p:nvPr/>
        </p:nvSpPr>
        <p:spPr bwMode="auto">
          <a:xfrm>
            <a:off x="6302602" y="2162003"/>
            <a:ext cx="3048000" cy="430562"/>
          </a:xfrm>
          <a:custGeom>
            <a:avLst/>
            <a:gdLst>
              <a:gd name="T0" fmla="*/ 1524000 w 21600"/>
              <a:gd name="T1" fmla="*/ 450850 h 21600"/>
              <a:gd name="T2" fmla="*/ 1524000 w 21600"/>
              <a:gd name="T3" fmla="*/ 450850 h 21600"/>
              <a:gd name="T4" fmla="*/ 1524000 w 21600"/>
              <a:gd name="T5" fmla="*/ 450850 h 21600"/>
              <a:gd name="T6" fmla="*/ 1524000 w 21600"/>
              <a:gd name="T7" fmla="*/ 4508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66" tIns="50766" rIns="50766" bIns="50766"/>
          <a:lstStyle/>
          <a:p>
            <a:pPr defTabSz="447373"/>
            <a:r>
              <a:rPr lang="ja-JP" altLang="ja-JP" sz="2000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ATF </a:t>
            </a:r>
            <a:r>
              <a:rPr lang="ja-JP" altLang="ja-JP" sz="2000" dirty="0" smtClean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~</a:t>
            </a:r>
            <a:r>
              <a:rPr lang="ja-JP" altLang="ja-JP" sz="2000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2.6×10</a:t>
            </a:r>
            <a:r>
              <a:rPr lang="ja-JP" altLang="ja-JP" sz="2000" baseline="30000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8</a:t>
            </a:r>
            <a:r>
              <a:rPr lang="ja-JP" altLang="ja-JP" sz="2000" dirty="0">
                <a:latin typeface="Arial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/sec</a:t>
            </a:r>
            <a:endParaRPr lang="ja-JP" altLang="ja-JP" sz="2000" dirty="0">
              <a:ea typeface="ＭＳ Ｐゴシック" pitchFamily="50" charset="-128"/>
            </a:endParaRPr>
          </a:p>
        </p:txBody>
      </p:sp>
      <p:sp>
        <p:nvSpPr>
          <p:cNvPr id="28" name="AutoShape 2"/>
          <p:cNvSpPr>
            <a:spLocks noGrp="1"/>
          </p:cNvSpPr>
          <p:nvPr>
            <p:ph type="title"/>
          </p:nvPr>
        </p:nvSpPr>
        <p:spPr bwMode="auto">
          <a:xfrm>
            <a:off x="457200" y="44624"/>
            <a:ext cx="8229600" cy="990600"/>
          </a:xfrm>
          <a:custGeom>
            <a:avLst/>
            <a:gdLst>
              <a:gd name="T0" fmla="*/ 1524000 w 21600"/>
              <a:gd name="T1" fmla="*/ 450850 h 21600"/>
              <a:gd name="T2" fmla="*/ 1524000 w 21600"/>
              <a:gd name="T3" fmla="*/ 450850 h 21600"/>
              <a:gd name="T4" fmla="*/ 1524000 w 21600"/>
              <a:gd name="T5" fmla="*/ 450850 h 21600"/>
              <a:gd name="T6" fmla="*/ 1524000 w 21600"/>
              <a:gd name="T7" fmla="*/ 4508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66" tIns="50766" rIns="50766" bIns="50766">
            <a:normAutofit/>
          </a:bodyPr>
          <a:lstStyle/>
          <a:p>
            <a:pPr defTabSz="447373"/>
            <a:r>
              <a:rPr lang="en-US" altLang="ja-JP" sz="2600" b="1" dirty="0" smtClean="0">
                <a:latin typeface="Luxi Serif" panose="02020603070000000000" pitchFamily="18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Laser Compton Exp. At ATF                          </a:t>
            </a:r>
            <a:r>
              <a:rPr lang="en-US" altLang="ja-JP" sz="2600" b="1" dirty="0" smtClean="0">
                <a:solidFill>
                  <a:srgbClr val="FF0000"/>
                </a:solidFill>
                <a:latin typeface="Luxi Serif" panose="02020603070000000000" pitchFamily="18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T. Takahashi</a:t>
            </a:r>
            <a:br>
              <a:rPr lang="en-US" altLang="ja-JP" sz="2600" b="1" dirty="0" smtClean="0">
                <a:solidFill>
                  <a:srgbClr val="FF0000"/>
                </a:solidFill>
                <a:latin typeface="Luxi Serif" panose="02020603070000000000" pitchFamily="18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</a:br>
            <a:r>
              <a:rPr lang="en-US" altLang="ja-JP" sz="2600" b="1" dirty="0" smtClean="0">
                <a:solidFill>
                  <a:schemeClr val="tx1"/>
                </a:solidFill>
                <a:latin typeface="Luxi Serif" panose="02020603070000000000" pitchFamily="18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New Quantum Beam project                          </a:t>
            </a:r>
            <a:r>
              <a:rPr lang="en-US" altLang="ja-JP" sz="2600" b="1" dirty="0" smtClean="0">
                <a:solidFill>
                  <a:srgbClr val="FF0000"/>
                </a:solidFill>
                <a:latin typeface="Luxi Serif" panose="02020603070000000000" pitchFamily="18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J. Urakawa</a:t>
            </a:r>
            <a:endParaRPr lang="ja-JP" altLang="ja-JP" b="1" dirty="0">
              <a:solidFill>
                <a:srgbClr val="FF0000"/>
              </a:solidFill>
              <a:latin typeface="Luxi Serif" panose="02020603070000000000" pitchFamily="18" charset="0"/>
              <a:ea typeface="ＭＳ Ｐゴシック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043" y="3539610"/>
            <a:ext cx="4471955" cy="3201758"/>
          </a:xfrm>
          <a:prstGeom prst="rect">
            <a:avLst/>
          </a:prstGeom>
        </p:spPr>
      </p:pic>
      <p:pic>
        <p:nvPicPr>
          <p:cNvPr id="31" name="図 30" descr="thumb_dph.jpg"/>
          <p:cNvPicPr>
            <a:picLocks noChangeAspect="1"/>
          </p:cNvPicPr>
          <p:nvPr/>
        </p:nvPicPr>
        <p:blipFill>
          <a:blip r:embed="rId7" cstate="print"/>
          <a:srcRect b="435"/>
          <a:stretch>
            <a:fillRect/>
          </a:stretch>
        </p:blipFill>
        <p:spPr>
          <a:xfrm>
            <a:off x="3723432" y="5154980"/>
            <a:ext cx="1928688" cy="115434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4128" y="3717032"/>
            <a:ext cx="3331779" cy="234557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4128" y="3717032"/>
            <a:ext cx="3300820" cy="2439167"/>
          </a:xfrm>
          <a:prstGeom prst="rect">
            <a:avLst/>
          </a:prstGeom>
        </p:spPr>
      </p:pic>
      <p:pic>
        <p:nvPicPr>
          <p:cNvPr id="30" name="Picture 6" descr="momose_figTalbo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3656242"/>
            <a:ext cx="1691336" cy="150095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3234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858"/>
    </mc:Choice>
    <mc:Fallback>
      <p:transition spd="slow" advTm="598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590</TotalTime>
  <Words>589</Words>
  <Application>Microsoft Office PowerPoint</Application>
  <PresentationFormat>画面に合わせる (4:3)</PresentationFormat>
  <Paragraphs>127</Paragraphs>
  <Slides>14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6" baseType="lpstr">
      <vt:lpstr>アース</vt:lpstr>
      <vt:lpstr>Equation</vt:lpstr>
      <vt:lpstr>AWG1 (Injector) Summary</vt:lpstr>
      <vt:lpstr>Working Group Summary</vt:lpstr>
      <vt:lpstr>Undulator e+ source (baseline)                              W. Gai Flux concentrator R&amp;D                                         J. Gronberg</vt:lpstr>
      <vt:lpstr>Undulator Source at ILC1 (120GeV)                          A. Ushakov Heat load, stress and reaction force studies of target  F. Staufenbiel</vt:lpstr>
      <vt:lpstr>Polarized positrons at low energies S. Riemann</vt:lpstr>
      <vt:lpstr>PowerPoint プレゼンテーション</vt:lpstr>
      <vt:lpstr>Target R&amp;D                                             T. Omori Rad. Dose at Fluid seal                    T. Takahashi</vt:lpstr>
      <vt:lpstr>E+ Capture Optimization                                         T. Okugi Beam loading comp.  for 300Hz e+  gen.                 J. Urakawa</vt:lpstr>
      <vt:lpstr>Laser Compton Exp. At ATF                          T. Takahashi New Quantum Beam project                          J. Urakawa</vt:lpstr>
      <vt:lpstr>PowerPoint プレゼンテーション</vt:lpstr>
      <vt:lpstr>Drive Beam injector  developments                            S. Döbert</vt:lpstr>
      <vt:lpstr>Discussion</vt:lpstr>
      <vt:lpstr>Strategy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AWG1 Summary</dc:title>
  <dc:creator>mkuriki</dc:creator>
  <cp:lastModifiedBy>mkuriki</cp:lastModifiedBy>
  <cp:revision>45</cp:revision>
  <dcterms:created xsi:type="dcterms:W3CDTF">2013-11-13T04:24:45Z</dcterms:created>
  <dcterms:modified xsi:type="dcterms:W3CDTF">2013-11-15T01:10:46Z</dcterms:modified>
</cp:coreProperties>
</file>