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60"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5" d="100"/>
          <a:sy n="75" d="100"/>
        </p:scale>
        <p:origin x="-186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14D6B9-F0B2-4EBD-A6AF-C55BC424AC95}"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4158260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4D6B9-F0B2-4EBD-A6AF-C55BC424AC95}"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13851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4D6B9-F0B2-4EBD-A6AF-C55BC424AC95}"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1441390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1C754B9-5595-40C4-BD9B-768F7BD7431F}"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FA96A2-BF11-413E-80DE-1916EE04460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41441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15DF2C-DA34-4F81-A1CD-33BF4FE11628}"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62A225F-90FA-4751-90B2-A946603AC30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74151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D73413-A68D-4732-BC05-BF682E4DD86F}"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0FAD71-1A8F-4EA9-9BD0-F82B5CB2F89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526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D7689DF-C724-4F40-8BE5-5FB7938A57D8}" type="datetimeFigureOut">
              <a:rPr lang="en-US">
                <a:solidFill>
                  <a:prstClr val="black">
                    <a:tint val="75000"/>
                  </a:prstClr>
                </a:solidFill>
              </a:rPr>
              <a:pPr>
                <a:defRPr/>
              </a:pPr>
              <a:t>11/13/2013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3021DC-7234-4EA2-B419-52B1C47C3A6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77428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A2CFEA-6C63-480A-A1B6-3D2254799C94}" type="datetimeFigureOut">
              <a:rPr lang="en-US">
                <a:solidFill>
                  <a:prstClr val="black">
                    <a:tint val="75000"/>
                  </a:prstClr>
                </a:solidFill>
              </a:rPr>
              <a:pPr>
                <a:defRPr/>
              </a:pPr>
              <a:t>11/13/2013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0944E086-1F78-4ABE-9305-5CB7E7E6BD0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56257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CEDC748-96BA-4E1E-9BDC-08EB48E647B6}" type="datetimeFigureOut">
              <a:rPr lang="en-US">
                <a:solidFill>
                  <a:prstClr val="black">
                    <a:tint val="75000"/>
                  </a:prstClr>
                </a:solidFill>
              </a:rPr>
              <a:pPr>
                <a:defRPr/>
              </a:pPr>
              <a:t>11/13/2013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0075D53-D627-407E-AF6E-7F8995B12D8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59616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77EAA3-7549-4193-B8EA-37815195B060}" type="datetimeFigureOut">
              <a:rPr lang="en-US">
                <a:solidFill>
                  <a:prstClr val="black">
                    <a:tint val="75000"/>
                  </a:prstClr>
                </a:solidFill>
              </a:rPr>
              <a:pPr>
                <a:defRPr/>
              </a:pPr>
              <a:t>11/13/2013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42A6F60C-2710-4639-A0B6-A945264FA18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89742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8EA87F0-EDD4-43DA-A1E5-6AA83D9D4881}" type="datetimeFigureOut">
              <a:rPr lang="en-US">
                <a:solidFill>
                  <a:prstClr val="black">
                    <a:tint val="75000"/>
                  </a:prstClr>
                </a:solidFill>
              </a:rPr>
              <a:pPr>
                <a:defRPr/>
              </a:pPr>
              <a:t>11/13/2013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EB847BC-CD09-486E-B5BA-C50FC8C4B43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29684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4D6B9-F0B2-4EBD-A6AF-C55BC424AC95}"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1605612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838FF14-CA10-47BB-A66B-B9F8C7E7FD5D}" type="datetimeFigureOut">
              <a:rPr lang="en-US">
                <a:solidFill>
                  <a:prstClr val="black">
                    <a:tint val="75000"/>
                  </a:prstClr>
                </a:solidFill>
              </a:rPr>
              <a:pPr>
                <a:defRPr/>
              </a:pPr>
              <a:t>11/13/2013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BBA5888-DA17-4F68-934C-58E64BDE11F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34333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D7E7491-0794-4FB3-922D-D11536EDFCD5}"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A68641E-9E28-4F7A-AD6B-F8901139417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1490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C32342-E2AD-472E-B303-221DB58C55FF}"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C928C4B-938F-440B-B303-F56013B5C6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6700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14D6B9-F0B2-4EBD-A6AF-C55BC424AC95}"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227354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14D6B9-F0B2-4EBD-A6AF-C55BC424AC95}"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2263841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14D6B9-F0B2-4EBD-A6AF-C55BC424AC95}" type="datetimeFigureOut">
              <a:rPr lang="en-US" smtClean="0"/>
              <a:t>11/13/2013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2186366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14D6B9-F0B2-4EBD-A6AF-C55BC424AC95}" type="datetimeFigureOut">
              <a:rPr lang="en-US" smtClean="0"/>
              <a:t>11/13/2013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345923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14D6B9-F0B2-4EBD-A6AF-C55BC424AC95}" type="datetimeFigureOut">
              <a:rPr lang="en-US" smtClean="0"/>
              <a:t>11/13/2013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896672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14D6B9-F0B2-4EBD-A6AF-C55BC424AC95}"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1575081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14D6B9-F0B2-4EBD-A6AF-C55BC424AC95}" type="datetimeFigureOut">
              <a:rPr lang="en-US" smtClean="0"/>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DA25C-4E9D-4453-B7C1-B782ED58CED0}" type="slidenum">
              <a:rPr lang="en-US" smtClean="0"/>
              <a:t>‹#›</a:t>
            </a:fld>
            <a:endParaRPr lang="en-US"/>
          </a:p>
        </p:txBody>
      </p:sp>
    </p:spTree>
    <p:extLst>
      <p:ext uri="{BB962C8B-B14F-4D97-AF65-F5344CB8AC3E}">
        <p14:creationId xmlns:p14="http://schemas.microsoft.com/office/powerpoint/2010/main" val="2604185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4D6B9-F0B2-4EBD-A6AF-C55BC424AC95}" type="datetimeFigureOut">
              <a:rPr lang="en-US" smtClean="0"/>
              <a:t>11/13/2013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7DA25C-4E9D-4453-B7C1-B782ED58CED0}" type="slidenum">
              <a:rPr lang="en-US" smtClean="0"/>
              <a:t>‹#›</a:t>
            </a:fld>
            <a:endParaRPr lang="en-US"/>
          </a:p>
        </p:txBody>
      </p:sp>
    </p:spTree>
    <p:extLst>
      <p:ext uri="{BB962C8B-B14F-4D97-AF65-F5344CB8AC3E}">
        <p14:creationId xmlns:p14="http://schemas.microsoft.com/office/powerpoint/2010/main" val="730458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BA58A30-8786-4850-9623-C4D5728D458E}" type="datetimeFigureOut">
              <a:rPr lang="en-US">
                <a:solidFill>
                  <a:prstClr val="black">
                    <a:tint val="75000"/>
                  </a:prstClr>
                </a:solidFill>
              </a:rPr>
              <a:pPr>
                <a:defRPr/>
              </a:pPr>
              <a:t>11/13/2013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C2DE544-C0BD-469F-9F5E-A54C41580A4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4940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Summery of the power coupler session at the LCWS13 workshop</a:t>
            </a:r>
            <a:endParaRPr lang="en-US" sz="3600" dirty="0"/>
          </a:p>
        </p:txBody>
      </p:sp>
      <p:sp>
        <p:nvSpPr>
          <p:cNvPr id="3" name="Subtitle 2"/>
          <p:cNvSpPr>
            <a:spLocks noGrp="1"/>
          </p:cNvSpPr>
          <p:nvPr>
            <p:ph type="subTitle" idx="1"/>
          </p:nvPr>
        </p:nvSpPr>
        <p:spPr>
          <a:xfrm>
            <a:off x="1371600" y="3886200"/>
            <a:ext cx="6400800" cy="2133600"/>
          </a:xfrm>
        </p:spPr>
        <p:txBody>
          <a:bodyPr>
            <a:normAutofit fontScale="55000" lnSpcReduction="20000"/>
          </a:bodyPr>
          <a:lstStyle/>
          <a:p>
            <a:r>
              <a:rPr lang="en-US" dirty="0" smtClean="0"/>
              <a:t>E. </a:t>
            </a:r>
            <a:r>
              <a:rPr lang="en-US" dirty="0" err="1" smtClean="0"/>
              <a:t>Kako</a:t>
            </a:r>
            <a:endParaRPr lang="en-US" dirty="0" smtClean="0"/>
          </a:p>
          <a:p>
            <a:r>
              <a:rPr lang="en-US" dirty="0" smtClean="0"/>
              <a:t>W.-D. M</a:t>
            </a:r>
            <a:r>
              <a:rPr lang="de-DE" dirty="0" smtClean="0"/>
              <a:t>ö</a:t>
            </a:r>
            <a:r>
              <a:rPr lang="en-US" dirty="0" err="1" smtClean="0"/>
              <a:t>ller</a:t>
            </a:r>
            <a:endParaRPr lang="en-US" dirty="0" smtClean="0"/>
          </a:p>
          <a:p>
            <a:r>
              <a:rPr lang="en-US" dirty="0" smtClean="0"/>
              <a:t>H. </a:t>
            </a:r>
            <a:r>
              <a:rPr lang="en-US" dirty="0" err="1" smtClean="0"/>
              <a:t>Hayano</a:t>
            </a:r>
            <a:endParaRPr lang="en-US" dirty="0" smtClean="0"/>
          </a:p>
          <a:p>
            <a:r>
              <a:rPr lang="en-US" dirty="0" smtClean="0"/>
              <a:t>A. Yamamoto</a:t>
            </a:r>
          </a:p>
          <a:p>
            <a:r>
              <a:rPr lang="en-US" dirty="0" smtClean="0"/>
              <a:t>All members of SCRF WG</a:t>
            </a:r>
          </a:p>
          <a:p>
            <a:endParaRPr lang="en-US" dirty="0" smtClean="0"/>
          </a:p>
          <a:p>
            <a:r>
              <a:rPr lang="en-US" dirty="0" smtClean="0">
                <a:solidFill>
                  <a:schemeClr val="tx1"/>
                </a:solidFill>
              </a:rPr>
              <a:t>November 14, 2013</a:t>
            </a:r>
          </a:p>
        </p:txBody>
      </p:sp>
    </p:spTree>
    <p:extLst>
      <p:ext uri="{BB962C8B-B14F-4D97-AF65-F5344CB8AC3E}">
        <p14:creationId xmlns:p14="http://schemas.microsoft.com/office/powerpoint/2010/main" val="2325490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ILC specification</a:t>
            </a:r>
            <a:endParaRPr lang="en-US" dirty="0"/>
          </a:p>
        </p:txBody>
      </p:sp>
      <p:sp>
        <p:nvSpPr>
          <p:cNvPr id="3" name="Content Placeholder 2"/>
          <p:cNvSpPr>
            <a:spLocks noGrp="1"/>
          </p:cNvSpPr>
          <p:nvPr>
            <p:ph idx="1"/>
          </p:nvPr>
        </p:nvSpPr>
        <p:spPr>
          <a:xfrm>
            <a:off x="0" y="685800"/>
            <a:ext cx="9144000" cy="6858000"/>
          </a:xfrm>
        </p:spPr>
        <p:txBody>
          <a:bodyPr>
            <a:noAutofit/>
          </a:bodyPr>
          <a:lstStyle/>
          <a:p>
            <a:r>
              <a:rPr lang="en-US" sz="2000" dirty="0" smtClean="0"/>
              <a:t>Power requirements</a:t>
            </a:r>
          </a:p>
          <a:p>
            <a:pPr lvl="1"/>
            <a:r>
              <a:rPr lang="en-US" sz="1600" dirty="0" smtClean="0"/>
              <a:t>We recommend to </a:t>
            </a:r>
            <a:r>
              <a:rPr lang="en-US" sz="1600" dirty="0" smtClean="0"/>
              <a:t>match the coupler to 30 MV/m for reduced filling time and </a:t>
            </a:r>
            <a:r>
              <a:rPr lang="en-US" sz="1600" dirty="0" err="1" smtClean="0"/>
              <a:t>smaler</a:t>
            </a:r>
            <a:r>
              <a:rPr lang="en-US" sz="1600" dirty="0" smtClean="0"/>
              <a:t> </a:t>
            </a:r>
            <a:r>
              <a:rPr lang="en-US" sz="1600" dirty="0" err="1" smtClean="0"/>
              <a:t>Qext</a:t>
            </a:r>
            <a:r>
              <a:rPr lang="en-US" sz="1600" dirty="0" smtClean="0"/>
              <a:t> range</a:t>
            </a:r>
            <a:endParaRPr lang="en-US" sz="1600" dirty="0" smtClean="0">
              <a:solidFill>
                <a:srgbClr val="3366FF"/>
              </a:solidFill>
            </a:endParaRPr>
          </a:p>
          <a:p>
            <a:pPr lvl="1"/>
            <a:r>
              <a:rPr lang="en-US" sz="1600" dirty="0" smtClean="0"/>
              <a:t>Max coupler power at operation  450 </a:t>
            </a:r>
            <a:r>
              <a:rPr lang="en-US" sz="1600" dirty="0"/>
              <a:t>kW </a:t>
            </a:r>
            <a:r>
              <a:rPr lang="en-US" sz="1600" dirty="0" smtClean="0"/>
              <a:t>(for </a:t>
            </a:r>
            <a:r>
              <a:rPr lang="en-US" sz="1600" dirty="0"/>
              <a:t>8.8 </a:t>
            </a:r>
            <a:r>
              <a:rPr lang="en-US" sz="1600" dirty="0" smtClean="0"/>
              <a:t>mA, 10Hz, </a:t>
            </a:r>
            <a:r>
              <a:rPr lang="en-US" sz="1600" dirty="0" err="1"/>
              <a:t>Eacc</a:t>
            </a:r>
            <a:r>
              <a:rPr lang="en-US" sz="1600" dirty="0"/>
              <a:t>=31.5 MV/m ±20</a:t>
            </a:r>
            <a:r>
              <a:rPr lang="en-US" sz="1600" dirty="0" smtClean="0"/>
              <a:t>%)</a:t>
            </a:r>
          </a:p>
          <a:p>
            <a:pPr lvl="1"/>
            <a:r>
              <a:rPr lang="en-US" sz="1600" dirty="0" smtClean="0"/>
              <a:t>RF processing to at least four times max input power ~ 1.8 MW up to 500 us at test stand TW</a:t>
            </a:r>
          </a:p>
          <a:p>
            <a:pPr lvl="1"/>
            <a:r>
              <a:rPr lang="en-US" sz="1600" dirty="0" smtClean="0"/>
              <a:t>Surface field not a problem for both designs, i.e. 40mm and 60mm are both ok</a:t>
            </a:r>
          </a:p>
          <a:p>
            <a:pPr lvl="1"/>
            <a:r>
              <a:rPr lang="en-US" sz="1600" dirty="0" smtClean="0"/>
              <a:t>Should check flattop regulation at 25 MV/m and </a:t>
            </a:r>
            <a:r>
              <a:rPr lang="en-US" sz="1600" dirty="0" err="1" smtClean="0"/>
              <a:t>Qext</a:t>
            </a:r>
            <a:r>
              <a:rPr lang="en-US" sz="1600" dirty="0" smtClean="0"/>
              <a:t> ~ 1e7 (LFD)</a:t>
            </a:r>
          </a:p>
          <a:p>
            <a:pPr lvl="1"/>
            <a:r>
              <a:rPr lang="en-US" sz="1600" dirty="0" smtClean="0"/>
              <a:t>TW testing on test stand up to 1.8MW has to be done </a:t>
            </a:r>
            <a:r>
              <a:rPr lang="en-US" sz="1600" dirty="0" smtClean="0"/>
              <a:t>for both: </a:t>
            </a:r>
            <a:r>
              <a:rPr lang="en-US" sz="1600" dirty="0" smtClean="0"/>
              <a:t>TTF3 and STF2</a:t>
            </a:r>
          </a:p>
          <a:p>
            <a:r>
              <a:rPr lang="en-US" sz="2000" dirty="0" smtClean="0"/>
              <a:t>Q</a:t>
            </a:r>
            <a:r>
              <a:rPr lang="en-US" sz="2000" dirty="0" smtClean="0">
                <a:solidFill>
                  <a:srgbClr val="3366FF"/>
                </a:solidFill>
              </a:rPr>
              <a:t>-</a:t>
            </a:r>
            <a:r>
              <a:rPr lang="en-US" sz="2000" dirty="0" err="1" smtClean="0"/>
              <a:t>ext</a:t>
            </a:r>
            <a:endParaRPr lang="en-US" sz="2000" dirty="0" smtClean="0"/>
          </a:p>
          <a:p>
            <a:pPr lvl="1"/>
            <a:r>
              <a:rPr lang="en-US" sz="1600" dirty="0" smtClean="0"/>
              <a:t>Variable coupling is needed, remote operation</a:t>
            </a:r>
          </a:p>
          <a:p>
            <a:pPr lvl="1"/>
            <a:r>
              <a:rPr lang="en-US" sz="1600" dirty="0" smtClean="0"/>
              <a:t>QL tuning range:  2-7x10</a:t>
            </a:r>
            <a:r>
              <a:rPr lang="en-US" sz="1600" baseline="30000" dirty="0" smtClean="0"/>
              <a:t>6</a:t>
            </a:r>
            <a:r>
              <a:rPr lang="en-US" sz="1600" dirty="0" smtClean="0"/>
              <a:t> is needed, but we recommend </a:t>
            </a:r>
            <a:r>
              <a:rPr lang="en-US" sz="1600" dirty="0"/>
              <a:t>1-10 x 10</a:t>
            </a:r>
            <a:r>
              <a:rPr lang="en-US" sz="1600" baseline="30000" dirty="0"/>
              <a:t>6</a:t>
            </a:r>
            <a:endParaRPr lang="en-US" sz="1600" dirty="0" smtClean="0"/>
          </a:p>
          <a:p>
            <a:pPr lvl="1"/>
            <a:r>
              <a:rPr lang="en-US" sz="1600" dirty="0" smtClean="0"/>
              <a:t>1-10∙10</a:t>
            </a:r>
            <a:r>
              <a:rPr lang="en-US" sz="1600" baseline="30000" dirty="0" smtClean="0"/>
              <a:t>6</a:t>
            </a:r>
            <a:r>
              <a:rPr lang="en-US" sz="1600" dirty="0" smtClean="0"/>
              <a:t> is achieved with TTF3</a:t>
            </a:r>
          </a:p>
          <a:p>
            <a:pPr lvl="1"/>
            <a:r>
              <a:rPr lang="en-US" sz="1600" dirty="0" smtClean="0"/>
              <a:t>STF2 has to be improved</a:t>
            </a:r>
            <a:endParaRPr lang="en-US" sz="1600" baseline="30000" dirty="0" smtClean="0"/>
          </a:p>
          <a:p>
            <a:r>
              <a:rPr lang="en-US" sz="2000" dirty="0" smtClean="0"/>
              <a:t>Antenna alignment:</a:t>
            </a:r>
          </a:p>
          <a:p>
            <a:pPr lvl="1"/>
            <a:r>
              <a:rPr lang="en-US" sz="1800" dirty="0" smtClean="0"/>
              <a:t>Design should be +-2mm</a:t>
            </a:r>
          </a:p>
          <a:p>
            <a:pPr lvl="1"/>
            <a:r>
              <a:rPr lang="en-US" sz="1600" dirty="0" smtClean="0"/>
              <a:t>For TTF3 coupler  the most sensitive  parameter is a horizontal antenna  shift/tilt.  3mm shift change QL by  ~20%.  Vertical tolerances  are relaxed.</a:t>
            </a:r>
          </a:p>
          <a:p>
            <a:pPr lvl="1"/>
            <a:r>
              <a:rPr lang="en-US" sz="1600" dirty="0" smtClean="0"/>
              <a:t>For STF-2 coupler this is not issue, mechanical design guarantee small shift.</a:t>
            </a:r>
          </a:p>
          <a:p>
            <a:pPr lvl="1"/>
            <a:r>
              <a:rPr lang="en-US" sz="1600" dirty="0" smtClean="0"/>
              <a:t>TTF3 has to be improved</a:t>
            </a:r>
          </a:p>
        </p:txBody>
      </p:sp>
    </p:spTree>
    <p:extLst>
      <p:ext uri="{BB962C8B-B14F-4D97-AF65-F5344CB8AC3E}">
        <p14:creationId xmlns:p14="http://schemas.microsoft.com/office/powerpoint/2010/main" val="3460325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553200"/>
          </a:xfrm>
        </p:spPr>
        <p:txBody>
          <a:bodyPr>
            <a:normAutofit fontScale="92500" lnSpcReduction="20000"/>
          </a:bodyPr>
          <a:lstStyle/>
          <a:p>
            <a:r>
              <a:rPr lang="en-US" sz="2400" dirty="0" smtClean="0"/>
              <a:t>Cryogenic loss:</a:t>
            </a:r>
          </a:p>
          <a:p>
            <a:pPr lvl="1"/>
            <a:r>
              <a:rPr lang="en-US" sz="1800" dirty="0" smtClean="0"/>
              <a:t>Coupler contribution to cryogenic losses at 2K is ~5%. = not critical. </a:t>
            </a:r>
          </a:p>
          <a:p>
            <a:pPr lvl="1"/>
            <a:r>
              <a:rPr lang="en-US" sz="1800" dirty="0" smtClean="0"/>
              <a:t>Major contribution from coupler is 70K</a:t>
            </a:r>
          </a:p>
          <a:p>
            <a:r>
              <a:rPr lang="en-US" sz="2400" dirty="0" smtClean="0"/>
              <a:t>Conditioning time</a:t>
            </a:r>
          </a:p>
          <a:p>
            <a:pPr lvl="1"/>
            <a:r>
              <a:rPr lang="en-US" sz="1800" dirty="0" smtClean="0"/>
              <a:t>Both designs are ok</a:t>
            </a:r>
          </a:p>
          <a:p>
            <a:pPr lvl="1"/>
            <a:r>
              <a:rPr lang="en-US" sz="1800" dirty="0" smtClean="0"/>
              <a:t>The nominal conditioning time of </a:t>
            </a:r>
            <a:r>
              <a:rPr lang="en-US" sz="1800" dirty="0" smtClean="0"/>
              <a:t>&lt; 50h </a:t>
            </a:r>
            <a:r>
              <a:rPr lang="en-US" sz="1800" dirty="0" smtClean="0"/>
              <a:t>is achieved/demonstrated.  </a:t>
            </a:r>
          </a:p>
          <a:p>
            <a:r>
              <a:rPr lang="en-US" sz="2200" dirty="0" err="1" smtClean="0"/>
              <a:t>Multipacting</a:t>
            </a:r>
            <a:endParaRPr lang="en-US" sz="2200" dirty="0" smtClean="0"/>
          </a:p>
          <a:p>
            <a:pPr lvl="1"/>
            <a:r>
              <a:rPr lang="en-US" sz="1800" dirty="0" smtClean="0"/>
              <a:t>DESY and SLAC simulations, tests and operation show no problem with TTF3</a:t>
            </a:r>
          </a:p>
          <a:p>
            <a:pPr lvl="1"/>
            <a:r>
              <a:rPr lang="en-US" sz="1800" dirty="0" smtClean="0"/>
              <a:t>STF2 will be simulated, tests show no problem</a:t>
            </a:r>
            <a:endParaRPr lang="en-US" sz="2400" dirty="0" smtClean="0"/>
          </a:p>
          <a:p>
            <a:r>
              <a:rPr lang="en-US" sz="2400" dirty="0" smtClean="0"/>
              <a:t>One vs. two windows</a:t>
            </a:r>
          </a:p>
          <a:p>
            <a:pPr lvl="1"/>
            <a:r>
              <a:rPr lang="en-US" sz="2000" dirty="0" smtClean="0"/>
              <a:t>Many single window coupler are successful under </a:t>
            </a:r>
            <a:r>
              <a:rPr lang="en-US" sz="2000" dirty="0" smtClean="0"/>
              <a:t>operation</a:t>
            </a:r>
            <a:endParaRPr lang="en-US" sz="2000" dirty="0" smtClean="0"/>
          </a:p>
          <a:p>
            <a:pPr lvl="1"/>
            <a:r>
              <a:rPr lang="en-US" sz="2000" dirty="0" smtClean="0"/>
              <a:t>The single window would need to seal-off the cavity before the cavity-string installation into the </a:t>
            </a:r>
            <a:r>
              <a:rPr lang="en-US" sz="2000" dirty="0" err="1" smtClean="0"/>
              <a:t>cryomodule</a:t>
            </a:r>
            <a:r>
              <a:rPr lang="en-US" sz="2000" dirty="0" smtClean="0"/>
              <a:t>. </a:t>
            </a:r>
          </a:p>
          <a:p>
            <a:pPr lvl="1"/>
            <a:r>
              <a:rPr lang="en-US" sz="2000" dirty="0" smtClean="0"/>
              <a:t>Single </a:t>
            </a:r>
            <a:r>
              <a:rPr lang="en-US" sz="2000" dirty="0" smtClean="0"/>
              <a:t>window coupler for ILC would need complete new development and test program of coupler (and </a:t>
            </a:r>
            <a:r>
              <a:rPr lang="en-US" sz="2000" dirty="0" smtClean="0"/>
              <a:t>module)</a:t>
            </a:r>
            <a:endParaRPr lang="en-US" sz="2000" dirty="0" smtClean="0"/>
          </a:p>
          <a:p>
            <a:pPr lvl="1"/>
            <a:r>
              <a:rPr lang="en-US" sz="2000" dirty="0" smtClean="0"/>
              <a:t>But </a:t>
            </a:r>
            <a:r>
              <a:rPr lang="en-US" sz="2000" dirty="0" smtClean="0"/>
              <a:t>it could be a significant cost saving</a:t>
            </a:r>
          </a:p>
          <a:p>
            <a:r>
              <a:rPr lang="en-US" sz="2400" dirty="0" smtClean="0"/>
              <a:t>Compatibility</a:t>
            </a:r>
          </a:p>
          <a:p>
            <a:pPr lvl="1"/>
            <a:r>
              <a:rPr lang="en-US" sz="1800" dirty="0" smtClean="0"/>
              <a:t>Cavity and attached parts (power coupler, tuner, HOM coupler,  </a:t>
            </a:r>
            <a:r>
              <a:rPr lang="en-US" sz="1800" dirty="0" err="1" smtClean="0"/>
              <a:t>feedthroughs</a:t>
            </a:r>
            <a:r>
              <a:rPr lang="en-US" sz="1800" dirty="0" smtClean="0"/>
              <a:t>, He vessel, thermal connections, magnetic shield…) are tuned/balanced, it is not easy to exchange only parts of this composition</a:t>
            </a:r>
          </a:p>
          <a:p>
            <a:pPr lvl="1"/>
            <a:r>
              <a:rPr lang="en-US" sz="1800" dirty="0" smtClean="0"/>
              <a:t>STF2 coupler design does not fit in the compatibility requirements of the TDR (40mm cavity coupler flange)</a:t>
            </a:r>
          </a:p>
          <a:p>
            <a:pPr lvl="1"/>
            <a:endParaRPr lang="en-US" sz="1800" dirty="0" smtClean="0"/>
          </a:p>
          <a:p>
            <a:pPr lvl="1"/>
            <a:endParaRPr lang="en-US" sz="1800" dirty="0" smtClean="0"/>
          </a:p>
          <a:p>
            <a:pPr lvl="1"/>
            <a:endParaRPr lang="en-US" sz="1800" dirty="0" smtClean="0"/>
          </a:p>
          <a:p>
            <a:pPr lvl="1"/>
            <a:endParaRPr lang="en-US" sz="1800" dirty="0"/>
          </a:p>
        </p:txBody>
      </p:sp>
    </p:spTree>
    <p:extLst>
      <p:ext uri="{BB962C8B-B14F-4D97-AF65-F5344CB8AC3E}">
        <p14:creationId xmlns:p14="http://schemas.microsoft.com/office/powerpoint/2010/main" val="3475767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85000" lnSpcReduction="10000"/>
          </a:bodyPr>
          <a:lstStyle/>
          <a:p>
            <a:r>
              <a:rPr lang="en-US" sz="2600" dirty="0"/>
              <a:t>Cost</a:t>
            </a:r>
          </a:p>
          <a:p>
            <a:pPr lvl="1"/>
            <a:r>
              <a:rPr lang="en-US" sz="1800" dirty="0"/>
              <a:t>CPI: STF2 price is 1.9 higher</a:t>
            </a:r>
          </a:p>
          <a:p>
            <a:pPr lvl="1"/>
            <a:r>
              <a:rPr lang="en-US" sz="1800" dirty="0"/>
              <a:t>Toshiba: STF2 slightly lower price</a:t>
            </a:r>
          </a:p>
          <a:p>
            <a:pPr lvl="1"/>
            <a:r>
              <a:rPr lang="en-US" sz="1800" dirty="0"/>
              <a:t>RI: about same price</a:t>
            </a:r>
          </a:p>
          <a:p>
            <a:pPr lvl="1"/>
            <a:r>
              <a:rPr lang="en-US" sz="1800" dirty="0"/>
              <a:t>Industrial study of STF2 for </a:t>
            </a:r>
            <a:r>
              <a:rPr lang="en-US" sz="1800" dirty="0" smtClean="0"/>
              <a:t>design optimization and cost reduction is recommended</a:t>
            </a:r>
          </a:p>
          <a:p>
            <a:pPr lvl="1"/>
            <a:r>
              <a:rPr lang="en-US" sz="1800" dirty="0"/>
              <a:t>T</a:t>
            </a:r>
            <a:r>
              <a:rPr lang="en-US" sz="1800" dirty="0" smtClean="0"/>
              <a:t>he </a:t>
            </a:r>
            <a:r>
              <a:rPr lang="en-US" sz="1800" dirty="0" smtClean="0"/>
              <a:t>TTF3 coupler mass fabrication has to be investigated</a:t>
            </a:r>
            <a:endParaRPr lang="en-US" sz="1800" dirty="0"/>
          </a:p>
          <a:p>
            <a:pPr marL="0" indent="0">
              <a:buNone/>
            </a:pPr>
            <a:endParaRPr lang="en-US" dirty="0" smtClean="0"/>
          </a:p>
          <a:p>
            <a:pPr marL="0" indent="0">
              <a:buNone/>
            </a:pPr>
            <a:endParaRPr lang="en-US" dirty="0"/>
          </a:p>
          <a:p>
            <a:pPr marL="0" indent="0">
              <a:buNone/>
            </a:pPr>
            <a:r>
              <a:rPr lang="en-US" dirty="0" smtClean="0"/>
              <a:t>Recommendation:</a:t>
            </a:r>
          </a:p>
          <a:p>
            <a:r>
              <a:rPr lang="en-US" sz="2200" dirty="0" smtClean="0"/>
              <a:t>STF2 coupler has to demonstrate stable long time (&gt;6 month) beam operation in a CM (TTF3 coupler has a long history in FLASH)</a:t>
            </a:r>
          </a:p>
          <a:p>
            <a:r>
              <a:rPr lang="en-US" sz="2200" dirty="0" smtClean="0"/>
              <a:t>The ILC management recommend an adapted STF2 design with 40mm cavity flange. In this case more development steps have to follow in order to realize the compatible design. The new design has to be proven with beam operation</a:t>
            </a:r>
            <a:r>
              <a:rPr lang="en-US" sz="2200" dirty="0" smtClean="0"/>
              <a:t>.</a:t>
            </a:r>
          </a:p>
          <a:p>
            <a:r>
              <a:rPr lang="en-US" sz="2200" dirty="0" smtClean="0"/>
              <a:t>The concept of plug compatibility has to be further developed in view of a spare part concept. We recommend spare modules, not individual parts.</a:t>
            </a:r>
          </a:p>
          <a:p>
            <a:r>
              <a:rPr lang="en-US" sz="2200" dirty="0" smtClean="0"/>
              <a:t>An industrial study of mass production for both designs is recommended</a:t>
            </a:r>
          </a:p>
          <a:p>
            <a:r>
              <a:rPr lang="en-US" sz="2200" dirty="0"/>
              <a:t>Industrial study of STF2 for design optimization and cost reduction is recommended</a:t>
            </a:r>
          </a:p>
          <a:p>
            <a:endParaRPr lang="en-US" dirty="0"/>
          </a:p>
        </p:txBody>
      </p:sp>
    </p:spTree>
    <p:extLst>
      <p:ext uri="{BB962C8B-B14F-4D97-AF65-F5344CB8AC3E}">
        <p14:creationId xmlns:p14="http://schemas.microsoft.com/office/powerpoint/2010/main" val="3200034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65" name="Group 153"/>
          <p:cNvGraphicFramePr>
            <a:graphicFrameLocks noGrp="1"/>
          </p:cNvGraphicFramePr>
          <p:nvPr>
            <p:extLst>
              <p:ext uri="{D42A27DB-BD31-4B8C-83A1-F6EECF244321}">
                <p14:modId xmlns:p14="http://schemas.microsoft.com/office/powerpoint/2010/main" val="803870858"/>
              </p:ext>
            </p:extLst>
          </p:nvPr>
        </p:nvGraphicFramePr>
        <p:xfrm>
          <a:off x="421689" y="457200"/>
          <a:ext cx="8229600" cy="6290974"/>
        </p:xfrm>
        <a:graphic>
          <a:graphicData uri="http://schemas.openxmlformats.org/drawingml/2006/table">
            <a:tbl>
              <a:tblPr/>
              <a:tblGrid>
                <a:gridCol w="2895600"/>
                <a:gridCol w="1676400"/>
                <a:gridCol w="1828800"/>
                <a:gridCol w="1828800"/>
              </a:tblGrid>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Calibri" pitchFamily="34" charset="0"/>
                          <a:cs typeface="Arial" charset="0"/>
                        </a:rPr>
                        <a:t>ILC Spec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Calibri" pitchFamily="34" charset="0"/>
                          <a:cs typeface="Arial" charset="0"/>
                        </a:rPr>
                        <a:t>TTF3 / XFEL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Calibri" pitchFamily="34" charset="0"/>
                          <a:cs typeface="Arial" charset="0"/>
                        </a:rPr>
                        <a:t>STF-2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Frequency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1.3 GHz</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1.3 GHz</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1.3 GHz</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Operating pulsed RF power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450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100 .. 600 kW</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450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Operating RF pulse length / rep.rate</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1.65 </a:t>
                      </a:r>
                      <a:r>
                        <a:rPr kumimoji="0" lang="de-DE" sz="1200" b="0" i="0" u="none" strike="noStrike" cap="none" normalizeH="0" baseline="0" dirty="0" err="1" smtClean="0">
                          <a:ln>
                            <a:noFill/>
                          </a:ln>
                          <a:solidFill>
                            <a:srgbClr val="000000"/>
                          </a:solidFill>
                          <a:effectLst/>
                          <a:latin typeface="Calibri" pitchFamily="34" charset="0"/>
                          <a:cs typeface="Arial" charset="0"/>
                        </a:rPr>
                        <a:t>ms</a:t>
                      </a:r>
                      <a:r>
                        <a:rPr kumimoji="0" lang="de-DE" sz="1200" b="0" i="0" u="none" strike="noStrike" cap="none" normalizeH="0" baseline="0" dirty="0" smtClean="0">
                          <a:ln>
                            <a:noFill/>
                          </a:ln>
                          <a:solidFill>
                            <a:srgbClr val="000000"/>
                          </a:solidFill>
                          <a:effectLst/>
                          <a:latin typeface="Calibri" pitchFamily="34" charset="0"/>
                          <a:cs typeface="Arial" charset="0"/>
                        </a:rPr>
                        <a:t> / 5 Hz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1.3 ms / 10 Hz</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1.5 </a:t>
                      </a:r>
                      <a:r>
                        <a:rPr kumimoji="0" lang="de-DE" sz="1200" b="0" i="0" u="none" strike="noStrike" cap="none" normalizeH="0" baseline="0" dirty="0" err="1" smtClean="0">
                          <a:ln>
                            <a:noFill/>
                          </a:ln>
                          <a:solidFill>
                            <a:srgbClr val="000000"/>
                          </a:solidFill>
                          <a:effectLst/>
                          <a:latin typeface="Calibri" pitchFamily="34" charset="0"/>
                          <a:cs typeface="Arial" charset="0"/>
                        </a:rPr>
                        <a:t>ms</a:t>
                      </a:r>
                      <a:r>
                        <a:rPr kumimoji="0" lang="de-DE" sz="1200" b="0" i="0" u="none" strike="noStrike" cap="none" normalizeH="0" baseline="0" dirty="0" smtClean="0">
                          <a:ln>
                            <a:noFill/>
                          </a:ln>
                          <a:solidFill>
                            <a:srgbClr val="000000"/>
                          </a:solidFill>
                          <a:effectLst/>
                          <a:latin typeface="Calibri" pitchFamily="34" charset="0"/>
                          <a:cs typeface="Arial" charset="0"/>
                        </a:rPr>
                        <a:t> / 5 Hz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Max. RF conditioning power (20 .. 500µs)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1.8 MW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 MW</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1.2 MW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52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Max </a:t>
                      </a:r>
                      <a:r>
                        <a:rPr kumimoji="0" lang="de-DE" sz="1200" b="0" i="0" u="none" strike="noStrike" cap="none" normalizeH="0" baseline="0" dirty="0" err="1" smtClean="0">
                          <a:ln>
                            <a:noFill/>
                          </a:ln>
                          <a:solidFill>
                            <a:srgbClr val="000000"/>
                          </a:solidFill>
                          <a:effectLst/>
                          <a:latin typeface="Calibri" pitchFamily="34" charset="0"/>
                          <a:cs typeface="Arial" charset="0"/>
                        </a:rPr>
                        <a:t>average</a:t>
                      </a:r>
                      <a:r>
                        <a:rPr kumimoji="0" lang="de-DE" sz="1200" b="0" i="0" u="none" strike="noStrike" cap="none" normalizeH="0" baseline="0" dirty="0" smtClean="0">
                          <a:ln>
                            <a:noFill/>
                          </a:ln>
                          <a:solidFill>
                            <a:srgbClr val="000000"/>
                          </a:solidFill>
                          <a:effectLst/>
                          <a:latin typeface="Calibri" pitchFamily="34" charset="0"/>
                          <a:cs typeface="Arial" charset="0"/>
                        </a:rPr>
                        <a:t> power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3.7 kW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4.5 kW (tested and calculated limit)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3.0 kW (not </a:t>
                      </a:r>
                      <a:r>
                        <a:rPr kumimoji="0" lang="de-DE" sz="1200" b="0" i="0" u="none" strike="noStrike" cap="none" normalizeH="0" baseline="0" dirty="0" err="1" smtClean="0">
                          <a:ln>
                            <a:noFill/>
                          </a:ln>
                          <a:solidFill>
                            <a:srgbClr val="000000"/>
                          </a:solidFill>
                          <a:effectLst/>
                          <a:latin typeface="Calibri" pitchFamily="34" charset="0"/>
                          <a:cs typeface="Arial" charset="0"/>
                        </a:rPr>
                        <a:t>the</a:t>
                      </a:r>
                      <a:r>
                        <a:rPr kumimoji="0" lang="de-DE" sz="1200" b="0" i="0" u="none" strike="noStrike" cap="none" normalizeH="0" baseline="0" dirty="0" smtClean="0">
                          <a:ln>
                            <a:noFill/>
                          </a:ln>
                          <a:solidFill>
                            <a:srgbClr val="000000"/>
                          </a:solidFill>
                          <a:effectLst/>
                          <a:latin typeface="Calibri" pitchFamily="34" charset="0"/>
                          <a:cs typeface="Arial" charset="0"/>
                        </a:rPr>
                        <a:t> </a:t>
                      </a:r>
                      <a:r>
                        <a:rPr kumimoji="0" lang="de-DE" sz="1200" b="0" i="0" u="none" strike="noStrike" cap="none" normalizeH="0" baseline="0" dirty="0" err="1" smtClean="0">
                          <a:ln>
                            <a:noFill/>
                          </a:ln>
                          <a:solidFill>
                            <a:srgbClr val="000000"/>
                          </a:solidFill>
                          <a:effectLst/>
                          <a:latin typeface="Calibri" pitchFamily="34" charset="0"/>
                          <a:cs typeface="Arial" charset="0"/>
                        </a:rPr>
                        <a:t>limit</a:t>
                      </a:r>
                      <a:r>
                        <a:rPr kumimoji="0" lang="de-DE" sz="1200" b="0" i="0" u="none" strike="noStrike" cap="none" normalizeH="0" baseline="0" dirty="0" smtClean="0">
                          <a:ln>
                            <a:noFill/>
                          </a:ln>
                          <a:solidFill>
                            <a:srgbClr val="000000"/>
                          </a:solidFill>
                          <a:effectLst/>
                          <a:latin typeface="Calibri" pitchFamily="34" charset="0"/>
                          <a:cs typeface="Arial" charset="0"/>
                        </a:rPr>
                        <a:t>, but </a:t>
                      </a:r>
                      <a:r>
                        <a:rPr kumimoji="0" lang="de-DE" sz="1200" b="0" i="0" u="none" strike="noStrike" cap="none" normalizeH="0" baseline="0" dirty="0" err="1" smtClean="0">
                          <a:ln>
                            <a:noFill/>
                          </a:ln>
                          <a:solidFill>
                            <a:srgbClr val="000000"/>
                          </a:solidFill>
                          <a:effectLst/>
                          <a:latin typeface="Calibri" pitchFamily="34" charset="0"/>
                          <a:cs typeface="Arial" charset="0"/>
                        </a:rPr>
                        <a:t>tested</a:t>
                      </a:r>
                      <a:r>
                        <a:rPr kumimoji="0" lang="de-DE" sz="1200" b="0" i="0" u="none" strike="noStrike" cap="none" normalizeH="0" baseline="0" dirty="0" smtClean="0">
                          <a:ln>
                            <a:noFill/>
                          </a:ln>
                          <a:solidFill>
                            <a:srgbClr val="000000"/>
                          </a:solidFill>
                          <a:effectLst/>
                          <a:latin typeface="Calibri" pitchFamily="34"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copper coating inner/outer conductor</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rgbClr val="000000"/>
                          </a:solidFill>
                          <a:effectLst/>
                          <a:latin typeface="Calibri" pitchFamily="34" charset="0"/>
                          <a:cs typeface="Arial" charset="0"/>
                        </a:rPr>
                        <a:t>nn</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30 µm / 10 µm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25 </a:t>
                      </a:r>
                      <a:r>
                        <a:rPr kumimoji="0" lang="en-GB" sz="1200" b="0" i="0" u="none" strike="noStrike" cap="none" normalizeH="0" baseline="0" dirty="0" smtClean="0">
                          <a:ln>
                            <a:noFill/>
                          </a:ln>
                          <a:solidFill>
                            <a:srgbClr val="000000"/>
                          </a:solidFill>
                          <a:effectLst/>
                          <a:latin typeface="Calibri" pitchFamily="34" charset="0"/>
                          <a:cs typeface="Arial" charset="0"/>
                        </a:rPr>
                        <a:t>µm  / 10 µm </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copper coating RRR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rgbClr val="000000"/>
                          </a:solidFill>
                          <a:effectLst/>
                          <a:latin typeface="Calibri" pitchFamily="34" charset="0"/>
                          <a:cs typeface="Arial" charset="0"/>
                        </a:rPr>
                        <a:t>nn</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30 .. 60</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10-20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Max. cryogenic losses at 2K / 4.2K / 70K</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dynamic + static</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 </a:t>
                      </a:r>
                      <a:r>
                        <a:rPr kumimoji="0" lang="en-GB" sz="1200" b="0" i="0" u="none" strike="noStrike" cap="none" normalizeH="0" baseline="0" dirty="0" smtClean="0">
                          <a:ln>
                            <a:noFill/>
                          </a:ln>
                          <a:solidFill>
                            <a:srgbClr val="000000"/>
                          </a:solidFill>
                          <a:effectLst/>
                          <a:latin typeface="Calibri" pitchFamily="34" charset="0"/>
                          <a:cs typeface="Arial" charset="0"/>
                        </a:rPr>
                        <a:t>need to check</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Calibri" pitchFamily="34" charset="0"/>
                          <a:cs typeface="Arial" charset="0"/>
                        </a:rPr>
                        <a:t>0.06 W / 0.5 W / </a:t>
                      </a:r>
                      <a:r>
                        <a:rPr kumimoji="0" lang="en-GB" sz="1200" b="0" i="0" u="none" strike="noStrike" cap="none" normalizeH="0" baseline="0" dirty="0" smtClean="0">
                          <a:ln>
                            <a:noFill/>
                          </a:ln>
                          <a:solidFill>
                            <a:srgbClr val="000000"/>
                          </a:solidFill>
                          <a:effectLst/>
                          <a:latin typeface="Calibri" pitchFamily="34" charset="0"/>
                          <a:cs typeface="Arial" charset="0"/>
                        </a:rPr>
                        <a:t>8 W</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err="1" smtClean="0">
                          <a:ln>
                            <a:noFill/>
                          </a:ln>
                          <a:solidFill>
                            <a:srgbClr val="000000"/>
                          </a:solidFill>
                          <a:effectLst/>
                          <a:latin typeface="Calibri" pitchFamily="34" charset="0"/>
                          <a:cs typeface="Arial" charset="0"/>
                        </a:rPr>
                        <a:t>static+dynamic</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Calibri" pitchFamily="34" charset="0"/>
                          <a:cs typeface="Arial" charset="0"/>
                        </a:rPr>
                        <a:t>0.06W </a:t>
                      </a:r>
                      <a:r>
                        <a:rPr kumimoji="0" lang="de-DE" sz="1200" b="0" i="0" u="none" strike="noStrike" cap="none" normalizeH="0" baseline="0" dirty="0" smtClean="0">
                          <a:ln>
                            <a:noFill/>
                          </a:ln>
                          <a:solidFill>
                            <a:srgbClr val="000000"/>
                          </a:solidFill>
                          <a:effectLst/>
                          <a:latin typeface="Calibri" pitchFamily="34" charset="0"/>
                          <a:cs typeface="Arial" charset="0"/>
                        </a:rPr>
                        <a:t>/ </a:t>
                      </a:r>
                      <a:r>
                        <a:rPr kumimoji="0" lang="de-DE" sz="1200" b="0" i="0" u="none" strike="noStrike" cap="none" normalizeH="0" baseline="0" dirty="0" smtClean="0">
                          <a:ln>
                            <a:noFill/>
                          </a:ln>
                          <a:solidFill>
                            <a:srgbClr val="000000"/>
                          </a:solidFill>
                          <a:effectLst/>
                          <a:latin typeface="Calibri" pitchFamily="34" charset="0"/>
                          <a:cs typeface="Arial" charset="0"/>
                        </a:rPr>
                        <a:t>0.8 </a:t>
                      </a:r>
                      <a:r>
                        <a:rPr kumimoji="0" lang="de-DE" sz="1200" b="0" i="0" u="none" strike="noStrike" cap="none" normalizeH="0" baseline="0" dirty="0" smtClean="0">
                          <a:ln>
                            <a:noFill/>
                          </a:ln>
                          <a:solidFill>
                            <a:srgbClr val="000000"/>
                          </a:solidFill>
                          <a:effectLst/>
                          <a:latin typeface="Calibri" pitchFamily="34" charset="0"/>
                          <a:cs typeface="Arial" charset="0"/>
                        </a:rPr>
                        <a:t>W / </a:t>
                      </a:r>
                      <a:r>
                        <a:rPr kumimoji="0" lang="de-DE" sz="1200" b="0" i="0" u="none" strike="noStrike" cap="none" normalizeH="0" baseline="0" dirty="0" smtClean="0">
                          <a:ln>
                            <a:noFill/>
                          </a:ln>
                          <a:solidFill>
                            <a:srgbClr val="000000"/>
                          </a:solidFill>
                          <a:effectLst/>
                          <a:latin typeface="Calibri" pitchFamily="34" charset="0"/>
                          <a:cs typeface="Arial" charset="0"/>
                        </a:rPr>
                        <a:t>9 W</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rgbClr val="000000"/>
                          </a:solidFill>
                          <a:effectLst/>
                          <a:latin typeface="Calibri" pitchFamily="34" charset="0"/>
                          <a:cs typeface="Arial" charset="0"/>
                        </a:rPr>
                        <a:t>simulated</a:t>
                      </a:r>
                      <a:r>
                        <a:rPr kumimoji="0" lang="de-DE" sz="1200" b="0" i="0" u="none" strike="noStrike" cap="none" normalizeH="0" baseline="0" dirty="0" smtClean="0">
                          <a:ln>
                            <a:noFill/>
                          </a:ln>
                          <a:solidFill>
                            <a:srgbClr val="000000"/>
                          </a:solidFill>
                          <a:effectLst/>
                          <a:latin typeface="Calibri" pitchFamily="34" charset="0"/>
                          <a:cs typeface="Arial" charset="0"/>
                        </a:rPr>
                        <a:t> </a:t>
                      </a:r>
                      <a:r>
                        <a:rPr kumimoji="0" lang="de-DE" sz="1200" b="0" i="0" u="none" strike="noStrike" cap="none" normalizeH="0" baseline="0" dirty="0" err="1" smtClean="0">
                          <a:ln>
                            <a:noFill/>
                          </a:ln>
                          <a:solidFill>
                            <a:srgbClr val="000000"/>
                          </a:solidFill>
                          <a:effectLst/>
                          <a:latin typeface="Calibri" pitchFamily="34" charset="0"/>
                          <a:cs typeface="Arial" charset="0"/>
                        </a:rPr>
                        <a:t>static</a:t>
                      </a: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4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window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2 windows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2 cylindrical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2 disc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Warm coax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60 mm, 50 Ohm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82 mm, 50 Ohm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4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Cold coax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40 mm, 75 Ohm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60 mm, 43 Ohm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817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Qext range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1.0 – 10 x10^6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1.0 – 15</a:t>
                      </a:r>
                      <a:r>
                        <a:rPr kumimoji="0" lang="en-US" sz="1200" b="0" i="0" u="none" strike="noStrike" cap="none" normalizeH="0" baseline="0" smtClean="0">
                          <a:ln>
                            <a:noFill/>
                          </a:ln>
                          <a:solidFill>
                            <a:srgbClr val="000000"/>
                          </a:solidFill>
                          <a:effectLst/>
                          <a:latin typeface="Arial" charset="0"/>
                          <a:cs typeface="Arial" charset="0"/>
                        </a:rPr>
                        <a:t>×</a:t>
                      </a:r>
                      <a:r>
                        <a:rPr kumimoji="0" lang="en-US" sz="1200" b="0" i="0" u="none" strike="noStrike" cap="none" normalizeH="0" baseline="0" smtClean="0">
                          <a:ln>
                            <a:noFill/>
                          </a:ln>
                          <a:solidFill>
                            <a:srgbClr val="000000"/>
                          </a:solidFill>
                          <a:effectLst/>
                          <a:latin typeface="Calibri" pitchFamily="34" charset="0"/>
                          <a:cs typeface="Arial" charset="0"/>
                        </a:rPr>
                        <a:t>10</a:t>
                      </a:r>
                      <a:r>
                        <a:rPr kumimoji="0" lang="en-US" sz="1200" b="0" i="0" u="none" strike="noStrike" cap="none" normalizeH="0" baseline="30000" smtClean="0">
                          <a:ln>
                            <a:noFill/>
                          </a:ln>
                          <a:solidFill>
                            <a:srgbClr val="000000"/>
                          </a:solidFill>
                          <a:effectLst/>
                          <a:latin typeface="Calibri"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2.0 – 6.0</a:t>
                      </a:r>
                      <a:r>
                        <a:rPr kumimoji="0" lang="en-US" sz="1200" b="0" i="0" u="none" strike="noStrike" cap="none" normalizeH="0" baseline="0" dirty="0" smtClean="0">
                          <a:ln>
                            <a:noFill/>
                          </a:ln>
                          <a:solidFill>
                            <a:srgbClr val="000000"/>
                          </a:solidFill>
                          <a:effectLst/>
                          <a:latin typeface="Arial" charset="0"/>
                          <a:cs typeface="Arial" charset="0"/>
                        </a:rPr>
                        <a:t>×</a:t>
                      </a:r>
                      <a:r>
                        <a:rPr kumimoji="0" lang="en-US" sz="1200" b="0" i="0" u="none" strike="noStrike" cap="none" normalizeH="0" baseline="0" dirty="0" smtClean="0">
                          <a:ln>
                            <a:noFill/>
                          </a:ln>
                          <a:solidFill>
                            <a:srgbClr val="000000"/>
                          </a:solidFill>
                          <a:effectLst/>
                          <a:latin typeface="Calibri" pitchFamily="34" charset="0"/>
                          <a:cs typeface="Arial" charset="0"/>
                        </a:rPr>
                        <a:t>10</a:t>
                      </a:r>
                      <a:r>
                        <a:rPr kumimoji="0" lang="en-US" sz="1200" b="0" i="0" u="none" strike="noStrike" cap="none" normalizeH="0" baseline="30000" dirty="0" smtClean="0">
                          <a:ln>
                            <a:noFill/>
                          </a:ln>
                          <a:solidFill>
                            <a:srgbClr val="000000"/>
                          </a:solidFill>
                          <a:effectLst/>
                          <a:latin typeface="Calibri"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4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bias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64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lateral movement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5mm (including </a:t>
                      </a:r>
                      <a:r>
                        <a:rPr kumimoji="0" lang="en-US" sz="1200" b="0" i="0" u="none" strike="noStrike" cap="none" normalizeH="0" baseline="0" dirty="0" err="1" smtClean="0">
                          <a:ln>
                            <a:noFill/>
                          </a:ln>
                          <a:solidFill>
                            <a:srgbClr val="000000"/>
                          </a:solidFill>
                          <a:effectLst/>
                          <a:latin typeface="Calibri" pitchFamily="34" charset="0"/>
                          <a:cs typeface="Arial" charset="0"/>
                        </a:rPr>
                        <a:t>fabr</a:t>
                      </a:r>
                      <a:r>
                        <a:rPr kumimoji="0" lang="en-US" sz="1200" b="0" i="0" u="none" strike="noStrike" cap="none" normalizeH="0" baseline="0" dirty="0" smtClean="0">
                          <a:ln>
                            <a:noFill/>
                          </a:ln>
                          <a:solidFill>
                            <a:srgbClr val="000000"/>
                          </a:solidFill>
                          <a:effectLst/>
                          <a:latin typeface="Calibri" pitchFamily="34" charset="0"/>
                          <a:cs typeface="Arial" charset="0"/>
                        </a:rPr>
                        <a:t>. Error)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 15mm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charset="0"/>
                        </a:rPr>
                        <a:t>± 5mm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40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max surface field (inner cond cold part) @500kW TW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1MV/m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0.5MV/m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40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max voltage, (inner cond cold part) @500kW TW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14kV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7.5kV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4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MP levels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150 kW, 250 kW, 450 kW</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725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charset="0"/>
                        </a:rPr>
                        <a:t>Insertion loss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smtClean="0">
                          <a:ln>
                            <a:noFill/>
                          </a:ln>
                          <a:solidFill>
                            <a:srgbClr val="000000"/>
                          </a:solidFill>
                          <a:effectLst/>
                          <a:latin typeface="Calibri" pitchFamily="34" charset="0"/>
                          <a:cs typeface="Arial" charset="0"/>
                        </a:rPr>
                        <a:t>less 0.1 dB</a:t>
                      </a:r>
                      <a:endParaRPr kumimoji="0" lang="de-DE" sz="12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TextBox 1"/>
          <p:cNvSpPr txBox="1"/>
          <p:nvPr/>
        </p:nvSpPr>
        <p:spPr>
          <a:xfrm>
            <a:off x="1905000" y="0"/>
            <a:ext cx="5262979" cy="369332"/>
          </a:xfrm>
          <a:prstGeom prst="rect">
            <a:avLst/>
          </a:prstGeom>
          <a:noFill/>
        </p:spPr>
        <p:txBody>
          <a:bodyPr wrap="none" rtlCol="0">
            <a:spAutoFit/>
          </a:bodyPr>
          <a:lstStyle/>
          <a:p>
            <a:pPr fontAlgn="base">
              <a:spcBef>
                <a:spcPct val="0"/>
              </a:spcBef>
              <a:spcAft>
                <a:spcPct val="0"/>
              </a:spcAft>
            </a:pPr>
            <a:r>
              <a:rPr lang="en-US" dirty="0" smtClean="0">
                <a:solidFill>
                  <a:prstClr val="black"/>
                </a:solidFill>
                <a:latin typeface="Arial" charset="0"/>
                <a:cs typeface="Arial" charset="0"/>
              </a:rPr>
              <a:t>ILC RF Power Coupler design criteria comparison</a:t>
            </a:r>
            <a:endParaRPr lang="en-US" dirty="0">
              <a:solidFill>
                <a:prstClr val="black"/>
              </a:solidFill>
              <a:latin typeface="Arial" charset="0"/>
              <a:cs typeface="Arial" charset="0"/>
            </a:endParaRPr>
          </a:p>
        </p:txBody>
      </p:sp>
    </p:spTree>
    <p:extLst>
      <p:ext uri="{BB962C8B-B14F-4D97-AF65-F5344CB8AC3E}">
        <p14:creationId xmlns:p14="http://schemas.microsoft.com/office/powerpoint/2010/main" val="500276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821</Words>
  <Application>Microsoft Office PowerPoint</Application>
  <PresentationFormat>On-screen Show (4:3)</PresentationFormat>
  <Paragraphs>130</Paragraphs>
  <Slides>5</Slides>
  <Notes>0</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1_Office Theme</vt:lpstr>
      <vt:lpstr>Summery of the power coupler session at the LCWS13 workshop</vt:lpstr>
      <vt:lpstr>ILC specification</vt:lpstr>
      <vt:lpstr>PowerPoint Presentation</vt:lpstr>
      <vt:lpstr>PowerPoint Presentation</vt:lpstr>
      <vt:lpstr>PowerPoint Presentation</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Summery of the power coupler session at the LCWS13 workshop</dc:title>
  <dc:creator>wdmoeller</dc:creator>
  <cp:lastModifiedBy>wdmoeller</cp:lastModifiedBy>
  <cp:revision>37</cp:revision>
  <dcterms:created xsi:type="dcterms:W3CDTF">2013-11-12T13:42:58Z</dcterms:created>
  <dcterms:modified xsi:type="dcterms:W3CDTF">2013-11-14T01:05:00Z</dcterms:modified>
</cp:coreProperties>
</file>