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wmf" ContentType="image/x-wmf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1" r:id="rId2"/>
    <p:sldId id="264" r:id="rId3"/>
    <p:sldId id="265" r:id="rId4"/>
    <p:sldId id="269" r:id="rId5"/>
    <p:sldId id="266" r:id="rId6"/>
    <p:sldId id="267" r:id="rId7"/>
    <p:sldId id="270" r:id="rId8"/>
    <p:sldId id="272" r:id="rId9"/>
    <p:sldId id="271" r:id="rId10"/>
    <p:sldId id="273" r:id="rId11"/>
    <p:sldId id="274" r:id="rId12"/>
    <p:sldId id="276" r:id="rId13"/>
    <p:sldId id="279" r:id="rId14"/>
    <p:sldId id="278" r:id="rId15"/>
    <p:sldId id="280" r:id="rId16"/>
    <p:sldId id="281" r:id="rId17"/>
    <p:sldId id="282" r:id="rId18"/>
    <p:sldId id="283" r:id="rId19"/>
    <p:sldId id="284" r:id="rId20"/>
    <p:sldId id="287" r:id="rId21"/>
    <p:sldId id="263" r:id="rId22"/>
    <p:sldId id="275" r:id="rId23"/>
    <p:sldId id="288" r:id="rId24"/>
  </p:sldIdLst>
  <p:sldSz cx="10058400" cy="7543800"/>
  <p:notesSz cx="6858000" cy="9144000"/>
  <p:defaultTextStyle>
    <a:defPPr>
      <a:defRPr lang="en-US"/>
    </a:defPPr>
    <a:lvl1pPr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501650" indent="-44450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1004888" indent="-90488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508125" indent="-136525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2011363" indent="-182563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2" autoAdjust="0"/>
    <p:restoredTop sz="94673" autoAdjust="0"/>
  </p:normalViewPr>
  <p:slideViewPr>
    <p:cSldViewPr snapToGrid="0" snapToObjects="1">
      <p:cViewPr>
        <p:scale>
          <a:sx n="100" d="100"/>
          <a:sy n="100" d="100"/>
        </p:scale>
        <p:origin x="-296" y="56"/>
      </p:cViewPr>
      <p:guideLst>
        <p:guide orient="horz" pos="237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8BE6F48F-D8B6-4B5B-848D-FF440404C60A}" type="datetime1">
              <a:rPr lang="en-US"/>
              <a:pPr/>
              <a:t>11/13/13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DC74F1B3-4871-475E-A3CC-0B0149C6F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2292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79724E64-7266-4E5A-BE4F-6BA7153EDD1F}" type="datetime1">
              <a:rPr lang="en-US"/>
              <a:pPr/>
              <a:t>11/13/13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F08C4028-E87E-414C-85A6-08C266675F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1441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501650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1004888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508125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2011363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4699" y="6991350"/>
            <a:ext cx="2181225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392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10071100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062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68501"/>
            <a:ext cx="8229600" cy="4229100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4700" y="6991350"/>
            <a:ext cx="2247900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296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4700" y="6991350"/>
            <a:ext cx="2133600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20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4700" y="6991350"/>
            <a:ext cx="2266950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951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7124699" y="6991350"/>
            <a:ext cx="2143125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172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7124699" y="6991350"/>
            <a:ext cx="2276475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24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4700" y="6991350"/>
            <a:ext cx="2171700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612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4699" y="6991350"/>
            <a:ext cx="2295525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435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24699" y="6991350"/>
            <a:ext cx="2371725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090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350"/>
            <a:ext cx="1935163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350"/>
            <a:ext cx="1803400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350"/>
            <a:ext cx="2346325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339A1DDC-10C7-4B4B-849E-8ACE4C366D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914400" y="1143000"/>
            <a:ext cx="82296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188" y="217488"/>
            <a:ext cx="27051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698500"/>
            <a:ext cx="8229600" cy="618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/>
  <p:txStyles>
    <p:titleStyle>
      <a:lvl1pPr algn="ctr" defTabSz="501650" rtl="0" eaLnBrk="1" fontAlgn="base" hangingPunct="1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9144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3716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8288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76238" indent="-376238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815975" indent="-3143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257300" indent="-250825" algn="l" defTabSz="50165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4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758950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262188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jpeg"/><Relationship Id="rId9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2778285"/>
            <a:ext cx="8267700" cy="309864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solidFill>
                  <a:schemeClr val="tx1"/>
                </a:solidFill>
              </a:rPr>
              <a:t>Rong</a:t>
            </a:r>
            <a:r>
              <a:rPr lang="en-US" sz="3600" dirty="0" smtClean="0">
                <a:solidFill>
                  <a:schemeClr val="tx1"/>
                </a:solidFill>
              </a:rPr>
              <a:t>-Li </a:t>
            </a:r>
            <a:r>
              <a:rPr lang="en-US" sz="3600" dirty="0" err="1" smtClean="0">
                <a:solidFill>
                  <a:schemeClr val="tx1"/>
                </a:solidFill>
              </a:rPr>
              <a:t>Geng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ctr"/>
            <a:endParaRPr lang="en-US" sz="1050" dirty="0" smtClean="0">
              <a:solidFill>
                <a:schemeClr val="tx1"/>
              </a:solidFill>
            </a:endParaRPr>
          </a:p>
          <a:p>
            <a:pPr algn="ctr"/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935567"/>
            <a:ext cx="8229600" cy="1439333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Toward Higher Gradient and Q</a:t>
            </a:r>
            <a:r>
              <a:rPr lang="en-US" sz="4000" baseline="-25000" dirty="0" smtClean="0">
                <a:solidFill>
                  <a:srgbClr val="FF0000"/>
                </a:solidFill>
              </a:rPr>
              <a:t>0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7B3F-D5BA-41D6-AF86-CD062E1D69C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 descr="http://www.icepp.s.u-tokyo.ac.jp/lcws13/img/banner1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84337"/>
            <a:ext cx="8572500" cy="228600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b="9509"/>
          <a:stretch>
            <a:fillRect/>
          </a:stretch>
        </p:blipFill>
        <p:spPr bwMode="auto">
          <a:xfrm>
            <a:off x="5450080" y="5482589"/>
            <a:ext cx="3072532" cy="87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9225" y="5511165"/>
            <a:ext cx="2867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21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0724" y="81492"/>
            <a:ext cx="6550025" cy="550333"/>
          </a:xfrm>
        </p:spPr>
        <p:txBody>
          <a:bodyPr/>
          <a:lstStyle/>
          <a:p>
            <a:r>
              <a:rPr lang="en-US" dirty="0" smtClean="0"/>
              <a:t>Field Emission R</a:t>
            </a:r>
            <a:r>
              <a:rPr lang="en-US" dirty="0" smtClean="0"/>
              <a:t>&amp;D</a:t>
            </a:r>
            <a:r>
              <a:rPr lang="en-US" dirty="0" smtClean="0"/>
              <a:t>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870585"/>
            <a:ext cx="9810749" cy="5867400"/>
          </a:xfrm>
        </p:spPr>
        <p:txBody>
          <a:bodyPr/>
          <a:lstStyle/>
          <a:p>
            <a:r>
              <a:rPr lang="en-US" sz="2600" dirty="0"/>
              <a:t>Near term goal: Reduce field emission reliably up to a surface electric field of 80 MV/m in 9-cell cavity so as to insure operation of </a:t>
            </a:r>
            <a:r>
              <a:rPr lang="en-US" sz="2600" dirty="0" err="1"/>
              <a:t>cryomodules</a:t>
            </a:r>
            <a:r>
              <a:rPr lang="en-US" sz="2600" dirty="0"/>
              <a:t> at average gradient of 31.5 MV/</a:t>
            </a:r>
            <a:r>
              <a:rPr lang="en-US" sz="2600" dirty="0" err="1"/>
              <a:t>m</a:t>
            </a:r>
            <a:r>
              <a:rPr lang="en-US" sz="2600" dirty="0"/>
              <a:t> with acceptable field emission induced cryogenic loss and field emission induced radiation dose</a:t>
            </a:r>
          </a:p>
          <a:p>
            <a:pPr lvl="1"/>
            <a:r>
              <a:rPr lang="en-US" sz="2200" dirty="0"/>
              <a:t>(Cryogenic loss due to FE) / (Cryogenic loss due to dynamic + static heat) per </a:t>
            </a:r>
            <a:r>
              <a:rPr lang="en-US" sz="2200" dirty="0" err="1"/>
              <a:t>cryomodule</a:t>
            </a:r>
            <a:r>
              <a:rPr lang="en-US" sz="2200" dirty="0"/>
              <a:t> &lt; 10%</a:t>
            </a:r>
          </a:p>
          <a:p>
            <a:pPr lvl="1"/>
            <a:r>
              <a:rPr lang="en-US" sz="2200" dirty="0"/>
              <a:t>Dark current per cavity &lt; 50 </a:t>
            </a:r>
            <a:r>
              <a:rPr lang="en-US" sz="2200" dirty="0" err="1"/>
              <a:t>nA</a:t>
            </a:r>
            <a:endParaRPr lang="en-US" sz="2200" dirty="0"/>
          </a:p>
          <a:p>
            <a:r>
              <a:rPr lang="en-US" sz="2600" dirty="0"/>
              <a:t>Long term goal: Push the field emission onset gradient reliably beyond </a:t>
            </a:r>
            <a:r>
              <a:rPr lang="en-US" sz="2600" dirty="0" err="1"/>
              <a:t>Epk</a:t>
            </a:r>
            <a:r>
              <a:rPr lang="en-US" sz="2600" dirty="0"/>
              <a:t> = 50 MV/</a:t>
            </a:r>
            <a:r>
              <a:rPr lang="en-US" sz="2600" dirty="0" err="1"/>
              <a:t>m</a:t>
            </a:r>
            <a:r>
              <a:rPr lang="en-US" sz="2600" dirty="0"/>
              <a:t> in 9-cell cavities; Demonstrate </a:t>
            </a:r>
            <a:r>
              <a:rPr lang="en-US" sz="2600" dirty="0" err="1"/>
              <a:t>Epk</a:t>
            </a:r>
            <a:r>
              <a:rPr lang="en-US" sz="2600" dirty="0"/>
              <a:t> = 100-120 MV/</a:t>
            </a:r>
            <a:r>
              <a:rPr lang="en-US" sz="2600" dirty="0" err="1"/>
              <a:t>m</a:t>
            </a:r>
            <a:r>
              <a:rPr lang="en-US" sz="2600" dirty="0"/>
              <a:t> in 9-cell cavities  </a:t>
            </a:r>
          </a:p>
          <a:p>
            <a:pPr lvl="1"/>
            <a:r>
              <a:rPr lang="en-US" sz="2200" dirty="0"/>
              <a:t>Requires deeper fundamental understanding of FE phenomenon</a:t>
            </a:r>
          </a:p>
          <a:p>
            <a:pPr lvl="1"/>
            <a:r>
              <a:rPr lang="en-US" sz="2200" dirty="0"/>
              <a:t>Requires advanced surface </a:t>
            </a:r>
            <a:r>
              <a:rPr lang="en-US" sz="2200" dirty="0" smtClean="0"/>
              <a:t>processing</a:t>
            </a:r>
            <a:r>
              <a:rPr lang="en-US" sz="1800" dirty="0" smtClean="0"/>
              <a:t>        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822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>
          <a:xfrm>
            <a:off x="2984500" y="0"/>
            <a:ext cx="7073900" cy="1005840"/>
          </a:xfrm>
        </p:spPr>
        <p:txBody>
          <a:bodyPr/>
          <a:lstStyle/>
          <a:p>
            <a:r>
              <a:rPr lang="en-US" dirty="0"/>
              <a:t>Locating Field Emitter in 9-cell Cavity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4375" t="50781" r="21250" b="32813"/>
          <a:stretch>
            <a:fillRect/>
          </a:stretch>
        </p:blipFill>
        <p:spPr bwMode="auto">
          <a:xfrm>
            <a:off x="1180252" y="973784"/>
            <a:ext cx="5228991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rrowheads="1"/>
          </p:cNvPicPr>
          <p:nvPr/>
        </p:nvPicPr>
        <p:blipFill>
          <a:blip r:embed="rId3" cstate="print"/>
          <a:srcRect l="18125" t="53125" r="8750" b="30469"/>
          <a:stretch>
            <a:fillRect/>
          </a:stretch>
        </p:blipFill>
        <p:spPr bwMode="auto">
          <a:xfrm>
            <a:off x="1134626" y="2961827"/>
            <a:ext cx="5298558" cy="98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62481" y="1259059"/>
            <a:ext cx="1938338" cy="507832"/>
          </a:xfrm>
          <a:prstGeom prst="rect">
            <a:avLst/>
          </a:prstGeom>
          <a:noFill/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sz="1300" dirty="0"/>
              <a:t>Emission in region </a:t>
            </a:r>
          </a:p>
          <a:p>
            <a:r>
              <a:rPr lang="en-US" sz="1300" dirty="0"/>
              <a:t>&gt;&gt;&gt; “</a:t>
            </a:r>
            <a:r>
              <a:rPr lang="en-US" sz="1300" dirty="0">
                <a:solidFill>
                  <a:srgbClr val="3333FF"/>
                </a:solidFill>
              </a:rPr>
              <a:t>Reverse </a:t>
            </a:r>
            <a:r>
              <a:rPr lang="en-US" sz="1300" dirty="0"/>
              <a:t>type”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02337" y="2187577"/>
            <a:ext cx="1890140" cy="507832"/>
          </a:xfrm>
          <a:prstGeom prst="rect">
            <a:avLst/>
          </a:prstGeom>
          <a:noFill/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sz="1300" dirty="0"/>
              <a:t>Emission in region &gt;&gt;&gt; “</a:t>
            </a:r>
            <a:r>
              <a:rPr lang="en-US" sz="1300" dirty="0">
                <a:solidFill>
                  <a:srgbClr val="3333FF"/>
                </a:solidFill>
              </a:rPr>
              <a:t>Zigzag</a:t>
            </a:r>
            <a:r>
              <a:rPr lang="en-US" sz="1300" dirty="0"/>
              <a:t> type”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2668" y="3216867"/>
            <a:ext cx="1890140" cy="507832"/>
          </a:xfrm>
          <a:prstGeom prst="rect">
            <a:avLst/>
          </a:prstGeom>
          <a:noFill/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sz="1300" dirty="0"/>
              <a:t>Emission in region &gt;&gt;&gt; “</a:t>
            </a:r>
            <a:r>
              <a:rPr lang="en-US" sz="1300" dirty="0">
                <a:solidFill>
                  <a:srgbClr val="3333FF"/>
                </a:solidFill>
              </a:rPr>
              <a:t>Forward</a:t>
            </a:r>
            <a:r>
              <a:rPr lang="en-US" sz="1300" dirty="0"/>
              <a:t> type”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4" cstate="print"/>
          <a:srcRect l="1547" r="1955" b="6344"/>
          <a:stretch>
            <a:fillRect/>
          </a:stretch>
        </p:blipFill>
        <p:spPr bwMode="auto">
          <a:xfrm>
            <a:off x="1194434" y="1949759"/>
            <a:ext cx="5230368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00138" y="1924795"/>
            <a:ext cx="5406390" cy="100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8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51220" y="4163758"/>
            <a:ext cx="3625215" cy="2384680"/>
          </a:xfrm>
          <a:prstGeom prst="rect">
            <a:avLst/>
          </a:prstGeom>
          <a:noFill/>
        </p:spPr>
      </p:pic>
      <p:grpSp>
        <p:nvGrpSpPr>
          <p:cNvPr id="2" name="Group 81"/>
          <p:cNvGrpSpPr>
            <a:grpSpLocks noChangeAspect="1"/>
          </p:cNvGrpSpPr>
          <p:nvPr/>
        </p:nvGrpSpPr>
        <p:grpSpPr>
          <a:xfrm>
            <a:off x="1246823" y="4170045"/>
            <a:ext cx="3227070" cy="2679153"/>
            <a:chOff x="1371600" y="1143000"/>
            <a:chExt cx="5943600" cy="493444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71600" y="1143000"/>
              <a:ext cx="5943600" cy="4934449"/>
            </a:xfrm>
            <a:prstGeom prst="rect">
              <a:avLst/>
            </a:prstGeom>
            <a:noFill/>
          </p:spPr>
        </p:pic>
        <p:sp>
          <p:nvSpPr>
            <p:cNvPr id="84" name="TextBox 83"/>
            <p:cNvSpPr txBox="1"/>
            <p:nvPr/>
          </p:nvSpPr>
          <p:spPr>
            <a:xfrm>
              <a:off x="4266210" y="3927763"/>
              <a:ext cx="841170" cy="467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IR5</a:t>
              </a:r>
            </a:p>
          </p:txBody>
        </p:sp>
      </p:grpSp>
      <p:sp>
        <p:nvSpPr>
          <p:cNvPr id="85" name="Rectangle 84"/>
          <p:cNvSpPr/>
          <p:nvPr/>
        </p:nvSpPr>
        <p:spPr>
          <a:xfrm>
            <a:off x="6496050" y="6580623"/>
            <a:ext cx="3080385" cy="279308"/>
          </a:xfrm>
          <a:prstGeom prst="rect">
            <a:avLst/>
          </a:prstGeom>
        </p:spPr>
        <p:txBody>
          <a:bodyPr wrap="square" lIns="100584" tIns="50292" rIns="100584" bIns="50292">
            <a:spAutoFit/>
          </a:bodyPr>
          <a:lstStyle/>
          <a:p>
            <a:r>
              <a:rPr lang="en-US" sz="1100" dirty="0"/>
              <a:t>Impact position VS impact energy distribution</a:t>
            </a:r>
          </a:p>
        </p:txBody>
      </p:sp>
      <p:pic>
        <p:nvPicPr>
          <p:cNvPr id="16" name="Picture 2" descr="C:\ACE3P5\gamma ray measurement photo\radiation diodie for angular seperation\IMG_059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536" y="2598420"/>
            <a:ext cx="992945" cy="670560"/>
          </a:xfrm>
          <a:prstGeom prst="rect">
            <a:avLst/>
          </a:prstGeom>
          <a:noFill/>
        </p:spPr>
      </p:pic>
      <p:pic>
        <p:nvPicPr>
          <p:cNvPr id="17" name="Picture 2" descr="C:\Users\lym\Desktop\DSC_0003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6073"/>
          <a:stretch/>
        </p:blipFill>
        <p:spPr bwMode="auto">
          <a:xfrm>
            <a:off x="85813" y="1089660"/>
            <a:ext cx="1171487" cy="114529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94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8100" y="152400"/>
            <a:ext cx="7480300" cy="550333"/>
          </a:xfrm>
        </p:spPr>
        <p:txBody>
          <a:bodyPr/>
          <a:lstStyle/>
          <a:p>
            <a:r>
              <a:rPr lang="en-US" sz="2800" dirty="0" smtClean="0"/>
              <a:t>Understand and reduce gradient scatter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0345"/>
          <a:stretch>
            <a:fillRect/>
          </a:stretch>
        </p:blipFill>
        <p:spPr bwMode="auto">
          <a:xfrm>
            <a:off x="204788" y="1558786"/>
            <a:ext cx="3906985" cy="266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60" y="1596886"/>
            <a:ext cx="3530071" cy="26130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6396" y="850900"/>
            <a:ext cx="3159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Natural defect studies </a:t>
            </a:r>
          </a:p>
          <a:p>
            <a:r>
              <a:rPr lang="en-US" dirty="0" smtClean="0"/>
              <a:t>a</a:t>
            </a:r>
            <a:r>
              <a:rPr lang="en-US" dirty="0" smtClean="0"/>
              <a:t>t DESY ILC </a:t>
            </a:r>
            <a:r>
              <a:rPr lang="en-US" dirty="0" err="1" smtClean="0"/>
              <a:t>HiGrade</a:t>
            </a:r>
            <a:r>
              <a:rPr lang="en-US" dirty="0" smtClean="0"/>
              <a:t> Lab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14860" y="889000"/>
            <a:ext cx="4731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EBW parameter systematic optimization</a:t>
            </a:r>
          </a:p>
          <a:p>
            <a:r>
              <a:rPr lang="en-US" dirty="0" smtClean="0"/>
              <a:t>a</a:t>
            </a:r>
            <a:r>
              <a:rPr lang="en-US" dirty="0" smtClean="0"/>
              <a:t>t KEK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320" y="4405864"/>
            <a:ext cx="3265760" cy="24203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87483" y="4765814"/>
            <a:ext cx="49240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EBW x-ray imaging for studies of</a:t>
            </a:r>
          </a:p>
          <a:p>
            <a:r>
              <a:rPr lang="en-US" dirty="0" smtClean="0"/>
              <a:t>Welding porosity at Kyoto University.</a:t>
            </a:r>
          </a:p>
          <a:p>
            <a:endParaRPr lang="en-US" dirty="0" smtClean="0"/>
          </a:p>
          <a:p>
            <a:r>
              <a:rPr lang="en-US" dirty="0" smtClean="0"/>
              <a:t>Welding porosity studies at </a:t>
            </a:r>
            <a:r>
              <a:rPr lang="en-US" dirty="0" err="1" smtClean="0"/>
              <a:t>JLab</a:t>
            </a:r>
            <a:r>
              <a:rPr lang="en-US" dirty="0" smtClean="0"/>
              <a:t> with controlled varied welding conditions. </a:t>
            </a:r>
          </a:p>
        </p:txBody>
      </p:sp>
      <p:sp>
        <p:nvSpPr>
          <p:cNvPr id="13" name="TextBox 12"/>
          <p:cNvSpPr txBox="1"/>
          <p:nvPr/>
        </p:nvSpPr>
        <p:spPr>
          <a:xfrm rot="10800000">
            <a:off x="4092174" y="4889500"/>
            <a:ext cx="6226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endParaRPr lang="en-US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44931" y="3441700"/>
            <a:ext cx="783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Kubo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24706" y="6426140"/>
            <a:ext cx="1125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Iwashita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8BE1-93DD-7547-9090-0AAB87ECAAF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2" descr="C:\ILC_high_gradient\ILC_EP\Result_summary\HighGradientEvolution_1CellandMultiCell\HpkSummary_21jan2011_HiRes.tif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/>
          <a:srcRect t="7755"/>
          <a:stretch>
            <a:fillRect/>
          </a:stretch>
        </p:blipFill>
        <p:spPr>
          <a:xfrm>
            <a:off x="940312" y="935563"/>
            <a:ext cx="6871863" cy="6027912"/>
          </a:xfrm>
        </p:spPr>
      </p:pic>
      <p:grpSp>
        <p:nvGrpSpPr>
          <p:cNvPr id="2" name="Group 42"/>
          <p:cNvGrpSpPr>
            <a:grpSpLocks noChangeAspect="1"/>
          </p:cNvGrpSpPr>
          <p:nvPr/>
        </p:nvGrpSpPr>
        <p:grpSpPr bwMode="auto">
          <a:xfrm>
            <a:off x="1940433" y="2380842"/>
            <a:ext cx="4541003" cy="3751718"/>
            <a:chOff x="5854828" y="2068626"/>
            <a:chExt cx="2501772" cy="2066649"/>
          </a:xfrm>
        </p:grpSpPr>
        <p:sp>
          <p:nvSpPr>
            <p:cNvPr id="9" name="Oval 47"/>
            <p:cNvSpPr>
              <a:spLocks noChangeArrowheads="1"/>
            </p:cNvSpPr>
            <p:nvPr/>
          </p:nvSpPr>
          <p:spPr bwMode="auto">
            <a:xfrm rot="-1800000">
              <a:off x="7861221" y="2068626"/>
              <a:ext cx="397146" cy="194545"/>
            </a:xfrm>
            <a:prstGeom prst="ellipse">
              <a:avLst/>
            </a:prstGeom>
            <a:solidFill>
              <a:srgbClr val="00FF00">
                <a:alpha val="34901"/>
              </a:srgbClr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0" name="Straight Arrow Connector 48"/>
            <p:cNvCxnSpPr>
              <a:cxnSpLocks noChangeShapeType="1"/>
            </p:cNvCxnSpPr>
            <p:nvPr/>
          </p:nvCxnSpPr>
          <p:spPr bwMode="auto">
            <a:xfrm rot="16200000" flipV="1">
              <a:off x="8013700" y="2324100"/>
              <a:ext cx="4572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1" name="TextBox 51"/>
            <p:cNvSpPr txBox="1">
              <a:spLocks noChangeArrowheads="1"/>
            </p:cNvSpPr>
            <p:nvPr/>
          </p:nvSpPr>
          <p:spPr bwMode="auto">
            <a:xfrm>
              <a:off x="7899400" y="2667000"/>
              <a:ext cx="391408" cy="127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ILC 1 </a:t>
              </a:r>
              <a:r>
                <a:rPr lang="en-US" sz="900" dirty="0" err="1"/>
                <a:t>TeV</a:t>
              </a:r>
              <a:endParaRPr lang="en-US" sz="900" dirty="0"/>
            </a:p>
          </p:txBody>
        </p:sp>
        <p:sp>
          <p:nvSpPr>
            <p:cNvPr id="12" name="5-Point Star 11"/>
            <p:cNvSpPr>
              <a:spLocks noChangeAspect="1"/>
            </p:cNvSpPr>
            <p:nvPr/>
          </p:nvSpPr>
          <p:spPr>
            <a:xfrm>
              <a:off x="7250174" y="2651122"/>
              <a:ext cx="142868" cy="142846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5-Point Star 12"/>
            <p:cNvSpPr>
              <a:spLocks noChangeAspect="1"/>
            </p:cNvSpPr>
            <p:nvPr/>
          </p:nvSpPr>
          <p:spPr>
            <a:xfrm>
              <a:off x="6670764" y="3335198"/>
              <a:ext cx="142868" cy="142846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5-Point Star 13"/>
            <p:cNvSpPr>
              <a:spLocks noChangeAspect="1"/>
            </p:cNvSpPr>
            <p:nvPr/>
          </p:nvSpPr>
          <p:spPr>
            <a:xfrm>
              <a:off x="6908878" y="2981256"/>
              <a:ext cx="142868" cy="142846"/>
            </a:xfrm>
            <a:prstGeom prst="star5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5-Point Star 14"/>
            <p:cNvSpPr>
              <a:spLocks noChangeAspect="1"/>
            </p:cNvSpPr>
            <p:nvPr/>
          </p:nvSpPr>
          <p:spPr>
            <a:xfrm>
              <a:off x="6021506" y="3876427"/>
              <a:ext cx="142868" cy="142846"/>
            </a:xfrm>
            <a:prstGeom prst="star5">
              <a:avLst/>
            </a:prstGeom>
            <a:solidFill>
              <a:srgbClr val="0066FF"/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TextBox 37"/>
            <p:cNvSpPr txBox="1">
              <a:spLocks noChangeArrowheads="1"/>
            </p:cNvSpPr>
            <p:nvPr/>
          </p:nvSpPr>
          <p:spPr bwMode="auto">
            <a:xfrm>
              <a:off x="5854828" y="4008120"/>
              <a:ext cx="525646" cy="127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CEBAF 4 </a:t>
              </a:r>
              <a:r>
                <a:rPr lang="en-US" sz="900" dirty="0" err="1"/>
                <a:t>GeV</a:t>
              </a:r>
              <a:endParaRPr lang="en-US" sz="900" dirty="0"/>
            </a:p>
          </p:txBody>
        </p:sp>
        <p:sp>
          <p:nvSpPr>
            <p:cNvPr id="17" name="TextBox 38"/>
            <p:cNvSpPr txBox="1">
              <a:spLocks noChangeArrowheads="1"/>
            </p:cNvSpPr>
            <p:nvPr/>
          </p:nvSpPr>
          <p:spPr bwMode="auto">
            <a:xfrm>
              <a:off x="6155945" y="3496056"/>
              <a:ext cx="560971" cy="127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CEBAF 12 </a:t>
              </a:r>
              <a:r>
                <a:rPr lang="en-US" sz="900" dirty="0" err="1"/>
                <a:t>GeV</a:t>
              </a:r>
              <a:endParaRPr lang="en-US" sz="900" dirty="0"/>
            </a:p>
          </p:txBody>
        </p:sp>
        <p:sp>
          <p:nvSpPr>
            <p:cNvPr id="18" name="TextBox 39"/>
            <p:cNvSpPr txBox="1">
              <a:spLocks noChangeArrowheads="1"/>
            </p:cNvSpPr>
            <p:nvPr/>
          </p:nvSpPr>
          <p:spPr bwMode="auto">
            <a:xfrm>
              <a:off x="6860033" y="3136392"/>
              <a:ext cx="264236" cy="127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XFEL</a:t>
              </a:r>
            </a:p>
          </p:txBody>
        </p:sp>
        <p:sp>
          <p:nvSpPr>
            <p:cNvPr id="19" name="TextBox 40"/>
            <p:cNvSpPr txBox="1">
              <a:spLocks noChangeArrowheads="1"/>
            </p:cNvSpPr>
            <p:nvPr/>
          </p:nvSpPr>
          <p:spPr bwMode="auto">
            <a:xfrm>
              <a:off x="7366001" y="2984500"/>
              <a:ext cx="483255" cy="127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ILC 500 </a:t>
              </a:r>
              <a:r>
                <a:rPr lang="en-US" sz="900" dirty="0" err="1"/>
                <a:t>GeV</a:t>
              </a:r>
              <a:endParaRPr lang="en-US" sz="900" dirty="0"/>
            </a:p>
          </p:txBody>
        </p:sp>
        <p:sp>
          <p:nvSpPr>
            <p:cNvPr id="20" name="Oval 39"/>
            <p:cNvSpPr>
              <a:spLocks noChangeArrowheads="1"/>
            </p:cNvSpPr>
            <p:nvPr/>
          </p:nvSpPr>
          <p:spPr bwMode="auto">
            <a:xfrm rot="-2700000">
              <a:off x="7104954" y="2436879"/>
              <a:ext cx="741877" cy="240455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1" name="Straight Arrow Connector 42"/>
            <p:cNvCxnSpPr>
              <a:cxnSpLocks noChangeShapeType="1"/>
            </p:cNvCxnSpPr>
            <p:nvPr/>
          </p:nvCxnSpPr>
          <p:spPr bwMode="auto">
            <a:xfrm rot="16200000" flipV="1">
              <a:off x="7366000" y="2743200"/>
              <a:ext cx="2286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</p:grpSp>
      <p:sp>
        <p:nvSpPr>
          <p:cNvPr id="22" name="Isosceles Triangle 21"/>
          <p:cNvSpPr>
            <a:spLocks noChangeAspect="1"/>
          </p:cNvSpPr>
          <p:nvPr/>
        </p:nvSpPr>
        <p:spPr>
          <a:xfrm>
            <a:off x="5716764" y="2324820"/>
            <a:ext cx="107459" cy="125356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>
            <a:spLocks noChangeAspect="1"/>
          </p:cNvSpPr>
          <p:nvPr/>
        </p:nvSpPr>
        <p:spPr>
          <a:xfrm>
            <a:off x="5670189" y="2390010"/>
            <a:ext cx="107459" cy="125356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473148" y="1647744"/>
            <a:ext cx="1243616" cy="742266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241053" y="1313172"/>
            <a:ext cx="1549373" cy="609398"/>
          </a:xfrm>
          <a:prstGeom prst="rect">
            <a:avLst/>
          </a:prstGeom>
          <a:noFill/>
        </p:spPr>
        <p:txBody>
          <a:bodyPr wrap="none" lIns="100584" tIns="50292" rIns="100584" bIns="50292" rtlCol="0">
            <a:spAutoFit/>
          </a:bodyPr>
          <a:lstStyle/>
          <a:p>
            <a:r>
              <a:rPr lang="en-US" sz="1100" dirty="0" smtClean="0"/>
              <a:t>DESY AC155, AC158</a:t>
            </a:r>
          </a:p>
          <a:p>
            <a:r>
              <a:rPr lang="en-US" sz="1100" dirty="0" err="1" smtClean="0"/>
              <a:t>Hpk</a:t>
            </a:r>
            <a:r>
              <a:rPr lang="en-US" sz="1100" dirty="0" smtClean="0"/>
              <a:t> 1910-1950 </a:t>
            </a:r>
            <a:r>
              <a:rPr lang="en-US" sz="1100" dirty="0" err="1" smtClean="0"/>
              <a:t>Oe</a:t>
            </a:r>
            <a:endParaRPr lang="en-US" sz="1100" dirty="0" smtClean="0"/>
          </a:p>
          <a:p>
            <a:r>
              <a:rPr lang="en-US" sz="1100" dirty="0" smtClean="0"/>
              <a:t>New 9-cell record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7124700" y="1393572"/>
            <a:ext cx="2849880" cy="5025991"/>
          </a:xfrm>
          <a:prstGeom prst="rect">
            <a:avLst/>
          </a:prstGeom>
          <a:solidFill>
            <a:srgbClr val="FFFF00"/>
          </a:solidFill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dirty="0" smtClean="0"/>
              <a:t>Recent cavity results established that a peak surface magnetic field of 190-200 </a:t>
            </a:r>
            <a:r>
              <a:rPr lang="en-US" dirty="0" err="1" smtClean="0"/>
              <a:t>mT</a:t>
            </a:r>
            <a:r>
              <a:rPr lang="en-US" dirty="0" smtClean="0"/>
              <a:t> is possible and practical</a:t>
            </a:r>
          </a:p>
          <a:p>
            <a:endParaRPr lang="en-US" dirty="0" smtClean="0"/>
          </a:p>
          <a:p>
            <a:r>
              <a:rPr lang="en-US" dirty="0" smtClean="0"/>
              <a:t>45 MV/</a:t>
            </a:r>
            <a:r>
              <a:rPr lang="en-US" dirty="0" err="1" smtClean="0"/>
              <a:t>m</a:t>
            </a:r>
            <a:r>
              <a:rPr lang="en-US" dirty="0" smtClean="0"/>
              <a:t> in TTF shape means effectively &gt; 50 MV/</a:t>
            </a:r>
            <a:r>
              <a:rPr lang="en-US" dirty="0" err="1" smtClean="0"/>
              <a:t>m</a:t>
            </a:r>
            <a:r>
              <a:rPr lang="en-US" dirty="0" smtClean="0"/>
              <a:t> in Re-entrant, low-loss or ICHIRO, and Low-Surface-Field shape cavities</a:t>
            </a:r>
          </a:p>
          <a:p>
            <a:endParaRPr lang="en-US" dirty="0" smtClean="0"/>
          </a:p>
          <a:p>
            <a:r>
              <a:rPr lang="en-US" dirty="0" smtClean="0"/>
              <a:t>In fact, this is already shown in many 1-cell cavities</a:t>
            </a:r>
          </a:p>
        </p:txBody>
      </p:sp>
      <p:sp>
        <p:nvSpPr>
          <p:cNvPr id="26" name="Title 2"/>
          <p:cNvSpPr>
            <a:spLocks noGrp="1"/>
          </p:cNvSpPr>
          <p:nvPr>
            <p:ph type="title"/>
          </p:nvPr>
        </p:nvSpPr>
        <p:spPr>
          <a:xfrm>
            <a:off x="3505222" y="152400"/>
            <a:ext cx="6502400" cy="550333"/>
          </a:xfrm>
        </p:spPr>
        <p:txBody>
          <a:bodyPr/>
          <a:lstStyle/>
          <a:p>
            <a:r>
              <a:rPr lang="en-US" sz="2800" dirty="0" smtClean="0"/>
              <a:t>Ultimate Gradient (</a:t>
            </a:r>
            <a:r>
              <a:rPr lang="en-US" sz="2800" dirty="0" err="1" smtClean="0"/>
              <a:t>Nb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3618" r="50595" b="14472"/>
          <a:stretch>
            <a:fillRect/>
          </a:stretch>
        </p:blipFill>
        <p:spPr>
          <a:xfrm>
            <a:off x="5699760" y="1257300"/>
            <a:ext cx="4170724" cy="4442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0" y="165100"/>
            <a:ext cx="6756400" cy="550333"/>
          </a:xfrm>
        </p:spPr>
        <p:txBody>
          <a:bodyPr/>
          <a:lstStyle/>
          <a:p>
            <a:r>
              <a:rPr lang="en-US" dirty="0" smtClean="0"/>
              <a:t>High Gradient via New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205" y="1173481"/>
            <a:ext cx="6035040" cy="5867400"/>
          </a:xfrm>
        </p:spPr>
        <p:txBody>
          <a:bodyPr/>
          <a:lstStyle/>
          <a:p>
            <a:r>
              <a:rPr lang="en-US" dirty="0" smtClean="0"/>
              <a:t>Ratio of </a:t>
            </a:r>
            <a:r>
              <a:rPr lang="en-US" dirty="0" err="1" smtClean="0"/>
              <a:t>Hpk/Eacc</a:t>
            </a:r>
            <a:r>
              <a:rPr lang="en-US" dirty="0" smtClean="0"/>
              <a:t> solely determined by shape</a:t>
            </a:r>
          </a:p>
          <a:p>
            <a:r>
              <a:rPr lang="en-US" dirty="0" smtClean="0"/>
              <a:t>Lowering </a:t>
            </a:r>
            <a:r>
              <a:rPr lang="en-US" dirty="0" err="1" smtClean="0"/>
              <a:t>Hpk/Eacc</a:t>
            </a:r>
            <a:r>
              <a:rPr lang="en-US" dirty="0" smtClean="0"/>
              <a:t> for higher gradient up to critical RF magnetic field (material property) </a:t>
            </a:r>
          </a:p>
          <a:p>
            <a:r>
              <a:rPr lang="en-US" dirty="0" smtClean="0"/>
              <a:t>Three cavity shapes under evaluation</a:t>
            </a:r>
          </a:p>
          <a:p>
            <a:pPr lvl="1"/>
            <a:r>
              <a:rPr lang="en-US" dirty="0" smtClean="0"/>
              <a:t>Low-loss (KEK, </a:t>
            </a:r>
            <a:r>
              <a:rPr lang="en-US" dirty="0" err="1" smtClean="0"/>
              <a:t>JLab</a:t>
            </a:r>
            <a:r>
              <a:rPr lang="en-US" dirty="0" smtClean="0"/>
              <a:t>, IHEP)</a:t>
            </a:r>
          </a:p>
          <a:p>
            <a:pPr lvl="1"/>
            <a:r>
              <a:rPr lang="en-US" dirty="0" smtClean="0"/>
              <a:t>Re-entrant (Cornell)</a:t>
            </a:r>
          </a:p>
          <a:p>
            <a:pPr lvl="1"/>
            <a:r>
              <a:rPr lang="en-US" dirty="0" smtClean="0"/>
              <a:t>Low-Surface-Field (</a:t>
            </a:r>
            <a:r>
              <a:rPr lang="en-US" dirty="0" err="1" smtClean="0"/>
              <a:t>JLab</a:t>
            </a:r>
            <a:r>
              <a:rPr lang="en-US" dirty="0" smtClean="0"/>
              <a:t>/SLAC)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8300000">
            <a:off x="6081809" y="3514840"/>
            <a:ext cx="1883881" cy="378565"/>
          </a:xfrm>
          <a:prstGeom prst="rect">
            <a:avLst/>
          </a:prstGeom>
          <a:solidFill>
            <a:schemeClr val="bg1"/>
          </a:solidFill>
        </p:spPr>
        <p:txBody>
          <a:bodyPr wrap="none" lIns="100584" tIns="50292" rIns="100584" bIns="50292" rtlCol="0">
            <a:spAutoFit/>
          </a:bodyPr>
          <a:lstStyle/>
          <a:p>
            <a:r>
              <a:rPr lang="en-US" sz="1800" b="1" dirty="0" smtClean="0"/>
              <a:t>Baseline shape</a:t>
            </a:r>
            <a:endParaRPr lang="en-US" sz="1800" b="1" dirty="0"/>
          </a:p>
        </p:txBody>
      </p:sp>
      <p:sp>
        <p:nvSpPr>
          <p:cNvPr id="9" name="TextBox 8"/>
          <p:cNvSpPr txBox="1"/>
          <p:nvPr/>
        </p:nvSpPr>
        <p:spPr>
          <a:xfrm rot="18900000">
            <a:off x="6603795" y="4572489"/>
            <a:ext cx="1409029" cy="378565"/>
          </a:xfrm>
          <a:prstGeom prst="rect">
            <a:avLst/>
          </a:prstGeom>
          <a:solidFill>
            <a:schemeClr val="bg1"/>
          </a:solidFill>
        </p:spPr>
        <p:txBody>
          <a:bodyPr wrap="none" lIns="100584" tIns="50292" rIns="100584" bIns="50292" rtlCol="0">
            <a:spAutoFit/>
          </a:bodyPr>
          <a:lstStyle/>
          <a:p>
            <a:r>
              <a:rPr lang="en-US" sz="1800" b="1" dirty="0" smtClean="0"/>
              <a:t>New shape</a:t>
            </a:r>
            <a:endParaRPr lang="en-US" sz="1800" b="1" dirty="0"/>
          </a:p>
        </p:txBody>
      </p:sp>
      <p:sp>
        <p:nvSpPr>
          <p:cNvPr id="10" name="Right Arrow 9"/>
          <p:cNvSpPr/>
          <p:nvPr/>
        </p:nvSpPr>
        <p:spPr bwMode="auto">
          <a:xfrm rot="2700000">
            <a:off x="7458167" y="3294893"/>
            <a:ext cx="651968" cy="681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ctr" hangingPunct="0"/>
            <a:endParaRPr lang="en-US" sz="4000" dirty="0">
              <a:ea typeface="Arial Unicode MS" charset="0"/>
              <a:cs typeface="Arial Unicode MS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8214360" y="4689465"/>
            <a:ext cx="819608" cy="92202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ctr" hangingPunct="0"/>
            <a:endParaRPr lang="en-US" sz="4000" dirty="0"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60724" y="160271"/>
            <a:ext cx="6454776" cy="550333"/>
          </a:xfrm>
        </p:spPr>
        <p:txBody>
          <a:bodyPr/>
          <a:lstStyle/>
          <a:p>
            <a:r>
              <a:rPr lang="en-US" dirty="0" smtClean="0"/>
              <a:t>New Cavities of Improved Shapes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4" descr="M:\srfee\Geng\ILC_high_gradient\ILC_EP\JLAB ICHIRO#1 (Large Grain 9cell)\Photos\ready for HPR\IMG_437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1958" t="9692" r="26024" b="7008"/>
          <a:stretch/>
        </p:blipFill>
        <p:spPr bwMode="auto">
          <a:xfrm>
            <a:off x="6888163" y="1041996"/>
            <a:ext cx="1828800" cy="483427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5001" t="56606" r="2499" b="8795"/>
          <a:stretch/>
        </p:blipFill>
        <p:spPr>
          <a:xfrm>
            <a:off x="391264" y="1041996"/>
            <a:ext cx="5738921" cy="142180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536700" y="2543145"/>
            <a:ext cx="2546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IHEP low-loss shape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99263" y="6096000"/>
            <a:ext cx="2508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JLab</a:t>
            </a:r>
            <a:r>
              <a:rPr lang="en-US" dirty="0" smtClean="0"/>
              <a:t> </a:t>
            </a:r>
            <a:r>
              <a:rPr lang="en-US" dirty="0" smtClean="0"/>
              <a:t>I</a:t>
            </a:r>
            <a:r>
              <a:rPr lang="en-US" dirty="0" smtClean="0"/>
              <a:t>chiro shape</a:t>
            </a:r>
          </a:p>
          <a:p>
            <a:r>
              <a:rPr lang="en-US" dirty="0" smtClean="0"/>
              <a:t>2 each under testing </a:t>
            </a:r>
            <a:endParaRPr lang="en-US" dirty="0"/>
          </a:p>
        </p:txBody>
      </p:sp>
      <p:pic>
        <p:nvPicPr>
          <p:cNvPr id="11" name="Picture 2" descr="C:\ILC_high_gradient\LSF shape cavity\Photo\LSF Nb cups deep drawing 27sept2012\DSC_0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597085" y="3903003"/>
            <a:ext cx="2940820" cy="1973263"/>
          </a:xfr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200000" flipV="1">
            <a:off x="468829" y="4365987"/>
            <a:ext cx="5167313" cy="88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162717" y="6153090"/>
            <a:ext cx="3478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LSF shape prototype at </a:t>
            </a:r>
            <a:r>
              <a:rPr lang="en-US" dirty="0" err="1" smtClean="0"/>
              <a:t>JLab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0725" y="165100"/>
            <a:ext cx="6464300" cy="550333"/>
          </a:xfrm>
        </p:spPr>
        <p:txBody>
          <a:bodyPr/>
          <a:lstStyle/>
          <a:p>
            <a:r>
              <a:rPr lang="en-US" dirty="0" smtClean="0"/>
              <a:t>High Gradient via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922020"/>
            <a:ext cx="9194800" cy="5867400"/>
          </a:xfrm>
        </p:spPr>
        <p:txBody>
          <a:bodyPr/>
          <a:lstStyle/>
          <a:p>
            <a:r>
              <a:rPr lang="en-US" dirty="0" smtClean="0"/>
              <a:t>Ultimate gradient limit set by RF critical magnetic field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, 240 </a:t>
            </a:r>
            <a:r>
              <a:rPr lang="en-US" dirty="0" err="1" smtClean="0"/>
              <a:t>mT</a:t>
            </a:r>
            <a:r>
              <a:rPr lang="en-US" dirty="0" smtClean="0"/>
              <a:t> predicted by superheating theory</a:t>
            </a:r>
          </a:p>
          <a:p>
            <a:pPr lvl="2"/>
            <a:r>
              <a:rPr lang="en-US" dirty="0" smtClean="0"/>
              <a:t>Ultimate gradient 60 MV/</a:t>
            </a:r>
            <a:r>
              <a:rPr lang="en-US" dirty="0" err="1" smtClean="0"/>
              <a:t>m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~210 </a:t>
            </a:r>
            <a:r>
              <a:rPr lang="en-US" dirty="0" err="1" smtClean="0">
                <a:solidFill>
                  <a:srgbClr val="FF0000"/>
                </a:solidFill>
              </a:rPr>
              <a:t>mT</a:t>
            </a:r>
            <a:r>
              <a:rPr lang="en-US" dirty="0" smtClean="0">
                <a:solidFill>
                  <a:srgbClr val="FF0000"/>
                </a:solidFill>
              </a:rPr>
              <a:t> (~90% theoretical limit) achieved</a:t>
            </a:r>
          </a:p>
          <a:p>
            <a:pPr lvl="3"/>
            <a:r>
              <a:rPr lang="en-US" dirty="0" smtClean="0"/>
              <a:t>One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1-cell </a:t>
            </a:r>
            <a:r>
              <a:rPr lang="en-US" dirty="0" smtClean="0"/>
              <a:t>1.3 GHz re-entrant cavity (R.L. Geng et al., PAC2007)</a:t>
            </a:r>
          </a:p>
          <a:p>
            <a:pPr lvl="3"/>
            <a:r>
              <a:rPr lang="en-US" dirty="0" smtClean="0"/>
              <a:t>One </a:t>
            </a:r>
            <a:r>
              <a:rPr lang="en-US" dirty="0" smtClean="0">
                <a:solidFill>
                  <a:srgbClr val="0000FF"/>
                </a:solidFill>
              </a:rPr>
              <a:t>2-cell </a:t>
            </a:r>
            <a:r>
              <a:rPr lang="en-US" dirty="0" smtClean="0"/>
              <a:t>1.3 GHz cavity (K. Watanabe et al., KEK </a:t>
            </a:r>
            <a:r>
              <a:rPr lang="en-US" dirty="0" err="1" smtClean="0"/>
              <a:t>cERL</a:t>
            </a:r>
            <a:r>
              <a:rPr lang="en-US" dirty="0" smtClean="0"/>
              <a:t>, 2012)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195 </a:t>
            </a:r>
            <a:r>
              <a:rPr lang="en-US" dirty="0" err="1" smtClean="0">
                <a:solidFill>
                  <a:srgbClr val="FF0000"/>
                </a:solidFill>
              </a:rPr>
              <a:t>mT</a:t>
            </a:r>
            <a:r>
              <a:rPr lang="en-US" dirty="0" smtClean="0">
                <a:solidFill>
                  <a:srgbClr val="FF0000"/>
                </a:solidFill>
              </a:rPr>
              <a:t> (~80% theoretical limit) achieved </a:t>
            </a:r>
          </a:p>
          <a:p>
            <a:pPr lvl="3"/>
            <a:r>
              <a:rPr lang="en-US" dirty="0" smtClean="0">
                <a:solidFill>
                  <a:srgbClr val="000000"/>
                </a:solidFill>
              </a:rPr>
              <a:t>One </a:t>
            </a:r>
            <a:r>
              <a:rPr lang="en-US" dirty="0" smtClean="0">
                <a:solidFill>
                  <a:srgbClr val="0000FF"/>
                </a:solidFill>
              </a:rPr>
              <a:t>9-cell </a:t>
            </a:r>
            <a:r>
              <a:rPr lang="en-US" dirty="0" smtClean="0"/>
              <a:t>1.3 GHz TTF-shape large grain cavity (D. </a:t>
            </a:r>
            <a:r>
              <a:rPr lang="en-US" dirty="0" err="1" smtClean="0"/>
              <a:t>Reschke</a:t>
            </a:r>
            <a:r>
              <a:rPr lang="en-US" dirty="0" smtClean="0"/>
              <a:t> et al., SRF2011) </a:t>
            </a:r>
          </a:p>
          <a:p>
            <a:pPr lvl="1"/>
            <a:r>
              <a:rPr lang="en-US" dirty="0" smtClean="0"/>
              <a:t>Nb3Sn, 400 </a:t>
            </a:r>
            <a:r>
              <a:rPr lang="en-US" dirty="0" err="1" smtClean="0"/>
              <a:t>mT</a:t>
            </a:r>
            <a:r>
              <a:rPr lang="en-US" dirty="0" smtClean="0"/>
              <a:t> predicted by superheating theory</a:t>
            </a:r>
          </a:p>
          <a:p>
            <a:pPr lvl="2"/>
            <a:r>
              <a:rPr lang="en-US" dirty="0" smtClean="0"/>
              <a:t>Ultimate gradient 100 MV/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Vapor diffusion</a:t>
            </a:r>
          </a:p>
          <a:p>
            <a:pPr lvl="3"/>
            <a:r>
              <a:rPr lang="en-US" dirty="0" smtClean="0"/>
              <a:t>Was investigated 20 years ago</a:t>
            </a:r>
          </a:p>
          <a:p>
            <a:pPr lvl="3"/>
            <a:r>
              <a:rPr lang="en-US" dirty="0" smtClean="0"/>
              <a:t>New efforts restarted at Cornell</a:t>
            </a:r>
            <a:endParaRPr lang="en-US" dirty="0" smtClean="0"/>
          </a:p>
          <a:p>
            <a:pPr lvl="4"/>
            <a:r>
              <a:rPr lang="en-US" dirty="0" smtClean="0">
                <a:solidFill>
                  <a:srgbClr val="FF6600"/>
                </a:solidFill>
              </a:rPr>
              <a:t>New test result of 1-cell cavity show </a:t>
            </a:r>
            <a:r>
              <a:rPr lang="en-US" dirty="0" smtClean="0">
                <a:solidFill>
                  <a:srgbClr val="FF6600"/>
                </a:solidFill>
              </a:rPr>
              <a:t>new progress (next slides)</a:t>
            </a:r>
            <a:endParaRPr lang="en-US" dirty="0" smtClean="0">
              <a:solidFill>
                <a:srgbClr val="FF66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16" y="1003300"/>
            <a:ext cx="8445064" cy="5549900"/>
          </a:xfrm>
          <a:prstGeom prst="rect">
            <a:avLst/>
          </a:prstGeom>
        </p:spPr>
      </p:pic>
      <p:pic>
        <p:nvPicPr>
          <p:cNvPr id="8" name="Picture 2" descr="\\SAMBA\accsrf\Sam\Pictures\single cell 3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473" t="5790" r="13889" b="19028"/>
          <a:stretch/>
        </p:blipFill>
        <p:spPr bwMode="auto">
          <a:xfrm rot="5400000">
            <a:off x="7819667" y="735060"/>
            <a:ext cx="2973794" cy="150367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16648" y="3733800"/>
            <a:ext cx="911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0725" y="165100"/>
            <a:ext cx="6563678" cy="550333"/>
          </a:xfrm>
        </p:spPr>
        <p:txBody>
          <a:bodyPr/>
          <a:lstStyle/>
          <a:p>
            <a:r>
              <a:rPr lang="en-US" dirty="0" smtClean="0"/>
              <a:t>High Gradient via Multi-Layer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990" y="952500"/>
            <a:ext cx="9304020" cy="2849880"/>
          </a:xfrm>
        </p:spPr>
        <p:txBody>
          <a:bodyPr/>
          <a:lstStyle/>
          <a:p>
            <a:r>
              <a:rPr lang="en-US" dirty="0" smtClean="0"/>
              <a:t>Theory by </a:t>
            </a:r>
            <a:r>
              <a:rPr lang="en-US" dirty="0" err="1" smtClean="0"/>
              <a:t>Gurevich</a:t>
            </a:r>
            <a:r>
              <a:rPr lang="en-US" dirty="0" smtClean="0"/>
              <a:t>, APL 88, 012511(2006)</a:t>
            </a:r>
          </a:p>
          <a:p>
            <a:r>
              <a:rPr lang="en-US" dirty="0" smtClean="0"/>
              <a:t>Potential for magnetic limit 500-1000 </a:t>
            </a:r>
            <a:r>
              <a:rPr lang="en-US" dirty="0" err="1" smtClean="0"/>
              <a:t>mT</a:t>
            </a:r>
            <a:endParaRPr lang="en-US" dirty="0" smtClean="0"/>
          </a:p>
          <a:p>
            <a:pPr lvl="1"/>
            <a:r>
              <a:rPr lang="en-US" dirty="0" smtClean="0"/>
              <a:t>Ultimate gradient up to 200 MV/</a:t>
            </a:r>
            <a:r>
              <a:rPr lang="en-US" dirty="0" err="1" smtClean="0"/>
              <a:t>m</a:t>
            </a:r>
            <a:endParaRPr lang="en-US" dirty="0" smtClean="0"/>
          </a:p>
          <a:p>
            <a:r>
              <a:rPr lang="en-US" dirty="0" smtClean="0"/>
              <a:t>Insulating layer nm thick</a:t>
            </a:r>
          </a:p>
          <a:p>
            <a:r>
              <a:rPr lang="en-US" dirty="0" smtClean="0"/>
              <a:t>Thin film coated cavities</a:t>
            </a:r>
          </a:p>
          <a:p>
            <a:pPr lvl="1">
              <a:buNone/>
            </a:pPr>
            <a:r>
              <a:rPr lang="en-US" dirty="0" smtClean="0"/>
              <a:t>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5364480" y="2095500"/>
            <a:ext cx="4442460" cy="5311915"/>
            <a:chOff x="144" y="528"/>
            <a:chExt cx="3072" cy="3537"/>
          </a:xfrm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144" y="1488"/>
              <a:ext cx="1392" cy="18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sz="2600" b="1" dirty="0" err="1"/>
                <a:t>Nb</a:t>
              </a:r>
              <a:endParaRPr lang="en-US" sz="2600" b="1" dirty="0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536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32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680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1776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824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920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1968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2064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2112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1632" y="3360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V="1">
              <a:off x="1776" y="336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V="1">
              <a:off x="1824" y="3360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V="1">
              <a:off x="1872" y="3360"/>
              <a:ext cx="19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1384" y="3696"/>
              <a:ext cx="756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500" b="1" dirty="0"/>
                <a:t>Insulating </a:t>
              </a:r>
            </a:p>
            <a:p>
              <a:pPr algn="ctr" eaLnBrk="1" hangingPunct="1"/>
              <a:r>
                <a:rPr lang="en-US" sz="1500" b="1" dirty="0"/>
                <a:t>layers</a:t>
              </a:r>
            </a:p>
          </p:txBody>
        </p:sp>
        <p:sp>
          <p:nvSpPr>
            <p:cNvPr id="23" name="Text Box 20"/>
            <p:cNvSpPr txBox="1">
              <a:spLocks noChangeArrowheads="1"/>
            </p:cNvSpPr>
            <p:nvPr/>
          </p:nvSpPr>
          <p:spPr bwMode="auto">
            <a:xfrm>
              <a:off x="1728" y="528"/>
              <a:ext cx="1488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800" b="1" dirty="0"/>
                <a:t>Higher-</a:t>
              </a:r>
              <a:r>
                <a:rPr lang="en-US" sz="1800" b="1" dirty="0" err="1"/>
                <a:t>T</a:t>
              </a:r>
              <a:r>
                <a:rPr lang="en-US" sz="1800" b="1" baseline="-25000" dirty="0" err="1"/>
                <a:t>c</a:t>
              </a:r>
              <a:r>
                <a:rPr lang="en-US" sz="1800" b="1" dirty="0" err="1"/>
                <a:t>SC</a:t>
              </a:r>
              <a:r>
                <a:rPr lang="en-US" sz="1800" b="1" dirty="0"/>
                <a:t>: </a:t>
              </a:r>
              <a:r>
                <a:rPr lang="en-US" sz="1800" b="1" dirty="0" err="1"/>
                <a:t>NbN</a:t>
              </a:r>
              <a:r>
                <a:rPr lang="en-US" sz="1800" b="1" dirty="0"/>
                <a:t>, Nb</a:t>
              </a:r>
              <a:r>
                <a:rPr lang="en-US" sz="1800" b="1" baseline="-25000" dirty="0"/>
                <a:t>3</a:t>
              </a:r>
              <a:r>
                <a:rPr lang="en-US" sz="1800" b="1" dirty="0"/>
                <a:t>Sn, etc</a:t>
              </a: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352" y="912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300990" y="3554730"/>
            <a:ext cx="5615940" cy="343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84" tIns="50292" rIns="100584" bIns="50292" numCol="1" anchor="t" anchorCtr="0" compatLnSpc="1">
            <a:prstTxWarp prst="textNoShape">
              <a:avLst/>
            </a:prstTxWarp>
          </a:bodyPr>
          <a:lstStyle/>
          <a:p>
            <a:pPr marL="377190" indent="-377190" defTabSz="100584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23346C"/>
                </a:solidFill>
                <a:latin typeface="+mn-lt"/>
                <a:ea typeface="+mn-ea"/>
              </a:rPr>
              <a:t>Coating techniques</a:t>
            </a:r>
          </a:p>
          <a:p>
            <a:pPr marL="817245" lvl="1" indent="-314325" defTabSz="1005840">
              <a:spcBef>
                <a:spcPct val="20000"/>
              </a:spcBef>
              <a:buFontTx/>
              <a:buChar char="–"/>
              <a:defRPr/>
            </a:pPr>
            <a:r>
              <a:rPr lang="en-US" sz="1600" b="1" kern="0" dirty="0" smtClean="0">
                <a:solidFill>
                  <a:srgbClr val="23346C"/>
                </a:solidFill>
                <a:latin typeface="+mn-lt"/>
                <a:ea typeface="+mn-ea"/>
              </a:rPr>
              <a:t>Several paths being explored at ANL (ALD), CERN (sputtering, HIPIMS), JLAB (ECR, CVD), LBNL (HIPIMS)</a:t>
            </a:r>
          </a:p>
          <a:p>
            <a:pPr marL="377190" indent="-37719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23346C"/>
                </a:solidFill>
              </a:rPr>
              <a:t>Requires RF evaluation of samples at low temperature</a:t>
            </a:r>
          </a:p>
          <a:p>
            <a:pPr marL="817245" lvl="1" indent="-314325">
              <a:spcBef>
                <a:spcPct val="20000"/>
              </a:spcBef>
              <a:buFontTx/>
              <a:buChar char="–"/>
              <a:defRPr/>
            </a:pPr>
            <a:r>
              <a:rPr lang="en-US" sz="1600" b="1" kern="0" dirty="0" smtClean="0">
                <a:solidFill>
                  <a:srgbClr val="23346C"/>
                </a:solidFill>
              </a:rPr>
              <a:t>Several apparatus being developed at CERN (</a:t>
            </a:r>
            <a:r>
              <a:rPr lang="en-US" sz="1600" b="1" kern="0" dirty="0" err="1" smtClean="0">
                <a:solidFill>
                  <a:srgbClr val="23346C"/>
                </a:solidFill>
              </a:rPr>
              <a:t>Quadrupole</a:t>
            </a:r>
            <a:r>
              <a:rPr lang="en-US" sz="1600" b="1" kern="0" dirty="0" smtClean="0">
                <a:solidFill>
                  <a:srgbClr val="23346C"/>
                </a:solidFill>
              </a:rPr>
              <a:t> resonator), Cornell (TE cavity), JLAB (SIC cavity)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44900" y="63500"/>
            <a:ext cx="3479800" cy="550333"/>
          </a:xfrm>
        </p:spPr>
        <p:txBody>
          <a:bodyPr/>
          <a:lstStyle/>
          <a:p>
            <a:r>
              <a:rPr lang="en-US" dirty="0" smtClean="0"/>
              <a:t>Q-drop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286" y="917942"/>
            <a:ext cx="7415214" cy="560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18400" y="2158831"/>
            <a:ext cx="22621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origin of Q-drop?</a:t>
            </a:r>
          </a:p>
          <a:p>
            <a:pPr>
              <a:buFont typeface="Arial"/>
              <a:buChar char="•"/>
            </a:pPr>
            <a:r>
              <a:rPr lang="en-US" dirty="0" smtClean="0"/>
              <a:t> frozen flux effect</a:t>
            </a:r>
          </a:p>
          <a:p>
            <a:pPr>
              <a:buFont typeface="Arial"/>
              <a:buChar char="•"/>
            </a:pPr>
            <a:r>
              <a:rPr lang="en-US" dirty="0" smtClean="0"/>
              <a:t> material studies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E533-910B-4818-B3F3-6304CAD88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Outline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981075" y="2057400"/>
            <a:ext cx="7378943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Why higher gradient and Q0 R&amp;D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Challenges faced</a:t>
            </a:r>
          </a:p>
          <a:p>
            <a:endParaRPr lang="en-US" sz="3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Current</a:t>
            </a:r>
            <a:r>
              <a:rPr lang="en-US" sz="3600" dirty="0" smtClean="0"/>
              <a:t> </a:t>
            </a:r>
            <a:r>
              <a:rPr lang="en-US" sz="3600" dirty="0" smtClean="0"/>
              <a:t>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Outlook</a:t>
            </a:r>
            <a:endParaRPr lang="en-US" sz="3600" dirty="0" smtClean="0"/>
          </a:p>
          <a:p>
            <a:pPr marL="342900" indent="-342900"/>
            <a:r>
              <a:rPr lang="en-US" sz="3600" dirty="0" smtClean="0"/>
              <a:t>  </a:t>
            </a:r>
            <a:endParaRPr lang="en-US" sz="36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305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101600"/>
            <a:ext cx="8991601" cy="1257300"/>
          </a:xfrm>
        </p:spPr>
        <p:txBody>
          <a:bodyPr>
            <a:normAutofit/>
          </a:bodyPr>
          <a:lstStyle/>
          <a:p>
            <a:pPr algn="r"/>
            <a:r>
              <a:rPr lang="en-US" altLang="zh-CN" sz="2800" i="1" dirty="0" smtClean="0"/>
              <a:t>Anti-Q0slope due to </a:t>
            </a:r>
            <a:r>
              <a:rPr lang="en-US" sz="2800" i="1" dirty="0" smtClean="0"/>
              <a:t>Nitrogen Doping</a:t>
            </a:r>
            <a:endParaRPr lang="en-US" sz="28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190" y="1168932"/>
            <a:ext cx="7196042" cy="524456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6036008" y="1731609"/>
            <a:ext cx="19674" cy="135773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38726" y="2133672"/>
            <a:ext cx="3730562" cy="440121"/>
          </a:xfrm>
          <a:prstGeom prst="rect">
            <a:avLst/>
          </a:prstGeom>
          <a:noFill/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Factor of 4 higher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1487" y="5286845"/>
            <a:ext cx="1614276" cy="409343"/>
          </a:xfrm>
          <a:prstGeom prst="rect">
            <a:avLst/>
          </a:prstGeom>
          <a:noFill/>
        </p:spPr>
        <p:txBody>
          <a:bodyPr wrap="none" lIns="100584" tIns="50292" rIns="100584" bIns="50292" rtlCol="0">
            <a:spAutoFit/>
          </a:bodyPr>
          <a:lstStyle/>
          <a:p>
            <a:r>
              <a:rPr lang="en-US" b="1" dirty="0" smtClean="0"/>
              <a:t>1.3 GHz, 2K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9226" y="2415041"/>
            <a:ext cx="2182654" cy="778675"/>
          </a:xfrm>
          <a:prstGeom prst="rect">
            <a:avLst/>
          </a:prstGeom>
          <a:noFill/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~ 4e10 at 28 MV/m!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124700" y="6413500"/>
            <a:ext cx="1467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Grassellino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009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5DD6C-36D4-4A80-9089-07E93D1A16D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6" name="Picture 2" descr="M:\srfee\Geng\ILC_high_gradient\DESY LG cavities\JLab DESy ingot cavity 2K 8nov13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" y="333375"/>
            <a:ext cx="9067800" cy="648652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3000" y="6340445"/>
            <a:ext cx="3002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Singer for DESY data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878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5DD6C-36D4-4A80-9089-07E93D1A16D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050" name="Picture 2" descr="M:\srfee\Geng\ILC_high_gradient\DESY LG cavities\JLab DESY ingot Nb cavity 1_8K 8nov13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6300" y="257175"/>
            <a:ext cx="8896350" cy="660082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3000" y="6340445"/>
            <a:ext cx="3002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Singer for DESY data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2092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2099" y="165100"/>
            <a:ext cx="5622925" cy="550333"/>
          </a:xfrm>
        </p:spPr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22020"/>
            <a:ext cx="9194800" cy="5867400"/>
          </a:xfrm>
        </p:spPr>
        <p:txBody>
          <a:bodyPr/>
          <a:lstStyle/>
          <a:p>
            <a:r>
              <a:rPr lang="en-US" dirty="0" smtClean="0"/>
              <a:t>Many compelling questions remain toward higher gradient and Q0.</a:t>
            </a:r>
          </a:p>
          <a:p>
            <a:r>
              <a:rPr lang="en-US" dirty="0" smtClean="0"/>
              <a:t>ILC continues to drive SRF frontier R&amp;D and generate benefits to other SRF projects.</a:t>
            </a:r>
          </a:p>
          <a:p>
            <a:r>
              <a:rPr lang="en-US" dirty="0" smtClean="0"/>
              <a:t>Key infrastructures already in place at many lab due to GDE led effort – time to fully profit from these investments.</a:t>
            </a:r>
          </a:p>
          <a:p>
            <a:r>
              <a:rPr lang="en-US" dirty="0" smtClean="0"/>
              <a:t>Close collaboration in is key. This was very true in GDE era and more critical in LCC era due to resource limit.  </a:t>
            </a: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600" y="152400"/>
            <a:ext cx="6826250" cy="550333"/>
          </a:xfrm>
        </p:spPr>
        <p:txBody>
          <a:bodyPr/>
          <a:lstStyle/>
          <a:p>
            <a:r>
              <a:rPr lang="en-US" dirty="0" smtClean="0"/>
              <a:t>Why higher gradient and Q0 R&amp;D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E533-910B-4818-B3F3-6304CAD88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0175" y="2009775"/>
            <a:ext cx="8161209" cy="2641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E</a:t>
            </a:r>
            <a:r>
              <a:rPr lang="en-US" sz="2800" dirty="0" smtClean="0"/>
              <a:t>nable ILC 1 </a:t>
            </a:r>
            <a:r>
              <a:rPr lang="en-US" sz="2800" dirty="0" err="1" smtClean="0"/>
              <a:t>TeV</a:t>
            </a:r>
            <a:r>
              <a:rPr lang="en-US" sz="2800" dirty="0" smtClean="0"/>
              <a:t> energy </a:t>
            </a:r>
            <a:r>
              <a:rPr lang="en-US" sz="2800" dirty="0" smtClean="0"/>
              <a:t>upgrade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Enable higher </a:t>
            </a:r>
            <a:r>
              <a:rPr lang="en-US" sz="2800" dirty="0" smtClean="0"/>
              <a:t>luminosity</a:t>
            </a:r>
            <a:r>
              <a:rPr lang="en-US" sz="2800" dirty="0" smtClean="0"/>
              <a:t> </a:t>
            </a:r>
            <a:r>
              <a:rPr lang="en-US" sz="2800" dirty="0" smtClean="0"/>
              <a:t>within cryogenic limit</a:t>
            </a:r>
            <a:r>
              <a:rPr lang="en-US" sz="2800" dirty="0" smtClean="0"/>
              <a:t>  </a:t>
            </a:r>
            <a:endParaRPr lang="en-US" sz="28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Enable </a:t>
            </a:r>
            <a:r>
              <a:rPr lang="en-US" sz="2800" dirty="0" smtClean="0"/>
              <a:t>reliable</a:t>
            </a:r>
            <a:r>
              <a:rPr lang="en-US" sz="2800" dirty="0" smtClean="0"/>
              <a:t> and repeatable cavity </a:t>
            </a:r>
            <a:r>
              <a:rPr lang="en-US" sz="2800" dirty="0" smtClean="0"/>
              <a:t>fabrication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Preserve cavity gradient and Q0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18586" y="2171700"/>
            <a:ext cx="31730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Performance</a:t>
            </a:r>
            <a:endParaRPr lang="en-US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91384" y="3149024"/>
            <a:ext cx="15929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Cost</a:t>
            </a:r>
            <a:endParaRPr lang="en-US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9111" y="4117548"/>
            <a:ext cx="459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omic Sans MS"/>
                <a:cs typeface="Comic Sans MS"/>
              </a:rPr>
              <a:t>Operation performance </a:t>
            </a:r>
            <a:endParaRPr lang="en-US" sz="28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154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1825" y="116417"/>
            <a:ext cx="6619875" cy="550333"/>
          </a:xfrm>
        </p:spPr>
        <p:txBody>
          <a:bodyPr/>
          <a:lstStyle/>
          <a:p>
            <a:r>
              <a:rPr lang="en-US" dirty="0" smtClean="0"/>
              <a:t>ILC Cavity Gradient R&amp;D under GDE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E533-910B-4818-B3F3-6304CAD8805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" y="787400"/>
            <a:ext cx="3262789" cy="603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3351" y="3231752"/>
            <a:ext cx="5838349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43325" y="933450"/>
            <a:ext cx="61606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Reliable cavity processing – </a:t>
            </a:r>
            <a:r>
              <a:rPr lang="en-US" dirty="0" smtClean="0">
                <a:solidFill>
                  <a:srgbClr val="00B0F0"/>
                </a:solidFill>
              </a:rPr>
              <a:t>clearly demonstrated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Second-pass processing – </a:t>
            </a:r>
            <a:r>
              <a:rPr lang="en-US" dirty="0" smtClean="0">
                <a:solidFill>
                  <a:srgbClr val="00B0F0"/>
                </a:solidFill>
              </a:rPr>
              <a:t>clearly defined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458075" y="3184127"/>
            <a:ext cx="895350" cy="9497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819525" y="1789668"/>
            <a:ext cx="597217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ILC S0 Program (2006-2012):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Average Gradient: 37 MV/m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 rot="-5400000">
            <a:off x="7659984" y="2895856"/>
            <a:ext cx="501056" cy="447675"/>
          </a:xfrm>
          <a:prstGeom prst="chevro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67124" y="6201737"/>
            <a:ext cx="60273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International Linear Collider Technical Design Report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ISBN </a:t>
            </a:r>
            <a:r>
              <a:rPr lang="en-US" sz="1600" dirty="0"/>
              <a:t>978-3-935702-77-5 (2013</a:t>
            </a:r>
            <a:r>
              <a:rPr lang="en-US" sz="1600" dirty="0" smtClean="0"/>
              <a:t>).</a:t>
            </a:r>
            <a:endParaRPr lang="en-US" sz="16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80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050" y="141817"/>
            <a:ext cx="7080249" cy="550333"/>
          </a:xfrm>
        </p:spPr>
        <p:txBody>
          <a:bodyPr/>
          <a:lstStyle/>
          <a:p>
            <a:r>
              <a:rPr lang="en-US" sz="2800" dirty="0" smtClean="0"/>
              <a:t>ILC-style Processing Applied </a:t>
            </a:r>
            <a:r>
              <a:rPr lang="en-US" sz="2800" dirty="0"/>
              <a:t>t</a:t>
            </a:r>
            <a:r>
              <a:rPr lang="en-US" sz="2800" dirty="0" smtClean="0"/>
              <a:t>o Project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E533-910B-4818-B3F3-6304CAD8805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99" y="781050"/>
            <a:ext cx="3150852" cy="2232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41783" y="6444285"/>
            <a:ext cx="2243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Burrill</a:t>
            </a:r>
            <a:r>
              <a:rPr lang="en-US" sz="1600" dirty="0" smtClean="0"/>
              <a:t> et al., IPAC2012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55488" y="1009577"/>
            <a:ext cx="5500224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JLab</a:t>
            </a:r>
            <a:r>
              <a:rPr lang="en-US" dirty="0" smtClean="0">
                <a:solidFill>
                  <a:srgbClr val="FF0000"/>
                </a:solidFill>
              </a:rPr>
              <a:t> 86 7-cell Low-loss shape 1.5GHz cavities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Bulk BCP + “ILC style” final cavity processing: EP + bake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80 cavities installed in 10 </a:t>
            </a:r>
            <a:r>
              <a:rPr lang="en-US" sz="1600" dirty="0" err="1" smtClean="0">
                <a:solidFill>
                  <a:srgbClr val="FF0000"/>
                </a:solidFill>
              </a:rPr>
              <a:t>cryomodules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All modules now in CEBAF tunnel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Operation with beam Jan 2014 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538" y="2943946"/>
            <a:ext cx="4852988" cy="350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1931" y="6452025"/>
            <a:ext cx="2618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Hogan et al., NA-PAC2013</a:t>
            </a:r>
            <a:endParaRPr lang="en-US" sz="1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1917" y="3002991"/>
            <a:ext cx="3699733" cy="338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66825" y="2253383"/>
            <a:ext cx="152798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Reliable EP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837" y="4281058"/>
            <a:ext cx="268763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second-pass processing</a:t>
            </a:r>
          </a:p>
        </p:txBody>
      </p:sp>
      <p:sp>
        <p:nvSpPr>
          <p:cNvPr id="12" name="Arc 11"/>
          <p:cNvSpPr/>
          <p:nvPr/>
        </p:nvSpPr>
        <p:spPr>
          <a:xfrm rot="10800000">
            <a:off x="1181100" y="2367683"/>
            <a:ext cx="7867650" cy="2379454"/>
          </a:xfrm>
          <a:prstGeom prst="arc">
            <a:avLst>
              <a:gd name="adj1" fmla="val 16200000"/>
              <a:gd name="adj2" fmla="val 2149032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776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5300" y="141817"/>
            <a:ext cx="7013575" cy="550333"/>
          </a:xfrm>
        </p:spPr>
        <p:txBody>
          <a:bodyPr/>
          <a:lstStyle/>
          <a:p>
            <a:r>
              <a:rPr lang="en-US" sz="2800" dirty="0" smtClean="0"/>
              <a:t>ILC-style Processing Applied to  Project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E533-910B-4818-B3F3-6304CAD8805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1" y="868681"/>
            <a:ext cx="7896223" cy="551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1931" y="6509175"/>
            <a:ext cx="7075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Reschke</a:t>
            </a:r>
            <a:r>
              <a:rPr lang="en-US" sz="1600" dirty="0" smtClean="0"/>
              <a:t>, Presented at the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LCC ILC Cavity Group Meeting, Nov. 6, 2013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745288" y="1981200"/>
            <a:ext cx="3189287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Industrial fab. and proc., first 100+ cavities: 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-pass processing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Avg</a:t>
            </a:r>
            <a:r>
              <a:rPr lang="en-US" dirty="0" smtClean="0">
                <a:solidFill>
                  <a:srgbClr val="FF0000"/>
                </a:solidFill>
              </a:rPr>
              <a:t> gradient 35 MV/m by one vendor already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089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50" y="154517"/>
            <a:ext cx="5143500" cy="550333"/>
          </a:xfrm>
        </p:spPr>
        <p:txBody>
          <a:bodyPr/>
          <a:lstStyle/>
          <a:p>
            <a:r>
              <a:rPr lang="en-US" dirty="0" smtClean="0"/>
              <a:t>What is next?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E533-910B-4818-B3F3-6304CAD8805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732" y="838200"/>
            <a:ext cx="8852535" cy="577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190625" y="1743075"/>
            <a:ext cx="8001000" cy="990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27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3725" y="164042"/>
            <a:ext cx="4638675" cy="550333"/>
          </a:xfrm>
        </p:spPr>
        <p:txBody>
          <a:bodyPr/>
          <a:lstStyle/>
          <a:p>
            <a:r>
              <a:rPr lang="en-US" dirty="0" smtClean="0"/>
              <a:t>Challenges faced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DE533-910B-4818-B3F3-6304CAD8805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6325" y="714375"/>
            <a:ext cx="7301999" cy="6129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 smtClean="0"/>
              <a:t>Field emission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 smtClean="0"/>
              <a:t>Scatter in quench limit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 smtClean="0"/>
              <a:t>Ultimate gradient limit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 smtClean="0"/>
              <a:t>Q-drop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 smtClean="0"/>
              <a:t>HOM coupler limit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400" dirty="0" smtClean="0"/>
              <a:t>Lorentz</a:t>
            </a:r>
            <a:r>
              <a:rPr lang="en-US" sz="4400" dirty="0" smtClean="0"/>
              <a:t> force </a:t>
            </a:r>
            <a:r>
              <a:rPr lang="en-US" sz="4400" dirty="0" smtClean="0"/>
              <a:t>detuning limit </a:t>
            </a:r>
            <a:endParaRPr lang="en-US" sz="4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674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LCWS2013, U. of Tokyo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Nov. 11-15, 2013, R.L. Geng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8BE1-93DD-7547-9090-0AAB87ECAAFC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" name="Group 25"/>
          <p:cNvGrpSpPr/>
          <p:nvPr/>
        </p:nvGrpSpPr>
        <p:grpSpPr>
          <a:xfrm>
            <a:off x="167641" y="1222375"/>
            <a:ext cx="5355659" cy="5567045"/>
            <a:chOff x="2895886" y="342454"/>
            <a:chExt cx="5822477" cy="6035754"/>
          </a:xfrm>
        </p:grpSpPr>
        <p:pic>
          <p:nvPicPr>
            <p:cNvPr id="27" name="Picture 2" descr="C:\ILC_high_gradient\ILC_EP\Result_summary\HighGradientEvolution_1CellandMultiCell\EpkSummary_21jan2011_HiRes.tif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95886" y="342454"/>
              <a:ext cx="5822477" cy="6035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5-Point Star 27"/>
            <p:cNvSpPr>
              <a:spLocks noChangeAspect="1"/>
            </p:cNvSpPr>
            <p:nvPr/>
          </p:nvSpPr>
          <p:spPr bwMode="auto">
            <a:xfrm>
              <a:off x="5778880" y="3536737"/>
              <a:ext cx="231869" cy="24425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5-Point Star 28"/>
            <p:cNvSpPr>
              <a:spLocks noChangeAspect="1"/>
            </p:cNvSpPr>
            <p:nvPr/>
          </p:nvSpPr>
          <p:spPr bwMode="auto">
            <a:xfrm>
              <a:off x="4905509" y="4193505"/>
              <a:ext cx="231869" cy="244253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5-Point Star 29"/>
            <p:cNvSpPr>
              <a:spLocks noChangeAspect="1"/>
            </p:cNvSpPr>
            <p:nvPr/>
          </p:nvSpPr>
          <p:spPr bwMode="auto">
            <a:xfrm>
              <a:off x="5338330" y="4036097"/>
              <a:ext cx="231869" cy="244253"/>
            </a:xfrm>
            <a:prstGeom prst="star5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5-Point Star 30"/>
            <p:cNvSpPr>
              <a:spLocks noChangeAspect="1"/>
            </p:cNvSpPr>
            <p:nvPr/>
          </p:nvSpPr>
          <p:spPr bwMode="auto">
            <a:xfrm>
              <a:off x="3823456" y="5235649"/>
              <a:ext cx="231869" cy="244253"/>
            </a:xfrm>
            <a:prstGeom prst="star5">
              <a:avLst/>
            </a:prstGeom>
            <a:solidFill>
              <a:srgbClr val="0066FF"/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TextBox 37"/>
            <p:cNvSpPr txBox="1">
              <a:spLocks noChangeArrowheads="1"/>
            </p:cNvSpPr>
            <p:nvPr/>
          </p:nvSpPr>
          <p:spPr bwMode="auto">
            <a:xfrm>
              <a:off x="3965152" y="5241077"/>
              <a:ext cx="1378331" cy="25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CEBAF 4 GeV</a:t>
              </a:r>
            </a:p>
          </p:txBody>
        </p:sp>
        <p:sp>
          <p:nvSpPr>
            <p:cNvPr id="33" name="TextBox 38"/>
            <p:cNvSpPr txBox="1">
              <a:spLocks noChangeArrowheads="1"/>
            </p:cNvSpPr>
            <p:nvPr/>
          </p:nvSpPr>
          <p:spPr bwMode="auto">
            <a:xfrm>
              <a:off x="4691674" y="4418759"/>
              <a:ext cx="1473653" cy="25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CEBAF 12 GeV</a:t>
              </a:r>
            </a:p>
          </p:txBody>
        </p:sp>
        <p:sp>
          <p:nvSpPr>
            <p:cNvPr id="34" name="TextBox 39"/>
            <p:cNvSpPr txBox="1">
              <a:spLocks noChangeArrowheads="1"/>
            </p:cNvSpPr>
            <p:nvPr/>
          </p:nvSpPr>
          <p:spPr bwMode="auto">
            <a:xfrm>
              <a:off x="5438806" y="4071378"/>
              <a:ext cx="718793" cy="25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XFEL</a:t>
              </a:r>
            </a:p>
          </p:txBody>
        </p:sp>
        <p:sp>
          <p:nvSpPr>
            <p:cNvPr id="35" name="TextBox 40"/>
            <p:cNvSpPr txBox="1">
              <a:spLocks noChangeArrowheads="1"/>
            </p:cNvSpPr>
            <p:nvPr/>
          </p:nvSpPr>
          <p:spPr bwMode="auto">
            <a:xfrm>
              <a:off x="6536317" y="3599156"/>
              <a:ext cx="1270126" cy="25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ILC 500 GeV</a:t>
              </a:r>
            </a:p>
          </p:txBody>
        </p:sp>
        <p:cxnSp>
          <p:nvCxnSpPr>
            <p:cNvPr id="36" name="Straight Arrow Connector 42"/>
            <p:cNvCxnSpPr>
              <a:cxnSpLocks noChangeShapeType="1"/>
              <a:endCxn id="28" idx="4"/>
            </p:cNvCxnSpPr>
            <p:nvPr/>
          </p:nvCxnSpPr>
          <p:spPr bwMode="auto">
            <a:xfrm rot="10800000">
              <a:off x="6011378" y="3628977"/>
              <a:ext cx="648602" cy="1547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37" name="Straight Arrow Connector 48"/>
            <p:cNvCxnSpPr>
              <a:cxnSpLocks noChangeShapeType="1"/>
            </p:cNvCxnSpPr>
            <p:nvPr/>
          </p:nvCxnSpPr>
          <p:spPr bwMode="auto">
            <a:xfrm rot="16200000" flipV="1">
              <a:off x="6959231" y="2628750"/>
              <a:ext cx="390804" cy="247326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38" name="TextBox 51"/>
            <p:cNvSpPr txBox="1">
              <a:spLocks noChangeArrowheads="1"/>
            </p:cNvSpPr>
            <p:nvPr/>
          </p:nvSpPr>
          <p:spPr bwMode="auto">
            <a:xfrm>
              <a:off x="6907307" y="2839259"/>
              <a:ext cx="1053715" cy="25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ILC 1 TeV</a:t>
              </a:r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auto">
            <a:xfrm rot="18900000">
              <a:off x="5540797" y="3167249"/>
              <a:ext cx="1236632" cy="521072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2"/>
            <p:cNvSpPr>
              <a:spLocks noChangeArrowheads="1"/>
            </p:cNvSpPr>
            <p:nvPr/>
          </p:nvSpPr>
          <p:spPr bwMode="auto">
            <a:xfrm rot="18600000">
              <a:off x="6249752" y="2042601"/>
              <a:ext cx="1302681" cy="494653"/>
            </a:xfrm>
            <a:prstGeom prst="ellipse">
              <a:avLst/>
            </a:prstGeom>
            <a:solidFill>
              <a:srgbClr val="00FF00">
                <a:alpha val="50195"/>
              </a:srgbClr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Isosceles Triangle 40"/>
            <p:cNvSpPr>
              <a:spLocks noChangeAspect="1"/>
            </p:cNvSpPr>
            <p:nvPr/>
          </p:nvSpPr>
          <p:spPr>
            <a:xfrm>
              <a:off x="6880122" y="2568402"/>
              <a:ext cx="97690" cy="11396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>
              <a:spLocks noChangeAspect="1"/>
            </p:cNvSpPr>
            <p:nvPr/>
          </p:nvSpPr>
          <p:spPr>
            <a:xfrm>
              <a:off x="6846248" y="2636132"/>
              <a:ext cx="97690" cy="11396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2315996" y="83820"/>
            <a:ext cx="7658584" cy="601980"/>
          </a:xfrm>
          <a:prstGeom prst="rect">
            <a:avLst/>
          </a:prstGeom>
        </p:spPr>
        <p:txBody>
          <a:bodyPr lIns="100584" tIns="50292" rIns="100584" bIns="50292"/>
          <a:lstStyle/>
          <a:p>
            <a:pPr algn="ctr" defTabSz="1005840">
              <a:defRPr/>
            </a:pPr>
            <a:r>
              <a:rPr lang="en-US" sz="2800" b="1" kern="0" dirty="0">
                <a:latin typeface="+mj-lt"/>
                <a:ea typeface="+mj-ea"/>
                <a:cs typeface="+mj-cs"/>
              </a:rPr>
              <a:t>Field Emission Understanding and Control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45380" y="982397"/>
            <a:ext cx="5029200" cy="5949321"/>
          </a:xfrm>
          <a:prstGeom prst="rect">
            <a:avLst/>
          </a:prstGeom>
          <a:solidFill>
            <a:schemeClr val="bg1"/>
          </a:solidFill>
        </p:spPr>
        <p:txBody>
          <a:bodyPr wrap="square" lIns="100584" tIns="50292" rIns="100584" bIns="50292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/>
              <a:t> Intensive R&amp;D in past years resulted in reduced field emission 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Post-EP cleaning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No longer a main limit for vertical test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But still not under complete control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Causes additional </a:t>
            </a:r>
            <a:r>
              <a:rPr lang="en-US" dirty="0" err="1"/>
              <a:t>cryo</a:t>
            </a:r>
            <a:r>
              <a:rPr lang="en-US" dirty="0"/>
              <a:t> loss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Risk increases rapidly with peak surface electric field due to exponential nature of the process  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 lvl="1"/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Critical issue for accelerator operation 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Dark current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Radiation damage to electronics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Beam line activation from neutron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 For ILC operation </a:t>
            </a:r>
            <a:r>
              <a:rPr lang="en-US" dirty="0" err="1"/>
              <a:t>Epk</a:t>
            </a:r>
            <a:r>
              <a:rPr lang="en-US" dirty="0"/>
              <a:t> </a:t>
            </a:r>
            <a:r>
              <a:rPr lang="en-US" dirty="0" err="1" smtClean="0"/>
              <a:t>avg</a:t>
            </a:r>
            <a:r>
              <a:rPr lang="en-US" dirty="0" smtClean="0"/>
              <a:t> 63 </a:t>
            </a:r>
            <a:r>
              <a:rPr lang="en-US" dirty="0"/>
              <a:t>MV/m and up to 76 MV/m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For XFEL, </a:t>
            </a:r>
            <a:r>
              <a:rPr lang="en-US" dirty="0" err="1"/>
              <a:t>Epk</a:t>
            </a:r>
            <a:r>
              <a:rPr lang="en-US" dirty="0"/>
              <a:t> 47 MV/m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 For CEBAF upgrade, </a:t>
            </a:r>
            <a:r>
              <a:rPr lang="en-US" dirty="0" err="1"/>
              <a:t>Epk</a:t>
            </a:r>
            <a:r>
              <a:rPr lang="en-US" dirty="0"/>
              <a:t> 42 MV/m 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660" y="3802264"/>
            <a:ext cx="4398401" cy="47255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343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LLC_PowerPoint_example</Template>
  <TotalTime>1692</TotalTime>
  <Words>1616</Words>
  <Application>Microsoft Macintosh PowerPoint</Application>
  <PresentationFormat>Custom</PresentationFormat>
  <Paragraphs>242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LLC_PowerPoint_example</vt:lpstr>
      <vt:lpstr>Toward Higher Gradient and Q0 </vt:lpstr>
      <vt:lpstr>Outline</vt:lpstr>
      <vt:lpstr>Why higher gradient and Q0 R&amp;D</vt:lpstr>
      <vt:lpstr>ILC Cavity Gradient R&amp;D under GDE</vt:lpstr>
      <vt:lpstr>ILC-style Processing Applied to Project</vt:lpstr>
      <vt:lpstr>ILC-style Processing Applied to  Project</vt:lpstr>
      <vt:lpstr>What is next?</vt:lpstr>
      <vt:lpstr>Challenges faced</vt:lpstr>
      <vt:lpstr>Slide 9</vt:lpstr>
      <vt:lpstr>Field Emission R&amp;D Goals</vt:lpstr>
      <vt:lpstr>Locating Field Emitter in 9-cell Cavity </vt:lpstr>
      <vt:lpstr>Understand and reduce gradient scatter</vt:lpstr>
      <vt:lpstr>Ultimate Gradient (Nb)</vt:lpstr>
      <vt:lpstr>High Gradient via New Shapes</vt:lpstr>
      <vt:lpstr>New Cavities of Improved Shapes </vt:lpstr>
      <vt:lpstr>High Gradient via Materials</vt:lpstr>
      <vt:lpstr>Slide 17</vt:lpstr>
      <vt:lpstr>High Gradient via Multi-Layer</vt:lpstr>
      <vt:lpstr>Q-drop</vt:lpstr>
      <vt:lpstr>Anti-Q0slope due to Nitrogen Doping</vt:lpstr>
      <vt:lpstr>Slide 21</vt:lpstr>
      <vt:lpstr>Slide 22</vt:lpstr>
      <vt:lpstr>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Rongli Geng</dc:creator>
  <cp:lastModifiedBy>Rongli Geng</cp:lastModifiedBy>
  <cp:revision>131</cp:revision>
  <dcterms:created xsi:type="dcterms:W3CDTF">2013-11-13T22:48:39Z</dcterms:created>
  <dcterms:modified xsi:type="dcterms:W3CDTF">2013-11-14T03:43:22Z</dcterms:modified>
</cp:coreProperties>
</file>