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67" r:id="rId3"/>
    <p:sldId id="268" r:id="rId4"/>
    <p:sldId id="266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43" autoAdjust="0"/>
  </p:normalViewPr>
  <p:slideViewPr>
    <p:cSldViewPr showGuides="1">
      <p:cViewPr>
        <p:scale>
          <a:sx n="114" d="100"/>
          <a:sy n="114" d="100"/>
        </p:scale>
        <p:origin x="-72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05A53-7E07-4024-BA7A-6092F8C32B7B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DD78C-3F3E-463D-876B-FBC4F3FBD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46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4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5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6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noProof="0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fld id="{579157F1-BD4F-41E5-B050-87D2AB5FD84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7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597650"/>
            <a:ext cx="1476375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126DF4A-3C0B-4D47-B1B3-7AF47CDF859E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875" y="6597650"/>
            <a:ext cx="4176713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A8394-8305-4B56-93AE-82C1559E41A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8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48B8D-F49E-4224-8EE0-6EF25351126F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3141D-3C02-474D-BE8E-E06DEBBB743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2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56841-D2E7-4345-BE98-2D73A5E2CB16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4B93B-180D-4055-8F29-F682D4D621D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34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D060F-B92B-4275-8518-BE71EC955F8C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4FDE8-216C-4A7D-9DE6-06A36BF2448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10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1222B-7F50-4EB8-9962-0F55D2E5B1E2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C756-9750-4D82-BAAD-92231EA43F1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6C5A6-423A-4A35-8F1B-48193D659F22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637C8-87FA-479B-9A1E-C569ED3E573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0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16BE5-7364-426A-ABA1-0A31E4808939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D8B9-BAF8-4014-99BA-89F0EE11B56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2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22610-1621-4B57-AE06-A7C20DB8C79C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C326-A0D4-482C-876E-4E08120CAA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5931-9D9A-43F9-982F-B343FB02E30C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7E447-B452-4C05-B0E3-29A2D858C7A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7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84597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836613"/>
            <a:ext cx="82296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088" y="6597650"/>
            <a:ext cx="1944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0B7ABB-C057-4239-A198-4B33F8428345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6238" y="6597650"/>
            <a:ext cx="4103687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TE-VSC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DD9984-0E14-4C70-A737-6524BE97924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088" y="-279400"/>
            <a:ext cx="7561262" cy="132397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82708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89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90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1" kern="1200">
          <a:solidFill>
            <a:srgbClr val="FFFFAB"/>
          </a:solidFill>
          <a:latin typeface="Arial Black"/>
          <a:ea typeface="Arial Black" pitchFamily="34" charset="0"/>
          <a:cs typeface="Arial Black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 i="1">
          <a:solidFill>
            <a:srgbClr val="FFFFAB"/>
          </a:solidFill>
          <a:latin typeface="Arial Black" pitchFamily="34" charset="0"/>
          <a:ea typeface="Arial Black" pitchFamily="34" charset="0"/>
          <a:cs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rgbClr val="953735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77933C"/>
          </a:solidFill>
          <a:latin typeface="+mn-lt"/>
          <a:ea typeface="+mn-ea"/>
          <a:cs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953735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 kern="1200">
          <a:solidFill>
            <a:srgbClr val="77933C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15616" y="2844225"/>
            <a:ext cx="7560840" cy="58477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rgbClr val="FFFFAB"/>
                </a:solidFill>
                <a:latin typeface="Arial Black"/>
                <a:ea typeface="Arial Black" pitchFamily="34" charset="0"/>
                <a:cs typeface="Arial Black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 i="1">
                <a:solidFill>
                  <a:srgbClr val="FFFFAB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1"/>
                </a:solidFill>
                <a:ea typeface="+mj-ea"/>
              </a:rPr>
              <a:t>Cu-plating R&amp;D at CERN-DESY</a:t>
            </a:r>
            <a:endParaRPr lang="en-GB" sz="3200" dirty="0">
              <a:solidFill>
                <a:schemeClr val="tx1"/>
              </a:solidFill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34290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L. Ferreira, 08.11.2013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627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Electroplating on Stainless Steel</a:t>
            </a:r>
            <a:endParaRPr lang="pt-PT" sz="24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1579851" y="1988840"/>
            <a:ext cx="69220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Stainless Steels are self </a:t>
            </a:r>
            <a:r>
              <a:rPr lang="en-GB" i="1" dirty="0" err="1" smtClean="0"/>
              <a:t>passivating</a:t>
            </a:r>
            <a:r>
              <a:rPr lang="en-GB" i="1" dirty="0" smtClean="0"/>
              <a:t> Iron alloys and direct plating</a:t>
            </a:r>
          </a:p>
          <a:p>
            <a:r>
              <a:rPr lang="en-GB" i="1" dirty="0" smtClean="0"/>
              <a:t>gives poor or non adhesion of plated metals if care is not taken in</a:t>
            </a:r>
          </a:p>
          <a:p>
            <a:r>
              <a:rPr lang="en-GB" i="1" dirty="0" smtClean="0"/>
              <a:t>the choice of baths and preparation procedures.</a:t>
            </a:r>
            <a:endParaRPr lang="en-GB" i="1" dirty="0"/>
          </a:p>
        </p:txBody>
      </p:sp>
      <p:sp>
        <p:nvSpPr>
          <p:cNvPr id="11" name="Rectangle 10"/>
          <p:cNvSpPr/>
          <p:nvPr/>
        </p:nvSpPr>
        <p:spPr>
          <a:xfrm>
            <a:off x="1589583" y="3068960"/>
            <a:ext cx="7133684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In vacuum applications, 316LN is </a:t>
            </a:r>
            <a:r>
              <a:rPr lang="en-GB" i="1" dirty="0" smtClean="0"/>
              <a:t>commonly used for the assembly </a:t>
            </a:r>
            <a:endParaRPr lang="en-GB" i="1" dirty="0" smtClean="0"/>
          </a:p>
          <a:p>
            <a:r>
              <a:rPr lang="en-GB" i="1" dirty="0" smtClean="0"/>
              <a:t>of parts. Typical composition:</a:t>
            </a:r>
          </a:p>
          <a:p>
            <a:r>
              <a:rPr lang="en-GB" sz="1400" i="1" dirty="0" smtClean="0"/>
              <a:t>Cr = 16-18.5%</a:t>
            </a:r>
          </a:p>
          <a:p>
            <a:r>
              <a:rPr lang="en-GB" sz="1400" i="1" dirty="0" err="1" smtClean="0"/>
              <a:t>Mn</a:t>
            </a:r>
            <a:r>
              <a:rPr lang="en-GB" sz="1400" i="1" dirty="0" smtClean="0"/>
              <a:t> max. = 2%</a:t>
            </a:r>
          </a:p>
          <a:p>
            <a:r>
              <a:rPr lang="en-GB" sz="1400" i="1" dirty="0" smtClean="0"/>
              <a:t>Ni = 12-14%</a:t>
            </a:r>
          </a:p>
          <a:p>
            <a:r>
              <a:rPr lang="en-GB" sz="1400" i="1" dirty="0" smtClean="0"/>
              <a:t>P max. = 0.045%</a:t>
            </a:r>
          </a:p>
          <a:p>
            <a:r>
              <a:rPr lang="en-GB" sz="1400" i="1" dirty="0" smtClean="0"/>
              <a:t>Mo = 2-3%</a:t>
            </a:r>
          </a:p>
          <a:p>
            <a:r>
              <a:rPr lang="en-GB" sz="1400" i="1" dirty="0" smtClean="0"/>
              <a:t>S max. = 0.030%</a:t>
            </a:r>
          </a:p>
          <a:p>
            <a:r>
              <a:rPr lang="en-GB" sz="1400" i="1" dirty="0" smtClean="0"/>
              <a:t>C max. = 0.03%</a:t>
            </a:r>
          </a:p>
          <a:p>
            <a:r>
              <a:rPr lang="en-GB" sz="1400" i="1" dirty="0" smtClean="0"/>
              <a:t>N = 0.14-0.20%</a:t>
            </a:r>
          </a:p>
          <a:p>
            <a:r>
              <a:rPr lang="en-GB" sz="1400" i="1" dirty="0" smtClean="0"/>
              <a:t>Si max. = 1.0%</a:t>
            </a:r>
          </a:p>
          <a:p>
            <a:r>
              <a:rPr lang="en-GB" sz="1400" i="1" dirty="0" smtClean="0"/>
              <a:t>Fe = remainder</a:t>
            </a:r>
            <a:endParaRPr lang="en-GB" sz="1400" i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11644" y="4221088"/>
            <a:ext cx="1872208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43808" y="3789040"/>
            <a:ext cx="1728192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0" y="3650540"/>
            <a:ext cx="3785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Primary element for formation of passive film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1998" y="4079937"/>
            <a:ext cx="3785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Promotes </a:t>
            </a:r>
            <a:r>
              <a:rPr lang="en-GB" sz="1200" dirty="0" err="1" smtClean="0"/>
              <a:t>repassivation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571999" y="3861048"/>
            <a:ext cx="3785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Promotes </a:t>
            </a:r>
            <a:r>
              <a:rPr lang="en-GB" sz="1200" dirty="0" err="1" smtClean="0"/>
              <a:t>repassivation</a:t>
            </a:r>
            <a:endParaRPr lang="en-GB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843808" y="3999547"/>
            <a:ext cx="1728192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699790" y="4653136"/>
            <a:ext cx="1872208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83852" y="4469343"/>
            <a:ext cx="3785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 combination with Cr stabilises passive layer, even in presence of Cl.</a:t>
            </a:r>
            <a:endParaRPr lang="en-GB" sz="12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932550" y="5301208"/>
            <a:ext cx="1639448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583852" y="5070375"/>
            <a:ext cx="3785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Within certain conditions N reacts with residual B (0.0005 to 0.003%) to form BN.  CERN trials shows that BN forms when B≥9 ppm and for heat treatments in the range 700°C to 1150°C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36333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6" grpId="0"/>
      <p:bldP spid="24" grpId="0"/>
      <p:bldP spid="26" grpId="0"/>
      <p:bldP spid="2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Electroplating on Stainless Steel</a:t>
            </a:r>
            <a:endParaRPr lang="pt-PT" sz="24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1579851" y="1988840"/>
            <a:ext cx="730520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The most common path to electroplate on stainless steel is to use </a:t>
            </a:r>
          </a:p>
          <a:p>
            <a:r>
              <a:rPr lang="en-GB" i="1" dirty="0" smtClean="0"/>
              <a:t>very low pH baths to remove the passive layer and plate an interface</a:t>
            </a:r>
          </a:p>
          <a:p>
            <a:r>
              <a:rPr lang="en-GB" i="1" dirty="0" smtClean="0"/>
              <a:t>layer between stainless steel and the functional metal to be plated.</a:t>
            </a:r>
          </a:p>
          <a:p>
            <a:r>
              <a:rPr lang="en-GB" i="1" dirty="0" smtClean="0"/>
              <a:t>The most used baths to apply this </a:t>
            </a:r>
            <a:r>
              <a:rPr lang="en-GB" i="1" dirty="0" smtClean="0"/>
              <a:t>strike layer are: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Au III complex,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Ni Wood,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and Cu, </a:t>
            </a:r>
            <a:r>
              <a:rPr lang="en-GB" i="1" dirty="0" err="1" smtClean="0"/>
              <a:t>HCl</a:t>
            </a:r>
            <a:r>
              <a:rPr lang="en-GB" i="1" dirty="0" smtClean="0"/>
              <a:t> based bath.</a:t>
            </a:r>
            <a:endParaRPr lang="en-GB" i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35896" y="3284984"/>
            <a:ext cx="936104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9016" y="3146483"/>
            <a:ext cx="3881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Expensive, specially if a large volume is to be prepared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987824" y="3573016"/>
            <a:ext cx="1584176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82243" y="3448416"/>
            <a:ext cx="3881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Relatively low efficiency (~60%, H2 evolving)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582243" y="3713616"/>
            <a:ext cx="3881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Possible re-oxidation after strike plating</a:t>
            </a:r>
            <a:endParaRPr lang="en-GB" sz="1200" dirty="0"/>
          </a:p>
        </p:txBody>
      </p:sp>
      <p:cxnSp>
        <p:nvCxnSpPr>
          <p:cNvPr id="33" name="Straight Arrow Connector 32"/>
          <p:cNvCxnSpPr>
            <a:endCxn id="32" idx="1"/>
          </p:cNvCxnSpPr>
          <p:nvPr/>
        </p:nvCxnSpPr>
        <p:spPr>
          <a:xfrm>
            <a:off x="4423792" y="3852115"/>
            <a:ext cx="158451" cy="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66505" y="4293096"/>
            <a:ext cx="6880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Even in these very low pH conditions and in presence of </a:t>
            </a:r>
            <a:r>
              <a:rPr lang="en-GB" dirty="0" err="1" smtClean="0"/>
              <a:t>Cl</a:t>
            </a:r>
            <a:r>
              <a:rPr lang="en-GB" dirty="0" smtClean="0"/>
              <a:t> ions, the BN film remains untouched. Within CERN experience, only an anodic etching (electropolishing) is capable of removing this layer and allow electroplating.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026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5" grpId="0"/>
      <p:bldP spid="3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/>
              <a:t>Agreement subject</a:t>
            </a:r>
            <a:r>
              <a:rPr lang="pt-PT" sz="2400" b="1" dirty="0" smtClean="0"/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1579851" y="2132856"/>
            <a:ext cx="69733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lphaLcParenR"/>
            </a:pPr>
            <a:r>
              <a:rPr lang="en-GB" dirty="0" smtClean="0"/>
              <a:t>Measurement of </a:t>
            </a:r>
            <a:r>
              <a:rPr lang="en-GB" dirty="0"/>
              <a:t>RRR </a:t>
            </a:r>
            <a:r>
              <a:rPr lang="en-GB" dirty="0" smtClean="0"/>
              <a:t>on Stainless Steel copper plated samples </a:t>
            </a:r>
          </a:p>
          <a:p>
            <a:r>
              <a:rPr lang="en-GB" sz="1200" i="1" dirty="0" smtClean="0"/>
              <a:t>(CERN procedure);</a:t>
            </a:r>
            <a:endParaRPr lang="en-GB" sz="1200" i="1" dirty="0"/>
          </a:p>
        </p:txBody>
      </p:sp>
      <p:sp>
        <p:nvSpPr>
          <p:cNvPr id="23" name="Rectangle 22"/>
          <p:cNvSpPr/>
          <p:nvPr/>
        </p:nvSpPr>
        <p:spPr>
          <a:xfrm>
            <a:off x="1579851" y="3139994"/>
            <a:ext cx="6764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b) Feasibility study for copper plating on </a:t>
            </a:r>
            <a:r>
              <a:rPr lang="en-GB" dirty="0"/>
              <a:t>stainless </a:t>
            </a:r>
            <a:r>
              <a:rPr lang="en-GB" dirty="0" smtClean="0"/>
              <a:t>steel</a:t>
            </a:r>
          </a:p>
          <a:p>
            <a:r>
              <a:rPr lang="en-GB" dirty="0" smtClean="0"/>
              <a:t>X-FEL couplers components </a:t>
            </a:r>
            <a:r>
              <a:rPr lang="en-GB" sz="1200" dirty="0" smtClean="0"/>
              <a:t>(</a:t>
            </a:r>
            <a:r>
              <a:rPr lang="pt-PT" sz="1200" i="1" dirty="0" smtClean="0"/>
              <a:t>within CERN present know-how and installations);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1579851" y="4276003"/>
            <a:ext cx="4653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) </a:t>
            </a:r>
            <a:r>
              <a:rPr lang="en-GB" dirty="0"/>
              <a:t>Support to X-FEL industrial </a:t>
            </a:r>
            <a:r>
              <a:rPr lang="en-GB" dirty="0" smtClean="0"/>
              <a:t>partners </a:t>
            </a:r>
            <a:r>
              <a:rPr lang="en-GB" sz="1200" dirty="0" smtClean="0"/>
              <a:t>(</a:t>
            </a:r>
            <a:r>
              <a:rPr lang="en-GB" sz="1200" dirty="0" err="1" smtClean="0"/>
              <a:t>tbc</a:t>
            </a:r>
            <a:r>
              <a:rPr lang="en-GB" sz="1200" dirty="0" smtClean="0"/>
              <a:t>);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6647303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Present status: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63515" y="1700808"/>
            <a:ext cx="69733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lphaLcParenR"/>
            </a:pPr>
            <a:r>
              <a:rPr lang="en-GB" dirty="0" smtClean="0"/>
              <a:t>Measurement of </a:t>
            </a:r>
            <a:r>
              <a:rPr lang="en-GB" dirty="0"/>
              <a:t>RRR </a:t>
            </a:r>
            <a:r>
              <a:rPr lang="en-GB" dirty="0" smtClean="0"/>
              <a:t>on Stainless Steel copper plated samples </a:t>
            </a:r>
          </a:p>
          <a:p>
            <a:r>
              <a:rPr lang="en-GB" sz="1200" i="1" dirty="0" smtClean="0"/>
              <a:t>(CERN procedure);</a:t>
            </a:r>
            <a:endParaRPr lang="en-GB" sz="12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515" y="2348880"/>
            <a:ext cx="5008785" cy="350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7587" y="5961435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RRR measurements made at DESY on CERN samples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684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Present status: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63515" y="1700808"/>
            <a:ext cx="69733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lphaLcParenR"/>
            </a:pPr>
            <a:r>
              <a:rPr lang="en-GB" dirty="0" smtClean="0"/>
              <a:t>Measurement of </a:t>
            </a:r>
            <a:r>
              <a:rPr lang="en-GB" dirty="0"/>
              <a:t>RRR </a:t>
            </a:r>
            <a:r>
              <a:rPr lang="en-GB" dirty="0" smtClean="0"/>
              <a:t>on Stainless Steel copper plated samples </a:t>
            </a:r>
          </a:p>
          <a:p>
            <a:r>
              <a:rPr lang="en-GB" sz="1200" i="1" dirty="0" smtClean="0"/>
              <a:t>(CERN procedure);</a:t>
            </a:r>
            <a:endParaRPr lang="en-GB" sz="1200" i="1" dirty="0"/>
          </a:p>
        </p:txBody>
      </p:sp>
      <p:sp>
        <p:nvSpPr>
          <p:cNvPr id="23" name="Rectangle 22"/>
          <p:cNvSpPr/>
          <p:nvPr/>
        </p:nvSpPr>
        <p:spPr>
          <a:xfrm>
            <a:off x="2263515" y="2348880"/>
            <a:ext cx="6764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b) Feasibility study for copper plating on </a:t>
            </a:r>
            <a:r>
              <a:rPr lang="en-GB" dirty="0"/>
              <a:t>stainless </a:t>
            </a:r>
            <a:r>
              <a:rPr lang="en-GB" dirty="0" smtClean="0"/>
              <a:t>steel</a:t>
            </a:r>
          </a:p>
          <a:p>
            <a:r>
              <a:rPr lang="en-GB" dirty="0" smtClean="0"/>
              <a:t>X-FEL couplers components </a:t>
            </a:r>
            <a:r>
              <a:rPr lang="en-GB" sz="1200" dirty="0" smtClean="0"/>
              <a:t>(</a:t>
            </a:r>
            <a:r>
              <a:rPr lang="pt-PT" sz="1200" i="1" dirty="0" smtClean="0"/>
              <a:t>within CERN present know-how and installations)</a:t>
            </a:r>
            <a:r>
              <a:rPr lang="pt-PT" dirty="0" smtClean="0"/>
              <a:t>:</a:t>
            </a:r>
            <a:endParaRPr lang="en-GB" dirty="0"/>
          </a:p>
        </p:txBody>
      </p:sp>
      <p:pic>
        <p:nvPicPr>
          <p:cNvPr id="1026" name="Picture 2" descr="C:\Users\lferreir\AppData\Local\Microsoft\Windows\Temporary Internet Files\Content.IE5\AYCRHHXA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194" y="1609129"/>
            <a:ext cx="507504" cy="5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69697" y="2995211"/>
            <a:ext cx="527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3">
                    <a:lumMod val="50000"/>
                  </a:schemeClr>
                </a:solidFill>
              </a:rPr>
              <a:t>- Assembly of supports on mockup parts;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960" y="537321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- First trial foreseen in Dec. 2013;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\\cern.ch\dfs\Users\l\lferreir\Desktop\New folder (2)\20131107_1428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1025" y="3701503"/>
            <a:ext cx="2652452" cy="19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l\lferreir\Desktop\New folder (2)\20131107_14460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85" b="34607"/>
          <a:stretch/>
        </p:blipFill>
        <p:spPr bwMode="auto">
          <a:xfrm>
            <a:off x="4074081" y="3789040"/>
            <a:ext cx="4311449" cy="111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3275856" y="3364543"/>
            <a:ext cx="936104" cy="49650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669698" y="3364543"/>
            <a:ext cx="1550374" cy="164863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76256" y="3364543"/>
            <a:ext cx="936104" cy="80130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42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6238" y="6597650"/>
            <a:ext cx="4103687" cy="2603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TE-VSC-SCC_LF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7226300" y="6597650"/>
            <a:ext cx="19177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42A44AE-5ECC-4BEA-8109-2AA0C55E04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88" y="6624638"/>
            <a:ext cx="1944687" cy="260350"/>
          </a:xfrm>
        </p:spPr>
        <p:txBody>
          <a:bodyPr/>
          <a:lstStyle/>
          <a:p>
            <a:pPr>
              <a:defRPr/>
            </a:pPr>
            <a:fld id="{10420D27-622D-4FC6-BD3A-C4B978DB1E8D}" type="datetime3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 November, 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584" y="92333"/>
            <a:ext cx="7560840" cy="5847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ea typeface="+mj-ea"/>
              </a:rPr>
              <a:t>Cu-plating R&amp;D at CERN-DESY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71700" y="11474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Present status: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263515" y="1700808"/>
            <a:ext cx="69733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lphaLcParenR"/>
            </a:pPr>
            <a:r>
              <a:rPr lang="en-GB" dirty="0" smtClean="0"/>
              <a:t>Measurement of </a:t>
            </a:r>
            <a:r>
              <a:rPr lang="en-GB" dirty="0"/>
              <a:t>RRR </a:t>
            </a:r>
            <a:r>
              <a:rPr lang="en-GB" dirty="0" smtClean="0"/>
              <a:t>on Stainless Steel copper plated samples </a:t>
            </a:r>
          </a:p>
          <a:p>
            <a:r>
              <a:rPr lang="en-GB" sz="1200" i="1" dirty="0" smtClean="0"/>
              <a:t>(CERN procedure);</a:t>
            </a:r>
            <a:endParaRPr lang="en-GB" sz="1200" i="1" dirty="0"/>
          </a:p>
        </p:txBody>
      </p:sp>
      <p:sp>
        <p:nvSpPr>
          <p:cNvPr id="23" name="Rectangle 22"/>
          <p:cNvSpPr/>
          <p:nvPr/>
        </p:nvSpPr>
        <p:spPr>
          <a:xfrm>
            <a:off x="2263515" y="2348880"/>
            <a:ext cx="6764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b) Feasibility study for copper plating on </a:t>
            </a:r>
            <a:r>
              <a:rPr lang="en-GB" dirty="0"/>
              <a:t>stainless </a:t>
            </a:r>
            <a:r>
              <a:rPr lang="en-GB" dirty="0" smtClean="0"/>
              <a:t>steel</a:t>
            </a:r>
          </a:p>
          <a:p>
            <a:r>
              <a:rPr lang="en-GB" dirty="0" smtClean="0"/>
              <a:t>X-FEL couplers components </a:t>
            </a:r>
            <a:r>
              <a:rPr lang="en-GB" sz="1200" dirty="0" smtClean="0"/>
              <a:t>(</a:t>
            </a:r>
            <a:r>
              <a:rPr lang="pt-PT" sz="1200" i="1" dirty="0" smtClean="0"/>
              <a:t>within CERN present know-how and installations)</a:t>
            </a:r>
            <a:r>
              <a:rPr lang="pt-PT" dirty="0" smtClean="0"/>
              <a:t>: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263514" y="3707740"/>
            <a:ext cx="4296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) Support to X-FEL industrial partners;</a:t>
            </a:r>
            <a:endParaRPr lang="en-GB" sz="1200" i="1" dirty="0"/>
          </a:p>
        </p:txBody>
      </p:sp>
      <p:pic>
        <p:nvPicPr>
          <p:cNvPr id="1026" name="Picture 2" descr="C:\Users\lferreir\AppData\Local\Microsoft\Windows\Temporary Internet Files\Content.IE5\AYCRHHXA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194" y="1609129"/>
            <a:ext cx="507504" cy="5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69697" y="2995211"/>
            <a:ext cx="527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3">
                    <a:lumMod val="50000"/>
                  </a:schemeClr>
                </a:solidFill>
              </a:rPr>
              <a:t>- Assembly of supports on mockup parts;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" name="Picture 2" descr="C:\Users\lferreir\AppData\Local\Microsoft\Windows\Temporary Internet Files\Content.IE5\AYCRHHXA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21496"/>
            <a:ext cx="507504" cy="5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59832" y="429309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chemeClr val="accent6">
                    <a:lumMod val="50000"/>
                  </a:schemeClr>
                </a:solidFill>
              </a:rPr>
              <a:t>- Check cleaning and plating procedures;</a:t>
            </a:r>
          </a:p>
        </p:txBody>
      </p:sp>
      <p:sp>
        <p:nvSpPr>
          <p:cNvPr id="6" name="Rectangle 5"/>
          <p:cNvSpPr/>
          <p:nvPr/>
        </p:nvSpPr>
        <p:spPr>
          <a:xfrm>
            <a:off x="3059832" y="4797152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- Surface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analysis on problematic flanges (peel-off);</a:t>
            </a:r>
          </a:p>
        </p:txBody>
      </p:sp>
    </p:spTree>
    <p:extLst>
      <p:ext uri="{BB962C8B-B14F-4D97-AF65-F5344CB8AC3E}">
        <p14:creationId xmlns:p14="http://schemas.microsoft.com/office/powerpoint/2010/main" val="38602417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552</Words>
  <Application>Microsoft Office PowerPoint</Application>
  <PresentationFormat>On-screen Show (4:3)</PresentationFormat>
  <Paragraphs>95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te-vsc-test</vt:lpstr>
      <vt:lpstr>PowerPoint Presentation</vt:lpstr>
      <vt:lpstr>Cu-plating R&amp;D at CERN-DESY</vt:lpstr>
      <vt:lpstr>Cu-plating R&amp;D at CERN-DESY</vt:lpstr>
      <vt:lpstr>Cu-plating R&amp;D at CERN-DESY</vt:lpstr>
      <vt:lpstr>Cu-plating R&amp;D at CERN-DESY</vt:lpstr>
      <vt:lpstr>Cu-plating R&amp;D at CERN-DESY</vt:lpstr>
      <vt:lpstr>Cu-plating R&amp;D at CERN-DESY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Résultats</dc:title>
  <dc:creator>Leonel Marques Antunes Ferreira</dc:creator>
  <cp:lastModifiedBy>Leonel Marques Antunes Ferreira</cp:lastModifiedBy>
  <cp:revision>23</cp:revision>
  <dcterms:created xsi:type="dcterms:W3CDTF">2013-08-12T09:21:27Z</dcterms:created>
  <dcterms:modified xsi:type="dcterms:W3CDTF">2013-11-11T09:28:32Z</dcterms:modified>
</cp:coreProperties>
</file>