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9" r:id="rId1"/>
    <p:sldMasterId id="2147483650" r:id="rId2"/>
    <p:sldMasterId id="2147483651" r:id="rId3"/>
    <p:sldMasterId id="2147483696" r:id="rId4"/>
    <p:sldMasterId id="2147483708" r:id="rId5"/>
    <p:sldMasterId id="2147483720" r:id="rId6"/>
    <p:sldMasterId id="2147483831" r:id="rId7"/>
    <p:sldMasterId id="2147483843" r:id="rId8"/>
  </p:sldMasterIdLst>
  <p:notesMasterIdLst>
    <p:notesMasterId r:id="rId27"/>
  </p:notesMasterIdLst>
  <p:sldIdLst>
    <p:sldId id="256" r:id="rId9"/>
    <p:sldId id="257" r:id="rId10"/>
    <p:sldId id="260" r:id="rId11"/>
    <p:sldId id="261" r:id="rId12"/>
    <p:sldId id="262" r:id="rId13"/>
    <p:sldId id="298" r:id="rId14"/>
    <p:sldId id="264" r:id="rId15"/>
    <p:sldId id="267" r:id="rId16"/>
    <p:sldId id="268" r:id="rId17"/>
    <p:sldId id="273" r:id="rId18"/>
    <p:sldId id="301" r:id="rId19"/>
    <p:sldId id="302" r:id="rId20"/>
    <p:sldId id="300" r:id="rId21"/>
    <p:sldId id="293" r:id="rId22"/>
    <p:sldId id="294" r:id="rId23"/>
    <p:sldId id="296" r:id="rId24"/>
    <p:sldId id="277" r:id="rId25"/>
    <p:sldId id="297" r:id="rId26"/>
  </p:sldIdLst>
  <p:sldSz cx="10071100" cy="7556500"/>
  <p:notesSz cx="6858000" cy="9144000"/>
  <p:defaultTextStyle>
    <a:defPPr>
      <a:defRPr lang="ja-JP"/>
    </a:defPPr>
    <a:lvl1pPr algn="l" defTabSz="457200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1pPr>
    <a:lvl2pPr marL="228600" indent="228600" algn="l" defTabSz="457200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2pPr>
    <a:lvl3pPr marL="457200" indent="457200" algn="l" defTabSz="457200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3pPr>
    <a:lvl4pPr marL="685800" indent="685800" algn="l" defTabSz="457200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4pPr>
    <a:lvl5pPr marL="914400" indent="914400" algn="l" defTabSz="457200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Helvetica" panose="020B0604020202020204" pitchFamily="34" charset="0"/>
        <a:ea typeface="Helvetica" panose="020B0604020202020204" pitchFamily="34" charset="0"/>
        <a:cs typeface="Helvetica" panose="020B0604020202020204" pitchFamily="34" charset="0"/>
        <a:sym typeface="Helvetica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0">
          <p15:clr>
            <a:srgbClr val="A4A3A4"/>
          </p15:clr>
        </p15:guide>
        <p15:guide id="2" pos="31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368" y="62"/>
      </p:cViewPr>
      <p:guideLst>
        <p:guide orient="horz" pos="2380"/>
        <p:guide pos="3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noProof="0" smtClean="0">
                <a:sym typeface="Noteworthy Bold" charset="0"/>
              </a:rPr>
              <a:t>Click to edit Master text styles</a:t>
            </a:r>
          </a:p>
          <a:p>
            <a:pPr lvl="1"/>
            <a:r>
              <a:rPr lang="ja-JP" altLang="ja-JP" noProof="0" smtClean="0">
                <a:sym typeface="Noteworthy Bold" charset="0"/>
              </a:rPr>
              <a:t>Second level</a:t>
            </a:r>
          </a:p>
          <a:p>
            <a:pPr lvl="2"/>
            <a:r>
              <a:rPr lang="ja-JP" altLang="ja-JP" noProof="0" smtClean="0">
                <a:sym typeface="Noteworthy Bold" charset="0"/>
              </a:rPr>
              <a:t>Third level</a:t>
            </a:r>
          </a:p>
          <a:p>
            <a:pPr lvl="3"/>
            <a:r>
              <a:rPr lang="ja-JP" altLang="ja-JP" noProof="0" smtClean="0">
                <a:sym typeface="Noteworthy Bold" charset="0"/>
              </a:rPr>
              <a:t>Fourth level</a:t>
            </a:r>
          </a:p>
          <a:p>
            <a:pPr lvl="4"/>
            <a:r>
              <a:rPr lang="ja-JP" altLang="ja-JP" noProof="0" smtClean="0">
                <a:sym typeface="Noteworthy Bold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2378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marL="2286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4572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6858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9144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5325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3140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015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5325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6218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59800" cy="1619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1300" y="4281488"/>
            <a:ext cx="7048500" cy="1931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38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1763713"/>
            <a:ext cx="9064625" cy="49863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918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2500" y="303213"/>
            <a:ext cx="2265363" cy="64468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303213"/>
            <a:ext cx="6646862" cy="64468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4790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59800" cy="1619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1300" y="4281488"/>
            <a:ext cx="7048500" cy="1931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4541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3238" y="1763713"/>
            <a:ext cx="9064625" cy="4986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5824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338" y="4856163"/>
            <a:ext cx="8561387" cy="15001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338" y="3201988"/>
            <a:ext cx="8561387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16554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6112" cy="4986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1750" y="1763713"/>
            <a:ext cx="4456113" cy="4986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538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238" y="1690688"/>
            <a:ext cx="4449762" cy="7064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238" y="2397125"/>
            <a:ext cx="4449762" cy="4352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6513" y="1690688"/>
            <a:ext cx="4451350" cy="7064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6513" y="2397125"/>
            <a:ext cx="4451350" cy="4352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474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5223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6152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3112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000" y="301625"/>
            <a:ext cx="5630863" cy="6448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238" y="1581150"/>
            <a:ext cx="3313112" cy="5168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659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3238" y="1763713"/>
            <a:ext cx="9064625" cy="4986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143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3263" y="5289550"/>
            <a:ext cx="6043612" cy="623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3263" y="674688"/>
            <a:ext cx="6043612" cy="4533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Arial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3263" y="5913438"/>
            <a:ext cx="6043612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5607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1763713"/>
            <a:ext cx="9064625" cy="49863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4528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8850" y="101600"/>
            <a:ext cx="2266950" cy="6648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101600"/>
            <a:ext cx="6653212" cy="6648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5583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59800" cy="1619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1300" y="4281488"/>
            <a:ext cx="704850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23119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06482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338" y="4856163"/>
            <a:ext cx="8561387" cy="15001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338" y="3201988"/>
            <a:ext cx="8561387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40853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11300" y="4283075"/>
            <a:ext cx="3451225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4925" y="4283075"/>
            <a:ext cx="3452813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04284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238" y="1690688"/>
            <a:ext cx="4449762" cy="706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238" y="2397125"/>
            <a:ext cx="4449762" cy="4352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6513" y="1690688"/>
            <a:ext cx="4451350" cy="706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6513" y="2397125"/>
            <a:ext cx="4451350" cy="4352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42551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181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1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338" y="4856163"/>
            <a:ext cx="8561387" cy="150018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338" y="3201988"/>
            <a:ext cx="8561387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054216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3112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000" y="301625"/>
            <a:ext cx="5630863" cy="6448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238" y="1581150"/>
            <a:ext cx="3313112" cy="5168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79978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3263" y="5289550"/>
            <a:ext cx="6043612" cy="623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3263" y="674688"/>
            <a:ext cx="6043612" cy="45339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Arial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3263" y="5913438"/>
            <a:ext cx="6043612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27937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36502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032000"/>
            <a:ext cx="2141538" cy="55245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5650" y="2032000"/>
            <a:ext cx="6273800" cy="55245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5647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334" y="2347413"/>
            <a:ext cx="8560435" cy="16197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0665" y="4282016"/>
            <a:ext cx="7049770" cy="1931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7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4AEDDBF2-86EF-4342-B323-9C8E6C262D61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7F3B6A12-93F5-473A-8205-238051F3EBA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6726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91AD96F0-BEDD-4CE0-9E81-47BCB2B21812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5E8A292-B8AD-4825-8267-7295860A71D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86593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549" y="4855753"/>
            <a:ext cx="8560435" cy="150080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549" y="3202769"/>
            <a:ext cx="8560435" cy="165298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5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0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05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40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76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11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46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81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F3F3F8E2-E708-4278-A634-3E2DC889A2A1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AB93E3EC-DEE0-4800-9351-E26657C199E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26728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54261" y="1943352"/>
            <a:ext cx="4907912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30026" y="1943352"/>
            <a:ext cx="4907913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FF0C4BA0-A016-4E5C-932A-4BC05CDB521A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8AE3F19E-8A93-4F1B-8927-35C54D1D055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20513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691467"/>
            <a:ext cx="4449818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" y="2396390"/>
            <a:ext cx="4449818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5981" y="1691467"/>
            <a:ext cx="4451566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5981" y="2396390"/>
            <a:ext cx="4451566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BBF84E3-B7F5-46CD-8189-56AEE99CF4D6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7D453DA-E016-4C73-A7E2-84CF81E853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03872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57CA80E4-20FA-44E7-ACB3-247E6A4031D7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AD5AA199-75F3-49F4-900B-C2A9D76E0D6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897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6112" cy="4986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1750" y="1763713"/>
            <a:ext cx="4456113" cy="4986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6690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FB127A3A-D307-442E-A456-A77D23F5FDB1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B8206D4-07F3-4C99-91C7-AECDC9C948E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5413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6" y="300862"/>
            <a:ext cx="3313323" cy="128040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520" y="300863"/>
            <a:ext cx="5630025" cy="644926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556" y="1581268"/>
            <a:ext cx="3313323" cy="5168856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EEB3C8C2-8358-44EF-856F-8CAC06DBA33B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08EF1C6-025C-4ADF-9A93-3D76AEC0D70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60488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4006" y="5289550"/>
            <a:ext cx="6042660" cy="62446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4006" y="675187"/>
            <a:ext cx="6042660" cy="453390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521" indent="0">
              <a:buNone/>
              <a:defRPr sz="3100"/>
            </a:lvl2pPr>
            <a:lvl3pPr marL="1007042" indent="0">
              <a:buNone/>
              <a:defRPr sz="2600"/>
            </a:lvl3pPr>
            <a:lvl4pPr marL="1510563" indent="0">
              <a:buNone/>
              <a:defRPr sz="2200"/>
            </a:lvl4pPr>
            <a:lvl5pPr marL="2014084" indent="0">
              <a:buNone/>
              <a:defRPr sz="2200"/>
            </a:lvl5pPr>
            <a:lvl6pPr marL="2517605" indent="0">
              <a:buNone/>
              <a:defRPr sz="2200"/>
            </a:lvl6pPr>
            <a:lvl7pPr marL="3021126" indent="0">
              <a:buNone/>
              <a:defRPr sz="2200"/>
            </a:lvl7pPr>
            <a:lvl8pPr marL="3524647" indent="0">
              <a:buNone/>
              <a:defRPr sz="2200"/>
            </a:lvl8pPr>
            <a:lvl9pPr marL="4028168" indent="0">
              <a:buNone/>
              <a:defRPr sz="22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4006" y="5914011"/>
            <a:ext cx="6042660" cy="886839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753B2DEC-3E81-487A-84A9-C4E6D5DB6AA6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EC560F3-B208-484B-AE5A-B1C08DAB0ED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18911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5CC883CA-78D9-462D-8061-FEA4E20E410D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174CC47E-21AF-4CC2-B145-3D5969ED14A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04926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042894" y="334098"/>
            <a:ext cx="2495046" cy="71034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54261" y="334098"/>
            <a:ext cx="7320780" cy="71034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660754EC-A1EB-4FDD-B40B-3E1126ED7B8B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785F642F-6351-4110-9325-1B2396688AB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96878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334" y="2347413"/>
            <a:ext cx="8560435" cy="16197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0665" y="4282016"/>
            <a:ext cx="7049770" cy="1931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7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120474B-FA97-4712-A1A1-6EFE86B0200B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FDDA4F28-8CF8-4D9B-B05F-FBAF4A0B40F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1975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7230DC8-21F9-458A-B828-1D4948D4531A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6DA386AB-C16B-45B9-8839-0091A82C0E1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406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549" y="4855753"/>
            <a:ext cx="8560435" cy="150080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549" y="3202769"/>
            <a:ext cx="8560435" cy="165298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5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0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05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40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76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11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46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81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8F1732DF-39AB-42F9-A3D3-408101EFD850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925B0F73-37E1-4146-894C-E60F68116F9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63776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54261" y="1943352"/>
            <a:ext cx="4907912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30026" y="1943352"/>
            <a:ext cx="4907913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9A06A05-CE06-44BF-ACBE-75634B07C185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B61BEC6-11EF-4B1D-B3EF-1D066F3A51E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05259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691467"/>
            <a:ext cx="4449818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" y="2396390"/>
            <a:ext cx="4449818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5981" y="1691467"/>
            <a:ext cx="4451566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5981" y="2396390"/>
            <a:ext cx="4451566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D4137005-7162-4C60-804C-6687936399D0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D774651-9203-4870-8430-EA79ABE2867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7233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238" y="1690688"/>
            <a:ext cx="4449762" cy="7064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238" y="2397125"/>
            <a:ext cx="4449762" cy="4352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6513" y="1690688"/>
            <a:ext cx="4451350" cy="7064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6513" y="2397125"/>
            <a:ext cx="4451350" cy="4352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21442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77EB375-AF13-4B98-82F4-39E662E96E3B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1D2A209-48B9-48BF-BD87-ED2DEA6D165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3367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603F52B0-9A9D-477C-813E-140D0EE83650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A23AE470-C09C-488C-A973-735EF58FDBD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40624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6" y="300862"/>
            <a:ext cx="3313323" cy="128040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520" y="300863"/>
            <a:ext cx="5630025" cy="644926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556" y="1581268"/>
            <a:ext cx="3313323" cy="5168856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82CA6F1-4AF6-4DEE-940E-8CC227E71A7B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B3AA8982-03E8-47EE-B464-71064446D8F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28473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4006" y="5289550"/>
            <a:ext cx="6042660" cy="62446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4006" y="675187"/>
            <a:ext cx="6042660" cy="453390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521" indent="0">
              <a:buNone/>
              <a:defRPr sz="3100"/>
            </a:lvl2pPr>
            <a:lvl3pPr marL="1007042" indent="0">
              <a:buNone/>
              <a:defRPr sz="2600"/>
            </a:lvl3pPr>
            <a:lvl4pPr marL="1510563" indent="0">
              <a:buNone/>
              <a:defRPr sz="2200"/>
            </a:lvl4pPr>
            <a:lvl5pPr marL="2014084" indent="0">
              <a:buNone/>
              <a:defRPr sz="2200"/>
            </a:lvl5pPr>
            <a:lvl6pPr marL="2517605" indent="0">
              <a:buNone/>
              <a:defRPr sz="2200"/>
            </a:lvl6pPr>
            <a:lvl7pPr marL="3021126" indent="0">
              <a:buNone/>
              <a:defRPr sz="2200"/>
            </a:lvl7pPr>
            <a:lvl8pPr marL="3524647" indent="0">
              <a:buNone/>
              <a:defRPr sz="2200"/>
            </a:lvl8pPr>
            <a:lvl9pPr marL="4028168" indent="0">
              <a:buNone/>
              <a:defRPr sz="22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4006" y="5914011"/>
            <a:ext cx="6042660" cy="886839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628184AF-72BA-46C7-B7FC-EB389C2CB00D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E0F8C11-9BAE-45B9-AD33-77D3595208D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862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27EC687-0F2A-4C02-B713-0B6AF9AEAC9C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91149172-9DE8-4B08-A607-556BA1EF5EE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58817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042894" y="334098"/>
            <a:ext cx="2495046" cy="71034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54261" y="334098"/>
            <a:ext cx="7320780" cy="71034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243C4EA0-FD1C-4B4C-871E-2962E9AF8DE8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3BA479E0-BB0D-40F1-83E4-BDE8487B7A2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83836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334" y="2347413"/>
            <a:ext cx="8560435" cy="16197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0665" y="4282016"/>
            <a:ext cx="7049770" cy="1931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7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F39F6548-16FF-4BBC-B3DA-38ACDE5E5243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7B564787-57D4-4FF7-A9B3-8E698798CBA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685984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D1C1062A-B1B9-4972-8613-65ABD6E69F67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4732D703-69FC-48D2-B8C0-C460D7C78EB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41491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549" y="4855753"/>
            <a:ext cx="8560435" cy="150080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549" y="3202769"/>
            <a:ext cx="8560435" cy="165298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5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0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05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40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76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11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46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81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EAC90143-D837-43B4-9B76-6172333C4FAF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9972554A-1887-40E8-9906-45C5671015E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336195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54261" y="1943352"/>
            <a:ext cx="4907912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30026" y="1943352"/>
            <a:ext cx="4907913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0F240AE-0D34-4956-8EF3-4A312675F611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75858EBC-207B-4F43-A4D4-3C3E0222778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292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4625" cy="12588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80294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691467"/>
            <a:ext cx="4449818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" y="2396390"/>
            <a:ext cx="4449818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5981" y="1691467"/>
            <a:ext cx="4451566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5981" y="2396390"/>
            <a:ext cx="4451566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A58CE196-22B8-4FDC-8C0C-63432B47BAF0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7F9F020C-09D2-4F9A-9069-27A9D2A026E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21080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A2B1D597-FC15-45A9-8286-7D648CA3023C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626C2B5-2639-4B78-BD3A-D239C5C57C8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52051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4B4BB7E4-199D-4031-B52E-AAD90E59F185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82D39D8-117F-4C90-BBD9-C1AA7F7E3AE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30975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6" y="300862"/>
            <a:ext cx="3313323" cy="128040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520" y="300863"/>
            <a:ext cx="5630025" cy="644926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556" y="1581268"/>
            <a:ext cx="3313323" cy="5168856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1CD515A9-5BC7-4894-B49F-3AA0D07FDCA2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CFB4D654-4694-4E65-99F2-2E67C5A58B9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8995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4006" y="5289550"/>
            <a:ext cx="6042660" cy="62446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4006" y="675187"/>
            <a:ext cx="6042660" cy="453390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521" indent="0">
              <a:buNone/>
              <a:defRPr sz="3100"/>
            </a:lvl2pPr>
            <a:lvl3pPr marL="1007042" indent="0">
              <a:buNone/>
              <a:defRPr sz="2600"/>
            </a:lvl3pPr>
            <a:lvl4pPr marL="1510563" indent="0">
              <a:buNone/>
              <a:defRPr sz="2200"/>
            </a:lvl4pPr>
            <a:lvl5pPr marL="2014084" indent="0">
              <a:buNone/>
              <a:defRPr sz="2200"/>
            </a:lvl5pPr>
            <a:lvl6pPr marL="2517605" indent="0">
              <a:buNone/>
              <a:defRPr sz="2200"/>
            </a:lvl6pPr>
            <a:lvl7pPr marL="3021126" indent="0">
              <a:buNone/>
              <a:defRPr sz="2200"/>
            </a:lvl7pPr>
            <a:lvl8pPr marL="3524647" indent="0">
              <a:buNone/>
              <a:defRPr sz="2200"/>
            </a:lvl8pPr>
            <a:lvl9pPr marL="4028168" indent="0">
              <a:buNone/>
              <a:defRPr sz="22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4006" y="5914011"/>
            <a:ext cx="6042660" cy="886839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B8F6633E-C684-4950-9F75-595DBD5341B2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44043C02-B4AC-4407-888A-FC5EF41DC90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18021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0672CD67-4B69-45F7-9C6D-78FE142991D0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61E03C70-26A5-4262-A10B-FEC25716459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48666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042894" y="334098"/>
            <a:ext cx="2495046" cy="71034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54261" y="334098"/>
            <a:ext cx="7320780" cy="71034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9D6FF605-D61E-4844-B7EF-F2C7572DA483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eaLnBrk="0">
              <a:defRPr/>
            </a:lvl1pPr>
          </a:lstStyle>
          <a:p>
            <a:fld id="{8B34BF7F-32C3-41E1-AB3D-CABB887368E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0812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334" y="2347413"/>
            <a:ext cx="8560435" cy="16197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0665" y="4282016"/>
            <a:ext cx="7049770" cy="1931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7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699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67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549" y="4855753"/>
            <a:ext cx="8560435" cy="150080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549" y="3202769"/>
            <a:ext cx="8560435" cy="165298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5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0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05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40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76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11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46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81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2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4456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54261" y="1943352"/>
            <a:ext cx="4907912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30026" y="1943352"/>
            <a:ext cx="4907913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6270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691467"/>
            <a:ext cx="4449818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" y="2396390"/>
            <a:ext cx="4449818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5981" y="1691467"/>
            <a:ext cx="4451566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5981" y="2396390"/>
            <a:ext cx="4451566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3731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354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804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6" y="300862"/>
            <a:ext cx="3313323" cy="128040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520" y="300863"/>
            <a:ext cx="5630025" cy="644926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556" y="1581268"/>
            <a:ext cx="3313323" cy="5168856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56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4006" y="5289550"/>
            <a:ext cx="6042660" cy="62446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4006" y="675187"/>
            <a:ext cx="6042660" cy="4533900"/>
          </a:xfrm>
        </p:spPr>
        <p:txBody>
          <a:bodyPr/>
          <a:lstStyle>
            <a:lvl1pPr marL="0" indent="0">
              <a:buNone/>
              <a:defRPr sz="3500"/>
            </a:lvl1pPr>
            <a:lvl2pPr marL="503521" indent="0">
              <a:buNone/>
              <a:defRPr sz="3100"/>
            </a:lvl2pPr>
            <a:lvl3pPr marL="1007042" indent="0">
              <a:buNone/>
              <a:defRPr sz="2600"/>
            </a:lvl3pPr>
            <a:lvl4pPr marL="1510563" indent="0">
              <a:buNone/>
              <a:defRPr sz="2200"/>
            </a:lvl4pPr>
            <a:lvl5pPr marL="2014084" indent="0">
              <a:buNone/>
              <a:defRPr sz="2200"/>
            </a:lvl5pPr>
            <a:lvl6pPr marL="2517605" indent="0">
              <a:buNone/>
              <a:defRPr sz="2200"/>
            </a:lvl6pPr>
            <a:lvl7pPr marL="3021126" indent="0">
              <a:buNone/>
              <a:defRPr sz="2200"/>
            </a:lvl7pPr>
            <a:lvl8pPr marL="3524647" indent="0">
              <a:buNone/>
              <a:defRPr sz="2200"/>
            </a:lvl8pPr>
            <a:lvl9pPr marL="4028168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4006" y="5914011"/>
            <a:ext cx="6042660" cy="886839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0338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03898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042894" y="334098"/>
            <a:ext cx="2495046" cy="710345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54261" y="334098"/>
            <a:ext cx="7320780" cy="710345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5499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334" y="2347413"/>
            <a:ext cx="8560435" cy="16197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0665" y="4282016"/>
            <a:ext cx="7049770" cy="1931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7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102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2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3112" cy="12795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000" y="301625"/>
            <a:ext cx="5630863" cy="6448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238" y="1581150"/>
            <a:ext cx="3313112" cy="5168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987203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5549" y="4855753"/>
            <a:ext cx="8560435" cy="150080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5549" y="3202769"/>
            <a:ext cx="8560435" cy="165298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5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0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05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40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76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11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46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81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3503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54261" y="1943352"/>
            <a:ext cx="4907912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30026" y="1943352"/>
            <a:ext cx="4907913" cy="54942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934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691467"/>
            <a:ext cx="4449818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" y="2396390"/>
            <a:ext cx="4449818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15981" y="1691467"/>
            <a:ext cx="4451566" cy="7049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521" indent="0">
              <a:buNone/>
              <a:defRPr sz="2200" b="1"/>
            </a:lvl2pPr>
            <a:lvl3pPr marL="1007042" indent="0">
              <a:buNone/>
              <a:defRPr sz="2000" b="1"/>
            </a:lvl3pPr>
            <a:lvl4pPr marL="1510563" indent="0">
              <a:buNone/>
              <a:defRPr sz="1800" b="1"/>
            </a:lvl4pPr>
            <a:lvl5pPr marL="2014084" indent="0">
              <a:buNone/>
              <a:defRPr sz="1800" b="1"/>
            </a:lvl5pPr>
            <a:lvl6pPr marL="2517605" indent="0">
              <a:buNone/>
              <a:defRPr sz="1800" b="1"/>
            </a:lvl6pPr>
            <a:lvl7pPr marL="3021126" indent="0">
              <a:buNone/>
              <a:defRPr sz="1800" b="1"/>
            </a:lvl7pPr>
            <a:lvl8pPr marL="3524647" indent="0">
              <a:buNone/>
              <a:defRPr sz="1800" b="1"/>
            </a:lvl8pPr>
            <a:lvl9pPr marL="402816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15981" y="2396390"/>
            <a:ext cx="4451566" cy="43537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8143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464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7813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6" y="300862"/>
            <a:ext cx="3313323" cy="128040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7520" y="300863"/>
            <a:ext cx="5630025" cy="644926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3556" y="1581268"/>
            <a:ext cx="3313323" cy="5168856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04731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4006" y="5289550"/>
            <a:ext cx="6042660" cy="62446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4006" y="675187"/>
            <a:ext cx="6042660" cy="4533900"/>
          </a:xfrm>
        </p:spPr>
        <p:txBody>
          <a:bodyPr/>
          <a:lstStyle>
            <a:lvl1pPr marL="0" indent="0">
              <a:buNone/>
              <a:defRPr sz="3500"/>
            </a:lvl1pPr>
            <a:lvl2pPr marL="503521" indent="0">
              <a:buNone/>
              <a:defRPr sz="3100"/>
            </a:lvl2pPr>
            <a:lvl3pPr marL="1007042" indent="0">
              <a:buNone/>
              <a:defRPr sz="2600"/>
            </a:lvl3pPr>
            <a:lvl4pPr marL="1510563" indent="0">
              <a:buNone/>
              <a:defRPr sz="2200"/>
            </a:lvl4pPr>
            <a:lvl5pPr marL="2014084" indent="0">
              <a:buNone/>
              <a:defRPr sz="2200"/>
            </a:lvl5pPr>
            <a:lvl6pPr marL="2517605" indent="0">
              <a:buNone/>
              <a:defRPr sz="2200"/>
            </a:lvl6pPr>
            <a:lvl7pPr marL="3021126" indent="0">
              <a:buNone/>
              <a:defRPr sz="2200"/>
            </a:lvl7pPr>
            <a:lvl8pPr marL="3524647" indent="0">
              <a:buNone/>
              <a:defRPr sz="2200"/>
            </a:lvl8pPr>
            <a:lvl9pPr marL="4028168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4006" y="5914011"/>
            <a:ext cx="6042660" cy="886839"/>
          </a:xfrm>
        </p:spPr>
        <p:txBody>
          <a:bodyPr/>
          <a:lstStyle>
            <a:lvl1pPr marL="0" indent="0">
              <a:buNone/>
              <a:defRPr sz="1500"/>
            </a:lvl1pPr>
            <a:lvl2pPr marL="503521" indent="0">
              <a:buNone/>
              <a:defRPr sz="1300"/>
            </a:lvl2pPr>
            <a:lvl3pPr marL="1007042" indent="0">
              <a:buNone/>
              <a:defRPr sz="1100"/>
            </a:lvl3pPr>
            <a:lvl4pPr marL="1510563" indent="0">
              <a:buNone/>
              <a:defRPr sz="1000"/>
            </a:lvl4pPr>
            <a:lvl5pPr marL="2014084" indent="0">
              <a:buNone/>
              <a:defRPr sz="1000"/>
            </a:lvl5pPr>
            <a:lvl6pPr marL="2517605" indent="0">
              <a:buNone/>
              <a:defRPr sz="1000"/>
            </a:lvl6pPr>
            <a:lvl7pPr marL="3021126" indent="0">
              <a:buNone/>
              <a:defRPr sz="1000"/>
            </a:lvl7pPr>
            <a:lvl8pPr marL="3524647" indent="0">
              <a:buNone/>
              <a:defRPr sz="1000"/>
            </a:lvl8pPr>
            <a:lvl9pPr marL="402816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2480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20236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042894" y="334098"/>
            <a:ext cx="2495046" cy="710345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54261" y="334098"/>
            <a:ext cx="7320780" cy="710345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3263" y="5289550"/>
            <a:ext cx="6043612" cy="623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3263" y="674688"/>
            <a:ext cx="6043612" cy="4533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Arial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3263" y="5913438"/>
            <a:ext cx="6043612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6016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4556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2pPr>
      <a:lvl3pPr marL="9128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3pPr>
      <a:lvl4pPr marL="13700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4pPr>
      <a:lvl5pPr marL="1825625" indent="3175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5pPr>
      <a:lvl6pPr marL="22828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6pPr>
      <a:lvl7pPr marL="27400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7pPr>
      <a:lvl8pPr marL="31972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8pPr>
      <a:lvl9pPr marL="36544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503238" y="101600"/>
            <a:ext cx="9072562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>
                <a:sym typeface="Helvetica" panose="020B0604020202020204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4556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2pPr>
      <a:lvl3pPr marL="9128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3pPr>
      <a:lvl4pPr marL="13700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4pPr>
      <a:lvl5pPr marL="1825625" indent="3175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5pPr>
      <a:lvl6pPr marL="22828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6pPr>
      <a:lvl7pPr marL="27400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7pPr>
      <a:lvl8pPr marL="31972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8pPr>
      <a:lvl9pPr marL="36544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/>
          </p:cNvSpPr>
          <p:nvPr>
            <p:ph type="title"/>
          </p:nvPr>
        </p:nvSpPr>
        <p:spPr bwMode="auto">
          <a:xfrm>
            <a:off x="755650" y="2032000"/>
            <a:ext cx="8567738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>
                <a:sym typeface="Helvetica" panose="020B0604020202020204" pitchFamily="34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/>
          </p:cNvSpPr>
          <p:nvPr>
            <p:ph type="body" idx="1"/>
          </p:nvPr>
        </p:nvSpPr>
        <p:spPr bwMode="auto">
          <a:xfrm>
            <a:off x="1511300" y="4283075"/>
            <a:ext cx="7056438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ja-JP" altLang="ja-JP" smtClean="0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ja-JP" altLang="ja-JP" smtClean="0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ja-JP" altLang="ja-JP" smtClean="0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ja-JP" altLang="ja-JP" smtClean="0">
                <a:sym typeface="Arial" panose="020B0604020202020204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panose="020B0604020202020204" pitchFamily="34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4556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2pPr>
      <a:lvl3pPr marL="9128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3pPr>
      <a:lvl4pPr marL="1370013" indent="1588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4pPr>
      <a:lvl5pPr marL="1825625" indent="3175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anose="020B0604020202020204" pitchFamily="34" charset="0"/>
        </a:defRPr>
      </a:lvl5pPr>
      <a:lvl6pPr marL="22828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6pPr>
      <a:lvl7pPr marL="27400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7pPr>
      <a:lvl8pPr marL="31972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8pPr>
      <a:lvl9pPr marL="3654425" algn="l" defTabSz="449263" rtl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n-lt"/>
          <a:cs typeface="+mn-cs"/>
          <a:sym typeface="Arial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503238" y="303213"/>
            <a:ext cx="90646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3075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906462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04" tIns="50353" rIns="100704" bIns="50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3238" y="7004050"/>
            <a:ext cx="23495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fld id="{8775CB02-270C-4C24-9567-B873816F2115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1700" y="7004050"/>
            <a:ext cx="31877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algn="ctr"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18363" y="7004050"/>
            <a:ext cx="23495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algn="r"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fld id="{5145ECF7-6764-41AC-9A9A-B812E4A7F33A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defTabSz="1006475" rtl="0" fontAlgn="base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76238" indent="-376238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2125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5363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366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2887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640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92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521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042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0563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084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7605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1126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4647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8168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503238" y="303213"/>
            <a:ext cx="90646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4099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906462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04" tIns="50353" rIns="100704" bIns="50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3238" y="7004050"/>
            <a:ext cx="23495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fld id="{A5D79DA1-C030-409F-A851-011B395A7AEB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1700" y="7004050"/>
            <a:ext cx="31877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algn="ctr"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18363" y="7004050"/>
            <a:ext cx="23495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algn="r"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fld id="{6E34F323-8424-4B36-9E04-D4E93466A8E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defTabSz="1006475" rtl="0" fontAlgn="base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76238" indent="-376238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2125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5363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366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2887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640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92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521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042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0563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084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7605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1126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4647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8168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503238" y="303213"/>
            <a:ext cx="90646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5123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906462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04" tIns="50353" rIns="100704" bIns="50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3238" y="7004050"/>
            <a:ext cx="23495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fld id="{AA3BB189-EF2D-4FDE-9129-DCD0F3428B08}" type="datetimeFigureOut">
              <a:rPr lang="ja-JP" altLang="en-US"/>
              <a:pPr/>
              <a:t>2013/11/13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1700" y="7004050"/>
            <a:ext cx="31877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algn="ctr"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18363" y="7004050"/>
            <a:ext cx="2349500" cy="401638"/>
          </a:xfrm>
          <a:prstGeom prst="rect">
            <a:avLst/>
          </a:prstGeom>
        </p:spPr>
        <p:txBody>
          <a:bodyPr vert="horz" wrap="square" lIns="100704" tIns="50353" rIns="100704" bIns="50353" numCol="1" anchor="ctr" anchorCtr="0" compatLnSpc="1">
            <a:prstTxWarp prst="textNoShape">
              <a:avLst/>
            </a:prstTxWarp>
          </a:bodyPr>
          <a:lstStyle>
            <a:lvl1pPr algn="r" defTabSz="455613" eaLnBrk="1">
              <a:defRPr kumimoji="1" sz="13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fld id="{F2F4917C-3522-4E8E-B5BA-D441C199892F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ctr" defTabSz="1006475" rtl="0" fontAlgn="base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76238" indent="-376238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2125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5363" indent="-250825" algn="l" defTabSz="100647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366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2887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640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92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521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042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0563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084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7605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1126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4647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8168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  <a:prstGeom prst="rect">
            <a:avLst/>
          </a:prstGeom>
        </p:spPr>
        <p:txBody>
          <a:bodyPr vert="horz" lIns="100704" tIns="50353" rIns="100704" bIns="503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763185"/>
            <a:ext cx="9063990" cy="4986941"/>
          </a:xfrm>
          <a:prstGeom prst="rect">
            <a:avLst/>
          </a:prstGeom>
        </p:spPr>
        <p:txBody>
          <a:bodyPr vert="horz" lIns="100704" tIns="50353" rIns="100704" bIns="503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3555" y="7003756"/>
            <a:ext cx="2349923" cy="402314"/>
          </a:xfrm>
          <a:prstGeom prst="rect">
            <a:avLst/>
          </a:prstGeom>
        </p:spPr>
        <p:txBody>
          <a:bodyPr vert="horz" lIns="100704" tIns="50353" rIns="100704" bIns="5035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2" eaLnBrk="1"/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Helvetica" charset="0"/>
                <a:cs typeface="Helvetica" charset="0"/>
                <a:sym typeface="Helvetica" charset="0"/>
              </a:rPr>
              <a:pPr defTabSz="456892" eaLnBrk="1"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0959" y="7003756"/>
            <a:ext cx="3189182" cy="402314"/>
          </a:xfrm>
          <a:prstGeom prst="rect">
            <a:avLst/>
          </a:prstGeom>
        </p:spPr>
        <p:txBody>
          <a:bodyPr vert="horz" lIns="100704" tIns="50353" rIns="100704" bIns="5035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2" eaLnBrk="1"/>
            <a:endParaRPr kumimoji="1" lang="ja-JP" altLang="en-US">
              <a:solidFill>
                <a:prstClr val="black">
                  <a:tint val="75000"/>
                </a:prstClr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17623" y="7003756"/>
            <a:ext cx="2349923" cy="402314"/>
          </a:xfrm>
          <a:prstGeom prst="rect">
            <a:avLst/>
          </a:prstGeom>
        </p:spPr>
        <p:txBody>
          <a:bodyPr vert="horz" lIns="100704" tIns="50353" rIns="100704" bIns="5035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2" eaLnBrk="1"/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Helvetica" charset="0"/>
                <a:cs typeface="Helvetica" charset="0"/>
                <a:sym typeface="Helvetica" charset="0"/>
              </a:rPr>
              <a:pPr defTabSz="456892" eaLnBrk="1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07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ctr" defTabSz="1007042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640" indent="-377640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221" indent="-314701" algn="l" defTabSz="1007042" rtl="0" eaLnBrk="1" latinLnBrk="0" hangingPunct="1">
        <a:spcBef>
          <a:spcPct val="20000"/>
        </a:spcBef>
        <a:buFont typeface="Arial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03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2323" indent="-251761" algn="l" defTabSz="1007042" rtl="0" eaLnBrk="1" latinLnBrk="0" hangingPunct="1">
        <a:spcBef>
          <a:spcPct val="20000"/>
        </a:spcBef>
        <a:buFont typeface="Arial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5844" indent="-251761" algn="l" defTabSz="1007042" rtl="0" eaLnBrk="1" latinLnBrk="0" hangingPunct="1">
        <a:spcBef>
          <a:spcPct val="20000"/>
        </a:spcBef>
        <a:buFont typeface="Arial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366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2887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640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92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521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042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0563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084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7605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1126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4647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8168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3555" y="302610"/>
            <a:ext cx="9063990" cy="1259417"/>
          </a:xfrm>
          <a:prstGeom prst="rect">
            <a:avLst/>
          </a:prstGeom>
        </p:spPr>
        <p:txBody>
          <a:bodyPr vert="horz" lIns="100704" tIns="50353" rIns="100704" bIns="503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5" y="1763185"/>
            <a:ext cx="9063990" cy="4986941"/>
          </a:xfrm>
          <a:prstGeom prst="rect">
            <a:avLst/>
          </a:prstGeom>
        </p:spPr>
        <p:txBody>
          <a:bodyPr vert="horz" lIns="100704" tIns="50353" rIns="100704" bIns="503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3555" y="7003756"/>
            <a:ext cx="2349923" cy="402314"/>
          </a:xfrm>
          <a:prstGeom prst="rect">
            <a:avLst/>
          </a:prstGeom>
        </p:spPr>
        <p:txBody>
          <a:bodyPr vert="horz" lIns="100704" tIns="50353" rIns="100704" bIns="5035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2" eaLnBrk="1"/>
            <a:fld id="{4449D6E7-4AFC-474A-883D-72DD7C11190C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Helvetica" charset="0"/>
                <a:cs typeface="Helvetica" charset="0"/>
                <a:sym typeface="Helvetica" charset="0"/>
              </a:rPr>
              <a:pPr defTabSz="456892" eaLnBrk="1"/>
              <a:t>2013/11/13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0959" y="7003756"/>
            <a:ext cx="3189182" cy="402314"/>
          </a:xfrm>
          <a:prstGeom prst="rect">
            <a:avLst/>
          </a:prstGeom>
        </p:spPr>
        <p:txBody>
          <a:bodyPr vert="horz" lIns="100704" tIns="50353" rIns="100704" bIns="5035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2" eaLnBrk="1"/>
            <a:endParaRPr kumimoji="1" lang="ja-JP" altLang="en-US">
              <a:solidFill>
                <a:prstClr val="black">
                  <a:tint val="75000"/>
                </a:prstClr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17623" y="7003756"/>
            <a:ext cx="2349923" cy="402314"/>
          </a:xfrm>
          <a:prstGeom prst="rect">
            <a:avLst/>
          </a:prstGeom>
        </p:spPr>
        <p:txBody>
          <a:bodyPr vert="horz" lIns="100704" tIns="50353" rIns="100704" bIns="5035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2" eaLnBrk="1"/>
            <a:fld id="{D9761565-8AF0-4BD5-8CBE-DFC3B482A78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Helvetica" charset="0"/>
                <a:cs typeface="Helvetica" charset="0"/>
                <a:sym typeface="Helvetica" charset="0"/>
              </a:rPr>
              <a:pPr defTabSz="456892" eaLnBrk="1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74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1007042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640" indent="-377640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221" indent="-314701" algn="l" defTabSz="1007042" rtl="0" eaLnBrk="1" latinLnBrk="0" hangingPunct="1">
        <a:spcBef>
          <a:spcPct val="20000"/>
        </a:spcBef>
        <a:buFont typeface="Arial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03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2323" indent="-251761" algn="l" defTabSz="1007042" rtl="0" eaLnBrk="1" latinLnBrk="0" hangingPunct="1">
        <a:spcBef>
          <a:spcPct val="20000"/>
        </a:spcBef>
        <a:buFont typeface="Arial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5844" indent="-251761" algn="l" defTabSz="1007042" rtl="0" eaLnBrk="1" latinLnBrk="0" hangingPunct="1">
        <a:spcBef>
          <a:spcPct val="20000"/>
        </a:spcBef>
        <a:buFont typeface="Arial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366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2887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640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928" indent="-251761" algn="l" defTabSz="100704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521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042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0563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084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7605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1126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4647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8168" algn="l" defTabSz="100704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9.jpeg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10" Type="http://schemas.openxmlformats.org/officeDocument/2006/relationships/image" Target="../media/image20.jpeg"/><Relationship Id="rId4" Type="http://schemas.openxmlformats.org/officeDocument/2006/relationships/oleObject" Target="../embeddings/oleObject4.bin"/><Relationship Id="rId9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4.jpe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/>
          </p:nvPr>
        </p:nvSpPr>
        <p:spPr>
          <a:xfrm>
            <a:off x="565150" y="358775"/>
            <a:ext cx="8569325" cy="1620838"/>
          </a:xfrm>
        </p:spPr>
        <p:txBody>
          <a:bodyPr anchor="t"/>
          <a:lstStyle/>
          <a:p>
            <a:pPr algn="ctr" defTabSz="914400" eaLnBrk="1"/>
            <a:r>
              <a:rPr lang="ja-JP" altLang="ja-JP" sz="4900" smtClean="0">
                <a:solidFill>
                  <a:srgbClr val="0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Status of R&amp;D of </a:t>
            </a:r>
            <a:br>
              <a:rPr lang="ja-JP" altLang="ja-JP" sz="4900" smtClean="0">
                <a:solidFill>
                  <a:srgbClr val="0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ja-JP" altLang="ja-JP" sz="4900" smtClean="0">
                <a:solidFill>
                  <a:srgbClr val="0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Optical Cvities at KEK-ATF </a:t>
            </a:r>
            <a:endParaRPr lang="ja-JP" altLang="ja-JP" smtClean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20838" y="4670425"/>
            <a:ext cx="7056437" cy="2416175"/>
          </a:xfrm>
        </p:spPr>
        <p:txBody>
          <a:bodyPr/>
          <a:lstStyle/>
          <a:p>
            <a:pPr marL="0" indent="0" defTabSz="914400" eaLnBrk="1">
              <a:lnSpc>
                <a:spcPct val="100000"/>
              </a:lnSpc>
              <a:spcBef>
                <a:spcPts val="800"/>
              </a:spcBef>
              <a:buClr>
                <a:srgbClr val="7030A0"/>
              </a:buClr>
              <a:buFont typeface="ArialMT" charset="0"/>
              <a:buChar char="►"/>
            </a:pPr>
            <a:r>
              <a:rPr lang="ja-JP" altLang="ja-JP" sz="3500" b="0" smtClean="0">
                <a:solidFill>
                  <a:srgbClr val="7030A0"/>
                </a:solidFill>
                <a:ea typeface="ＭＳ Ｐゴシック" panose="020B0600070205080204" pitchFamily="50" charset="-128"/>
              </a:rPr>
              <a:t>Introduction</a:t>
            </a:r>
          </a:p>
          <a:p>
            <a:pPr marL="0" indent="0" defTabSz="914400" eaLnBrk="1">
              <a:lnSpc>
                <a:spcPct val="100000"/>
              </a:lnSpc>
              <a:spcBef>
                <a:spcPts val="800"/>
              </a:spcBef>
              <a:buClr>
                <a:srgbClr val="7030A0"/>
              </a:buClr>
              <a:buFont typeface="ArialMT" charset="0"/>
              <a:buChar char="►"/>
            </a:pPr>
            <a:r>
              <a:rPr lang="ja-JP" altLang="ja-JP" sz="3500" b="0" smtClean="0">
                <a:solidFill>
                  <a:srgbClr val="7030A0"/>
                </a:solidFill>
                <a:ea typeface="ＭＳ Ｐゴシック" panose="020B0600070205080204" pitchFamily="50" charset="-128"/>
              </a:rPr>
              <a:t>Status of the cavity R&amp;D </a:t>
            </a:r>
          </a:p>
          <a:p>
            <a:pPr marL="0" indent="0" defTabSz="914400" eaLnBrk="1">
              <a:lnSpc>
                <a:spcPct val="100000"/>
              </a:lnSpc>
              <a:spcBef>
                <a:spcPts val="800"/>
              </a:spcBef>
              <a:buClr>
                <a:srgbClr val="7030A0"/>
              </a:buClr>
              <a:buFont typeface="ArialMT" charset="0"/>
              <a:buChar char="►"/>
            </a:pPr>
            <a:r>
              <a:rPr lang="ja-JP" altLang="ja-JP" sz="3500" b="0" smtClean="0">
                <a:solidFill>
                  <a:srgbClr val="7030A0"/>
                </a:solidFill>
                <a:ea typeface="ＭＳ Ｐゴシック" panose="020B0600070205080204" pitchFamily="50" charset="-128"/>
              </a:rPr>
              <a:t>Out Look</a:t>
            </a:r>
            <a:endParaRPr lang="ja-JP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40964" name="AutoShape 3"/>
          <p:cNvSpPr>
            <a:spLocks/>
          </p:cNvSpPr>
          <p:nvPr/>
        </p:nvSpPr>
        <p:spPr bwMode="auto">
          <a:xfrm>
            <a:off x="1643063" y="3422650"/>
            <a:ext cx="6824662" cy="16319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000" b="1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KEK, Hiroshima University </a:t>
            </a:r>
          </a:p>
          <a:p>
            <a:pPr eaLnBrk="1"/>
            <a:r>
              <a:rPr lang="ja-JP" altLang="ja-JP" sz="2000" b="1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LAL (Orsay) in Collaboration withCELIA (Laser lab., Bordeaux) and LMA ( coatings Lab., Lyon)</a:t>
            </a:r>
          </a:p>
        </p:txBody>
      </p:sp>
      <p:sp>
        <p:nvSpPr>
          <p:cNvPr id="40965" name="AutoShape 4"/>
          <p:cNvSpPr>
            <a:spLocks/>
          </p:cNvSpPr>
          <p:nvPr/>
        </p:nvSpPr>
        <p:spPr bwMode="auto">
          <a:xfrm>
            <a:off x="3333750" y="2193925"/>
            <a:ext cx="3011488" cy="1206500"/>
          </a:xfrm>
          <a:custGeom>
            <a:avLst/>
            <a:gdLst>
              <a:gd name="T0" fmla="*/ 2147483646 w 21600"/>
              <a:gd name="T1" fmla="*/ 1882107715 h 21600"/>
              <a:gd name="T2" fmla="*/ 2147483646 w 21600"/>
              <a:gd name="T3" fmla="*/ 1882107715 h 21600"/>
              <a:gd name="T4" fmla="*/ 2147483646 w 21600"/>
              <a:gd name="T5" fmla="*/ 1882107715 h 21600"/>
              <a:gd name="T6" fmla="*/ 2147483646 w 21600"/>
              <a:gd name="T7" fmla="*/ 188210771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algn="ctr" eaLnBrk="1"/>
            <a:r>
              <a:rPr lang="ja-JP" altLang="ja-JP" sz="2400">
                <a:solidFill>
                  <a:srgbClr val="0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Tohru Takahashi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/>
            <a:r>
              <a:rPr lang="ja-JP" altLang="ja-JP" sz="2400">
                <a:solidFill>
                  <a:srgbClr val="0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Hiroshima University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/>
            <a:r>
              <a:rPr lang="ja-JP" altLang="ja-JP" sz="2400">
                <a:solidFill>
                  <a:srgbClr val="0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for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0966" name="AutoShape 5"/>
          <p:cNvSpPr>
            <a:spLocks/>
          </p:cNvSpPr>
          <p:nvPr/>
        </p:nvSpPr>
        <p:spPr bwMode="auto">
          <a:xfrm>
            <a:off x="6597650" y="6497638"/>
            <a:ext cx="3192463" cy="830262"/>
          </a:xfrm>
          <a:custGeom>
            <a:avLst/>
            <a:gdLst>
              <a:gd name="T0" fmla="*/ 2147483646 w 21600"/>
              <a:gd name="T1" fmla="*/ 613349441 h 21600"/>
              <a:gd name="T2" fmla="*/ 2147483646 w 21600"/>
              <a:gd name="T3" fmla="*/ 613349441 h 21600"/>
              <a:gd name="T4" fmla="*/ 2147483646 w 21600"/>
              <a:gd name="T5" fmla="*/ 613349441 h 21600"/>
              <a:gd name="T6" fmla="*/ 2147483646 w 21600"/>
              <a:gd name="T7" fmla="*/ 61334944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 b="1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28 May 2013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400" b="1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ECFA2013 DESY 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1"/>
          <p:cNvSpPr>
            <a:spLocks/>
          </p:cNvSpPr>
          <p:nvPr/>
        </p:nvSpPr>
        <p:spPr bwMode="auto">
          <a:xfrm>
            <a:off x="571500" y="301625"/>
            <a:ext cx="9072563" cy="1260475"/>
          </a:xfrm>
          <a:custGeom>
            <a:avLst/>
            <a:gdLst>
              <a:gd name="T0" fmla="*/ 2147483646 w 21600"/>
              <a:gd name="T1" fmla="*/ 2146177111 h 21600"/>
              <a:gd name="T2" fmla="*/ 2147483646 w 21600"/>
              <a:gd name="T3" fmla="*/ 2146177111 h 21600"/>
              <a:gd name="T4" fmla="*/ 2147483646 w 21600"/>
              <a:gd name="T5" fmla="*/ 2146177111 h 21600"/>
              <a:gd name="T6" fmla="*/ 2147483646 w 21600"/>
              <a:gd name="T7" fmla="*/ 214617711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4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Issues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1203" name="AutoShape 2"/>
          <p:cNvSpPr>
            <a:spLocks/>
          </p:cNvSpPr>
          <p:nvPr/>
        </p:nvSpPr>
        <p:spPr bwMode="auto">
          <a:xfrm rot="1799998">
            <a:off x="6151563" y="2492375"/>
            <a:ext cx="3411537" cy="1136650"/>
          </a:xfrm>
          <a:custGeom>
            <a:avLst/>
            <a:gdLst>
              <a:gd name="T0" fmla="*/ 2147483646 w 21600"/>
              <a:gd name="T1" fmla="*/ 1573775490 h 21600"/>
              <a:gd name="T2" fmla="*/ 2147483646 w 21600"/>
              <a:gd name="T3" fmla="*/ 1573775490 h 21600"/>
              <a:gd name="T4" fmla="*/ 2147483646 w 21600"/>
              <a:gd name="T5" fmla="*/ 1573775490 h 21600"/>
              <a:gd name="T6" fmla="*/ 2147483646 w 21600"/>
              <a:gd name="T7" fmla="*/ 157377549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10800" y="0"/>
                </a:ln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lose/>
              </a:path>
            </a:pathLst>
          </a:custGeom>
          <a:solidFill>
            <a:srgbClr val="FF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ja-JP" altLang="en-US"/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5992813" y="3065463"/>
            <a:ext cx="3968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05" name="Line 4"/>
          <p:cNvSpPr>
            <a:spLocks noChangeShapeType="1"/>
          </p:cNvSpPr>
          <p:nvPr/>
        </p:nvSpPr>
        <p:spPr bwMode="auto">
          <a:xfrm flipV="1">
            <a:off x="7897813" y="2112963"/>
            <a:ext cx="0" cy="2143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06" name="AutoShape 5"/>
          <p:cNvSpPr>
            <a:spLocks/>
          </p:cNvSpPr>
          <p:nvPr/>
        </p:nvSpPr>
        <p:spPr bwMode="auto">
          <a:xfrm>
            <a:off x="9405938" y="3144838"/>
            <a:ext cx="358775" cy="508000"/>
          </a:xfrm>
          <a:custGeom>
            <a:avLst/>
            <a:gdLst>
              <a:gd name="T0" fmla="*/ 49491450 w 21600"/>
              <a:gd name="T1" fmla="*/ 140492668 h 21600"/>
              <a:gd name="T2" fmla="*/ 49491450 w 21600"/>
              <a:gd name="T3" fmla="*/ 140492668 h 21600"/>
              <a:gd name="T4" fmla="*/ 49491450 w 21600"/>
              <a:gd name="T5" fmla="*/ 140492668 h 21600"/>
              <a:gd name="T6" fmla="*/ 49491450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3500" tIns="63500" rIns="63500" bIns="635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ヒラギノ角ゴ ProN W3" charset="0"/>
                <a:ea typeface="ＭＳ Ｐゴシック" panose="020B0600070205080204" pitchFamily="50" charset="-128"/>
                <a:sym typeface="ヒラギノ角ゴ ProN W3" charset="0"/>
              </a:rPr>
              <a:t>x</a:t>
            </a:r>
            <a:endParaRPr lang="ja-JP" altLang="ja-JP">
              <a:ea typeface="ＭＳ Ｐゴシック" panose="020B0600070205080204" pitchFamily="50" charset="-128"/>
            </a:endParaRPr>
          </a:p>
        </p:txBody>
      </p:sp>
      <p:sp>
        <p:nvSpPr>
          <p:cNvPr id="51207" name="Line 6"/>
          <p:cNvSpPr>
            <a:spLocks noChangeShapeType="1"/>
          </p:cNvSpPr>
          <p:nvPr/>
        </p:nvSpPr>
        <p:spPr bwMode="auto">
          <a:xfrm>
            <a:off x="7896225" y="3065463"/>
            <a:ext cx="1430338" cy="8715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08" name="AutoShape 7"/>
          <p:cNvSpPr>
            <a:spLocks/>
          </p:cNvSpPr>
          <p:nvPr/>
        </p:nvSpPr>
        <p:spPr bwMode="auto">
          <a:xfrm>
            <a:off x="8056563" y="3621088"/>
            <a:ext cx="1044575" cy="520700"/>
          </a:xfrm>
          <a:custGeom>
            <a:avLst/>
            <a:gdLst>
              <a:gd name="T0" fmla="*/ 1221467199 w 21600"/>
              <a:gd name="T1" fmla="*/ 151295219 h 21600"/>
              <a:gd name="T2" fmla="*/ 1221467199 w 21600"/>
              <a:gd name="T3" fmla="*/ 151295219 h 21600"/>
              <a:gd name="T4" fmla="*/ 1221467199 w 21600"/>
              <a:gd name="T5" fmla="*/ 151295219 h 21600"/>
              <a:gd name="T6" fmla="*/ 1221467199 w 21600"/>
              <a:gd name="T7" fmla="*/ 15129521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3500" tIns="63500" rIns="63500" bIns="635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27um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1209" name="Line 8"/>
          <p:cNvSpPr>
            <a:spLocks noChangeShapeType="1"/>
          </p:cNvSpPr>
          <p:nvPr/>
        </p:nvSpPr>
        <p:spPr bwMode="auto">
          <a:xfrm flipV="1">
            <a:off x="7897813" y="2589213"/>
            <a:ext cx="317500" cy="476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10" name="AutoShape 9"/>
          <p:cNvSpPr>
            <a:spLocks/>
          </p:cNvSpPr>
          <p:nvPr/>
        </p:nvSpPr>
        <p:spPr bwMode="auto">
          <a:xfrm>
            <a:off x="8215313" y="2271713"/>
            <a:ext cx="1046162" cy="520700"/>
          </a:xfrm>
          <a:custGeom>
            <a:avLst/>
            <a:gdLst>
              <a:gd name="T0" fmla="*/ 1227041715 w 21600"/>
              <a:gd name="T1" fmla="*/ 151295219 h 21600"/>
              <a:gd name="T2" fmla="*/ 1227041715 w 21600"/>
              <a:gd name="T3" fmla="*/ 151295219 h 21600"/>
              <a:gd name="T4" fmla="*/ 1227041715 w 21600"/>
              <a:gd name="T5" fmla="*/ 151295219 h 21600"/>
              <a:gd name="T6" fmla="*/ 1227041715 w 21600"/>
              <a:gd name="T7" fmla="*/ 15129521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3500" tIns="63500" rIns="63500" bIns="635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10um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1211" name="AutoShape 10"/>
          <p:cNvSpPr>
            <a:spLocks/>
          </p:cNvSpPr>
          <p:nvPr/>
        </p:nvSpPr>
        <p:spPr bwMode="auto">
          <a:xfrm>
            <a:off x="7897813" y="2032000"/>
            <a:ext cx="363537" cy="508000"/>
          </a:xfrm>
          <a:custGeom>
            <a:avLst/>
            <a:gdLst>
              <a:gd name="T0" fmla="*/ 51488419 w 21600"/>
              <a:gd name="T1" fmla="*/ 140492668 h 21600"/>
              <a:gd name="T2" fmla="*/ 51488419 w 21600"/>
              <a:gd name="T3" fmla="*/ 140492668 h 21600"/>
              <a:gd name="T4" fmla="*/ 51488419 w 21600"/>
              <a:gd name="T5" fmla="*/ 140492668 h 21600"/>
              <a:gd name="T6" fmla="*/ 51488419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3500" tIns="63500" rIns="63500" bIns="635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ヒラギノ角ゴ ProN W3" charset="0"/>
                <a:ea typeface="ＭＳ Ｐゴシック" panose="020B0600070205080204" pitchFamily="50" charset="-128"/>
                <a:sym typeface="ヒラギノ角ゴ ProN W3" charset="0"/>
              </a:rPr>
              <a:t>y</a:t>
            </a:r>
            <a:endParaRPr lang="ja-JP" altLang="ja-JP">
              <a:ea typeface="ＭＳ Ｐゴシック" panose="020B0600070205080204" pitchFamily="50" charset="-128"/>
            </a:endParaRPr>
          </a:p>
        </p:txBody>
      </p:sp>
      <p:sp>
        <p:nvSpPr>
          <p:cNvPr id="51212" name="AutoShape 11"/>
          <p:cNvSpPr>
            <a:spLocks/>
          </p:cNvSpPr>
          <p:nvPr/>
        </p:nvSpPr>
        <p:spPr bwMode="auto">
          <a:xfrm>
            <a:off x="6243637" y="6116637"/>
            <a:ext cx="2335213" cy="917575"/>
          </a:xfrm>
          <a:custGeom>
            <a:avLst/>
            <a:gdLst>
              <a:gd name="T0" fmla="*/ 2147483646 w 21600"/>
              <a:gd name="T1" fmla="*/ 827918704 h 21600"/>
              <a:gd name="T2" fmla="*/ 2147483646 w 21600"/>
              <a:gd name="T3" fmla="*/ 827918704 h 21600"/>
              <a:gd name="T4" fmla="*/ 2147483646 w 21600"/>
              <a:gd name="T5" fmla="*/ 827918704 h 21600"/>
              <a:gd name="T6" fmla="*/ 2147483646 w 21600"/>
              <a:gd name="T7" fmla="*/ 82791870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Design:  </a:t>
            </a:r>
            <a:r>
              <a:rPr lang="ja-JP" altLang="ja-JP" sz="2600" dirty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circle</a:t>
            </a:r>
            <a:endParaRPr lang="ja-JP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51213" name="Group 12"/>
          <p:cNvGrpSpPr>
            <a:grpSpLocks/>
          </p:cNvGrpSpPr>
          <p:nvPr/>
        </p:nvGrpSpPr>
        <p:grpSpPr bwMode="auto">
          <a:xfrm>
            <a:off x="571500" y="1954213"/>
            <a:ext cx="4908550" cy="2501900"/>
            <a:chOff x="0" y="0"/>
            <a:chExt cx="387" cy="198"/>
          </a:xfrm>
        </p:grpSpPr>
        <p:pic>
          <p:nvPicPr>
            <p:cNvPr id="51217" name="Picture 13" descr="image2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510"/>
            <a:stretch>
              <a:fillRect/>
            </a:stretch>
          </p:blipFill>
          <p:spPr bwMode="auto">
            <a:xfrm>
              <a:off x="0" y="0"/>
              <a:ext cx="372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18" name="AutoShape 14"/>
            <p:cNvSpPr>
              <a:spLocks/>
            </p:cNvSpPr>
            <p:nvPr/>
          </p:nvSpPr>
          <p:spPr bwMode="auto">
            <a:xfrm>
              <a:off x="128" y="50"/>
              <a:ext cx="251" cy="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/>
            <a:lstStyle>
              <a:lvl1pPr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marL="742950" indent="-28575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marL="11430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marL="16002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marL="20574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25146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29718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34290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38862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r>
                <a:rPr lang="ja-JP" altLang="ja-JP" sz="2600">
                  <a:solidFill>
                    <a:srgbClr val="FFFF00"/>
                  </a:solidFill>
                  <a:latin typeface="ヒラギノ角ゴ ProN W3" charset="0"/>
                  <a:ea typeface="ＭＳ Ｐゴシック" panose="020B0600070205080204" pitchFamily="50" charset="-128"/>
                  <a:sym typeface="ヒラギノ角ゴ ProN W3" charset="0"/>
                </a:rPr>
                <a:t>Transmitted power</a:t>
              </a:r>
              <a:endParaRPr lang="ja-JP" altLang="ja-JP">
                <a:ea typeface="ＭＳ Ｐゴシック" panose="020B0600070205080204" pitchFamily="50" charset="-128"/>
              </a:endParaRPr>
            </a:p>
          </p:txBody>
        </p:sp>
        <p:sp>
          <p:nvSpPr>
            <p:cNvPr id="51219" name="AutoShape 15"/>
            <p:cNvSpPr>
              <a:spLocks/>
            </p:cNvSpPr>
            <p:nvPr/>
          </p:nvSpPr>
          <p:spPr bwMode="auto">
            <a:xfrm>
              <a:off x="165" y="99"/>
              <a:ext cx="222" cy="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/>
            <a:lstStyle>
              <a:lvl1pPr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marL="742950" indent="-28575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marL="11430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marL="16002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marL="20574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25146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29718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34290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38862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r>
                <a:rPr lang="ja-JP" altLang="ja-JP" sz="2600">
                  <a:solidFill>
                    <a:srgbClr val="FF33CC"/>
                  </a:solidFill>
                  <a:latin typeface="ヒラギノ角ゴ ProN W3" charset="0"/>
                  <a:ea typeface="ＭＳ Ｐゴシック" panose="020B0600070205080204" pitchFamily="50" charset="-128"/>
                  <a:sym typeface="ヒラギノ角ゴ ProN W3" charset="0"/>
                </a:rPr>
                <a:t>Reflected power</a:t>
              </a:r>
              <a:endParaRPr lang="ja-JP" altLang="ja-JP">
                <a:ea typeface="ＭＳ Ｐゴシック" panose="020B0600070205080204" pitchFamily="50" charset="-128"/>
              </a:endParaRPr>
            </a:p>
          </p:txBody>
        </p:sp>
        <p:sp>
          <p:nvSpPr>
            <p:cNvPr id="51220" name="Line 16"/>
            <p:cNvSpPr>
              <a:spLocks noChangeShapeType="1"/>
            </p:cNvSpPr>
            <p:nvPr/>
          </p:nvSpPr>
          <p:spPr bwMode="auto">
            <a:xfrm>
              <a:off x="9" y="168"/>
              <a:ext cx="351" cy="1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21" name="AutoShape 17"/>
            <p:cNvSpPr>
              <a:spLocks/>
            </p:cNvSpPr>
            <p:nvPr/>
          </p:nvSpPr>
          <p:spPr bwMode="auto">
            <a:xfrm>
              <a:off x="146" y="137"/>
              <a:ext cx="51" cy="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/>
            <a:lstStyle>
              <a:lvl1pPr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marL="742950" indent="-28575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marL="11430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marL="16002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marL="20574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25146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29718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34290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38862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r>
                <a:rPr lang="ja-JP" altLang="ja-JP" sz="2200">
                  <a:solidFill>
                    <a:srgbClr val="FFFFFF"/>
                  </a:solidFill>
                  <a:latin typeface="ヒラギノ角ゴ ProN W3" charset="0"/>
                  <a:ea typeface="ＭＳ Ｐゴシック" panose="020B0600070205080204" pitchFamily="50" charset="-128"/>
                  <a:sym typeface="ヒラギノ角ゴ ProN W3" charset="0"/>
                </a:rPr>
                <a:t>20s</a:t>
              </a:r>
              <a:endParaRPr lang="ja-JP" altLang="ja-JP"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51214" name="AutoShape 18"/>
          <p:cNvSpPr>
            <a:spLocks/>
          </p:cNvSpPr>
          <p:nvPr/>
        </p:nvSpPr>
        <p:spPr bwMode="auto">
          <a:xfrm>
            <a:off x="571500" y="5295900"/>
            <a:ext cx="3800475" cy="509588"/>
          </a:xfrm>
          <a:custGeom>
            <a:avLst/>
            <a:gdLst>
              <a:gd name="T0" fmla="*/ 2147483646 w 21600"/>
              <a:gd name="T1" fmla="*/ 141814306 h 21600"/>
              <a:gd name="T2" fmla="*/ 2147483646 w 21600"/>
              <a:gd name="T3" fmla="*/ 141814306 h 21600"/>
              <a:gd name="T4" fmla="*/ 2147483646 w 21600"/>
              <a:gd name="T5" fmla="*/ 141814306 h 21600"/>
              <a:gd name="T6" fmla="*/ 2147483646 w 21600"/>
              <a:gd name="T7" fmla="*/ 14181430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sz="2600">
                <a:latin typeface="ヒラギノ角ゴ ProN W3" charset="0"/>
                <a:ea typeface="ＭＳ Ｐゴシック" panose="020B0600070205080204" pitchFamily="50" charset="-128"/>
                <a:sym typeface="ヒラギノ角ゴ ProN W3" charset="0"/>
              </a:rPr>
              <a:t>・</a:t>
            </a:r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Possible thermal effect</a:t>
            </a:r>
            <a:endParaRPr lang="ja-JP" altLang="ja-JP">
              <a:ea typeface="ＭＳ Ｐゴシック" panose="020B0600070205080204" pitchFamily="50" charset="-128"/>
            </a:endParaRPr>
          </a:p>
        </p:txBody>
      </p:sp>
      <p:sp>
        <p:nvSpPr>
          <p:cNvPr id="51215" name="AutoShape 19"/>
          <p:cNvSpPr>
            <a:spLocks/>
          </p:cNvSpPr>
          <p:nvPr/>
        </p:nvSpPr>
        <p:spPr bwMode="auto">
          <a:xfrm>
            <a:off x="6086475" y="5295900"/>
            <a:ext cx="2701925" cy="509588"/>
          </a:xfrm>
          <a:custGeom>
            <a:avLst/>
            <a:gdLst>
              <a:gd name="T0" fmla="*/ 2147483646 w 21600"/>
              <a:gd name="T1" fmla="*/ 141814306 h 21600"/>
              <a:gd name="T2" fmla="*/ 2147483646 w 21600"/>
              <a:gd name="T3" fmla="*/ 141814306 h 21600"/>
              <a:gd name="T4" fmla="*/ 2147483646 w 21600"/>
              <a:gd name="T5" fmla="*/ 141814306 h 21600"/>
              <a:gd name="T6" fmla="*/ 2147483646 w 21600"/>
              <a:gd name="T7" fmla="*/ 14181430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sz="2600">
                <a:latin typeface="ヒラギノ角ゴ ProN W3" charset="0"/>
                <a:ea typeface="ＭＳ Ｐゴシック" panose="020B0600070205080204" pitchFamily="50" charset="-128"/>
                <a:sym typeface="ヒラギノ角ゴ ProN W3" charset="0"/>
              </a:rPr>
              <a:t>・</a:t>
            </a:r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Profile at the IP</a:t>
            </a:r>
            <a:endParaRPr lang="ja-JP" altLang="ja-JP">
              <a:ea typeface="ＭＳ Ｐゴシック" panose="020B0600070205080204" pitchFamily="50" charset="-128"/>
            </a:endParaRPr>
          </a:p>
        </p:txBody>
      </p:sp>
      <p:sp>
        <p:nvSpPr>
          <p:cNvPr id="51216" name="AutoShape 20"/>
          <p:cNvSpPr>
            <a:spLocks/>
          </p:cNvSpPr>
          <p:nvPr/>
        </p:nvSpPr>
        <p:spPr bwMode="auto">
          <a:xfrm>
            <a:off x="571500" y="6116638"/>
            <a:ext cx="4865688" cy="917575"/>
          </a:xfrm>
          <a:custGeom>
            <a:avLst/>
            <a:gdLst>
              <a:gd name="T0" fmla="*/ 2147483646 w 21600"/>
              <a:gd name="T1" fmla="*/ 827918704 h 21600"/>
              <a:gd name="T2" fmla="*/ 2147483646 w 21600"/>
              <a:gd name="T3" fmla="*/ 827918704 h 21600"/>
              <a:gd name="T4" fmla="*/ 2147483646 w 21600"/>
              <a:gd name="T5" fmla="*/ 827918704 h 21600"/>
              <a:gd name="T6" fmla="*/ 2147483646 w 21600"/>
              <a:gd name="T7" fmla="*/ 82791870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(unexpected) losses on mirrors</a:t>
            </a:r>
          </a:p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→distortion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 smtClean="0"/>
              <a:t>Beam Profile in the cavity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 rot="759599">
            <a:off x="4099446" y="2470326"/>
            <a:ext cx="28803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6" name="円/楕円 5"/>
          <p:cNvSpPr/>
          <p:nvPr/>
        </p:nvSpPr>
        <p:spPr>
          <a:xfrm rot="20840696">
            <a:off x="665503" y="4270516"/>
            <a:ext cx="229587" cy="576081"/>
          </a:xfrm>
          <a:custGeom>
            <a:avLst/>
            <a:gdLst>
              <a:gd name="connsiteX0" fmla="*/ 0 w 648072"/>
              <a:gd name="connsiteY0" fmla="*/ 288032 h 576064"/>
              <a:gd name="connsiteX1" fmla="*/ 324036 w 648072"/>
              <a:gd name="connsiteY1" fmla="*/ 0 h 576064"/>
              <a:gd name="connsiteX2" fmla="*/ 648072 w 648072"/>
              <a:gd name="connsiteY2" fmla="*/ 288032 h 576064"/>
              <a:gd name="connsiteX3" fmla="*/ 324036 w 648072"/>
              <a:gd name="connsiteY3" fmla="*/ 576064 h 576064"/>
              <a:gd name="connsiteX4" fmla="*/ 0 w 648072"/>
              <a:gd name="connsiteY4" fmla="*/ 288032 h 576064"/>
              <a:gd name="connsiteX0" fmla="*/ 0 w 328558"/>
              <a:gd name="connsiteY0" fmla="*/ 288041 h 576081"/>
              <a:gd name="connsiteX1" fmla="*/ 324036 w 328558"/>
              <a:gd name="connsiteY1" fmla="*/ 9 h 576081"/>
              <a:gd name="connsiteX2" fmla="*/ 198246 w 328558"/>
              <a:gd name="connsiteY2" fmla="*/ 280666 h 576081"/>
              <a:gd name="connsiteX3" fmla="*/ 324036 w 328558"/>
              <a:gd name="connsiteY3" fmla="*/ 576073 h 576081"/>
              <a:gd name="connsiteX4" fmla="*/ 0 w 328558"/>
              <a:gd name="connsiteY4" fmla="*/ 288041 h 576081"/>
              <a:gd name="connsiteX0" fmla="*/ 0 w 229587"/>
              <a:gd name="connsiteY0" fmla="*/ 288041 h 576081"/>
              <a:gd name="connsiteX1" fmla="*/ 228172 w 229587"/>
              <a:gd name="connsiteY1" fmla="*/ 9 h 576081"/>
              <a:gd name="connsiteX2" fmla="*/ 102382 w 229587"/>
              <a:gd name="connsiteY2" fmla="*/ 280666 h 576081"/>
              <a:gd name="connsiteX3" fmla="*/ 228172 w 229587"/>
              <a:gd name="connsiteY3" fmla="*/ 576073 h 576081"/>
              <a:gd name="connsiteX4" fmla="*/ 0 w 229587"/>
              <a:gd name="connsiteY4" fmla="*/ 288041 h 576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587" h="576081">
                <a:moveTo>
                  <a:pt x="0" y="288041"/>
                </a:moveTo>
                <a:cubicBezTo>
                  <a:pt x="0" y="128965"/>
                  <a:pt x="211108" y="1238"/>
                  <a:pt x="228172" y="9"/>
                </a:cubicBezTo>
                <a:cubicBezTo>
                  <a:pt x="245236" y="-1220"/>
                  <a:pt x="102382" y="121590"/>
                  <a:pt x="102382" y="280666"/>
                </a:cubicBezTo>
                <a:cubicBezTo>
                  <a:pt x="102382" y="439742"/>
                  <a:pt x="245236" y="574844"/>
                  <a:pt x="228172" y="576073"/>
                </a:cubicBezTo>
                <a:cubicBezTo>
                  <a:pt x="211108" y="577302"/>
                  <a:pt x="0" y="447117"/>
                  <a:pt x="0" y="28804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7" name="円/楕円 6"/>
          <p:cNvSpPr/>
          <p:nvPr/>
        </p:nvSpPr>
        <p:spPr>
          <a:xfrm rot="21066849">
            <a:off x="6512860" y="1930266"/>
            <a:ext cx="292979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8" name="円/楕円 7"/>
          <p:cNvSpPr/>
          <p:nvPr/>
        </p:nvSpPr>
        <p:spPr>
          <a:xfrm rot="427192">
            <a:off x="6547718" y="4774450"/>
            <a:ext cx="223263" cy="576361"/>
          </a:xfrm>
          <a:custGeom>
            <a:avLst/>
            <a:gdLst>
              <a:gd name="connsiteX0" fmla="*/ 0 w 648072"/>
              <a:gd name="connsiteY0" fmla="*/ 288032 h 576064"/>
              <a:gd name="connsiteX1" fmla="*/ 324036 w 648072"/>
              <a:gd name="connsiteY1" fmla="*/ 0 h 576064"/>
              <a:gd name="connsiteX2" fmla="*/ 648072 w 648072"/>
              <a:gd name="connsiteY2" fmla="*/ 288032 h 576064"/>
              <a:gd name="connsiteX3" fmla="*/ 324036 w 648072"/>
              <a:gd name="connsiteY3" fmla="*/ 576064 h 576064"/>
              <a:gd name="connsiteX4" fmla="*/ 0 w 648072"/>
              <a:gd name="connsiteY4" fmla="*/ 288032 h 576064"/>
              <a:gd name="connsiteX0" fmla="*/ 103054 w 330797"/>
              <a:gd name="connsiteY0" fmla="*/ 317660 h 576361"/>
              <a:gd name="connsiteX1" fmla="*/ 6761 w 330797"/>
              <a:gd name="connsiteY1" fmla="*/ 131 h 576361"/>
              <a:gd name="connsiteX2" fmla="*/ 330797 w 330797"/>
              <a:gd name="connsiteY2" fmla="*/ 288163 h 576361"/>
              <a:gd name="connsiteX3" fmla="*/ 6761 w 330797"/>
              <a:gd name="connsiteY3" fmla="*/ 576195 h 576361"/>
              <a:gd name="connsiteX4" fmla="*/ 103054 w 330797"/>
              <a:gd name="connsiteY4" fmla="*/ 317660 h 576361"/>
              <a:gd name="connsiteX0" fmla="*/ 98759 w 223263"/>
              <a:gd name="connsiteY0" fmla="*/ 317660 h 576361"/>
              <a:gd name="connsiteX1" fmla="*/ 2466 w 223263"/>
              <a:gd name="connsiteY1" fmla="*/ 131 h 576361"/>
              <a:gd name="connsiteX2" fmla="*/ 223263 w 223263"/>
              <a:gd name="connsiteY2" fmla="*/ 288163 h 576361"/>
              <a:gd name="connsiteX3" fmla="*/ 2466 w 223263"/>
              <a:gd name="connsiteY3" fmla="*/ 576195 h 576361"/>
              <a:gd name="connsiteX4" fmla="*/ 98759 w 223263"/>
              <a:gd name="connsiteY4" fmla="*/ 317660 h 57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263" h="576361">
                <a:moveTo>
                  <a:pt x="98759" y="317660"/>
                </a:moveTo>
                <a:cubicBezTo>
                  <a:pt x="98759" y="158584"/>
                  <a:pt x="-18285" y="5047"/>
                  <a:pt x="2466" y="131"/>
                </a:cubicBezTo>
                <a:cubicBezTo>
                  <a:pt x="23217" y="-4785"/>
                  <a:pt x="223263" y="129087"/>
                  <a:pt x="223263" y="288163"/>
                </a:cubicBezTo>
                <a:cubicBezTo>
                  <a:pt x="223263" y="447239"/>
                  <a:pt x="23217" y="571279"/>
                  <a:pt x="2466" y="576195"/>
                </a:cubicBezTo>
                <a:cubicBezTo>
                  <a:pt x="-18285" y="581111"/>
                  <a:pt x="98759" y="476736"/>
                  <a:pt x="98759" y="3176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771525" y="2759623"/>
            <a:ext cx="7581900" cy="1809750"/>
          </a:xfrm>
          <a:custGeom>
            <a:avLst/>
            <a:gdLst>
              <a:gd name="connsiteX0" fmla="*/ 0 w 7581900"/>
              <a:gd name="connsiteY0" fmla="*/ 1809750 h 1809750"/>
              <a:gd name="connsiteX1" fmla="*/ 4114800 w 7581900"/>
              <a:gd name="connsiteY1" fmla="*/ 1809750 h 1809750"/>
              <a:gd name="connsiteX2" fmla="*/ 7581900 w 7581900"/>
              <a:gd name="connsiteY2" fmla="*/ 9525 h 1809750"/>
              <a:gd name="connsiteX3" fmla="*/ 3457575 w 7581900"/>
              <a:gd name="connsiteY3" fmla="*/ 0 h 1809750"/>
              <a:gd name="connsiteX4" fmla="*/ 0 w 7581900"/>
              <a:gd name="connsiteY4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1809750">
                <a:moveTo>
                  <a:pt x="0" y="1809750"/>
                </a:moveTo>
                <a:lnTo>
                  <a:pt x="4114800" y="1809750"/>
                </a:lnTo>
                <a:lnTo>
                  <a:pt x="7581900" y="9525"/>
                </a:lnTo>
                <a:lnTo>
                  <a:pt x="3457575" y="0"/>
                </a:lnTo>
                <a:lnTo>
                  <a:pt x="0" y="1809750"/>
                </a:lnTo>
                <a:close/>
              </a:path>
            </a:pathLst>
          </a:cu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2505075" y="2224072"/>
            <a:ext cx="4143375" cy="2831076"/>
          </a:xfrm>
          <a:custGeom>
            <a:avLst/>
            <a:gdLst>
              <a:gd name="connsiteX0" fmla="*/ 4114800 w 4143375"/>
              <a:gd name="connsiteY0" fmla="*/ 0 h 2838450"/>
              <a:gd name="connsiteX1" fmla="*/ 4143375 w 4143375"/>
              <a:gd name="connsiteY1" fmla="*/ 2838450 h 2838450"/>
              <a:gd name="connsiteX2" fmla="*/ 0 w 4143375"/>
              <a:gd name="connsiteY2" fmla="*/ 2838450 h 2838450"/>
              <a:gd name="connsiteX3" fmla="*/ 0 w 4143375"/>
              <a:gd name="connsiteY3" fmla="*/ 9525 h 2838450"/>
              <a:gd name="connsiteX4" fmla="*/ 4114800 w 4143375"/>
              <a:gd name="connsiteY4" fmla="*/ 0 h 2838450"/>
              <a:gd name="connsiteX0" fmla="*/ 4129548 w 4143375"/>
              <a:gd name="connsiteY0" fmla="*/ 0 h 2831076"/>
              <a:gd name="connsiteX1" fmla="*/ 4143375 w 4143375"/>
              <a:gd name="connsiteY1" fmla="*/ 2831076 h 2831076"/>
              <a:gd name="connsiteX2" fmla="*/ 0 w 4143375"/>
              <a:gd name="connsiteY2" fmla="*/ 2831076 h 2831076"/>
              <a:gd name="connsiteX3" fmla="*/ 0 w 4143375"/>
              <a:gd name="connsiteY3" fmla="*/ 2151 h 2831076"/>
              <a:gd name="connsiteX4" fmla="*/ 4129548 w 4143375"/>
              <a:gd name="connsiteY4" fmla="*/ 0 h 2831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3375" h="2831076">
                <a:moveTo>
                  <a:pt x="4129548" y="0"/>
                </a:moveTo>
                <a:lnTo>
                  <a:pt x="4143375" y="2831076"/>
                </a:lnTo>
                <a:lnTo>
                  <a:pt x="0" y="2831076"/>
                </a:lnTo>
                <a:lnTo>
                  <a:pt x="0" y="2151"/>
                </a:lnTo>
                <a:lnTo>
                  <a:pt x="4129548" y="0"/>
                </a:lnTo>
                <a:close/>
              </a:path>
            </a:pathLst>
          </a:cu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2505075" y="3658458"/>
            <a:ext cx="41433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弧 12"/>
          <p:cNvSpPr/>
          <p:nvPr/>
        </p:nvSpPr>
        <p:spPr>
          <a:xfrm>
            <a:off x="2047875" y="2986162"/>
            <a:ext cx="914400" cy="914400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6892" eaLnBrk="1"/>
            <a:endParaRPr kumimoji="1" lang="ja-JP" altLang="en-US">
              <a:solidFill>
                <a:prstClr val="black"/>
              </a:solidFill>
              <a:sym typeface="Helvetica" charset="0"/>
            </a:endParaRPr>
          </a:p>
        </p:txBody>
      </p:sp>
      <p:graphicFrame>
        <p:nvGraphicFramePr>
          <p:cNvPr id="15" name="オブジェクト 14"/>
          <p:cNvGraphicFramePr>
            <a:graphicFrameLocks noChangeAspect="1"/>
          </p:cNvGraphicFramePr>
          <p:nvPr>
            <p:extLst/>
          </p:nvPr>
        </p:nvGraphicFramePr>
        <p:xfrm>
          <a:off x="2831771" y="2566161"/>
          <a:ext cx="461131" cy="737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6" name="Equation" r:id="rId4" imgW="126720" imgH="203040" progId="Equation.DSMT4">
                  <p:embed/>
                </p:oleObj>
              </mc:Choice>
              <mc:Fallback>
                <p:oleObj name="Equation" r:id="rId4" imgW="126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31771" y="2566161"/>
                        <a:ext cx="461131" cy="737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グループ化 10"/>
          <p:cNvGrpSpPr/>
          <p:nvPr/>
        </p:nvGrpSpPr>
        <p:grpSpPr>
          <a:xfrm>
            <a:off x="818161" y="4247535"/>
            <a:ext cx="5661297" cy="2998885"/>
            <a:chOff x="818161" y="4247535"/>
            <a:chExt cx="5661297" cy="2998885"/>
          </a:xfrm>
        </p:grpSpPr>
        <p:sp>
          <p:nvSpPr>
            <p:cNvPr id="16" name="AutoShape 2"/>
            <p:cNvSpPr>
              <a:spLocks/>
            </p:cNvSpPr>
            <p:nvPr/>
          </p:nvSpPr>
          <p:spPr bwMode="auto">
            <a:xfrm rot="1799998">
              <a:off x="818161" y="6109769"/>
              <a:ext cx="1853617" cy="1136651"/>
            </a:xfrm>
            <a:custGeom>
              <a:avLst/>
              <a:gdLst>
                <a:gd name="T0" fmla="*/ 1705768 w 21600"/>
                <a:gd name="T1" fmla="*/ 568325 h 21600"/>
                <a:gd name="T2" fmla="*/ 1705768 w 21600"/>
                <a:gd name="T3" fmla="*/ 568325 h 21600"/>
                <a:gd name="T4" fmla="*/ 1705768 w 21600"/>
                <a:gd name="T5" fmla="*/ 568325 h 21600"/>
                <a:gd name="T6" fmla="*/ 1705768 w 21600"/>
                <a:gd name="T7" fmla="*/ 56832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10800" y="0"/>
                  </a:ln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56892" eaLnBrk="1"/>
              <a:endParaRPr lang="ja-JP" altLang="en-US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" name="フリーフォーム 2"/>
            <p:cNvSpPr/>
            <p:nvPr/>
          </p:nvSpPr>
          <p:spPr>
            <a:xfrm>
              <a:off x="963561" y="4247535"/>
              <a:ext cx="5515897" cy="580104"/>
            </a:xfrm>
            <a:custGeom>
              <a:avLst/>
              <a:gdLst>
                <a:gd name="connsiteX0" fmla="*/ 0 w 5515897"/>
                <a:gd name="connsiteY0" fmla="*/ 0 h 580104"/>
                <a:gd name="connsiteX1" fmla="*/ 2615381 w 5515897"/>
                <a:gd name="connsiteY1" fmla="*/ 393291 h 580104"/>
                <a:gd name="connsiteX2" fmla="*/ 5515897 w 5515897"/>
                <a:gd name="connsiteY2" fmla="*/ 580104 h 580104"/>
                <a:gd name="connsiteX0" fmla="*/ 0 w 5515897"/>
                <a:gd name="connsiteY0" fmla="*/ 0 h 580104"/>
                <a:gd name="connsiteX1" fmla="*/ 3028336 w 5515897"/>
                <a:gd name="connsiteY1" fmla="*/ 481781 h 580104"/>
                <a:gd name="connsiteX2" fmla="*/ 5515897 w 5515897"/>
                <a:gd name="connsiteY2" fmla="*/ 580104 h 58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15897" h="580104">
                  <a:moveTo>
                    <a:pt x="0" y="0"/>
                  </a:moveTo>
                  <a:cubicBezTo>
                    <a:pt x="848032" y="148303"/>
                    <a:pt x="2109020" y="385097"/>
                    <a:pt x="3028336" y="481781"/>
                  </a:cubicBezTo>
                  <a:cubicBezTo>
                    <a:pt x="3947652" y="578465"/>
                    <a:pt x="4525297" y="535039"/>
                    <a:pt x="5515897" y="580104"/>
                  </a:cubicBezTo>
                </a:path>
              </a:pathLst>
            </a:custGeom>
            <a:noFill/>
            <a:ln>
              <a:solidFill>
                <a:srgbClr val="FF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92" eaLnBrk="1"/>
              <a:endParaRPr kumimoji="1" lang="ja-JP" altLang="en-US">
                <a:solidFill>
                  <a:prstClr val="white"/>
                </a:solidFill>
                <a:sym typeface="Helvetica" charset="0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846880" flipV="1">
              <a:off x="986663" y="4614990"/>
              <a:ext cx="5489358" cy="806613"/>
            </a:xfrm>
            <a:custGeom>
              <a:avLst/>
              <a:gdLst>
                <a:gd name="connsiteX0" fmla="*/ 0 w 5515897"/>
                <a:gd name="connsiteY0" fmla="*/ 0 h 580104"/>
                <a:gd name="connsiteX1" fmla="*/ 2615381 w 5515897"/>
                <a:gd name="connsiteY1" fmla="*/ 393291 h 580104"/>
                <a:gd name="connsiteX2" fmla="*/ 5515897 w 5515897"/>
                <a:gd name="connsiteY2" fmla="*/ 580104 h 580104"/>
                <a:gd name="connsiteX0" fmla="*/ 0 w 5654079"/>
                <a:gd name="connsiteY0" fmla="*/ 0 h 675681"/>
                <a:gd name="connsiteX1" fmla="*/ 2753563 w 5654079"/>
                <a:gd name="connsiteY1" fmla="*/ 488868 h 675681"/>
                <a:gd name="connsiteX2" fmla="*/ 5654079 w 5654079"/>
                <a:gd name="connsiteY2" fmla="*/ 675681 h 675681"/>
                <a:gd name="connsiteX0" fmla="*/ 0 w 5489358"/>
                <a:gd name="connsiteY0" fmla="*/ 0 h 806613"/>
                <a:gd name="connsiteX1" fmla="*/ 2753563 w 5489358"/>
                <a:gd name="connsiteY1" fmla="*/ 488868 h 806613"/>
                <a:gd name="connsiteX2" fmla="*/ 5489358 w 5489358"/>
                <a:gd name="connsiteY2" fmla="*/ 806613 h 806613"/>
                <a:gd name="connsiteX0" fmla="*/ 0 w 5489358"/>
                <a:gd name="connsiteY0" fmla="*/ 0 h 806613"/>
                <a:gd name="connsiteX1" fmla="*/ 2784455 w 5489358"/>
                <a:gd name="connsiteY1" fmla="*/ 567605 h 806613"/>
                <a:gd name="connsiteX2" fmla="*/ 5489358 w 5489358"/>
                <a:gd name="connsiteY2" fmla="*/ 806613 h 80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9358" h="806613">
                  <a:moveTo>
                    <a:pt x="0" y="0"/>
                  </a:moveTo>
                  <a:cubicBezTo>
                    <a:pt x="848032" y="148303"/>
                    <a:pt x="1869562" y="433170"/>
                    <a:pt x="2784455" y="567605"/>
                  </a:cubicBezTo>
                  <a:cubicBezTo>
                    <a:pt x="3699348" y="702040"/>
                    <a:pt x="4498758" y="761548"/>
                    <a:pt x="5489358" y="806613"/>
                  </a:cubicBezTo>
                </a:path>
              </a:pathLst>
            </a:custGeom>
            <a:noFill/>
            <a:ln>
              <a:solidFill>
                <a:srgbClr val="FF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92" eaLnBrk="1"/>
              <a:endParaRPr kumimoji="1" lang="ja-JP" altLang="en-US">
                <a:solidFill>
                  <a:prstClr val="white"/>
                </a:solidFill>
                <a:sym typeface="Helvetica" charset="0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V="1">
              <a:off x="2443262" y="5146402"/>
              <a:ext cx="1080120" cy="9323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テキスト ボックス 17"/>
          <p:cNvSpPr txBox="1"/>
          <p:nvPr/>
        </p:nvSpPr>
        <p:spPr>
          <a:xfrm>
            <a:off x="4039288" y="5737159"/>
            <a:ext cx="39421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6892" eaLnBrk="1"/>
            <a:r>
              <a:rPr kumimoji="1" lang="en-US" altLang="ja-JP" sz="2800" dirty="0" smtClean="0">
                <a:latin typeface="Helvetica" charset="0"/>
                <a:cs typeface="Helvetica" charset="0"/>
                <a:sym typeface="Helvetica" charset="0"/>
              </a:rPr>
              <a:t>Profile at the focal point</a:t>
            </a:r>
          </a:p>
          <a:p>
            <a:pPr defTabSz="456892" eaLnBrk="1"/>
            <a:r>
              <a:rPr kumimoji="1" lang="en-US" altLang="ja-JP" sz="2800" dirty="0" smtClean="0">
                <a:latin typeface="Helvetica" charset="0"/>
                <a:cs typeface="Helvetica" charset="0"/>
                <a:sym typeface="Helvetica" charset="0"/>
              </a:rPr>
              <a:t>depends on </a:t>
            </a:r>
            <a:r>
              <a:rPr kumimoji="1" lang="en-US" altLang="ja-JP" sz="2800" dirty="0" smtClean="0">
                <a:latin typeface="Symbol" panose="05050102010706020507" pitchFamily="18" charset="2"/>
                <a:cs typeface="Helvetica" charset="0"/>
                <a:sym typeface="Helvetica" charset="0"/>
              </a:rPr>
              <a:t>f</a:t>
            </a:r>
            <a:endParaRPr kumimoji="1" lang="ja-JP" altLang="en-US" sz="2800" dirty="0">
              <a:latin typeface="Symbol" panose="05050102010706020507" pitchFamily="18" charset="2"/>
              <a:cs typeface="Helvetica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4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タイトル 1"/>
          <p:cNvSpPr>
            <a:spLocks noGrp="1"/>
          </p:cNvSpPr>
          <p:nvPr>
            <p:ph type="title"/>
          </p:nvPr>
        </p:nvSpPr>
        <p:spPr bwMode="auto">
          <a:xfrm>
            <a:off x="427038" y="277326"/>
            <a:ext cx="9063990" cy="12594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ja-JP" sz="4400" dirty="0" smtClean="0">
                <a:ea typeface="ＭＳ Ｐゴシック" panose="020B0600070205080204" pitchFamily="50" charset="-128"/>
              </a:rPr>
              <a:t>Beam Profile in the cavity</a:t>
            </a:r>
            <a:endParaRPr kumimoji="1" lang="ja-JP" altLang="en-US" sz="4400" dirty="0" smtClean="0">
              <a:ea typeface="ＭＳ Ｐゴシック" panose="020B0600070205080204" pitchFamily="50" charset="-128"/>
            </a:endParaRPr>
          </a:p>
        </p:txBody>
      </p:sp>
      <p:sp>
        <p:nvSpPr>
          <p:cNvPr id="5" name="円/楕円 4"/>
          <p:cNvSpPr/>
          <p:nvPr/>
        </p:nvSpPr>
        <p:spPr>
          <a:xfrm rot="759599">
            <a:off x="4098925" y="2470150"/>
            <a:ext cx="2889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6892" eaLnBrk="1"/>
            <a:endParaRPr kumimoji="1" lang="ja-JP" altLang="en-US">
              <a:solidFill>
                <a:srgbClr val="FFFFFF"/>
              </a:solidFill>
              <a:sym typeface="Helvetica" charset="0"/>
            </a:endParaRPr>
          </a:p>
        </p:txBody>
      </p:sp>
      <p:sp>
        <p:nvSpPr>
          <p:cNvPr id="6" name="円/楕円 5"/>
          <p:cNvSpPr/>
          <p:nvPr/>
        </p:nvSpPr>
        <p:spPr>
          <a:xfrm rot="21420000">
            <a:off x="665163" y="4270375"/>
            <a:ext cx="230187" cy="576263"/>
          </a:xfrm>
          <a:custGeom>
            <a:avLst/>
            <a:gdLst>
              <a:gd name="connsiteX0" fmla="*/ 0 w 648072"/>
              <a:gd name="connsiteY0" fmla="*/ 288032 h 576064"/>
              <a:gd name="connsiteX1" fmla="*/ 324036 w 648072"/>
              <a:gd name="connsiteY1" fmla="*/ 0 h 576064"/>
              <a:gd name="connsiteX2" fmla="*/ 648072 w 648072"/>
              <a:gd name="connsiteY2" fmla="*/ 288032 h 576064"/>
              <a:gd name="connsiteX3" fmla="*/ 324036 w 648072"/>
              <a:gd name="connsiteY3" fmla="*/ 576064 h 576064"/>
              <a:gd name="connsiteX4" fmla="*/ 0 w 648072"/>
              <a:gd name="connsiteY4" fmla="*/ 288032 h 576064"/>
              <a:gd name="connsiteX0" fmla="*/ 0 w 328558"/>
              <a:gd name="connsiteY0" fmla="*/ 288041 h 576081"/>
              <a:gd name="connsiteX1" fmla="*/ 324036 w 328558"/>
              <a:gd name="connsiteY1" fmla="*/ 9 h 576081"/>
              <a:gd name="connsiteX2" fmla="*/ 198246 w 328558"/>
              <a:gd name="connsiteY2" fmla="*/ 280666 h 576081"/>
              <a:gd name="connsiteX3" fmla="*/ 324036 w 328558"/>
              <a:gd name="connsiteY3" fmla="*/ 576073 h 576081"/>
              <a:gd name="connsiteX4" fmla="*/ 0 w 328558"/>
              <a:gd name="connsiteY4" fmla="*/ 288041 h 576081"/>
              <a:gd name="connsiteX0" fmla="*/ 0 w 229587"/>
              <a:gd name="connsiteY0" fmla="*/ 288041 h 576081"/>
              <a:gd name="connsiteX1" fmla="*/ 228172 w 229587"/>
              <a:gd name="connsiteY1" fmla="*/ 9 h 576081"/>
              <a:gd name="connsiteX2" fmla="*/ 102382 w 229587"/>
              <a:gd name="connsiteY2" fmla="*/ 280666 h 576081"/>
              <a:gd name="connsiteX3" fmla="*/ 228172 w 229587"/>
              <a:gd name="connsiteY3" fmla="*/ 576073 h 576081"/>
              <a:gd name="connsiteX4" fmla="*/ 0 w 229587"/>
              <a:gd name="connsiteY4" fmla="*/ 288041 h 576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587" h="576081">
                <a:moveTo>
                  <a:pt x="0" y="288041"/>
                </a:moveTo>
                <a:cubicBezTo>
                  <a:pt x="0" y="128965"/>
                  <a:pt x="211108" y="1238"/>
                  <a:pt x="228172" y="9"/>
                </a:cubicBezTo>
                <a:cubicBezTo>
                  <a:pt x="245236" y="-1220"/>
                  <a:pt x="102382" y="121590"/>
                  <a:pt x="102382" y="280666"/>
                </a:cubicBezTo>
                <a:cubicBezTo>
                  <a:pt x="102382" y="439742"/>
                  <a:pt x="245236" y="574844"/>
                  <a:pt x="228172" y="576073"/>
                </a:cubicBezTo>
                <a:cubicBezTo>
                  <a:pt x="211108" y="577302"/>
                  <a:pt x="0" y="447117"/>
                  <a:pt x="0" y="28804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6892" eaLnBrk="1">
              <a:defRPr/>
            </a:pPr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7" name="円/楕円 6"/>
          <p:cNvSpPr/>
          <p:nvPr/>
        </p:nvSpPr>
        <p:spPr>
          <a:xfrm rot="21066849">
            <a:off x="6513513" y="1930400"/>
            <a:ext cx="292100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6892" eaLnBrk="1"/>
            <a:endParaRPr kumimoji="1" lang="ja-JP" altLang="en-US">
              <a:solidFill>
                <a:srgbClr val="FFFFFF"/>
              </a:solidFill>
              <a:sym typeface="Helvetica" charset="0"/>
            </a:endParaRPr>
          </a:p>
        </p:txBody>
      </p:sp>
      <p:sp>
        <p:nvSpPr>
          <p:cNvPr id="8" name="円/楕円 7"/>
          <p:cNvSpPr/>
          <p:nvPr/>
        </p:nvSpPr>
        <p:spPr>
          <a:xfrm rot="840000">
            <a:off x="6006511" y="4702528"/>
            <a:ext cx="222250" cy="576263"/>
          </a:xfrm>
          <a:custGeom>
            <a:avLst/>
            <a:gdLst>
              <a:gd name="connsiteX0" fmla="*/ 0 w 648072"/>
              <a:gd name="connsiteY0" fmla="*/ 288032 h 576064"/>
              <a:gd name="connsiteX1" fmla="*/ 324036 w 648072"/>
              <a:gd name="connsiteY1" fmla="*/ 0 h 576064"/>
              <a:gd name="connsiteX2" fmla="*/ 648072 w 648072"/>
              <a:gd name="connsiteY2" fmla="*/ 288032 h 576064"/>
              <a:gd name="connsiteX3" fmla="*/ 324036 w 648072"/>
              <a:gd name="connsiteY3" fmla="*/ 576064 h 576064"/>
              <a:gd name="connsiteX4" fmla="*/ 0 w 648072"/>
              <a:gd name="connsiteY4" fmla="*/ 288032 h 576064"/>
              <a:gd name="connsiteX0" fmla="*/ 103054 w 330797"/>
              <a:gd name="connsiteY0" fmla="*/ 317660 h 576361"/>
              <a:gd name="connsiteX1" fmla="*/ 6761 w 330797"/>
              <a:gd name="connsiteY1" fmla="*/ 131 h 576361"/>
              <a:gd name="connsiteX2" fmla="*/ 330797 w 330797"/>
              <a:gd name="connsiteY2" fmla="*/ 288163 h 576361"/>
              <a:gd name="connsiteX3" fmla="*/ 6761 w 330797"/>
              <a:gd name="connsiteY3" fmla="*/ 576195 h 576361"/>
              <a:gd name="connsiteX4" fmla="*/ 103054 w 330797"/>
              <a:gd name="connsiteY4" fmla="*/ 317660 h 576361"/>
              <a:gd name="connsiteX0" fmla="*/ 98759 w 223263"/>
              <a:gd name="connsiteY0" fmla="*/ 317660 h 576361"/>
              <a:gd name="connsiteX1" fmla="*/ 2466 w 223263"/>
              <a:gd name="connsiteY1" fmla="*/ 131 h 576361"/>
              <a:gd name="connsiteX2" fmla="*/ 223263 w 223263"/>
              <a:gd name="connsiteY2" fmla="*/ 288163 h 576361"/>
              <a:gd name="connsiteX3" fmla="*/ 2466 w 223263"/>
              <a:gd name="connsiteY3" fmla="*/ 576195 h 576361"/>
              <a:gd name="connsiteX4" fmla="*/ 98759 w 223263"/>
              <a:gd name="connsiteY4" fmla="*/ 317660 h 57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263" h="576361">
                <a:moveTo>
                  <a:pt x="98759" y="317660"/>
                </a:moveTo>
                <a:cubicBezTo>
                  <a:pt x="98759" y="158584"/>
                  <a:pt x="-18285" y="5047"/>
                  <a:pt x="2466" y="131"/>
                </a:cubicBezTo>
                <a:cubicBezTo>
                  <a:pt x="23217" y="-4785"/>
                  <a:pt x="223263" y="129087"/>
                  <a:pt x="223263" y="288163"/>
                </a:cubicBezTo>
                <a:cubicBezTo>
                  <a:pt x="223263" y="447239"/>
                  <a:pt x="23217" y="571279"/>
                  <a:pt x="2466" y="576195"/>
                </a:cubicBezTo>
                <a:cubicBezTo>
                  <a:pt x="-18285" y="581111"/>
                  <a:pt x="98759" y="476736"/>
                  <a:pt x="98759" y="3176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6892" eaLnBrk="1">
              <a:defRPr/>
            </a:pPr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771525" y="2759075"/>
            <a:ext cx="7581900" cy="1809750"/>
          </a:xfrm>
          <a:custGeom>
            <a:avLst/>
            <a:gdLst>
              <a:gd name="connsiteX0" fmla="*/ 0 w 7581900"/>
              <a:gd name="connsiteY0" fmla="*/ 1809750 h 1809750"/>
              <a:gd name="connsiteX1" fmla="*/ 4114800 w 7581900"/>
              <a:gd name="connsiteY1" fmla="*/ 1809750 h 1809750"/>
              <a:gd name="connsiteX2" fmla="*/ 7581900 w 7581900"/>
              <a:gd name="connsiteY2" fmla="*/ 9525 h 1809750"/>
              <a:gd name="connsiteX3" fmla="*/ 3457575 w 7581900"/>
              <a:gd name="connsiteY3" fmla="*/ 0 h 1809750"/>
              <a:gd name="connsiteX4" fmla="*/ 0 w 7581900"/>
              <a:gd name="connsiteY4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1809750">
                <a:moveTo>
                  <a:pt x="0" y="1809750"/>
                </a:moveTo>
                <a:lnTo>
                  <a:pt x="4114800" y="1809750"/>
                </a:lnTo>
                <a:lnTo>
                  <a:pt x="7581900" y="9525"/>
                </a:lnTo>
                <a:lnTo>
                  <a:pt x="3457575" y="0"/>
                </a:lnTo>
                <a:lnTo>
                  <a:pt x="0" y="1809750"/>
                </a:lnTo>
                <a:close/>
              </a:path>
            </a:pathLst>
          </a:cu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6892" eaLnBrk="1">
              <a:defRPr/>
            </a:pPr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2288765" y="2243932"/>
            <a:ext cx="4345858" cy="2830512"/>
          </a:xfrm>
          <a:custGeom>
            <a:avLst/>
            <a:gdLst>
              <a:gd name="connsiteX0" fmla="*/ 4114800 w 4143375"/>
              <a:gd name="connsiteY0" fmla="*/ 0 h 2838450"/>
              <a:gd name="connsiteX1" fmla="*/ 4143375 w 4143375"/>
              <a:gd name="connsiteY1" fmla="*/ 2838450 h 2838450"/>
              <a:gd name="connsiteX2" fmla="*/ 0 w 4143375"/>
              <a:gd name="connsiteY2" fmla="*/ 2838450 h 2838450"/>
              <a:gd name="connsiteX3" fmla="*/ 0 w 4143375"/>
              <a:gd name="connsiteY3" fmla="*/ 9525 h 2838450"/>
              <a:gd name="connsiteX4" fmla="*/ 4114800 w 4143375"/>
              <a:gd name="connsiteY4" fmla="*/ 0 h 2838450"/>
              <a:gd name="connsiteX0" fmla="*/ 4129548 w 4143375"/>
              <a:gd name="connsiteY0" fmla="*/ 0 h 2831076"/>
              <a:gd name="connsiteX1" fmla="*/ 4143375 w 4143375"/>
              <a:gd name="connsiteY1" fmla="*/ 2831076 h 2831076"/>
              <a:gd name="connsiteX2" fmla="*/ 0 w 4143375"/>
              <a:gd name="connsiteY2" fmla="*/ 2831076 h 2831076"/>
              <a:gd name="connsiteX3" fmla="*/ 0 w 4143375"/>
              <a:gd name="connsiteY3" fmla="*/ 2151 h 2831076"/>
              <a:gd name="connsiteX4" fmla="*/ 4129548 w 4143375"/>
              <a:gd name="connsiteY4" fmla="*/ 0 h 2831076"/>
              <a:gd name="connsiteX0" fmla="*/ 4129548 w 4143375"/>
              <a:gd name="connsiteY0" fmla="*/ 0 h 2831076"/>
              <a:gd name="connsiteX1" fmla="*/ 4143375 w 4143375"/>
              <a:gd name="connsiteY1" fmla="*/ 2831076 h 2831076"/>
              <a:gd name="connsiteX2" fmla="*/ 0 w 4143375"/>
              <a:gd name="connsiteY2" fmla="*/ 2831076 h 2831076"/>
              <a:gd name="connsiteX3" fmla="*/ 294967 w 4143375"/>
              <a:gd name="connsiteY3" fmla="*/ 2151 h 2831076"/>
              <a:gd name="connsiteX4" fmla="*/ 4129548 w 4143375"/>
              <a:gd name="connsiteY4" fmla="*/ 0 h 2831076"/>
              <a:gd name="connsiteX0" fmla="*/ 4345858 w 4359685"/>
              <a:gd name="connsiteY0" fmla="*/ 0 h 2831076"/>
              <a:gd name="connsiteX1" fmla="*/ 4359685 w 4359685"/>
              <a:gd name="connsiteY1" fmla="*/ 2831076 h 2831076"/>
              <a:gd name="connsiteX2" fmla="*/ 0 w 4359685"/>
              <a:gd name="connsiteY2" fmla="*/ 2831076 h 2831076"/>
              <a:gd name="connsiteX3" fmla="*/ 511277 w 4359685"/>
              <a:gd name="connsiteY3" fmla="*/ 2151 h 2831076"/>
              <a:gd name="connsiteX4" fmla="*/ 4345858 w 4359685"/>
              <a:gd name="connsiteY4" fmla="*/ 0 h 2831076"/>
              <a:gd name="connsiteX0" fmla="*/ 4345858 w 4345858"/>
              <a:gd name="connsiteY0" fmla="*/ 0 h 2831076"/>
              <a:gd name="connsiteX1" fmla="*/ 3700924 w 4345858"/>
              <a:gd name="connsiteY1" fmla="*/ 2831076 h 2831076"/>
              <a:gd name="connsiteX2" fmla="*/ 0 w 4345858"/>
              <a:gd name="connsiteY2" fmla="*/ 2831076 h 2831076"/>
              <a:gd name="connsiteX3" fmla="*/ 511277 w 4345858"/>
              <a:gd name="connsiteY3" fmla="*/ 2151 h 2831076"/>
              <a:gd name="connsiteX4" fmla="*/ 4345858 w 4345858"/>
              <a:gd name="connsiteY4" fmla="*/ 0 h 2831076"/>
              <a:gd name="connsiteX0" fmla="*/ 4345858 w 4345858"/>
              <a:gd name="connsiteY0" fmla="*/ 0 h 2831076"/>
              <a:gd name="connsiteX1" fmla="*/ 3779582 w 4345858"/>
              <a:gd name="connsiteY1" fmla="*/ 2811407 h 2831076"/>
              <a:gd name="connsiteX2" fmla="*/ 0 w 4345858"/>
              <a:gd name="connsiteY2" fmla="*/ 2831076 h 2831076"/>
              <a:gd name="connsiteX3" fmla="*/ 511277 w 4345858"/>
              <a:gd name="connsiteY3" fmla="*/ 2151 h 2831076"/>
              <a:gd name="connsiteX4" fmla="*/ 4345858 w 4345858"/>
              <a:gd name="connsiteY4" fmla="*/ 0 h 2831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5858" h="2831076">
                <a:moveTo>
                  <a:pt x="4345858" y="0"/>
                </a:moveTo>
                <a:lnTo>
                  <a:pt x="3779582" y="2811407"/>
                </a:lnTo>
                <a:lnTo>
                  <a:pt x="0" y="2831076"/>
                </a:lnTo>
                <a:lnTo>
                  <a:pt x="511277" y="2151"/>
                </a:lnTo>
                <a:lnTo>
                  <a:pt x="4345858" y="0"/>
                </a:lnTo>
                <a:close/>
              </a:path>
            </a:pathLst>
          </a:cu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6892" eaLnBrk="1">
              <a:defRPr/>
            </a:pPr>
            <a:endParaRPr kumimoji="1" lang="ja-JP" altLang="en-US">
              <a:solidFill>
                <a:prstClr val="white"/>
              </a:solidFill>
              <a:sym typeface="Helvetica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2505075" y="3659188"/>
            <a:ext cx="41433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弧 12"/>
          <p:cNvSpPr/>
          <p:nvPr/>
        </p:nvSpPr>
        <p:spPr>
          <a:xfrm>
            <a:off x="2505075" y="2986088"/>
            <a:ext cx="457200" cy="4572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457200 h 914400"/>
              <a:gd name="connsiteX3" fmla="*/ 457200 w 914400"/>
              <a:gd name="connsiteY3" fmla="*/ 0 h 914400"/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0" fmla="*/ 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0 w 457200"/>
              <a:gd name="connsiteY3" fmla="*/ 0 h 457200"/>
              <a:gd name="connsiteX0" fmla="*/ 176981 w 457200"/>
              <a:gd name="connsiteY0" fmla="*/ 29497 h 457200"/>
              <a:gd name="connsiteX1" fmla="*/ 457200 w 457200"/>
              <a:gd name="connsiteY1" fmla="*/ 457200 h 457200"/>
              <a:gd name="connsiteX0" fmla="*/ 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0 w 457200"/>
              <a:gd name="connsiteY3" fmla="*/ 0 h 457200"/>
              <a:gd name="connsiteX0" fmla="*/ 176981 w 457200"/>
              <a:gd name="connsiteY0" fmla="*/ 29497 h 457200"/>
              <a:gd name="connsiteX1" fmla="*/ 457200 w 45720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 h="457200" stroke="0" extrusionOk="0">
                <a:moveTo>
                  <a:pt x="0" y="0"/>
                </a:moveTo>
                <a:cubicBezTo>
                  <a:pt x="252505" y="0"/>
                  <a:pt x="457200" y="204695"/>
                  <a:pt x="457200" y="457200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  <a:path w="457200" h="457200" fill="none">
                <a:moveTo>
                  <a:pt x="176981" y="29497"/>
                </a:moveTo>
                <a:cubicBezTo>
                  <a:pt x="380324" y="108155"/>
                  <a:pt x="457200" y="204695"/>
                  <a:pt x="457200" y="45720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456892" eaLnBrk="1">
              <a:defRPr/>
            </a:pPr>
            <a:endParaRPr kumimoji="1" lang="ja-JP" altLang="en-US">
              <a:solidFill>
                <a:prstClr val="black"/>
              </a:solidFill>
              <a:sym typeface="Helvetica" charset="0"/>
            </a:endParaRPr>
          </a:p>
        </p:txBody>
      </p:sp>
      <p:graphicFrame>
        <p:nvGraphicFramePr>
          <p:cNvPr id="52235" name="オブジェクト 14"/>
          <p:cNvGraphicFramePr>
            <a:graphicFrameLocks noChangeAspect="1"/>
          </p:cNvGraphicFramePr>
          <p:nvPr/>
        </p:nvGraphicFramePr>
        <p:xfrm>
          <a:off x="2832100" y="2565400"/>
          <a:ext cx="46037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0" name="Equation" r:id="rId4" imgW="126720" imgH="203040" progId="Equation.DSMT4">
                  <p:embed/>
                </p:oleObj>
              </mc:Choice>
              <mc:Fallback>
                <p:oleObj name="Equation" r:id="rId4" imgW="1267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0" y="2565400"/>
                        <a:ext cx="460375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グループ化 16"/>
          <p:cNvGrpSpPr/>
          <p:nvPr/>
        </p:nvGrpSpPr>
        <p:grpSpPr>
          <a:xfrm>
            <a:off x="904313" y="4247535"/>
            <a:ext cx="5181855" cy="2739785"/>
            <a:chOff x="904313" y="4247535"/>
            <a:chExt cx="5181855" cy="2739785"/>
          </a:xfrm>
        </p:grpSpPr>
        <p:sp>
          <p:nvSpPr>
            <p:cNvPr id="18" name="AutoShape 2"/>
            <p:cNvSpPr>
              <a:spLocks/>
            </p:cNvSpPr>
            <p:nvPr/>
          </p:nvSpPr>
          <p:spPr bwMode="auto">
            <a:xfrm rot="1799998">
              <a:off x="904313" y="5982982"/>
              <a:ext cx="2300408" cy="1004338"/>
            </a:xfrm>
            <a:custGeom>
              <a:avLst/>
              <a:gdLst>
                <a:gd name="T0" fmla="*/ 1705768 w 21600"/>
                <a:gd name="T1" fmla="*/ 568325 h 21600"/>
                <a:gd name="T2" fmla="*/ 1705768 w 21600"/>
                <a:gd name="T3" fmla="*/ 568325 h 21600"/>
                <a:gd name="T4" fmla="*/ 1705768 w 21600"/>
                <a:gd name="T5" fmla="*/ 568325 h 21600"/>
                <a:gd name="T6" fmla="*/ 1705768 w 21600"/>
                <a:gd name="T7" fmla="*/ 56832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10800" y="0"/>
                  </a:ln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56892" eaLnBrk="1"/>
              <a:endParaRPr lang="ja-JP" altLang="en-US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963561" y="4247535"/>
              <a:ext cx="5122607" cy="511278"/>
            </a:xfrm>
            <a:custGeom>
              <a:avLst/>
              <a:gdLst>
                <a:gd name="connsiteX0" fmla="*/ 0 w 5515897"/>
                <a:gd name="connsiteY0" fmla="*/ 0 h 580104"/>
                <a:gd name="connsiteX1" fmla="*/ 2615381 w 5515897"/>
                <a:gd name="connsiteY1" fmla="*/ 393291 h 580104"/>
                <a:gd name="connsiteX2" fmla="*/ 5515897 w 5515897"/>
                <a:gd name="connsiteY2" fmla="*/ 580104 h 580104"/>
                <a:gd name="connsiteX0" fmla="*/ 0 w 5515897"/>
                <a:gd name="connsiteY0" fmla="*/ 0 h 580104"/>
                <a:gd name="connsiteX1" fmla="*/ 3028336 w 5515897"/>
                <a:gd name="connsiteY1" fmla="*/ 481781 h 580104"/>
                <a:gd name="connsiteX2" fmla="*/ 5515897 w 5515897"/>
                <a:gd name="connsiteY2" fmla="*/ 580104 h 580104"/>
                <a:gd name="connsiteX0" fmla="*/ 0 w 5122607"/>
                <a:gd name="connsiteY0" fmla="*/ 0 h 517322"/>
                <a:gd name="connsiteX1" fmla="*/ 3028336 w 5122607"/>
                <a:gd name="connsiteY1" fmla="*/ 481781 h 517322"/>
                <a:gd name="connsiteX2" fmla="*/ 5122607 w 5122607"/>
                <a:gd name="connsiteY2" fmla="*/ 511278 h 517322"/>
                <a:gd name="connsiteX0" fmla="*/ 0 w 5122607"/>
                <a:gd name="connsiteY0" fmla="*/ 0 h 511278"/>
                <a:gd name="connsiteX1" fmla="*/ 2841523 w 5122607"/>
                <a:gd name="connsiteY1" fmla="*/ 462116 h 511278"/>
                <a:gd name="connsiteX2" fmla="*/ 5122607 w 5122607"/>
                <a:gd name="connsiteY2" fmla="*/ 511278 h 51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22607" h="511278">
                  <a:moveTo>
                    <a:pt x="0" y="0"/>
                  </a:moveTo>
                  <a:cubicBezTo>
                    <a:pt x="848032" y="148303"/>
                    <a:pt x="1987755" y="376903"/>
                    <a:pt x="2841523" y="462116"/>
                  </a:cubicBezTo>
                  <a:cubicBezTo>
                    <a:pt x="3695291" y="547329"/>
                    <a:pt x="4132007" y="466213"/>
                    <a:pt x="5122607" y="511278"/>
                  </a:cubicBezTo>
                </a:path>
              </a:pathLst>
            </a:custGeom>
            <a:noFill/>
            <a:ln>
              <a:solidFill>
                <a:srgbClr val="FF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92" eaLnBrk="1"/>
              <a:endParaRPr kumimoji="1" lang="ja-JP" altLang="en-US">
                <a:solidFill>
                  <a:prstClr val="white"/>
                </a:solidFill>
                <a:sym typeface="Helvetica" charset="0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 rot="846880" flipV="1">
              <a:off x="991984" y="4572008"/>
              <a:ext cx="4957605" cy="784423"/>
            </a:xfrm>
            <a:custGeom>
              <a:avLst/>
              <a:gdLst>
                <a:gd name="connsiteX0" fmla="*/ 0 w 5515897"/>
                <a:gd name="connsiteY0" fmla="*/ 0 h 580104"/>
                <a:gd name="connsiteX1" fmla="*/ 2615381 w 5515897"/>
                <a:gd name="connsiteY1" fmla="*/ 393291 h 580104"/>
                <a:gd name="connsiteX2" fmla="*/ 5515897 w 5515897"/>
                <a:gd name="connsiteY2" fmla="*/ 580104 h 580104"/>
                <a:gd name="connsiteX0" fmla="*/ 0 w 5654079"/>
                <a:gd name="connsiteY0" fmla="*/ 0 h 675681"/>
                <a:gd name="connsiteX1" fmla="*/ 2753563 w 5654079"/>
                <a:gd name="connsiteY1" fmla="*/ 488868 h 675681"/>
                <a:gd name="connsiteX2" fmla="*/ 5654079 w 5654079"/>
                <a:gd name="connsiteY2" fmla="*/ 675681 h 675681"/>
                <a:gd name="connsiteX0" fmla="*/ 0 w 5489358"/>
                <a:gd name="connsiteY0" fmla="*/ 0 h 806613"/>
                <a:gd name="connsiteX1" fmla="*/ 2753563 w 5489358"/>
                <a:gd name="connsiteY1" fmla="*/ 488868 h 806613"/>
                <a:gd name="connsiteX2" fmla="*/ 5489358 w 5489358"/>
                <a:gd name="connsiteY2" fmla="*/ 806613 h 806613"/>
                <a:gd name="connsiteX0" fmla="*/ 0 w 5489358"/>
                <a:gd name="connsiteY0" fmla="*/ 0 h 806613"/>
                <a:gd name="connsiteX1" fmla="*/ 2784455 w 5489358"/>
                <a:gd name="connsiteY1" fmla="*/ 567605 h 806613"/>
                <a:gd name="connsiteX2" fmla="*/ 5489358 w 5489358"/>
                <a:gd name="connsiteY2" fmla="*/ 806613 h 806613"/>
                <a:gd name="connsiteX0" fmla="*/ 0 w 4957605"/>
                <a:gd name="connsiteY0" fmla="*/ 0 h 784423"/>
                <a:gd name="connsiteX1" fmla="*/ 2784455 w 4957605"/>
                <a:gd name="connsiteY1" fmla="*/ 567605 h 784423"/>
                <a:gd name="connsiteX2" fmla="*/ 4957605 w 4957605"/>
                <a:gd name="connsiteY2" fmla="*/ 784423 h 784423"/>
                <a:gd name="connsiteX0" fmla="*/ 0 w 4957605"/>
                <a:gd name="connsiteY0" fmla="*/ 0 h 784423"/>
                <a:gd name="connsiteX1" fmla="*/ 2524601 w 4957605"/>
                <a:gd name="connsiteY1" fmla="*/ 512403 h 784423"/>
                <a:gd name="connsiteX2" fmla="*/ 4957605 w 4957605"/>
                <a:gd name="connsiteY2" fmla="*/ 784423 h 78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7605" h="784423">
                  <a:moveTo>
                    <a:pt x="0" y="0"/>
                  </a:moveTo>
                  <a:cubicBezTo>
                    <a:pt x="848032" y="148303"/>
                    <a:pt x="1698334" y="381666"/>
                    <a:pt x="2524601" y="512403"/>
                  </a:cubicBezTo>
                  <a:cubicBezTo>
                    <a:pt x="3350868" y="643140"/>
                    <a:pt x="3967005" y="739358"/>
                    <a:pt x="4957605" y="784423"/>
                  </a:cubicBezTo>
                </a:path>
              </a:pathLst>
            </a:custGeom>
            <a:noFill/>
            <a:ln>
              <a:solidFill>
                <a:srgbClr val="FF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92" eaLnBrk="1"/>
              <a:endParaRPr kumimoji="1" lang="ja-JP" altLang="en-US">
                <a:solidFill>
                  <a:prstClr val="white"/>
                </a:solidFill>
                <a:sym typeface="Helvetica" charset="0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 flipV="1">
              <a:off x="2443262" y="5074444"/>
              <a:ext cx="936104" cy="10043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/>
          <p:cNvSpPr txBox="1"/>
          <p:nvPr/>
        </p:nvSpPr>
        <p:spPr>
          <a:xfrm>
            <a:off x="4039288" y="5737159"/>
            <a:ext cx="60981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6892" eaLnBrk="1"/>
            <a:r>
              <a:rPr kumimoji="1" lang="en-US" altLang="ja-JP" sz="2800" dirty="0">
                <a:latin typeface="Helvetica" charset="0"/>
                <a:cs typeface="Helvetica" charset="0"/>
                <a:sym typeface="Helvetica" charset="0"/>
              </a:rPr>
              <a:t>We thought </a:t>
            </a:r>
          </a:p>
          <a:p>
            <a:pPr defTabSz="456892" eaLnBrk="1"/>
            <a:r>
              <a:rPr kumimoji="1" lang="en-US" altLang="ja-JP" sz="2800" dirty="0">
                <a:latin typeface="Helvetica" charset="0"/>
                <a:cs typeface="Helvetica" charset="0"/>
                <a:sym typeface="Helvetica" charset="0"/>
              </a:rPr>
              <a:t>we made it circle at the focal point,,,,,</a:t>
            </a:r>
            <a:endParaRPr kumimoji="1" lang="ja-JP" altLang="en-US" sz="2800" dirty="0">
              <a:latin typeface="Helvetica" charset="0"/>
              <a:cs typeface="Helvetica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055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 smtClean="0"/>
              <a:t>Propagation of the laser light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3555" y="1763186"/>
            <a:ext cx="9063990" cy="539944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Calculation</a:t>
            </a:r>
          </a:p>
          <a:p>
            <a:pPr lvl="1"/>
            <a:r>
              <a:rPr lang="en-US" altLang="ja-JP" dirty="0" smtClean="0"/>
              <a:t>transfer matrix</a:t>
            </a:r>
          </a:p>
          <a:p>
            <a:pPr lvl="1"/>
            <a:endParaRPr lang="en-US" altLang="ja-JP" dirty="0"/>
          </a:p>
          <a:p>
            <a:pPr lvl="1"/>
            <a:r>
              <a:rPr lang="en-US" altLang="ja-JP" dirty="0" smtClean="0"/>
              <a:t>Propagation of EM waves in the cavity</a:t>
            </a:r>
          </a:p>
          <a:p>
            <a:pPr marL="1006872" lvl="2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Systematic measurements</a:t>
            </a:r>
            <a:endParaRPr lang="en-US" altLang="ja-JP" dirty="0"/>
          </a:p>
          <a:p>
            <a:pPr lvl="2"/>
            <a:r>
              <a:rPr lang="en-US" altLang="ja-JP" dirty="0" smtClean="0"/>
              <a:t>φ</a:t>
            </a:r>
            <a:r>
              <a:rPr lang="ja-JP" altLang="en-US" dirty="0" smtClean="0"/>
              <a:t>＝</a:t>
            </a:r>
            <a:r>
              <a:rPr lang="en-US" altLang="ja-JP" dirty="0" smtClean="0"/>
              <a:t>87.5°, 90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92.5</a:t>
            </a:r>
          </a:p>
        </p:txBody>
      </p:sp>
    </p:spTree>
    <p:extLst>
      <p:ext uri="{BB962C8B-B14F-4D97-AF65-F5344CB8AC3E}">
        <p14:creationId xmlns:p14="http://schemas.microsoft.com/office/powerpoint/2010/main" val="8941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1655763" y="2987675"/>
          <a:ext cx="7404101" cy="4511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7109"/>
                <a:gridCol w="576126"/>
                <a:gridCol w="1368299"/>
                <a:gridCol w="1152252"/>
                <a:gridCol w="1440315"/>
              </a:tblGrid>
              <a:tr h="396296">
                <a:tc gridSpan="2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50" marR="91450" marT="45726" marB="45726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50" marR="91450" marT="45726" marB="45726"/>
                </a:tc>
              </a:tr>
              <a:tr h="457264">
                <a:tc rowSpan="2"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Major</a:t>
                      </a:r>
                      <a:r>
                        <a:rPr kumimoji="1" lang="en-US" altLang="ja-JP" sz="2400" baseline="0" dirty="0" smtClean="0"/>
                        <a:t> axis</a:t>
                      </a:r>
                      <a:r>
                        <a:rPr kumimoji="1" lang="ja-JP" altLang="en-US" sz="2400" baseline="0" dirty="0" smtClean="0"/>
                        <a:t>（</a:t>
                      </a:r>
                      <a:r>
                        <a:rPr kumimoji="1" lang="en-US" altLang="ja-JP" sz="2400" baseline="0" dirty="0" smtClean="0"/>
                        <a:t>μ</a:t>
                      </a:r>
                      <a:r>
                        <a:rPr kumimoji="1" lang="ja-JP" altLang="en-US" sz="2400" baseline="0" dirty="0" err="1" smtClean="0"/>
                        <a:t>ｍ</a:t>
                      </a:r>
                      <a:r>
                        <a:rPr kumimoji="1" lang="en-US" altLang="ja-JP" sz="2400" baseline="0" dirty="0" smtClean="0"/>
                        <a:t>)</a:t>
                      </a:r>
                    </a:p>
                  </a:txBody>
                  <a:tcPr marL="91450" marR="91450" marT="45726" marB="45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941.4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939.6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937.5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938.7 </a:t>
                      </a:r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941.6</a:t>
                      </a:r>
                      <a:endParaRPr kumimoji="1" lang="ja-JP" altLang="en-US" sz="2400" dirty="0" smtClean="0"/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939.5</a:t>
                      </a:r>
                      <a:endParaRPr kumimoji="1" lang="ja-JP" altLang="en-US" sz="2400" dirty="0" smtClean="0"/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64">
                <a:tc rowSpan="2"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Minor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err="1" smtClean="0"/>
                        <a:t>aixs</a:t>
                      </a:r>
                      <a:r>
                        <a:rPr kumimoji="1" lang="ja-JP" altLang="en-US" sz="2400" baseline="0" dirty="0" smtClean="0"/>
                        <a:t>（</a:t>
                      </a:r>
                      <a:r>
                        <a:rPr kumimoji="1" lang="en-US" altLang="ja-JP" sz="2400" baseline="0" dirty="0" smtClean="0"/>
                        <a:t>μ</a:t>
                      </a:r>
                      <a:r>
                        <a:rPr kumimoji="1" lang="ja-JP" altLang="en-US" sz="2400" baseline="0" dirty="0" err="1" smtClean="0"/>
                        <a:t>ｍ</a:t>
                      </a:r>
                      <a:r>
                        <a:rPr kumimoji="1" lang="en-US" altLang="ja-JP" sz="2400" baseline="0" dirty="0" smtClean="0"/>
                        <a:t>)  </a:t>
                      </a:r>
                      <a:endParaRPr kumimoji="1" lang="ja-JP" altLang="en-US" sz="2400" dirty="0" smtClean="0"/>
                    </a:p>
                  </a:txBody>
                  <a:tcPr marL="91450" marR="91450" marT="45726" marB="45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775.5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775.5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775.7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64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708.3</a:t>
                      </a:r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774.6</a:t>
                      </a:r>
                      <a:endParaRPr kumimoji="1" lang="ja-JP" altLang="en-US" sz="2400" dirty="0" smtClean="0"/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919.9</a:t>
                      </a:r>
                      <a:endParaRPr kumimoji="1" lang="ja-JP" altLang="en-US" sz="2400" dirty="0" smtClean="0"/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64">
                <a:tc rowSpan="2"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Angle</a:t>
                      </a:r>
                      <a:r>
                        <a:rPr kumimoji="1" lang="ja-JP" altLang="en-US" sz="2400" dirty="0" smtClean="0"/>
                        <a:t>　</a:t>
                      </a:r>
                      <a:r>
                        <a:rPr kumimoji="1" lang="en-US" altLang="ja-JP" sz="2400" dirty="0" smtClean="0"/>
                        <a:t>Relative</a:t>
                      </a:r>
                      <a:r>
                        <a:rPr kumimoji="1" lang="en-US" altLang="ja-JP" sz="2400" baseline="0" dirty="0" smtClean="0"/>
                        <a:t> to 90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+1.17°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-1.16°</a:t>
                      </a:r>
                    </a:p>
                  </a:txBody>
                  <a:tcPr marL="91450" marR="91450" marT="45726" marB="45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</a:t>
                      </a:r>
                      <a:endParaRPr kumimoji="1" lang="ja-JP" altLang="en-US" sz="2400" dirty="0"/>
                    </a:p>
                  </a:txBody>
                  <a:tcPr marL="91450" marR="91450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+0.28°</a:t>
                      </a:r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+35.13°</a:t>
                      </a:r>
                      <a:endParaRPr kumimoji="1" lang="ja-JP" altLang="en-US" sz="2400" dirty="0" smtClean="0"/>
                    </a:p>
                  </a:txBody>
                  <a:tcPr marL="91450" marR="91450" marT="45726" marB="45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64">
                <a:tc gridSpan="2"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Major</a:t>
                      </a:r>
                      <a:r>
                        <a:rPr kumimoji="1" lang="en-US" altLang="ja-JP" sz="2400" baseline="0" dirty="0" smtClean="0">
                          <a:solidFill>
                            <a:srgbClr val="FF0000"/>
                          </a:solidFill>
                        </a:rPr>
                        <a:t> axis</a:t>
                      </a:r>
                      <a:endParaRPr kumimoji="1" lang="ja-JP" alt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944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937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939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</a:tr>
              <a:tr h="457264">
                <a:tc gridSpan="2">
                  <a:txBody>
                    <a:bodyPr/>
                    <a:lstStyle/>
                    <a:p>
                      <a:pPr marL="0" marR="0" indent="0" algn="l" defTabSz="10070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Minor</a:t>
                      </a:r>
                      <a:r>
                        <a:rPr kumimoji="1" lang="en-US" altLang="ja-JP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2400" baseline="0" dirty="0" err="1" smtClean="0">
                          <a:solidFill>
                            <a:srgbClr val="FF0000"/>
                          </a:solidFill>
                        </a:rPr>
                        <a:t>aixs</a:t>
                      </a:r>
                      <a:endParaRPr kumimoji="1" lang="ja-JP" alt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532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546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507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</a:tr>
              <a:tr h="457264">
                <a:tc gridSpan="2"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Angle</a:t>
                      </a:r>
                      <a:r>
                        <a:rPr kumimoji="1" lang="ja-JP" altLang="en-US" sz="2400" dirty="0" smtClean="0">
                          <a:solidFill>
                            <a:srgbClr val="FF0000"/>
                          </a:solidFill>
                        </a:rPr>
                        <a:t>　</a:t>
                      </a:r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Relative</a:t>
                      </a:r>
                      <a:r>
                        <a:rPr kumimoji="1" lang="en-US" altLang="ja-JP" sz="2400" baseline="0" dirty="0" smtClean="0">
                          <a:solidFill>
                            <a:srgbClr val="FF0000"/>
                          </a:solidFill>
                        </a:rPr>
                        <a:t> to 90</a:t>
                      </a:r>
                      <a:endParaRPr kumimoji="1" lang="ja-JP" alt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-0.9°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-9.1°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6" marB="45726"/>
                </a:tc>
              </a:tr>
            </a:tbl>
          </a:graphicData>
        </a:graphic>
      </p:graphicFrame>
      <p:sp>
        <p:nvSpPr>
          <p:cNvPr id="56383" name="タイトル 1"/>
          <p:cNvSpPr>
            <a:spLocks noGrp="1"/>
          </p:cNvSpPr>
          <p:nvPr>
            <p:ph type="title"/>
          </p:nvPr>
        </p:nvSpPr>
        <p:spPr>
          <a:xfrm>
            <a:off x="498475" y="49213"/>
            <a:ext cx="9064625" cy="1258887"/>
          </a:xfrm>
        </p:spPr>
        <p:txBody>
          <a:bodyPr/>
          <a:lstStyle/>
          <a:p>
            <a:pPr algn="l"/>
            <a:r>
              <a:rPr lang="en-US" altLang="ja-JP" smtClean="0"/>
              <a:t>Measturemennsof the profiles</a:t>
            </a:r>
            <a:endParaRPr lang="ja-JP" altLang="en-US" smtClean="0"/>
          </a:p>
        </p:txBody>
      </p:sp>
      <p:grpSp>
        <p:nvGrpSpPr>
          <p:cNvPr id="56384" name="Group 3"/>
          <p:cNvGrpSpPr>
            <a:grpSpLocks/>
          </p:cNvGrpSpPr>
          <p:nvPr/>
        </p:nvGrpSpPr>
        <p:grpSpPr bwMode="auto">
          <a:xfrm>
            <a:off x="714375" y="1547813"/>
            <a:ext cx="2870200" cy="946150"/>
            <a:chOff x="0" y="0"/>
            <a:chExt cx="445" cy="144"/>
          </a:xfrm>
        </p:grpSpPr>
        <p:sp>
          <p:nvSpPr>
            <p:cNvPr id="56392" name="Line 4"/>
            <p:cNvSpPr>
              <a:spLocks noChangeShapeType="1"/>
            </p:cNvSpPr>
            <p:nvPr/>
          </p:nvSpPr>
          <p:spPr bwMode="auto">
            <a:xfrm>
              <a:off x="146" y="25"/>
              <a:ext cx="70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393" name="AutoShape 5"/>
            <p:cNvSpPr>
              <a:spLocks/>
            </p:cNvSpPr>
            <p:nvPr/>
          </p:nvSpPr>
          <p:spPr bwMode="auto">
            <a:xfrm>
              <a:off x="84" y="19"/>
              <a:ext cx="226" cy="13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394" name="AutoShape 6"/>
            <p:cNvSpPr>
              <a:spLocks/>
            </p:cNvSpPr>
            <p:nvPr/>
          </p:nvSpPr>
          <p:spPr bwMode="auto">
            <a:xfrm rot="1521105">
              <a:off x="71" y="63"/>
              <a:ext cx="250" cy="12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395" name="AutoShape 7"/>
            <p:cNvSpPr>
              <a:spLocks/>
            </p:cNvSpPr>
            <p:nvPr/>
          </p:nvSpPr>
          <p:spPr bwMode="auto">
            <a:xfrm rot="9207879">
              <a:off x="71" y="64"/>
              <a:ext cx="245" cy="13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396" name="AutoShape 8"/>
            <p:cNvSpPr>
              <a:spLocks/>
            </p:cNvSpPr>
            <p:nvPr/>
          </p:nvSpPr>
          <p:spPr bwMode="auto">
            <a:xfrm rot="1200000">
              <a:off x="71" y="0"/>
              <a:ext cx="14" cy="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397" name="AutoShape 9"/>
            <p:cNvSpPr>
              <a:spLocks/>
            </p:cNvSpPr>
            <p:nvPr/>
          </p:nvSpPr>
          <p:spPr bwMode="auto">
            <a:xfrm rot="9599999">
              <a:off x="303" y="0"/>
              <a:ext cx="13" cy="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398" name="AutoShape 10"/>
            <p:cNvSpPr>
              <a:spLocks/>
            </p:cNvSpPr>
            <p:nvPr/>
          </p:nvSpPr>
          <p:spPr bwMode="auto">
            <a:xfrm rot="5400000">
              <a:off x="120" y="59"/>
              <a:ext cx="20" cy="12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endPara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6399" name="AutoShape 11"/>
            <p:cNvSpPr>
              <a:spLocks/>
            </p:cNvSpPr>
            <p:nvPr/>
          </p:nvSpPr>
          <p:spPr bwMode="auto">
            <a:xfrm rot="-5400000">
              <a:off x="257" y="59"/>
              <a:ext cx="20" cy="12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endPara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6400" name="AutoShape 12"/>
            <p:cNvSpPr>
              <a:spLocks/>
            </p:cNvSpPr>
            <p:nvPr/>
          </p:nvSpPr>
          <p:spPr bwMode="auto">
            <a:xfrm rot="9600001">
              <a:off x="66" y="93"/>
              <a:ext cx="13" cy="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401" name="AutoShape 13"/>
            <p:cNvSpPr>
              <a:spLocks/>
            </p:cNvSpPr>
            <p:nvPr/>
          </p:nvSpPr>
          <p:spPr bwMode="auto">
            <a:xfrm rot="1200002">
              <a:off x="314" y="86"/>
              <a:ext cx="13" cy="5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6402" name="AutoShape 15"/>
            <p:cNvSpPr>
              <a:spLocks/>
            </p:cNvSpPr>
            <p:nvPr/>
          </p:nvSpPr>
          <p:spPr bwMode="auto">
            <a:xfrm rot="-4166459">
              <a:off x="223" y="79"/>
              <a:ext cx="26" cy="2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endPara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6403" name="Line 18"/>
            <p:cNvSpPr>
              <a:spLocks noChangeShapeType="1"/>
            </p:cNvSpPr>
            <p:nvPr/>
          </p:nvSpPr>
          <p:spPr bwMode="auto">
            <a:xfrm>
              <a:off x="0" y="25"/>
              <a:ext cx="72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404" name="Line 19"/>
            <p:cNvSpPr>
              <a:spLocks noChangeShapeType="1"/>
            </p:cNvSpPr>
            <p:nvPr/>
          </p:nvSpPr>
          <p:spPr bwMode="auto">
            <a:xfrm>
              <a:off x="315" y="26"/>
              <a:ext cx="130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56385" name="Picture 2" descr="http://www5.keyence.co.jp/img_common/product/MD_cv_035c/cv_035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4500">
            <a:off x="3792538" y="1042988"/>
            <a:ext cx="13668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386" name="オブジェクト 21"/>
          <p:cNvGraphicFramePr>
            <a:graphicFrameLocks noChangeAspect="1"/>
          </p:cNvGraphicFramePr>
          <p:nvPr/>
        </p:nvGraphicFramePr>
        <p:xfrm>
          <a:off x="6600825" y="3024188"/>
          <a:ext cx="950913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11" name="Equation" r:id="rId4" imgW="482400" imgH="203040" progId="Equation.DSMT4">
                  <p:embed/>
                </p:oleObj>
              </mc:Choice>
              <mc:Fallback>
                <p:oleObj name="Equation" r:id="rId4" imgW="482400" imgH="203040" progId="Equation.DSMT4">
                  <p:embed/>
                  <p:pic>
                    <p:nvPicPr>
                      <p:cNvPr id="0" name="オブジェクト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5" y="3024188"/>
                        <a:ext cx="950913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87" name="オブジェクト 22"/>
          <p:cNvGraphicFramePr>
            <a:graphicFrameLocks noChangeAspect="1"/>
          </p:cNvGraphicFramePr>
          <p:nvPr/>
        </p:nvGraphicFramePr>
        <p:xfrm>
          <a:off x="7797800" y="3024188"/>
          <a:ext cx="1174750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12" name="Equation" r:id="rId6" imgW="596880" imgH="203040" progId="Equation.DSMT4">
                  <p:embed/>
                </p:oleObj>
              </mc:Choice>
              <mc:Fallback>
                <p:oleObj name="Equation" r:id="rId6" imgW="596880" imgH="203040" progId="Equation.DSMT4">
                  <p:embed/>
                  <p:pic>
                    <p:nvPicPr>
                      <p:cNvPr id="0" name="オブジェクト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7800" y="3024188"/>
                        <a:ext cx="1174750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88" name="オブジェクト 24"/>
          <p:cNvGraphicFramePr>
            <a:graphicFrameLocks noChangeAspect="1"/>
          </p:cNvGraphicFramePr>
          <p:nvPr/>
        </p:nvGraphicFramePr>
        <p:xfrm>
          <a:off x="5180013" y="3044825"/>
          <a:ext cx="1176337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13" name="Equation" r:id="rId8" imgW="596880" imgH="203040" progId="Equation.DSMT4">
                  <p:embed/>
                </p:oleObj>
              </mc:Choice>
              <mc:Fallback>
                <p:oleObj name="Equation" r:id="rId8" imgW="596880" imgH="203040" progId="Equation.DSMT4">
                  <p:embed/>
                  <p:pic>
                    <p:nvPicPr>
                      <p:cNvPr id="0" name="オブジェクト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0013" y="3044825"/>
                        <a:ext cx="1176337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6389" name="図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1333500"/>
            <a:ext cx="138588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90" name="テキスト ボックス 27"/>
          <p:cNvSpPr txBox="1">
            <a:spLocks noChangeArrowheads="1"/>
          </p:cNvSpPr>
          <p:nvPr/>
        </p:nvSpPr>
        <p:spPr bwMode="auto">
          <a:xfrm rot="-5400000">
            <a:off x="-248444" y="4071144"/>
            <a:ext cx="2211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kumimoji="1" lang="en-US" altLang="ja-JP" sz="3200">
                <a:ea typeface="ＭＳ Ｐゴシック" panose="020B0600070205080204" pitchFamily="50" charset="-128"/>
              </a:rPr>
              <a:t>Calculation</a:t>
            </a:r>
            <a:endParaRPr kumimoji="1" lang="ja-JP" altLang="en-US" sz="3200">
              <a:ea typeface="ＭＳ Ｐゴシック" panose="020B0600070205080204" pitchFamily="50" charset="-128"/>
            </a:endParaRPr>
          </a:p>
        </p:txBody>
      </p:sp>
      <p:sp>
        <p:nvSpPr>
          <p:cNvPr id="56391" name="テキスト ボックス 28"/>
          <p:cNvSpPr txBox="1">
            <a:spLocks noChangeArrowheads="1"/>
          </p:cNvSpPr>
          <p:nvPr/>
        </p:nvSpPr>
        <p:spPr bwMode="auto">
          <a:xfrm rot="-5400000">
            <a:off x="-79374" y="6335712"/>
            <a:ext cx="1917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kumimoji="1" lang="en-US" altLang="ja-JP" sz="2800">
                <a:ea typeface="ＭＳ Ｐゴシック" panose="020B0600070205080204" pitchFamily="50" charset="-128"/>
              </a:rPr>
              <a:t>Measured</a:t>
            </a:r>
            <a:endParaRPr kumimoji="1" lang="ja-JP" altLang="en-US" sz="2800">
              <a:ea typeface="ＭＳ Ｐゴシック" panose="020B060007020508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770791" y="4072366"/>
            <a:ext cx="4740733" cy="13726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800" dirty="0" smtClean="0"/>
              <a:t>still working on it</a:t>
            </a:r>
            <a:endParaRPr kumimoji="1" lang="ja-JP" altLang="en-US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Oval 12"/>
          <p:cNvSpPr>
            <a:spLocks noChangeArrowheads="1"/>
          </p:cNvSpPr>
          <p:nvPr/>
        </p:nvSpPr>
        <p:spPr bwMode="auto">
          <a:xfrm>
            <a:off x="4013200" y="1347788"/>
            <a:ext cx="158750" cy="15875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56892" eaLnBrk="1" hangingPunct="1">
              <a:defRPr/>
            </a:pPr>
            <a:endParaRPr lang="ja-JP" altLang="en-US" sz="1322">
              <a:solidFill>
                <a:prstClr val="black"/>
              </a:solidFill>
              <a:cs typeface="Helvetica" charset="0"/>
              <a:sym typeface="Helvetica" charset="0"/>
            </a:endParaRPr>
          </a:p>
        </p:txBody>
      </p:sp>
      <p:pic>
        <p:nvPicPr>
          <p:cNvPr id="573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10"/>
          <a:stretch>
            <a:fillRect/>
          </a:stretch>
        </p:blipFill>
        <p:spPr bwMode="auto">
          <a:xfrm>
            <a:off x="276225" y="1557338"/>
            <a:ext cx="626586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62" name="Text Box 5"/>
          <p:cNvSpPr txBox="1">
            <a:spLocks noChangeArrowheads="1"/>
          </p:cNvSpPr>
          <p:nvPr/>
        </p:nvSpPr>
        <p:spPr bwMode="auto">
          <a:xfrm>
            <a:off x="3368675" y="2508250"/>
            <a:ext cx="1035050" cy="29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56892" eaLnBrk="1" hangingPunct="1">
              <a:defRPr/>
            </a:pPr>
            <a:r>
              <a:rPr lang="ja-JP" altLang="en-US" sz="1322">
                <a:solidFill>
                  <a:srgbClr val="FFFF00"/>
                </a:solidFill>
                <a:latin typeface="ＭＳ Ｐゴシック" panose="020B0600070205080204" pitchFamily="50" charset="-128"/>
                <a:cs typeface="Helvetica" charset="0"/>
                <a:sym typeface="Helvetica" charset="0"/>
              </a:rPr>
              <a:t>透過光強度</a:t>
            </a:r>
          </a:p>
        </p:txBody>
      </p:sp>
      <p:sp>
        <p:nvSpPr>
          <p:cNvPr id="35864" name="Line 10"/>
          <p:cNvSpPr>
            <a:spLocks noChangeShapeType="1"/>
          </p:cNvSpPr>
          <p:nvPr/>
        </p:nvSpPr>
        <p:spPr bwMode="auto">
          <a:xfrm>
            <a:off x="395288" y="4518025"/>
            <a:ext cx="5829300" cy="158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56892" eaLnBrk="1">
              <a:defRPr/>
            </a:pPr>
            <a:endParaRPr lang="ja-JP" altLang="en-US" sz="1322"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5865" name="Text Box 11"/>
          <p:cNvSpPr txBox="1">
            <a:spLocks noChangeArrowheads="1"/>
          </p:cNvSpPr>
          <p:nvPr/>
        </p:nvSpPr>
        <p:spPr bwMode="auto">
          <a:xfrm>
            <a:off x="2139950" y="4122738"/>
            <a:ext cx="5969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56892" eaLnBrk="1" hangingPunct="1">
              <a:defRPr/>
            </a:pPr>
            <a:r>
              <a:rPr lang="en-US" altLang="ja-JP" sz="2203">
                <a:solidFill>
                  <a:prstClr val="white"/>
                </a:solidFill>
                <a:latin typeface="ＭＳ Ｐゴシック" panose="020B0600070205080204" pitchFamily="50" charset="-128"/>
                <a:cs typeface="Helvetica" charset="0"/>
                <a:sym typeface="Helvetica" charset="0"/>
              </a:rPr>
              <a:t>20s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0" y="1588"/>
            <a:ext cx="10071100" cy="287337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tint val="40784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endParaRPr lang="ja-JP" altLang="en-US" sz="1300">
              <a:ea typeface="ＭＳ Ｐゴシック" panose="020B0600070205080204" pitchFamily="50" charset="-128"/>
            </a:endParaRPr>
          </a:p>
        </p:txBody>
      </p:sp>
      <p:sp>
        <p:nvSpPr>
          <p:cNvPr id="35870" name="Text Box 6"/>
          <p:cNvSpPr txBox="1">
            <a:spLocks noChangeArrowheads="1"/>
          </p:cNvSpPr>
          <p:nvPr/>
        </p:nvSpPr>
        <p:spPr bwMode="auto">
          <a:xfrm>
            <a:off x="0" y="-11113"/>
            <a:ext cx="10071100" cy="29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56892" eaLnBrk="1" hangingPunct="1">
              <a:defRPr/>
            </a:pPr>
            <a:r>
              <a:rPr lang="ja-JP" altLang="en-US" sz="1322" b="1" dirty="0">
                <a:solidFill>
                  <a:srgbClr val="FFFF00"/>
                </a:solidFill>
                <a:latin typeface="ＭＳ Ｐゴシック" panose="020B0600070205080204" pitchFamily="50" charset="-128"/>
                <a:cs typeface="Helvetica" charset="0"/>
                <a:sym typeface="Helvetica" charset="0"/>
              </a:rPr>
              <a:t>日本物理学会　</a:t>
            </a:r>
            <a:r>
              <a:rPr lang="en-US" altLang="ja-JP" sz="1322" b="1" dirty="0">
                <a:solidFill>
                  <a:srgbClr val="FFFF00"/>
                </a:solidFill>
                <a:latin typeface="ＭＳ Ｐゴシック" panose="020B0600070205080204" pitchFamily="50" charset="-128"/>
                <a:cs typeface="Helvetica" charset="0"/>
                <a:sym typeface="Helvetica" charset="0"/>
              </a:rPr>
              <a:t>2013</a:t>
            </a:r>
            <a:r>
              <a:rPr lang="ja-JP" altLang="en-US" sz="1322" b="1" dirty="0">
                <a:solidFill>
                  <a:srgbClr val="FFFF00"/>
                </a:solidFill>
                <a:latin typeface="ＭＳ Ｐゴシック" panose="020B0600070205080204" pitchFamily="50" charset="-128"/>
                <a:cs typeface="Helvetica" charset="0"/>
                <a:sym typeface="Helvetica" charset="0"/>
              </a:rPr>
              <a:t>年秋季大会</a:t>
            </a:r>
            <a:endParaRPr lang="en-US" altLang="ja-JP" sz="1322" b="1" dirty="0">
              <a:solidFill>
                <a:srgbClr val="FFFF00"/>
              </a:solidFill>
              <a:latin typeface="ＭＳ Ｐゴシック" panose="020B0600070205080204" pitchFamily="50" charset="-128"/>
              <a:cs typeface="Helvetica" charset="0"/>
              <a:sym typeface="Helvetica" charset="0"/>
            </a:endParaRPr>
          </a:p>
        </p:txBody>
      </p:sp>
      <p:sp>
        <p:nvSpPr>
          <p:cNvPr id="35871" name="Text Box 13"/>
          <p:cNvSpPr txBox="1">
            <a:spLocks noChangeArrowheads="1"/>
          </p:cNvSpPr>
          <p:nvPr/>
        </p:nvSpPr>
        <p:spPr bwMode="auto">
          <a:xfrm>
            <a:off x="8888413" y="-7938"/>
            <a:ext cx="1273175" cy="29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defTabSz="456892" eaLnBrk="1" hangingPunct="1">
              <a:defRPr/>
            </a:pPr>
            <a:r>
              <a:rPr lang="en-US" altLang="ja-JP" sz="1322">
                <a:solidFill>
                  <a:prstClr val="white"/>
                </a:solidFill>
                <a:cs typeface="Helvetica" charset="0"/>
                <a:sym typeface="Helvetica" charset="0"/>
              </a:rPr>
              <a:t>22</a:t>
            </a:r>
            <a:r>
              <a:rPr lang="en-US" altLang="ja-JP" sz="1322" baseline="30000">
                <a:solidFill>
                  <a:prstClr val="white"/>
                </a:solidFill>
                <a:cs typeface="Helvetica" charset="0"/>
                <a:sym typeface="Helvetica" charset="0"/>
              </a:rPr>
              <a:t>nd</a:t>
            </a:r>
            <a:r>
              <a:rPr lang="en-US" altLang="ja-JP" sz="1322">
                <a:solidFill>
                  <a:prstClr val="white"/>
                </a:solidFill>
                <a:cs typeface="Helvetica" charset="0"/>
                <a:sym typeface="Helvetica" charset="0"/>
              </a:rPr>
              <a:t> Sep 2013</a:t>
            </a:r>
          </a:p>
        </p:txBody>
      </p:sp>
      <p:pic>
        <p:nvPicPr>
          <p:cNvPr id="5735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8"/>
          <a:stretch>
            <a:fillRect/>
          </a:stretch>
        </p:blipFill>
        <p:spPr bwMode="auto">
          <a:xfrm>
            <a:off x="276225" y="4600575"/>
            <a:ext cx="2459038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5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2"/>
          <a:stretch>
            <a:fillRect/>
          </a:stretch>
        </p:blipFill>
        <p:spPr bwMode="auto">
          <a:xfrm>
            <a:off x="3411538" y="4600575"/>
            <a:ext cx="2417762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81" name="Text Box 41"/>
          <p:cNvSpPr txBox="1">
            <a:spLocks noChangeArrowheads="1"/>
          </p:cNvSpPr>
          <p:nvPr/>
        </p:nvSpPr>
        <p:spPr bwMode="auto">
          <a:xfrm>
            <a:off x="6338888" y="5815013"/>
            <a:ext cx="3378200" cy="131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56892" eaLnBrk="1">
              <a:defRPr/>
            </a:pPr>
            <a:r>
              <a:rPr lang="en-US" altLang="ja-JP" sz="2643" dirty="0">
                <a:latin typeface="Helvetica" charset="0"/>
                <a:cs typeface="Helvetica" charset="0"/>
                <a:sym typeface="Helvetica" charset="0"/>
              </a:rPr>
              <a:t>Low loss mirrors</a:t>
            </a:r>
            <a:r>
              <a:rPr lang="ja-JP" altLang="en-US" sz="2643" dirty="0">
                <a:latin typeface="Helvetica" charset="0"/>
                <a:cs typeface="Helvetica" charset="0"/>
                <a:sym typeface="Helvetica" charset="0"/>
              </a:rPr>
              <a:t> </a:t>
            </a:r>
            <a:r>
              <a:rPr lang="en-US" altLang="ja-JP" sz="2643" dirty="0">
                <a:latin typeface="Helvetica" charset="0"/>
                <a:cs typeface="Helvetica" charset="0"/>
                <a:sym typeface="Helvetica" charset="0"/>
              </a:rPr>
              <a:t>are</a:t>
            </a:r>
          </a:p>
          <a:p>
            <a:pPr defTabSz="456892" eaLnBrk="1">
              <a:defRPr/>
            </a:pPr>
            <a:r>
              <a:rPr lang="en-US" altLang="ja-JP" sz="2643" dirty="0">
                <a:latin typeface="Helvetica" charset="0"/>
                <a:cs typeface="Helvetica" charset="0"/>
                <a:sym typeface="Helvetica" charset="0"/>
              </a:rPr>
              <a:t>essential to increase </a:t>
            </a:r>
          </a:p>
          <a:p>
            <a:pPr defTabSz="456892" eaLnBrk="1">
              <a:defRPr/>
            </a:pPr>
            <a:r>
              <a:rPr lang="en-US" altLang="ja-JP" sz="2643" dirty="0">
                <a:latin typeface="Helvetica" charset="0"/>
                <a:cs typeface="Helvetica" charset="0"/>
                <a:sym typeface="Helvetica" charset="0"/>
              </a:rPr>
              <a:t>power</a:t>
            </a:r>
          </a:p>
        </p:txBody>
      </p:sp>
      <p:grpSp>
        <p:nvGrpSpPr>
          <p:cNvPr id="57359" name="Group 3"/>
          <p:cNvGrpSpPr>
            <a:grpSpLocks/>
          </p:cNvGrpSpPr>
          <p:nvPr/>
        </p:nvGrpSpPr>
        <p:grpSpPr bwMode="auto">
          <a:xfrm>
            <a:off x="1895475" y="1547813"/>
            <a:ext cx="2868613" cy="946150"/>
            <a:chOff x="0" y="0"/>
            <a:chExt cx="445" cy="144"/>
          </a:xfrm>
        </p:grpSpPr>
        <p:sp>
          <p:nvSpPr>
            <p:cNvPr id="57364" name="Line 4"/>
            <p:cNvSpPr>
              <a:spLocks noChangeShapeType="1"/>
            </p:cNvSpPr>
            <p:nvPr/>
          </p:nvSpPr>
          <p:spPr bwMode="auto">
            <a:xfrm>
              <a:off x="146" y="25"/>
              <a:ext cx="70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65" name="AutoShape 5"/>
            <p:cNvSpPr>
              <a:spLocks/>
            </p:cNvSpPr>
            <p:nvPr/>
          </p:nvSpPr>
          <p:spPr bwMode="auto">
            <a:xfrm>
              <a:off x="84" y="19"/>
              <a:ext cx="226" cy="13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66" name="AutoShape 6"/>
            <p:cNvSpPr>
              <a:spLocks/>
            </p:cNvSpPr>
            <p:nvPr/>
          </p:nvSpPr>
          <p:spPr bwMode="auto">
            <a:xfrm rot="1521105">
              <a:off x="71" y="63"/>
              <a:ext cx="250" cy="12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67" name="AutoShape 7"/>
            <p:cNvSpPr>
              <a:spLocks/>
            </p:cNvSpPr>
            <p:nvPr/>
          </p:nvSpPr>
          <p:spPr bwMode="auto">
            <a:xfrm rot="9207879">
              <a:off x="71" y="64"/>
              <a:ext cx="245" cy="13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68" name="AutoShape 8"/>
            <p:cNvSpPr>
              <a:spLocks/>
            </p:cNvSpPr>
            <p:nvPr/>
          </p:nvSpPr>
          <p:spPr bwMode="auto">
            <a:xfrm rot="1200000">
              <a:off x="71" y="0"/>
              <a:ext cx="14" cy="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69" name="AutoShape 9"/>
            <p:cNvSpPr>
              <a:spLocks/>
            </p:cNvSpPr>
            <p:nvPr/>
          </p:nvSpPr>
          <p:spPr bwMode="auto">
            <a:xfrm rot="9599999">
              <a:off x="303" y="0"/>
              <a:ext cx="13" cy="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70" name="AutoShape 10"/>
            <p:cNvSpPr>
              <a:spLocks/>
            </p:cNvSpPr>
            <p:nvPr/>
          </p:nvSpPr>
          <p:spPr bwMode="auto">
            <a:xfrm rot="5400000">
              <a:off x="120" y="59"/>
              <a:ext cx="20" cy="12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endPara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7371" name="AutoShape 11"/>
            <p:cNvSpPr>
              <a:spLocks/>
            </p:cNvSpPr>
            <p:nvPr/>
          </p:nvSpPr>
          <p:spPr bwMode="auto">
            <a:xfrm rot="-5400000">
              <a:off x="257" y="59"/>
              <a:ext cx="20" cy="12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endPara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7372" name="AutoShape 12"/>
            <p:cNvSpPr>
              <a:spLocks/>
            </p:cNvSpPr>
            <p:nvPr/>
          </p:nvSpPr>
          <p:spPr bwMode="auto">
            <a:xfrm rot="9600001">
              <a:off x="66" y="93"/>
              <a:ext cx="13" cy="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73" name="AutoShape 13"/>
            <p:cNvSpPr>
              <a:spLocks/>
            </p:cNvSpPr>
            <p:nvPr/>
          </p:nvSpPr>
          <p:spPr bwMode="auto">
            <a:xfrm rot="1200002">
              <a:off x="314" y="86"/>
              <a:ext cx="13" cy="5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57374" name="AutoShape 15"/>
            <p:cNvSpPr>
              <a:spLocks/>
            </p:cNvSpPr>
            <p:nvPr/>
          </p:nvSpPr>
          <p:spPr bwMode="auto">
            <a:xfrm rot="-4166459">
              <a:off x="223" y="79"/>
              <a:ext cx="26" cy="2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46088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46088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endPara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7375" name="Line 18"/>
            <p:cNvSpPr>
              <a:spLocks noChangeShapeType="1"/>
            </p:cNvSpPr>
            <p:nvPr/>
          </p:nvSpPr>
          <p:spPr bwMode="auto">
            <a:xfrm>
              <a:off x="0" y="25"/>
              <a:ext cx="72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76" name="Line 19"/>
            <p:cNvSpPr>
              <a:spLocks noChangeShapeType="1"/>
            </p:cNvSpPr>
            <p:nvPr/>
          </p:nvSpPr>
          <p:spPr bwMode="auto">
            <a:xfrm>
              <a:off x="315" y="26"/>
              <a:ext cx="130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57360" name="Picture 2" descr="http://www5.keyence.co.jp/img_common/product/MD_cv_035c/cv_035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4500">
            <a:off x="4972050" y="1042988"/>
            <a:ext cx="1366838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線矢印コネクタ 2"/>
          <p:cNvCxnSpPr/>
          <p:nvPr/>
        </p:nvCxnSpPr>
        <p:spPr>
          <a:xfrm>
            <a:off x="1219200" y="3633788"/>
            <a:ext cx="0" cy="108108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4059238" y="3165475"/>
            <a:ext cx="0" cy="143510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8" name="Rectangle 14"/>
          <p:cNvSpPr>
            <a:spLocks noChangeArrowheads="1"/>
          </p:cNvSpPr>
          <p:nvPr/>
        </p:nvSpPr>
        <p:spPr bwMode="auto">
          <a:xfrm>
            <a:off x="503238" y="304800"/>
            <a:ext cx="9064625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56892" eaLnBrk="1" hangingPunct="1">
              <a:defRPr/>
            </a:pPr>
            <a:r>
              <a:rPr lang="en-US" altLang="ja-JP" sz="3965" dirty="0" smtClean="0">
                <a:cs typeface="Helvetica" charset="0"/>
                <a:sym typeface="Helvetica" charset="0"/>
              </a:rPr>
              <a:t>Deformation of Mirrors</a:t>
            </a:r>
            <a:endParaRPr lang="ja-JP" altLang="en-US" sz="3965" dirty="0"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14"/>
          <p:cNvSpPr>
            <a:spLocks noChangeArrowheads="1"/>
          </p:cNvSpPr>
          <p:nvPr/>
        </p:nvSpPr>
        <p:spPr bwMode="auto">
          <a:xfrm>
            <a:off x="469900" y="147638"/>
            <a:ext cx="9064625" cy="125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56892" eaLnBrk="1" hangingPunct="1">
              <a:defRPr/>
            </a:pPr>
            <a:r>
              <a:rPr lang="en-US" altLang="ja-JP" sz="3965" dirty="0" smtClean="0">
                <a:solidFill>
                  <a:srgbClr val="0000FF"/>
                </a:solidFill>
                <a:cs typeface="Helvetica" charset="0"/>
                <a:sym typeface="Helvetica" charset="0"/>
              </a:rPr>
              <a:t>Cleaning the mirrors</a:t>
            </a:r>
            <a:endParaRPr lang="ja-JP" altLang="en-US" sz="3965" dirty="0">
              <a:solidFill>
                <a:srgbClr val="0000FF"/>
              </a:solidFill>
              <a:cs typeface="Helvetica" charset="0"/>
              <a:sym typeface="Helvetica" charset="0"/>
            </a:endParaRPr>
          </a:p>
        </p:txBody>
      </p:sp>
      <p:sp>
        <p:nvSpPr>
          <p:cNvPr id="43019" name="Text Box 13"/>
          <p:cNvSpPr txBox="1">
            <a:spLocks noChangeArrowheads="1"/>
          </p:cNvSpPr>
          <p:nvPr/>
        </p:nvSpPr>
        <p:spPr bwMode="auto">
          <a:xfrm>
            <a:off x="8888413" y="-7938"/>
            <a:ext cx="1273175" cy="29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defTabSz="456892" eaLnBrk="1" hangingPunct="1">
              <a:defRPr/>
            </a:pPr>
            <a:r>
              <a:rPr lang="en-US" altLang="ja-JP" sz="1322">
                <a:solidFill>
                  <a:prstClr val="white"/>
                </a:solidFill>
                <a:cs typeface="Helvetica" charset="0"/>
                <a:sym typeface="Helvetica" charset="0"/>
              </a:rPr>
              <a:t>22</a:t>
            </a:r>
            <a:r>
              <a:rPr lang="en-US" altLang="ja-JP" sz="1322" baseline="30000">
                <a:solidFill>
                  <a:prstClr val="white"/>
                </a:solidFill>
                <a:cs typeface="Helvetica" charset="0"/>
                <a:sym typeface="Helvetica" charset="0"/>
              </a:rPr>
              <a:t>nd</a:t>
            </a:r>
            <a:r>
              <a:rPr lang="en-US" altLang="ja-JP" sz="1322">
                <a:solidFill>
                  <a:prstClr val="white"/>
                </a:solidFill>
                <a:cs typeface="Helvetica" charset="0"/>
                <a:sym typeface="Helvetica" charset="0"/>
              </a:rPr>
              <a:t> Sep 2013</a:t>
            </a:r>
          </a:p>
        </p:txBody>
      </p:sp>
      <p:pic>
        <p:nvPicPr>
          <p:cNvPr id="59396" name="Picture 13" descr="IMAG01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72"/>
          <a:stretch>
            <a:fillRect/>
          </a:stretch>
        </p:blipFill>
        <p:spPr bwMode="auto">
          <a:xfrm>
            <a:off x="593725" y="1935163"/>
            <a:ext cx="24907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14" descr="IMAG01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1912938"/>
            <a:ext cx="2252662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398" name="グループ化 1"/>
          <p:cNvGrpSpPr>
            <a:grpSpLocks/>
          </p:cNvGrpSpPr>
          <p:nvPr/>
        </p:nvGrpSpPr>
        <p:grpSpPr bwMode="auto">
          <a:xfrm>
            <a:off x="6188075" y="1935163"/>
            <a:ext cx="3238500" cy="2114550"/>
            <a:chOff x="609034" y="4507812"/>
            <a:chExt cx="4127274" cy="2742527"/>
          </a:xfrm>
        </p:grpSpPr>
        <p:pic>
          <p:nvPicPr>
            <p:cNvPr id="59405" name="Picture 16" descr="scope_3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16" b="11098"/>
            <a:stretch>
              <a:fillRect/>
            </a:stretch>
          </p:blipFill>
          <p:spPr bwMode="auto">
            <a:xfrm>
              <a:off x="609034" y="4507812"/>
              <a:ext cx="4127274" cy="2742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25" name="Text Box 17"/>
            <p:cNvSpPr txBox="1">
              <a:spLocks noChangeArrowheads="1"/>
            </p:cNvSpPr>
            <p:nvPr/>
          </p:nvSpPr>
          <p:spPr bwMode="auto">
            <a:xfrm>
              <a:off x="3657957" y="5751420"/>
              <a:ext cx="863894" cy="294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r>
                <a:rPr lang="ja-JP" altLang="en-US" sz="1300">
                  <a:solidFill>
                    <a:srgbClr val="800080"/>
                  </a:solidFill>
                  <a:ea typeface="ＭＳ Ｐゴシック" panose="020B0600070205080204" pitchFamily="50" charset="-128"/>
                </a:rPr>
                <a:t>共振器長</a:t>
              </a:r>
            </a:p>
          </p:txBody>
        </p:sp>
        <p:sp>
          <p:nvSpPr>
            <p:cNvPr id="43026" name="Text Box 18"/>
            <p:cNvSpPr txBox="1">
              <a:spLocks noChangeArrowheads="1"/>
            </p:cNvSpPr>
            <p:nvPr/>
          </p:nvSpPr>
          <p:spPr bwMode="auto">
            <a:xfrm>
              <a:off x="3488011" y="5162559"/>
              <a:ext cx="1033841" cy="296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defTabSz="455613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13716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18288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22860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2743200" indent="9144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r>
                <a:rPr lang="ja-JP" altLang="en-US" sz="1300">
                  <a:solidFill>
                    <a:srgbClr val="FFFF00"/>
                  </a:solidFill>
                  <a:ea typeface="ＭＳ Ｐゴシック" panose="020B0600070205080204" pitchFamily="50" charset="-128"/>
                </a:rPr>
                <a:t>透過光強度</a:t>
              </a:r>
            </a:p>
          </p:txBody>
        </p:sp>
        <p:sp>
          <p:nvSpPr>
            <p:cNvPr id="43030" name="Line 22"/>
            <p:cNvSpPr>
              <a:spLocks noChangeShapeType="1"/>
            </p:cNvSpPr>
            <p:nvPr/>
          </p:nvSpPr>
          <p:spPr bwMode="auto">
            <a:xfrm>
              <a:off x="627243" y="6045850"/>
              <a:ext cx="55435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6892" eaLnBrk="1">
                <a:defRPr/>
              </a:pPr>
              <a:endParaRPr lang="ja-JP" altLang="en-US" sz="1322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3031" name="Text Box 23"/>
            <p:cNvSpPr txBox="1">
              <a:spLocks noChangeArrowheads="1"/>
            </p:cNvSpPr>
            <p:nvPr/>
          </p:nvSpPr>
          <p:spPr bwMode="auto">
            <a:xfrm>
              <a:off x="609034" y="6198213"/>
              <a:ext cx="608976" cy="296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56892" eaLnBrk="1">
                <a:defRPr/>
              </a:pPr>
              <a:r>
                <a:rPr lang="en-US" altLang="ja-JP" sz="1322">
                  <a:solidFill>
                    <a:prstClr val="white"/>
                  </a:solidFill>
                  <a:latin typeface="Helvetica" charset="0"/>
                  <a:cs typeface="Helvetica" charset="0"/>
                  <a:sym typeface="Helvetica" charset="0"/>
                </a:rPr>
                <a:t>20um</a:t>
              </a:r>
            </a:p>
          </p:txBody>
        </p:sp>
      </p:grpSp>
      <p:graphicFrame>
        <p:nvGraphicFramePr>
          <p:cNvPr id="59399" name="オブジェクト 23"/>
          <p:cNvGraphicFramePr>
            <a:graphicFrameLocks noChangeAspect="1"/>
          </p:cNvGraphicFramePr>
          <p:nvPr/>
        </p:nvGraphicFramePr>
        <p:xfrm>
          <a:off x="2012950" y="5362575"/>
          <a:ext cx="3103563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4" name="Equation" r:id="rId6" imgW="1574640" imgH="177480" progId="Equation.DSMT4">
                  <p:embed/>
                </p:oleObj>
              </mc:Choice>
              <mc:Fallback>
                <p:oleObj name="Equation" r:id="rId6" imgW="1574640" imgH="177480" progId="Equation.DSMT4">
                  <p:embed/>
                  <p:pic>
                    <p:nvPicPr>
                      <p:cNvPr id="0" name="オブジェクト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950" y="5362575"/>
                        <a:ext cx="3103563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0" name="オブジェクト 24"/>
          <p:cNvGraphicFramePr>
            <a:graphicFrameLocks noChangeAspect="1"/>
          </p:cNvGraphicFramePr>
          <p:nvPr/>
        </p:nvGraphicFramePr>
        <p:xfrm>
          <a:off x="1931988" y="6642100"/>
          <a:ext cx="3103562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5" name="Equation" r:id="rId8" imgW="1574640" imgH="177480" progId="Equation.DSMT4">
                  <p:embed/>
                </p:oleObj>
              </mc:Choice>
              <mc:Fallback>
                <p:oleObj name="Equation" r:id="rId8" imgW="1574640" imgH="177480" progId="Equation.DSMT4">
                  <p:embed/>
                  <p:pic>
                    <p:nvPicPr>
                      <p:cNvPr id="0" name="オブジェクト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1988" y="6642100"/>
                        <a:ext cx="3103562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01" name="テキスト ボックス 2"/>
          <p:cNvSpPr txBox="1">
            <a:spLocks noChangeArrowheads="1"/>
          </p:cNvSpPr>
          <p:nvPr/>
        </p:nvSpPr>
        <p:spPr bwMode="auto">
          <a:xfrm>
            <a:off x="669925" y="4822825"/>
            <a:ext cx="12620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kumimoji="1" lang="en-US" altLang="ja-JP" sz="2800">
                <a:latin typeface="ＭＳ 明朝" panose="02020609040205080304" pitchFamily="17" charset="-128"/>
                <a:ea typeface="ＭＳ 明朝" panose="02020609040205080304" pitchFamily="17" charset="-128"/>
              </a:rPr>
              <a:t>Before</a:t>
            </a:r>
            <a:endParaRPr kumimoji="1" lang="ja-JP" altLang="en-US" sz="280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9402" name="テキスト ボックス 27"/>
          <p:cNvSpPr txBox="1">
            <a:spLocks noChangeArrowheads="1"/>
          </p:cNvSpPr>
          <p:nvPr/>
        </p:nvSpPr>
        <p:spPr bwMode="auto">
          <a:xfrm>
            <a:off x="669925" y="6105525"/>
            <a:ext cx="1082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kumimoji="1" lang="en-US" altLang="ja-JP" sz="2800">
                <a:latin typeface="ＭＳ 明朝" panose="02020609040205080304" pitchFamily="17" charset="-128"/>
                <a:ea typeface="ＭＳ 明朝" panose="02020609040205080304" pitchFamily="17" charset="-128"/>
              </a:rPr>
              <a:t>After</a:t>
            </a:r>
            <a:endParaRPr kumimoji="1" lang="ja-JP" altLang="en-US" sz="280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9403" name="テキスト ボックス 3"/>
          <p:cNvSpPr txBox="1">
            <a:spLocks noChangeArrowheads="1"/>
          </p:cNvSpPr>
          <p:nvPr/>
        </p:nvSpPr>
        <p:spPr bwMode="auto">
          <a:xfrm>
            <a:off x="5319713" y="5311775"/>
            <a:ext cx="2108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（</a:t>
            </a:r>
            <a:r>
              <a:rPr kumimoji="1" lang="en-US" altLang="ja-JP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Loss</a:t>
            </a:r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50ppm</a:t>
            </a:r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）</a:t>
            </a:r>
          </a:p>
        </p:txBody>
      </p:sp>
      <p:sp>
        <p:nvSpPr>
          <p:cNvPr id="59404" name="テキスト ボックス 31"/>
          <p:cNvSpPr txBox="1">
            <a:spLocks noChangeArrowheads="1"/>
          </p:cNvSpPr>
          <p:nvPr/>
        </p:nvSpPr>
        <p:spPr bwMode="auto">
          <a:xfrm>
            <a:off x="5319713" y="6591300"/>
            <a:ext cx="2108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45561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13716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18288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22860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2743200" indent="914400" defTabSz="4556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（</a:t>
            </a:r>
            <a:r>
              <a:rPr kumimoji="1" lang="en-US" altLang="ja-JP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Loss</a:t>
            </a:r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30ppm</a:t>
            </a:r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）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ChangeArrowheads="1"/>
          </p:cNvSpPr>
          <p:nvPr>
            <p:ph type="title"/>
          </p:nvPr>
        </p:nvSpPr>
        <p:spPr>
          <a:xfrm>
            <a:off x="434975" y="0"/>
            <a:ext cx="9072563" cy="1258888"/>
          </a:xfrm>
        </p:spPr>
        <p:txBody>
          <a:bodyPr/>
          <a:lstStyle/>
          <a:p>
            <a:pPr defTabSz="914400" eaLnBrk="1"/>
            <a:r>
              <a:rPr lang="ja-JP" altLang="ja-JP" sz="490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Summary</a:t>
            </a:r>
            <a:endParaRPr lang="ja-JP" altLang="ja-JP" smtClean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0419" name="Rectangle 2"/>
          <p:cNvSpPr>
            <a:spLocks noGrp="1"/>
          </p:cNvSpPr>
          <p:nvPr>
            <p:ph type="body" idx="1"/>
          </p:nvPr>
        </p:nvSpPr>
        <p:spPr bwMode="auto">
          <a:xfrm>
            <a:off x="514350" y="1000125"/>
            <a:ext cx="10423525" cy="6559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377825" indent="-377825" defTabSz="914400" eaLnBrk="1">
              <a:lnSpc>
                <a:spcPct val="100000"/>
              </a:lnSpc>
              <a:spcBef>
                <a:spcPts val="800"/>
              </a:spcBef>
              <a:buFontTx/>
              <a:buChar char="•"/>
            </a:pPr>
            <a:r>
              <a:rPr lang="ja-JP" altLang="ja-JP" sz="35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So far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2.6kW stored w/ enhancement of 1230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Highly stable   ΔL</a:t>
            </a:r>
            <a:r>
              <a:rPr lang="ja-JP" sz="3100" b="0" smtClean="0">
                <a:solidFill>
                  <a:srgbClr val="000000"/>
                </a:solidFill>
                <a:latin typeface="ヒラギノ角ゴ ProN W3" charset="0"/>
                <a:ea typeface="ＭＳ Ｐゴシック" panose="020B0600070205080204" pitchFamily="50" charset="-128"/>
                <a:sym typeface="ヒラギノ角ゴ ProN W3" charset="0"/>
              </a:rPr>
              <a:t>～</a:t>
            </a: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4pm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vertical laser size at the IP  13</a:t>
            </a:r>
            <a:r>
              <a:rPr lang="en-US" altLang="ja-JP" sz="3100" b="0" smtClean="0">
                <a:solidFill>
                  <a:srgbClr val="000000"/>
                </a:solidFill>
                <a:latin typeface="Symbol" panose="05050102010706020507" pitchFamily="18" charset="2"/>
                <a:ea typeface="ＭＳ Ｐゴシック" panose="020B0600070205080204" pitchFamily="50" charset="-128"/>
                <a:sym typeface="Symbol" panose="05050102010706020507" pitchFamily="18" charset="2"/>
              </a:rPr>
              <a:t>m</a:t>
            </a: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m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120g/5bunches -&gt; </a:t>
            </a:r>
            <a:r>
              <a:rPr lang="ja-JP" altLang="ja-JP" sz="32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~2.6×10</a:t>
            </a:r>
            <a:r>
              <a:rPr lang="ja-JP" altLang="ja-JP" sz="3200" b="0" baseline="3000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8</a:t>
            </a:r>
            <a:r>
              <a:rPr lang="ja-JP" altLang="ja-JP" sz="32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/sec 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2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Digital Feedback</a:t>
            </a:r>
            <a:endParaRPr lang="ja-JP" altLang="ja-JP" sz="3100" b="0" smtClean="0">
              <a:solidFill>
                <a:srgbClr val="000000"/>
              </a:solidFill>
              <a:ea typeface="ＭＳ Ｐゴシック" panose="020B0600070205080204" pitchFamily="50" charset="-128"/>
            </a:endParaRPr>
          </a:p>
          <a:p>
            <a:pPr marL="377825" indent="-377825" defTabSz="914400" eaLnBrk="1">
              <a:lnSpc>
                <a:spcPct val="100000"/>
              </a:lnSpc>
              <a:spcBef>
                <a:spcPts val="800"/>
              </a:spcBef>
              <a:buFontTx/>
              <a:buChar char="•"/>
            </a:pPr>
            <a:r>
              <a:rPr lang="ja-JP" altLang="ja-JP" sz="35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Quantitative understanding 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Finesse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Powers</a:t>
            </a:r>
          </a:p>
          <a:p>
            <a:pPr marL="817563" lvl="1" indent="-314325" defTabSz="914400" eaLnBrk="1">
              <a:lnSpc>
                <a:spcPct val="100000"/>
              </a:lnSpc>
              <a:spcBef>
                <a:spcPts val="700"/>
              </a:spcBef>
              <a:buFontTx/>
              <a:buChar char="–"/>
            </a:pPr>
            <a:r>
              <a:rPr lang="ja-JP" altLang="ja-JP" sz="31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Profile</a:t>
            </a:r>
            <a:endParaRPr lang="ja-JP" altLang="ja-JP" smtClean="0"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smtClean="0"/>
              <a:t>Future prospect</a:t>
            </a:r>
            <a:endParaRPr lang="ja-JP" altLang="en-US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77640" indent="-377640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Try high reflectivity mirror</a:t>
            </a:r>
          </a:p>
          <a:p>
            <a:pPr marL="818221" lvl="1" indent="-314701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w/ careful handling</a:t>
            </a:r>
          </a:p>
          <a:p>
            <a:pPr marL="818221" lvl="1" indent="-314701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Trying 3000~5000  power enhancement this year</a:t>
            </a:r>
            <a:r>
              <a:rPr lang="en-US" altLang="ja-JP" dirty="0"/>
              <a:t>	</a:t>
            </a:r>
            <a:r>
              <a:rPr lang="en-US" altLang="ja-JP" dirty="0" smtClean="0"/>
              <a:t>-&gt; more than 10,000 in next a few years</a:t>
            </a:r>
          </a:p>
          <a:p>
            <a:pPr marL="818221" lvl="1" indent="-314701" defTabSz="1007042" fontAlgn="auto">
              <a:spcAft>
                <a:spcPts val="0"/>
              </a:spcAft>
              <a:defRPr/>
            </a:pPr>
            <a:endParaRPr lang="en-US" altLang="ja-JP" dirty="0" smtClean="0"/>
          </a:p>
          <a:p>
            <a:pPr marL="377640" indent="-377640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Low loss mirrors</a:t>
            </a:r>
          </a:p>
          <a:p>
            <a:pPr marL="818221" lvl="1" indent="-314701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collaboration with NAO (gravitational wave guys)</a:t>
            </a:r>
          </a:p>
          <a:p>
            <a:pPr marL="818221" lvl="1" indent="-314701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careful investigation of commercial mirrors</a:t>
            </a:r>
          </a:p>
          <a:p>
            <a:pPr marL="818221" lvl="1" indent="-314701" defTabSz="1007042" fontAlgn="auto">
              <a:spcAft>
                <a:spcPts val="0"/>
              </a:spcAft>
              <a:defRPr/>
            </a:pPr>
            <a:r>
              <a:rPr lang="en-US" altLang="ja-JP" dirty="0" smtClean="0"/>
              <a:t>develop mirrors (substrates) by ourselves?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0475"/>
          </a:xfrm>
        </p:spPr>
        <p:txBody>
          <a:bodyPr/>
          <a:lstStyle/>
          <a:p>
            <a:pPr algn="ctr" defTabSz="914400" eaLnBrk="1"/>
            <a:r>
              <a:rPr lang="ja-JP" altLang="ja-JP" sz="490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an idea</a:t>
            </a:r>
            <a:endParaRPr lang="ja-JP" altLang="ja-JP" smtClean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41987" name="Picture 2" descr="imag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24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988" name="AutoShape 3"/>
          <p:cNvSpPr>
            <a:spLocks/>
          </p:cNvSpPr>
          <p:nvPr/>
        </p:nvSpPr>
        <p:spPr bwMode="auto">
          <a:xfrm>
            <a:off x="7953375" y="787400"/>
            <a:ext cx="2138363" cy="469900"/>
          </a:xfrm>
          <a:custGeom>
            <a:avLst/>
            <a:gdLst>
              <a:gd name="T0" fmla="*/ 2147483646 w 21600"/>
              <a:gd name="T1" fmla="*/ 111193351 h 21600"/>
              <a:gd name="T2" fmla="*/ 2147483646 w 21600"/>
              <a:gd name="T3" fmla="*/ 111193351 h 21600"/>
              <a:gd name="T4" fmla="*/ 2147483646 w 21600"/>
              <a:gd name="T5" fmla="*/ 111193351 h 21600"/>
              <a:gd name="T6" fmla="*/ 2147483646 w 21600"/>
              <a:gd name="T7" fmla="*/ 11119335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Klemiz, Monig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488950" y="171450"/>
            <a:ext cx="9072563" cy="1260475"/>
          </a:xfrm>
        </p:spPr>
        <p:txBody>
          <a:bodyPr/>
          <a:lstStyle/>
          <a:p>
            <a:pPr defTabSz="914400" eaLnBrk="1"/>
            <a:r>
              <a:rPr lang="ja-JP" altLang="ja-JP" sz="490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Compton at KEK ATF</a:t>
            </a:r>
            <a:endParaRPr lang="ja-JP" altLang="ja-JP" smtClean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3011" name="Rectangle 2"/>
          <p:cNvSpPr>
            <a:spLocks noGrp="1"/>
          </p:cNvSpPr>
          <p:nvPr>
            <p:ph type="body" idx="1"/>
          </p:nvPr>
        </p:nvSpPr>
        <p:spPr bwMode="auto">
          <a:xfrm>
            <a:off x="488950" y="1211263"/>
            <a:ext cx="9072563" cy="498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377825" indent="-377825" defTabSz="914400" eaLnBrk="1">
              <a:lnSpc>
                <a:spcPct val="100000"/>
              </a:lnSpc>
              <a:spcBef>
                <a:spcPts val="800"/>
              </a:spcBef>
              <a:buFontTx/>
              <a:buChar char="•"/>
            </a:pPr>
            <a:r>
              <a:rPr lang="ja-JP" altLang="ja-JP" sz="3500" b="0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t>Polarized e+ by laser Compton Scheme</a:t>
            </a:r>
            <a:endParaRPr lang="ja-JP" altLang="ja-JP" smtClean="0">
              <a:ea typeface="ＭＳ Ｐゴシック" panose="020B0600070205080204" pitchFamily="50" charset="-128"/>
            </a:endParaRPr>
          </a:p>
        </p:txBody>
      </p:sp>
      <p:pic>
        <p:nvPicPr>
          <p:cNvPr id="43012" name="Picture 3" descr="image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2733675"/>
            <a:ext cx="5259387" cy="343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3" name="AutoShape 4"/>
          <p:cNvSpPr>
            <a:spLocks/>
          </p:cNvSpPr>
          <p:nvPr/>
        </p:nvSpPr>
        <p:spPr bwMode="auto">
          <a:xfrm>
            <a:off x="906463" y="1851025"/>
            <a:ext cx="4300537" cy="461963"/>
          </a:xfrm>
          <a:custGeom>
            <a:avLst/>
            <a:gdLst>
              <a:gd name="T0" fmla="*/ 2147483646 w 21600"/>
              <a:gd name="T1" fmla="*/ 105653783 h 21600"/>
              <a:gd name="T2" fmla="*/ 2147483646 w 21600"/>
              <a:gd name="T3" fmla="*/ 105653783 h 21600"/>
              <a:gd name="T4" fmla="*/ 2147483646 w 21600"/>
              <a:gd name="T5" fmla="*/ 105653783 h 21600"/>
              <a:gd name="T6" fmla="*/ 2147483646 w 21600"/>
              <a:gd name="T7" fmla="*/ 1056537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Ee~1GeV for 10MeV gammas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3014" name="AutoShape 5"/>
          <p:cNvSpPr>
            <a:spLocks/>
          </p:cNvSpPr>
          <p:nvPr/>
        </p:nvSpPr>
        <p:spPr bwMode="auto">
          <a:xfrm>
            <a:off x="935038" y="2317750"/>
            <a:ext cx="3943350" cy="461963"/>
          </a:xfrm>
          <a:custGeom>
            <a:avLst/>
            <a:gdLst>
              <a:gd name="T0" fmla="*/ 2147483646 w 21600"/>
              <a:gd name="T1" fmla="*/ 105653783 h 21600"/>
              <a:gd name="T2" fmla="*/ 2147483646 w 21600"/>
              <a:gd name="T3" fmla="*/ 105653783 h 21600"/>
              <a:gd name="T4" fmla="*/ 2147483646 w 21600"/>
              <a:gd name="T5" fmla="*/ 105653783 h 21600"/>
              <a:gd name="T6" fmla="*/ 2147483646 w 21600"/>
              <a:gd name="T7" fmla="*/ 1056537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controllability of  polarization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3015" name="AutoShape 6"/>
          <p:cNvSpPr>
            <a:spLocks/>
          </p:cNvSpPr>
          <p:nvPr/>
        </p:nvSpPr>
        <p:spPr bwMode="auto">
          <a:xfrm>
            <a:off x="433388" y="6348413"/>
            <a:ext cx="8137525" cy="1079500"/>
          </a:xfrm>
          <a:custGeom>
            <a:avLst/>
            <a:gdLst>
              <a:gd name="T0" fmla="*/ 2147483646 w 21600"/>
              <a:gd name="T1" fmla="*/ 1348125879 h 21600"/>
              <a:gd name="T2" fmla="*/ 2147483646 w 21600"/>
              <a:gd name="T3" fmla="*/ 1348125879 h 21600"/>
              <a:gd name="T4" fmla="*/ 2147483646 w 21600"/>
              <a:gd name="T5" fmla="*/ 1348125879 h 21600"/>
              <a:gd name="T6" fmla="*/ 2147483646 w 21600"/>
              <a:gd name="T7" fmla="*/ 134812587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32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Toward the positron sources 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32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			 </a:t>
            </a:r>
            <a:r>
              <a:rPr lang="ja-JP" sz="32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ー</a:t>
            </a:r>
            <a:r>
              <a:rPr lang="ja-JP" altLang="ja-JP" sz="32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&gt; increase intensity of </a:t>
            </a:r>
            <a:r>
              <a:rPr lang="en-US" altLang="ja-JP" sz="3200"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g</a:t>
            </a:r>
            <a:r>
              <a:rPr lang="ja-JP" altLang="ja-JP" sz="32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rays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3016" name="AutoShape 7"/>
          <p:cNvSpPr>
            <a:spLocks/>
          </p:cNvSpPr>
          <p:nvPr/>
        </p:nvSpPr>
        <p:spPr bwMode="auto">
          <a:xfrm>
            <a:off x="2259013" y="4295775"/>
            <a:ext cx="882650" cy="406400"/>
          </a:xfrm>
          <a:custGeom>
            <a:avLst/>
            <a:gdLst>
              <a:gd name="T0" fmla="*/ 736933107 w 21600"/>
              <a:gd name="T1" fmla="*/ 71932236 h 21600"/>
              <a:gd name="T2" fmla="*/ 736933107 w 21600"/>
              <a:gd name="T3" fmla="*/ 71932236 h 21600"/>
              <a:gd name="T4" fmla="*/ 736933107 w 21600"/>
              <a:gd name="T5" fmla="*/ 71932236 h 21600"/>
              <a:gd name="T6" fmla="*/ 736933107 w 21600"/>
              <a:gd name="T7" fmla="*/ 7193223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Omori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3017" name="AutoShape 8"/>
          <p:cNvSpPr>
            <a:spLocks/>
          </p:cNvSpPr>
          <p:nvPr/>
        </p:nvSpPr>
        <p:spPr bwMode="auto">
          <a:xfrm>
            <a:off x="4205288" y="5165725"/>
            <a:ext cx="7208837" cy="977900"/>
          </a:xfrm>
          <a:custGeom>
            <a:avLst/>
            <a:gdLst>
              <a:gd name="T0" fmla="*/ 2147483646 w 21600"/>
              <a:gd name="T1" fmla="*/ 1002180261 h 21600"/>
              <a:gd name="T2" fmla="*/ 2147483646 w 21600"/>
              <a:gd name="T3" fmla="*/ 1002180261 h 21600"/>
              <a:gd name="T4" fmla="*/ 2147483646 w 21600"/>
              <a:gd name="T5" fmla="*/ 1002180261 h 21600"/>
              <a:gd name="T6" fmla="*/ 2147483646 w 21600"/>
              <a:gd name="T7" fmla="*/ 100218026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926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926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926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926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9263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Proof of principle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M.Fukuda et al., Phys. Rev. Letts. 91, 16480(2003)</a:t>
            </a:r>
          </a:p>
          <a:p>
            <a:pPr eaLnBrk="1"/>
            <a:r>
              <a:rPr lang="ja-JP" altLang="ja-JP" sz="2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T.Omori  et al., Phys. Rev. Letts. 96, 114801(2006)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1"/>
          <p:cNvSpPr>
            <a:spLocks/>
          </p:cNvSpPr>
          <p:nvPr/>
        </p:nvSpPr>
        <p:spPr bwMode="auto">
          <a:xfrm>
            <a:off x="8932863" y="-7938"/>
            <a:ext cx="1238250" cy="303213"/>
          </a:xfrm>
          <a:custGeom>
            <a:avLst/>
            <a:gdLst>
              <a:gd name="T0" fmla="*/ 2034639717 w 21600"/>
              <a:gd name="T1" fmla="*/ 29874959 h 21600"/>
              <a:gd name="T2" fmla="*/ 2034639717 w 21600"/>
              <a:gd name="T3" fmla="*/ 29874959 h 21600"/>
              <a:gd name="T4" fmla="*/ 2034639717 w 21600"/>
              <a:gd name="T5" fmla="*/ 29874959 h 21600"/>
              <a:gd name="T6" fmla="*/ 2034639717 w 21600"/>
              <a:gd name="T7" fmla="*/ 2987495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algn="r" eaLnBrk="1"/>
            <a:r>
              <a:rPr lang="ja-JP" altLang="ja-JP" sz="13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29</a:t>
            </a:r>
            <a:r>
              <a:rPr lang="ja-JP" altLang="ja-JP" sz="1300" baseline="30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th</a:t>
            </a:r>
            <a:r>
              <a:rPr lang="ja-JP" altLang="ja-JP" sz="13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Mar 2013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44035" name="Picture 2" descr="image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477963"/>
            <a:ext cx="8891588" cy="605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036" name="Picture 3" descr="image1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58655">
            <a:off x="4284663" y="2347913"/>
            <a:ext cx="1309687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7" name="Line 4"/>
          <p:cNvSpPr>
            <a:spLocks noChangeShapeType="1"/>
          </p:cNvSpPr>
          <p:nvPr/>
        </p:nvSpPr>
        <p:spPr bwMode="auto">
          <a:xfrm>
            <a:off x="2738438" y="6873875"/>
            <a:ext cx="2065337" cy="0"/>
          </a:xfrm>
          <a:prstGeom prst="line">
            <a:avLst/>
          </a:prstGeom>
          <a:noFill/>
          <a:ln w="57150">
            <a:solidFill>
              <a:srgbClr val="33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38" name="Line 5"/>
          <p:cNvSpPr>
            <a:spLocks noChangeShapeType="1"/>
          </p:cNvSpPr>
          <p:nvPr/>
        </p:nvSpPr>
        <p:spPr bwMode="auto">
          <a:xfrm>
            <a:off x="4483100" y="6238875"/>
            <a:ext cx="2065338" cy="0"/>
          </a:xfrm>
          <a:prstGeom prst="line">
            <a:avLst/>
          </a:prstGeom>
          <a:noFill/>
          <a:ln w="57150">
            <a:solidFill>
              <a:srgbClr val="33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39" name="Line 6"/>
          <p:cNvSpPr>
            <a:spLocks noChangeShapeType="1"/>
          </p:cNvSpPr>
          <p:nvPr/>
        </p:nvSpPr>
        <p:spPr bwMode="auto">
          <a:xfrm flipH="1">
            <a:off x="5356225" y="2743200"/>
            <a:ext cx="1508125" cy="0"/>
          </a:xfrm>
          <a:prstGeom prst="line">
            <a:avLst/>
          </a:prstGeom>
          <a:noFill/>
          <a:ln w="57150">
            <a:solidFill>
              <a:srgbClr val="33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0" name="AutoShape 7"/>
          <p:cNvSpPr>
            <a:spLocks/>
          </p:cNvSpPr>
          <p:nvPr/>
        </p:nvSpPr>
        <p:spPr bwMode="auto">
          <a:xfrm>
            <a:off x="8213725" y="3619500"/>
            <a:ext cx="398463" cy="1984375"/>
          </a:xfrm>
          <a:custGeom>
            <a:avLst/>
            <a:gdLst>
              <a:gd name="T0" fmla="*/ 67799679 w 21600"/>
              <a:gd name="T1" fmla="*/ 2147483646 h 21600"/>
              <a:gd name="T2" fmla="*/ 67799679 w 21600"/>
              <a:gd name="T3" fmla="*/ 2147483646 h 21600"/>
              <a:gd name="T4" fmla="*/ 67799679 w 21600"/>
              <a:gd name="T5" fmla="*/ 2147483646 h 21600"/>
              <a:gd name="T6" fmla="*/ 67799679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0752" y="18647"/>
                  <a:pt x="21600" y="15695"/>
                  <a:pt x="21600" y="12095"/>
                </a:cubicBezTo>
                <a:cubicBezTo>
                  <a:pt x="21600" y="8495"/>
                  <a:pt x="3615" y="2019"/>
                  <a:pt x="0" y="0"/>
                </a:cubicBezTo>
              </a:path>
            </a:pathLst>
          </a:custGeom>
          <a:noFill/>
          <a:ln w="57150" cap="flat" cmpd="sng">
            <a:solidFill>
              <a:srgbClr val="333399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4041" name="AutoShape 8"/>
          <p:cNvSpPr>
            <a:spLocks/>
          </p:cNvSpPr>
          <p:nvPr/>
        </p:nvSpPr>
        <p:spPr bwMode="auto">
          <a:xfrm rot="10208396">
            <a:off x="2181225" y="3779838"/>
            <a:ext cx="396875" cy="1984375"/>
          </a:xfrm>
          <a:custGeom>
            <a:avLst/>
            <a:gdLst>
              <a:gd name="T0" fmla="*/ 66992298 w 21600"/>
              <a:gd name="T1" fmla="*/ 2147483646 h 21600"/>
              <a:gd name="T2" fmla="*/ 66992298 w 21600"/>
              <a:gd name="T3" fmla="*/ 2147483646 h 21600"/>
              <a:gd name="T4" fmla="*/ 66992298 w 21600"/>
              <a:gd name="T5" fmla="*/ 2147483646 h 21600"/>
              <a:gd name="T6" fmla="*/ 66992298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0752" y="18647"/>
                  <a:pt x="21600" y="15695"/>
                  <a:pt x="21600" y="12095"/>
                </a:cubicBezTo>
                <a:cubicBezTo>
                  <a:pt x="21600" y="8495"/>
                  <a:pt x="3615" y="2019"/>
                  <a:pt x="0" y="0"/>
                </a:cubicBezTo>
              </a:path>
            </a:pathLst>
          </a:custGeom>
          <a:noFill/>
          <a:ln w="57150" cap="flat" cmpd="sng">
            <a:solidFill>
              <a:srgbClr val="333399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4042" name="AutoShape 9"/>
          <p:cNvSpPr>
            <a:spLocks/>
          </p:cNvSpPr>
          <p:nvPr/>
        </p:nvSpPr>
        <p:spPr bwMode="auto">
          <a:xfrm>
            <a:off x="1784350" y="2498725"/>
            <a:ext cx="1417638" cy="508000"/>
          </a:xfrm>
          <a:custGeom>
            <a:avLst/>
            <a:gdLst>
              <a:gd name="T0" fmla="*/ 2147483646 w 21600"/>
              <a:gd name="T1" fmla="*/ 140492668 h 21600"/>
              <a:gd name="T2" fmla="*/ 2147483646 w 21600"/>
              <a:gd name="T3" fmla="*/ 140492668 h 21600"/>
              <a:gd name="T4" fmla="*/ 2147483646 w 21600"/>
              <a:gd name="T5" fmla="*/ 140492668 h 21600"/>
              <a:gd name="T6" fmla="*/ 2147483646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detector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4043" name="AutoShape 10"/>
          <p:cNvSpPr>
            <a:spLocks/>
          </p:cNvSpPr>
          <p:nvPr/>
        </p:nvSpPr>
        <p:spPr bwMode="auto">
          <a:xfrm>
            <a:off x="3530600" y="2187575"/>
            <a:ext cx="369888" cy="508000"/>
          </a:xfrm>
          <a:custGeom>
            <a:avLst/>
            <a:gdLst>
              <a:gd name="T0" fmla="*/ 54234194 w 21600"/>
              <a:gd name="T1" fmla="*/ 140492668 h 21600"/>
              <a:gd name="T2" fmla="*/ 54234194 w 21600"/>
              <a:gd name="T3" fmla="*/ 140492668 h 21600"/>
              <a:gd name="T4" fmla="*/ 54234194 w 21600"/>
              <a:gd name="T5" fmla="*/ 140492668 h 21600"/>
              <a:gd name="T6" fmla="*/ 54234194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solidFill>
                  <a:srgbClr val="80008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γ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4044" name="AutoShape 11"/>
          <p:cNvSpPr>
            <a:spLocks/>
          </p:cNvSpPr>
          <p:nvPr/>
        </p:nvSpPr>
        <p:spPr bwMode="auto">
          <a:xfrm rot="10800000">
            <a:off x="3133725" y="2586038"/>
            <a:ext cx="1190625" cy="315912"/>
          </a:xfrm>
          <a:prstGeom prst="rightArrow">
            <a:avLst>
              <a:gd name="adj1" fmla="val 50000"/>
              <a:gd name="adj2" fmla="val 94204"/>
            </a:avLst>
          </a:prstGeom>
          <a:solidFill>
            <a:srgbClr val="800080"/>
          </a:solidFill>
          <a:ln w="9525">
            <a:solidFill>
              <a:srgbClr val="000000"/>
            </a:solidFill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045" name="AutoShape 12"/>
          <p:cNvSpPr>
            <a:spLocks/>
          </p:cNvSpPr>
          <p:nvPr/>
        </p:nvSpPr>
        <p:spPr bwMode="auto">
          <a:xfrm>
            <a:off x="3916363" y="1716088"/>
            <a:ext cx="1997075" cy="508000"/>
          </a:xfrm>
          <a:custGeom>
            <a:avLst/>
            <a:gdLst>
              <a:gd name="T0" fmla="*/ 2147483646 w 21600"/>
              <a:gd name="T1" fmla="*/ 140492668 h 21600"/>
              <a:gd name="T2" fmla="*/ 2147483646 w 21600"/>
              <a:gd name="T3" fmla="*/ 140492668 h 21600"/>
              <a:gd name="T4" fmla="*/ 2147483646 w 21600"/>
              <a:gd name="T5" fmla="*/ 140492668 h 21600"/>
              <a:gd name="T6" fmla="*/ 2147483646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Laser cavity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4046" name="AutoShape 13"/>
          <p:cNvSpPr>
            <a:spLocks/>
          </p:cNvSpPr>
          <p:nvPr/>
        </p:nvSpPr>
        <p:spPr bwMode="auto">
          <a:xfrm>
            <a:off x="3054350" y="3143250"/>
            <a:ext cx="4605338" cy="24765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3100" u="sng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ATF parameter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31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1.3GeV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31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1×10</a:t>
            </a:r>
            <a:r>
              <a:rPr lang="ja-JP" altLang="ja-JP" sz="3100" baseline="30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10 </a:t>
            </a:r>
            <a:r>
              <a:rPr lang="ja-JP" altLang="ja-JP" sz="31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electron/bunch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31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Up to 10 bunch/train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31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2.16×10</a:t>
            </a:r>
            <a:r>
              <a:rPr lang="ja-JP" altLang="ja-JP" sz="3100" baseline="30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6</a:t>
            </a:r>
            <a:r>
              <a:rPr lang="ja-JP" altLang="ja-JP" sz="31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turn/s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4047" name="AutoShape 14"/>
          <p:cNvSpPr>
            <a:spLocks/>
          </p:cNvSpPr>
          <p:nvPr/>
        </p:nvSpPr>
        <p:spPr bwMode="auto">
          <a:xfrm>
            <a:off x="498475" y="101600"/>
            <a:ext cx="9072563" cy="1260475"/>
          </a:xfrm>
          <a:custGeom>
            <a:avLst/>
            <a:gdLst>
              <a:gd name="T0" fmla="*/ 2147483646 w 21600"/>
              <a:gd name="T1" fmla="*/ 2146177111 h 21600"/>
              <a:gd name="T2" fmla="*/ 2147483646 w 21600"/>
              <a:gd name="T3" fmla="*/ 2146177111 h 21600"/>
              <a:gd name="T4" fmla="*/ 2147483646 w 21600"/>
              <a:gd name="T5" fmla="*/ 2146177111 h 21600"/>
              <a:gd name="T6" fmla="*/ 2147483646 w 21600"/>
              <a:gd name="T7" fmla="*/ 214617711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4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Setup at the KEK-ATF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4048" name="Line 15"/>
          <p:cNvSpPr>
            <a:spLocks noChangeShapeType="1"/>
          </p:cNvSpPr>
          <p:nvPr/>
        </p:nvSpPr>
        <p:spPr bwMode="auto">
          <a:xfrm>
            <a:off x="4483100" y="6238875"/>
            <a:ext cx="2065338" cy="0"/>
          </a:xfrm>
          <a:prstGeom prst="line">
            <a:avLst/>
          </a:prstGeom>
          <a:noFill/>
          <a:ln w="57150">
            <a:solidFill>
              <a:srgbClr val="33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9" name="AutoShape 16"/>
          <p:cNvSpPr>
            <a:spLocks/>
          </p:cNvSpPr>
          <p:nvPr/>
        </p:nvSpPr>
        <p:spPr bwMode="auto">
          <a:xfrm>
            <a:off x="8213725" y="3619500"/>
            <a:ext cx="398463" cy="1984375"/>
          </a:xfrm>
          <a:custGeom>
            <a:avLst/>
            <a:gdLst>
              <a:gd name="T0" fmla="*/ 67799679 w 21600"/>
              <a:gd name="T1" fmla="*/ 2147483646 h 21600"/>
              <a:gd name="T2" fmla="*/ 67799679 w 21600"/>
              <a:gd name="T3" fmla="*/ 2147483646 h 21600"/>
              <a:gd name="T4" fmla="*/ 67799679 w 21600"/>
              <a:gd name="T5" fmla="*/ 2147483646 h 21600"/>
              <a:gd name="T6" fmla="*/ 67799679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0751" y="18647"/>
                  <a:pt x="21600" y="15695"/>
                  <a:pt x="21600" y="12094"/>
                </a:cubicBezTo>
                <a:cubicBezTo>
                  <a:pt x="21600" y="8495"/>
                  <a:pt x="3614" y="2019"/>
                  <a:pt x="0" y="0"/>
                </a:cubicBezTo>
              </a:path>
            </a:pathLst>
          </a:custGeom>
          <a:noFill/>
          <a:ln w="57150" cap="flat" cmpd="sng">
            <a:solidFill>
              <a:srgbClr val="333399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1"/>
          <p:cNvSpPr>
            <a:spLocks/>
          </p:cNvSpPr>
          <p:nvPr/>
        </p:nvSpPr>
        <p:spPr bwMode="auto">
          <a:xfrm>
            <a:off x="503238" y="-28575"/>
            <a:ext cx="9072562" cy="1257300"/>
          </a:xfrm>
          <a:custGeom>
            <a:avLst/>
            <a:gdLst>
              <a:gd name="T0" fmla="*/ 2147483646 w 21600"/>
              <a:gd name="T1" fmla="*/ 2129998275 h 21600"/>
              <a:gd name="T2" fmla="*/ 2147483646 w 21600"/>
              <a:gd name="T3" fmla="*/ 2129998275 h 21600"/>
              <a:gd name="T4" fmla="*/ 2147483646 w 21600"/>
              <a:gd name="T5" fmla="*/ 2129998275 h 21600"/>
              <a:gd name="T6" fmla="*/ 2147483646 w 21600"/>
              <a:gd name="T7" fmla="*/ 21299982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4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The Optical Cavity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45059" name="Picture 2" descr="image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327150"/>
            <a:ext cx="649922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60" name="AutoShape 3"/>
          <p:cNvSpPr>
            <a:spLocks/>
          </p:cNvSpPr>
          <p:nvPr/>
        </p:nvSpPr>
        <p:spPr bwMode="auto">
          <a:xfrm>
            <a:off x="5041900" y="3895725"/>
            <a:ext cx="577850" cy="584200"/>
          </a:xfrm>
          <a:custGeom>
            <a:avLst/>
            <a:gdLst>
              <a:gd name="T0" fmla="*/ 206779690 w 21600"/>
              <a:gd name="T1" fmla="*/ 213671772 h 21600"/>
              <a:gd name="T2" fmla="*/ 206779690 w 21600"/>
              <a:gd name="T3" fmla="*/ 213671772 h 21600"/>
              <a:gd name="T4" fmla="*/ 206779690 w 21600"/>
              <a:gd name="T5" fmla="*/ 213671772 h 21600"/>
              <a:gd name="T6" fmla="*/ 206779690 w 21600"/>
              <a:gd name="T7" fmla="*/ 21367177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3100">
                <a:solidFill>
                  <a:srgbClr val="00CC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IP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5061" name="AutoShape 4"/>
          <p:cNvSpPr>
            <a:spLocks/>
          </p:cNvSpPr>
          <p:nvPr/>
        </p:nvSpPr>
        <p:spPr bwMode="auto">
          <a:xfrm>
            <a:off x="6030913" y="1611313"/>
            <a:ext cx="2052637" cy="509587"/>
          </a:xfrm>
          <a:custGeom>
            <a:avLst/>
            <a:gdLst>
              <a:gd name="T0" fmla="*/ 2147483646 w 21600"/>
              <a:gd name="T1" fmla="*/ 141813768 h 21600"/>
              <a:gd name="T2" fmla="*/ 2147483646 w 21600"/>
              <a:gd name="T3" fmla="*/ 141813768 h 21600"/>
              <a:gd name="T4" fmla="*/ 2147483646 w 21600"/>
              <a:gd name="T5" fmla="*/ 141813768 h 21600"/>
              <a:gd name="T6" fmla="*/ 2147483646 w 21600"/>
              <a:gd name="T7" fmla="*/ 1418137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solidFill>
                  <a:srgbClr val="29297A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Plane Mirror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5062" name="AutoShape 5"/>
          <p:cNvSpPr>
            <a:spLocks/>
          </p:cNvSpPr>
          <p:nvPr/>
        </p:nvSpPr>
        <p:spPr bwMode="auto">
          <a:xfrm>
            <a:off x="6230938" y="3462338"/>
            <a:ext cx="2525712" cy="509587"/>
          </a:xfrm>
          <a:custGeom>
            <a:avLst/>
            <a:gdLst>
              <a:gd name="T0" fmla="*/ 2147483646 w 21600"/>
              <a:gd name="T1" fmla="*/ 141813768 h 21600"/>
              <a:gd name="T2" fmla="*/ 2147483646 w 21600"/>
              <a:gd name="T3" fmla="*/ 141813768 h 21600"/>
              <a:gd name="T4" fmla="*/ 2147483646 w 21600"/>
              <a:gd name="T5" fmla="*/ 141813768 h 21600"/>
              <a:gd name="T6" fmla="*/ 2147483646 w 21600"/>
              <a:gd name="T7" fmla="*/ 1418137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Concave Mirror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5063" name="AutoShape 6"/>
          <p:cNvSpPr>
            <a:spLocks/>
          </p:cNvSpPr>
          <p:nvPr/>
        </p:nvSpPr>
        <p:spPr bwMode="auto">
          <a:xfrm>
            <a:off x="2611438" y="2484438"/>
            <a:ext cx="3162300" cy="16827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201" y="0"/>
                </a:moveTo>
                <a:lnTo>
                  <a:pt x="2803" y="12197"/>
                </a:lnTo>
                <a:lnTo>
                  <a:pt x="21600" y="7517"/>
                </a:lnTo>
                <a:lnTo>
                  <a:pt x="0" y="21600"/>
                </a:lnTo>
                <a:lnTo>
                  <a:pt x="19201" y="0"/>
                </a:lnTo>
                <a:close/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5064" name="AutoShape 7"/>
          <p:cNvSpPr>
            <a:spLocks/>
          </p:cNvSpPr>
          <p:nvPr/>
        </p:nvSpPr>
        <p:spPr bwMode="auto">
          <a:xfrm>
            <a:off x="4305300" y="3246438"/>
            <a:ext cx="395288" cy="476250"/>
          </a:xfrm>
          <a:custGeom>
            <a:avLst/>
            <a:gdLst>
              <a:gd name="T0" fmla="*/ 66191671 w 21600"/>
              <a:gd name="T1" fmla="*/ 115762396 h 21600"/>
              <a:gd name="T2" fmla="*/ 66191671 w 21600"/>
              <a:gd name="T3" fmla="*/ 115762396 h 21600"/>
              <a:gd name="T4" fmla="*/ 66191671 w 21600"/>
              <a:gd name="T5" fmla="*/ 115762396 h 21600"/>
              <a:gd name="T6" fmla="*/ 66191671 w 21600"/>
              <a:gd name="T7" fmla="*/ 11576239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noFill/>
          <a:ln w="38100" cap="flat" cmpd="sng">
            <a:solidFill>
              <a:srgbClr val="00CC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ja-JP" altLang="en-US"/>
          </a:p>
        </p:txBody>
      </p:sp>
      <p:sp>
        <p:nvSpPr>
          <p:cNvPr id="45065" name="AutoShape 8"/>
          <p:cNvSpPr>
            <a:spLocks/>
          </p:cNvSpPr>
          <p:nvPr/>
        </p:nvSpPr>
        <p:spPr bwMode="auto">
          <a:xfrm>
            <a:off x="814388" y="2438400"/>
            <a:ext cx="2052637" cy="508000"/>
          </a:xfrm>
          <a:custGeom>
            <a:avLst/>
            <a:gdLst>
              <a:gd name="T0" fmla="*/ 2147483646 w 21600"/>
              <a:gd name="T1" fmla="*/ 140492668 h 21600"/>
              <a:gd name="T2" fmla="*/ 2147483646 w 21600"/>
              <a:gd name="T3" fmla="*/ 140492668 h 21600"/>
              <a:gd name="T4" fmla="*/ 2147483646 w 21600"/>
              <a:gd name="T5" fmla="*/ 140492668 h 21600"/>
              <a:gd name="T6" fmla="*/ 2147483646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 dirty="0">
                <a:solidFill>
                  <a:srgbClr val="29297A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Plane Mirror</a:t>
            </a:r>
            <a:endParaRPr lang="ja-JP" altLang="ja-JP" dirty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5066" name="AutoShape 9"/>
          <p:cNvSpPr>
            <a:spLocks/>
          </p:cNvSpPr>
          <p:nvPr/>
        </p:nvSpPr>
        <p:spPr bwMode="auto">
          <a:xfrm>
            <a:off x="1754188" y="4492625"/>
            <a:ext cx="2525712" cy="509588"/>
          </a:xfrm>
          <a:custGeom>
            <a:avLst/>
            <a:gdLst>
              <a:gd name="T0" fmla="*/ 2147483646 w 21600"/>
              <a:gd name="T1" fmla="*/ 141814306 h 21600"/>
              <a:gd name="T2" fmla="*/ 2147483646 w 21600"/>
              <a:gd name="T3" fmla="*/ 141814306 h 21600"/>
              <a:gd name="T4" fmla="*/ 2147483646 w 21600"/>
              <a:gd name="T5" fmla="*/ 141814306 h 21600"/>
              <a:gd name="T6" fmla="*/ 2147483646 w 21600"/>
              <a:gd name="T7" fmla="*/ 14181430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Concave Mirror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5067" name="AutoShape 10"/>
          <p:cNvSpPr>
            <a:spLocks/>
          </p:cNvSpPr>
          <p:nvPr/>
        </p:nvSpPr>
        <p:spPr bwMode="auto">
          <a:xfrm>
            <a:off x="638175" y="5749925"/>
            <a:ext cx="4206875" cy="1733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 u="sng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Main Parameters</a:t>
            </a:r>
          </a:p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Circumference:1.68m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Finesse:4040(Measured)</a:t>
            </a:r>
            <a:endParaRPr lang="ja-JP" altLang="ja-JP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Power Enhansement:1230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8" descr="image15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25" y="4233929"/>
            <a:ext cx="4054475" cy="2669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226" name="タイトル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z="4400" dirty="0" smtClean="0">
                <a:ea typeface="ＭＳ Ｐゴシック" panose="020B0600070205080204" pitchFamily="50" charset="-128"/>
              </a:rPr>
              <a:t>3Diensional 4Mirror Cavity</a:t>
            </a:r>
            <a:endParaRPr kumimoji="1" lang="ja-JP" altLang="en-US" sz="4400" dirty="0" smtClean="0">
              <a:ea typeface="ＭＳ Ｐゴシック" panose="020B0600070205080204" pitchFamily="50" charset="-128"/>
            </a:endParaRPr>
          </a:p>
        </p:txBody>
      </p:sp>
      <p:sp>
        <p:nvSpPr>
          <p:cNvPr id="5" name="円/楕円 4"/>
          <p:cNvSpPr/>
          <p:nvPr/>
        </p:nvSpPr>
        <p:spPr>
          <a:xfrm rot="759599">
            <a:off x="4098925" y="1744814"/>
            <a:ext cx="2889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 rot="20840696">
            <a:off x="665163" y="3545039"/>
            <a:ext cx="230187" cy="576263"/>
          </a:xfrm>
          <a:custGeom>
            <a:avLst/>
            <a:gdLst>
              <a:gd name="connsiteX0" fmla="*/ 0 w 648072"/>
              <a:gd name="connsiteY0" fmla="*/ 288032 h 576064"/>
              <a:gd name="connsiteX1" fmla="*/ 324036 w 648072"/>
              <a:gd name="connsiteY1" fmla="*/ 0 h 576064"/>
              <a:gd name="connsiteX2" fmla="*/ 648072 w 648072"/>
              <a:gd name="connsiteY2" fmla="*/ 288032 h 576064"/>
              <a:gd name="connsiteX3" fmla="*/ 324036 w 648072"/>
              <a:gd name="connsiteY3" fmla="*/ 576064 h 576064"/>
              <a:gd name="connsiteX4" fmla="*/ 0 w 648072"/>
              <a:gd name="connsiteY4" fmla="*/ 288032 h 576064"/>
              <a:gd name="connsiteX0" fmla="*/ 0 w 328558"/>
              <a:gd name="connsiteY0" fmla="*/ 288041 h 576081"/>
              <a:gd name="connsiteX1" fmla="*/ 324036 w 328558"/>
              <a:gd name="connsiteY1" fmla="*/ 9 h 576081"/>
              <a:gd name="connsiteX2" fmla="*/ 198246 w 328558"/>
              <a:gd name="connsiteY2" fmla="*/ 280666 h 576081"/>
              <a:gd name="connsiteX3" fmla="*/ 324036 w 328558"/>
              <a:gd name="connsiteY3" fmla="*/ 576073 h 576081"/>
              <a:gd name="connsiteX4" fmla="*/ 0 w 328558"/>
              <a:gd name="connsiteY4" fmla="*/ 288041 h 576081"/>
              <a:gd name="connsiteX0" fmla="*/ 0 w 229587"/>
              <a:gd name="connsiteY0" fmla="*/ 288041 h 576081"/>
              <a:gd name="connsiteX1" fmla="*/ 228172 w 229587"/>
              <a:gd name="connsiteY1" fmla="*/ 9 h 576081"/>
              <a:gd name="connsiteX2" fmla="*/ 102382 w 229587"/>
              <a:gd name="connsiteY2" fmla="*/ 280666 h 576081"/>
              <a:gd name="connsiteX3" fmla="*/ 228172 w 229587"/>
              <a:gd name="connsiteY3" fmla="*/ 576073 h 576081"/>
              <a:gd name="connsiteX4" fmla="*/ 0 w 229587"/>
              <a:gd name="connsiteY4" fmla="*/ 288041 h 576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587" h="576081">
                <a:moveTo>
                  <a:pt x="0" y="288041"/>
                </a:moveTo>
                <a:cubicBezTo>
                  <a:pt x="0" y="128965"/>
                  <a:pt x="211108" y="1238"/>
                  <a:pt x="228172" y="9"/>
                </a:cubicBezTo>
                <a:cubicBezTo>
                  <a:pt x="245236" y="-1220"/>
                  <a:pt x="102382" y="121590"/>
                  <a:pt x="102382" y="280666"/>
                </a:cubicBezTo>
                <a:cubicBezTo>
                  <a:pt x="102382" y="439742"/>
                  <a:pt x="245236" y="574844"/>
                  <a:pt x="228172" y="576073"/>
                </a:cubicBezTo>
                <a:cubicBezTo>
                  <a:pt x="211108" y="577302"/>
                  <a:pt x="0" y="447117"/>
                  <a:pt x="0" y="28804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 rot="21066849">
            <a:off x="6513513" y="1205064"/>
            <a:ext cx="292100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8" name="円/楕円 7"/>
          <p:cNvSpPr/>
          <p:nvPr/>
        </p:nvSpPr>
        <p:spPr>
          <a:xfrm rot="427192">
            <a:off x="6548438" y="4049864"/>
            <a:ext cx="222250" cy="576263"/>
          </a:xfrm>
          <a:custGeom>
            <a:avLst/>
            <a:gdLst>
              <a:gd name="connsiteX0" fmla="*/ 0 w 648072"/>
              <a:gd name="connsiteY0" fmla="*/ 288032 h 576064"/>
              <a:gd name="connsiteX1" fmla="*/ 324036 w 648072"/>
              <a:gd name="connsiteY1" fmla="*/ 0 h 576064"/>
              <a:gd name="connsiteX2" fmla="*/ 648072 w 648072"/>
              <a:gd name="connsiteY2" fmla="*/ 288032 h 576064"/>
              <a:gd name="connsiteX3" fmla="*/ 324036 w 648072"/>
              <a:gd name="connsiteY3" fmla="*/ 576064 h 576064"/>
              <a:gd name="connsiteX4" fmla="*/ 0 w 648072"/>
              <a:gd name="connsiteY4" fmla="*/ 288032 h 576064"/>
              <a:gd name="connsiteX0" fmla="*/ 103054 w 330797"/>
              <a:gd name="connsiteY0" fmla="*/ 317660 h 576361"/>
              <a:gd name="connsiteX1" fmla="*/ 6761 w 330797"/>
              <a:gd name="connsiteY1" fmla="*/ 131 h 576361"/>
              <a:gd name="connsiteX2" fmla="*/ 330797 w 330797"/>
              <a:gd name="connsiteY2" fmla="*/ 288163 h 576361"/>
              <a:gd name="connsiteX3" fmla="*/ 6761 w 330797"/>
              <a:gd name="connsiteY3" fmla="*/ 576195 h 576361"/>
              <a:gd name="connsiteX4" fmla="*/ 103054 w 330797"/>
              <a:gd name="connsiteY4" fmla="*/ 317660 h 576361"/>
              <a:gd name="connsiteX0" fmla="*/ 98759 w 223263"/>
              <a:gd name="connsiteY0" fmla="*/ 317660 h 576361"/>
              <a:gd name="connsiteX1" fmla="*/ 2466 w 223263"/>
              <a:gd name="connsiteY1" fmla="*/ 131 h 576361"/>
              <a:gd name="connsiteX2" fmla="*/ 223263 w 223263"/>
              <a:gd name="connsiteY2" fmla="*/ 288163 h 576361"/>
              <a:gd name="connsiteX3" fmla="*/ 2466 w 223263"/>
              <a:gd name="connsiteY3" fmla="*/ 576195 h 576361"/>
              <a:gd name="connsiteX4" fmla="*/ 98759 w 223263"/>
              <a:gd name="connsiteY4" fmla="*/ 317660 h 57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263" h="576361">
                <a:moveTo>
                  <a:pt x="98759" y="317660"/>
                </a:moveTo>
                <a:cubicBezTo>
                  <a:pt x="98759" y="158584"/>
                  <a:pt x="-18285" y="5047"/>
                  <a:pt x="2466" y="131"/>
                </a:cubicBezTo>
                <a:cubicBezTo>
                  <a:pt x="23217" y="-4785"/>
                  <a:pt x="223263" y="129087"/>
                  <a:pt x="223263" y="288163"/>
                </a:cubicBezTo>
                <a:cubicBezTo>
                  <a:pt x="223263" y="447239"/>
                  <a:pt x="23217" y="571279"/>
                  <a:pt x="2466" y="576195"/>
                </a:cubicBezTo>
                <a:cubicBezTo>
                  <a:pt x="-18285" y="581111"/>
                  <a:pt x="98759" y="476736"/>
                  <a:pt x="98759" y="3176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771525" y="2033739"/>
            <a:ext cx="7581900" cy="1809750"/>
          </a:xfrm>
          <a:custGeom>
            <a:avLst/>
            <a:gdLst>
              <a:gd name="connsiteX0" fmla="*/ 0 w 7581900"/>
              <a:gd name="connsiteY0" fmla="*/ 1809750 h 1809750"/>
              <a:gd name="connsiteX1" fmla="*/ 4114800 w 7581900"/>
              <a:gd name="connsiteY1" fmla="*/ 1809750 h 1809750"/>
              <a:gd name="connsiteX2" fmla="*/ 7581900 w 7581900"/>
              <a:gd name="connsiteY2" fmla="*/ 9525 h 1809750"/>
              <a:gd name="connsiteX3" fmla="*/ 3457575 w 7581900"/>
              <a:gd name="connsiteY3" fmla="*/ 0 h 1809750"/>
              <a:gd name="connsiteX4" fmla="*/ 0 w 7581900"/>
              <a:gd name="connsiteY4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1809750">
                <a:moveTo>
                  <a:pt x="0" y="1809750"/>
                </a:moveTo>
                <a:lnTo>
                  <a:pt x="4114800" y="1809750"/>
                </a:lnTo>
                <a:lnTo>
                  <a:pt x="7581900" y="9525"/>
                </a:lnTo>
                <a:lnTo>
                  <a:pt x="3457575" y="0"/>
                </a:lnTo>
                <a:lnTo>
                  <a:pt x="0" y="1809750"/>
                </a:lnTo>
                <a:close/>
              </a:path>
            </a:pathLst>
          </a:cu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2505075" y="1498752"/>
            <a:ext cx="4143375" cy="2830512"/>
          </a:xfrm>
          <a:custGeom>
            <a:avLst/>
            <a:gdLst>
              <a:gd name="connsiteX0" fmla="*/ 4114800 w 4143375"/>
              <a:gd name="connsiteY0" fmla="*/ 0 h 2838450"/>
              <a:gd name="connsiteX1" fmla="*/ 4143375 w 4143375"/>
              <a:gd name="connsiteY1" fmla="*/ 2838450 h 2838450"/>
              <a:gd name="connsiteX2" fmla="*/ 0 w 4143375"/>
              <a:gd name="connsiteY2" fmla="*/ 2838450 h 2838450"/>
              <a:gd name="connsiteX3" fmla="*/ 0 w 4143375"/>
              <a:gd name="connsiteY3" fmla="*/ 9525 h 2838450"/>
              <a:gd name="connsiteX4" fmla="*/ 4114800 w 4143375"/>
              <a:gd name="connsiteY4" fmla="*/ 0 h 2838450"/>
              <a:gd name="connsiteX0" fmla="*/ 4129548 w 4143375"/>
              <a:gd name="connsiteY0" fmla="*/ 0 h 2831076"/>
              <a:gd name="connsiteX1" fmla="*/ 4143375 w 4143375"/>
              <a:gd name="connsiteY1" fmla="*/ 2831076 h 2831076"/>
              <a:gd name="connsiteX2" fmla="*/ 0 w 4143375"/>
              <a:gd name="connsiteY2" fmla="*/ 2831076 h 2831076"/>
              <a:gd name="connsiteX3" fmla="*/ 0 w 4143375"/>
              <a:gd name="connsiteY3" fmla="*/ 2151 h 2831076"/>
              <a:gd name="connsiteX4" fmla="*/ 4129548 w 4143375"/>
              <a:gd name="connsiteY4" fmla="*/ 0 h 2831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3375" h="2831076">
                <a:moveTo>
                  <a:pt x="4129548" y="0"/>
                </a:moveTo>
                <a:lnTo>
                  <a:pt x="4143375" y="2831076"/>
                </a:lnTo>
                <a:lnTo>
                  <a:pt x="0" y="2831076"/>
                </a:lnTo>
                <a:lnTo>
                  <a:pt x="0" y="2151"/>
                </a:lnTo>
                <a:lnTo>
                  <a:pt x="4129548" y="0"/>
                </a:lnTo>
                <a:close/>
              </a:path>
            </a:pathLst>
          </a:cu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2505075" y="2933852"/>
            <a:ext cx="41433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弧 12"/>
          <p:cNvSpPr/>
          <p:nvPr/>
        </p:nvSpPr>
        <p:spPr>
          <a:xfrm>
            <a:off x="2047875" y="2260752"/>
            <a:ext cx="914400" cy="914400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graphicFrame>
        <p:nvGraphicFramePr>
          <p:cNvPr id="5223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253824"/>
              </p:ext>
            </p:extLst>
          </p:nvPr>
        </p:nvGraphicFramePr>
        <p:xfrm>
          <a:off x="2832100" y="1840064"/>
          <a:ext cx="46037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2" name="Equation" r:id="rId5" imgW="126720" imgH="203040" progId="Equation.DSMT4">
                  <p:embed/>
                </p:oleObj>
              </mc:Choice>
              <mc:Fallback>
                <p:oleObj name="Equation" r:id="rId5" imgW="1267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0" y="1840064"/>
                        <a:ext cx="460375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463409" y="5568756"/>
            <a:ext cx="55627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Resonates only for Circular polarization</a:t>
            </a:r>
          </a:p>
          <a:p>
            <a:r>
              <a:rPr kumimoji="1" lang="en-US" altLang="ja-JP" sz="2400" dirty="0" smtClean="0"/>
              <a:t>Left/Right separately</a:t>
            </a:r>
            <a:endParaRPr kumimoji="1" lang="ja-JP" altLang="en-US" sz="2400" dirty="0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6171406" y="6935493"/>
            <a:ext cx="4094163" cy="44450"/>
          </a:xfrm>
          <a:prstGeom prst="line">
            <a:avLst/>
          </a:prstGeom>
          <a:noFill/>
          <a:ln w="57150">
            <a:solidFill>
              <a:srgbClr val="BBE0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" name="AutoShape 20"/>
          <p:cNvSpPr>
            <a:spLocks/>
          </p:cNvSpPr>
          <p:nvPr/>
        </p:nvSpPr>
        <p:spPr bwMode="auto">
          <a:xfrm>
            <a:off x="6270626" y="6924878"/>
            <a:ext cx="3846512" cy="461962"/>
          </a:xfrm>
          <a:custGeom>
            <a:avLst/>
            <a:gdLst>
              <a:gd name="T0" fmla="*/ 2147483646 w 21600"/>
              <a:gd name="T1" fmla="*/ 105652870 h 21600"/>
              <a:gd name="T2" fmla="*/ 2147483646 w 21600"/>
              <a:gd name="T3" fmla="*/ 105652870 h 21600"/>
              <a:gd name="T4" fmla="*/ 2147483646 w 21600"/>
              <a:gd name="T5" fmla="*/ 105652870 h 21600"/>
              <a:gd name="T6" fmla="*/ 2147483646 w 21600"/>
              <a:gd name="T7" fmla="*/ 10565287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en-US" altLang="ja-JP" sz="2400" dirty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Optical path</a:t>
            </a:r>
            <a:endParaRPr lang="ja-JP" altLang="ja-JP" dirty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8" name="AutoShape 21"/>
          <p:cNvSpPr>
            <a:spLocks/>
          </p:cNvSpPr>
          <p:nvPr/>
        </p:nvSpPr>
        <p:spPr bwMode="auto">
          <a:xfrm>
            <a:off x="6462713" y="5818718"/>
            <a:ext cx="1709737" cy="461962"/>
          </a:xfrm>
          <a:custGeom>
            <a:avLst/>
            <a:gdLst>
              <a:gd name="T0" fmla="*/ 2147483646 w 21600"/>
              <a:gd name="T1" fmla="*/ 105652870 h 21600"/>
              <a:gd name="T2" fmla="*/ 2147483646 w 21600"/>
              <a:gd name="T3" fmla="*/ 105652870 h 21600"/>
              <a:gd name="T4" fmla="*/ 2147483646 w 21600"/>
              <a:gd name="T5" fmla="*/ 105652870 h 21600"/>
              <a:gd name="T6" fmla="*/ 2147483646 w 21600"/>
              <a:gd name="T7" fmla="*/ 10565287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left handed</a:t>
            </a:r>
            <a:endParaRPr lang="ja-JP" altLang="ja-JP" dirty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9" name="AutoShape 22"/>
          <p:cNvSpPr>
            <a:spLocks/>
          </p:cNvSpPr>
          <p:nvPr/>
        </p:nvSpPr>
        <p:spPr bwMode="auto">
          <a:xfrm>
            <a:off x="8333520" y="5753272"/>
            <a:ext cx="1898650" cy="461963"/>
          </a:xfrm>
          <a:custGeom>
            <a:avLst/>
            <a:gdLst>
              <a:gd name="T0" fmla="*/ 2147483646 w 21600"/>
              <a:gd name="T1" fmla="*/ 105653783 h 21600"/>
              <a:gd name="T2" fmla="*/ 2147483646 w 21600"/>
              <a:gd name="T3" fmla="*/ 105653783 h 21600"/>
              <a:gd name="T4" fmla="*/ 2147483646 w 21600"/>
              <a:gd name="T5" fmla="*/ 105653783 h 21600"/>
              <a:gd name="T6" fmla="*/ 2147483646 w 21600"/>
              <a:gd name="T7" fmla="*/ 1056537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right handed</a:t>
            </a:r>
            <a:endParaRPr lang="ja-JP" altLang="ja-JP" dirty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2770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>
          <a:xfrm>
            <a:off x="512763" y="0"/>
            <a:ext cx="9513887" cy="804863"/>
          </a:xfrm>
        </p:spPr>
        <p:txBody>
          <a:bodyPr/>
          <a:lstStyle/>
          <a:p>
            <a:pPr defTabSz="914400" eaLnBrk="1"/>
            <a:r>
              <a:rPr lang="ja-JP" altLang="ja-JP" sz="440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4 mirror cavities are at the ATF </a:t>
            </a:r>
            <a:endParaRPr lang="ja-JP" altLang="ja-JP" smtClean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6083" name="AutoShape 2"/>
          <p:cNvSpPr>
            <a:spLocks/>
          </p:cNvSpPr>
          <p:nvPr/>
        </p:nvSpPr>
        <p:spPr bwMode="auto">
          <a:xfrm>
            <a:off x="512763" y="944563"/>
            <a:ext cx="2641600" cy="954087"/>
          </a:xfrm>
          <a:custGeom>
            <a:avLst/>
            <a:gdLst>
              <a:gd name="T0" fmla="*/ 2147483646 w 21600"/>
              <a:gd name="T1" fmla="*/ 930736825 h 21600"/>
              <a:gd name="T2" fmla="*/ 2147483646 w 21600"/>
              <a:gd name="T3" fmla="*/ 930736825 h 21600"/>
              <a:gd name="T4" fmla="*/ 2147483646 w 21600"/>
              <a:gd name="T5" fmla="*/ 930736825 h 21600"/>
              <a:gd name="T6" fmla="*/ 2147483646 w 21600"/>
              <a:gd name="T7" fmla="*/ 9307368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8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KEK-Hiroshima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8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installed 2011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6084" name="AutoShape 3"/>
          <p:cNvSpPr>
            <a:spLocks/>
          </p:cNvSpPr>
          <p:nvPr/>
        </p:nvSpPr>
        <p:spPr bwMode="auto">
          <a:xfrm>
            <a:off x="6010275" y="944563"/>
            <a:ext cx="3806825" cy="954087"/>
          </a:xfrm>
          <a:custGeom>
            <a:avLst/>
            <a:gdLst>
              <a:gd name="T0" fmla="*/ 2147483646 w 21600"/>
              <a:gd name="T1" fmla="*/ 930736825 h 21600"/>
              <a:gd name="T2" fmla="*/ 2147483646 w 21600"/>
              <a:gd name="T3" fmla="*/ 930736825 h 21600"/>
              <a:gd name="T4" fmla="*/ 2147483646 w 21600"/>
              <a:gd name="T5" fmla="*/ 930736825 h 21600"/>
              <a:gd name="T6" fmla="*/ 2147483646 w 21600"/>
              <a:gd name="T7" fmla="*/ 9307368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8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LAL-Orsay</a:t>
            </a:r>
            <a:endParaRPr lang="ja-JP" altLang="ja-JP" sz="28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8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installed summer 2010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6085" name="AutoShape 4"/>
          <p:cNvSpPr>
            <a:spLocks/>
          </p:cNvSpPr>
          <p:nvPr/>
        </p:nvSpPr>
        <p:spPr bwMode="auto">
          <a:xfrm>
            <a:off x="512763" y="1898650"/>
            <a:ext cx="4589462" cy="830263"/>
          </a:xfrm>
          <a:custGeom>
            <a:avLst/>
            <a:gdLst>
              <a:gd name="T0" fmla="*/ 2147483646 w 21600"/>
              <a:gd name="T1" fmla="*/ 613352409 h 21600"/>
              <a:gd name="T2" fmla="*/ 2147483646 w 21600"/>
              <a:gd name="T3" fmla="*/ 613352409 h 21600"/>
              <a:gd name="T4" fmla="*/ 2147483646 w 21600"/>
              <a:gd name="T5" fmla="*/ 613352409 h 21600"/>
              <a:gd name="T6" fmla="*/ 2147483646 w 21600"/>
              <a:gd name="T7" fmla="*/ 61335240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relatively simple control system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employs new feed back scheme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6086" name="AutoShape 5"/>
          <p:cNvSpPr>
            <a:spLocks/>
          </p:cNvSpPr>
          <p:nvPr/>
        </p:nvSpPr>
        <p:spPr bwMode="auto">
          <a:xfrm>
            <a:off x="6010275" y="1885950"/>
            <a:ext cx="3078163" cy="830263"/>
          </a:xfrm>
          <a:custGeom>
            <a:avLst/>
            <a:gdLst>
              <a:gd name="T0" fmla="*/ 2147483646 w 21600"/>
              <a:gd name="T1" fmla="*/ 613352409 h 21600"/>
              <a:gd name="T2" fmla="*/ 2147483646 w 21600"/>
              <a:gd name="T3" fmla="*/ 613352409 h 21600"/>
              <a:gd name="T4" fmla="*/ 2147483646 w 21600"/>
              <a:gd name="T5" fmla="*/ 613352409 h 21600"/>
              <a:gd name="T6" fmla="*/ 2147483646 w 21600"/>
              <a:gd name="T7" fmla="*/ 61335240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sophisticated control </a:t>
            </a:r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digital PDH feedback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46087" name="Picture 6" descr="image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2895600"/>
            <a:ext cx="624205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8" name="Line 7"/>
          <p:cNvSpPr>
            <a:spLocks noChangeShapeType="1"/>
          </p:cNvSpPr>
          <p:nvPr/>
        </p:nvSpPr>
        <p:spPr bwMode="auto">
          <a:xfrm>
            <a:off x="2084388" y="2728913"/>
            <a:ext cx="493712" cy="1935162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089" name="Line 8"/>
          <p:cNvSpPr>
            <a:spLocks noChangeShapeType="1"/>
          </p:cNvSpPr>
          <p:nvPr/>
        </p:nvSpPr>
        <p:spPr bwMode="auto">
          <a:xfrm flipH="1">
            <a:off x="5102225" y="2728913"/>
            <a:ext cx="1062038" cy="1379537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1"/>
          <p:cNvGrpSpPr>
            <a:grpSpLocks/>
          </p:cNvGrpSpPr>
          <p:nvPr/>
        </p:nvGrpSpPr>
        <p:grpSpPr bwMode="auto">
          <a:xfrm>
            <a:off x="5372100" y="4113213"/>
            <a:ext cx="4799013" cy="3446462"/>
            <a:chOff x="0" y="0"/>
            <a:chExt cx="378" cy="272"/>
          </a:xfrm>
        </p:grpSpPr>
        <p:pic>
          <p:nvPicPr>
            <p:cNvPr id="48148" name="Picture 2" descr="image1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8149" name="AutoShape 3"/>
            <p:cNvSpPr>
              <a:spLocks/>
            </p:cNvSpPr>
            <p:nvPr/>
          </p:nvSpPr>
          <p:spPr bwMode="auto">
            <a:xfrm>
              <a:off x="168" y="235"/>
              <a:ext cx="192" cy="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/>
            <a:lstStyle>
              <a:lvl1pPr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1pPr>
              <a:lvl2pPr marL="742950" indent="-28575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2pPr>
              <a:lvl3pPr marL="11430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3pPr>
              <a:lvl4pPr marL="16002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4pPr>
              <a:lvl5pPr marL="2057400" indent="-228600" defTabSz="447675"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5pPr>
              <a:lvl6pPr marL="25146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6pPr>
              <a:lvl7pPr marL="29718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7pPr>
              <a:lvl8pPr marL="34290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8pPr>
              <a:lvl9pPr marL="3886200" indent="-228600" defTabSz="447675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  <a:sym typeface="Helvetica" panose="020B0604020202020204" pitchFamily="34" charset="0"/>
                </a:defRPr>
              </a:lvl9pPr>
            </a:lstStyle>
            <a:p>
              <a:pPr eaLnBrk="1"/>
              <a:r>
                <a:rPr lang="ja-JP" altLang="ja-JP" sz="240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Arial" panose="020B0604020202020204" pitchFamily="34" charset="0"/>
                </a:rPr>
                <a:t>Stored Power [w]</a:t>
              </a:r>
              <a:endParaRPr lang="ja-JP" altLang="ja-JP"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48131" name="Picture 4" descr="image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6" b="28242"/>
          <a:stretch>
            <a:fillRect/>
          </a:stretch>
        </p:blipFill>
        <p:spPr bwMode="auto">
          <a:xfrm>
            <a:off x="698500" y="1127125"/>
            <a:ext cx="3702050" cy="271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8132" name="Picture 5" descr="image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84" b="22797"/>
          <a:stretch>
            <a:fillRect/>
          </a:stretch>
        </p:blipFill>
        <p:spPr bwMode="auto">
          <a:xfrm>
            <a:off x="5868988" y="1192213"/>
            <a:ext cx="3498850" cy="266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3" name="AutoShape 6"/>
          <p:cNvSpPr>
            <a:spLocks/>
          </p:cNvSpPr>
          <p:nvPr/>
        </p:nvSpPr>
        <p:spPr bwMode="auto">
          <a:xfrm>
            <a:off x="4476750" y="2282825"/>
            <a:ext cx="1111250" cy="793750"/>
          </a:xfrm>
          <a:prstGeom prst="rightArrow">
            <a:avLst>
              <a:gd name="adj1" fmla="val 50000"/>
              <a:gd name="adj2" fmla="val 34994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endParaRPr lang="ja-JP" altLang="ja-JP" sz="24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8134" name="AutoShape 7"/>
          <p:cNvSpPr>
            <a:spLocks/>
          </p:cNvSpPr>
          <p:nvPr/>
        </p:nvSpPr>
        <p:spPr bwMode="auto">
          <a:xfrm>
            <a:off x="2951163" y="2590800"/>
            <a:ext cx="1420812" cy="471488"/>
          </a:xfrm>
          <a:custGeom>
            <a:avLst/>
            <a:gdLst>
              <a:gd name="T0" fmla="*/ 2147483646 w 21600"/>
              <a:gd name="T1" fmla="*/ 112324485 h 21600"/>
              <a:gd name="T2" fmla="*/ 2147483646 w 21600"/>
              <a:gd name="T3" fmla="*/ 112324485 h 21600"/>
              <a:gd name="T4" fmla="*/ 2147483646 w 21600"/>
              <a:gd name="T5" fmla="*/ 112324485 h 21600"/>
              <a:gd name="T6" fmla="*/ 2147483646 w 21600"/>
              <a:gd name="T7" fmla="*/ 11232448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Right pol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8135" name="AutoShape 8"/>
          <p:cNvSpPr>
            <a:spLocks/>
          </p:cNvSpPr>
          <p:nvPr/>
        </p:nvSpPr>
        <p:spPr bwMode="auto">
          <a:xfrm>
            <a:off x="1738313" y="2979738"/>
            <a:ext cx="1212850" cy="471487"/>
          </a:xfrm>
          <a:custGeom>
            <a:avLst/>
            <a:gdLst>
              <a:gd name="T0" fmla="*/ 1911981941 w 21600"/>
              <a:gd name="T1" fmla="*/ 112324007 h 21600"/>
              <a:gd name="T2" fmla="*/ 1911981941 w 21600"/>
              <a:gd name="T3" fmla="*/ 112324007 h 21600"/>
              <a:gd name="T4" fmla="*/ 1911981941 w 21600"/>
              <a:gd name="T5" fmla="*/ 112324007 h 21600"/>
              <a:gd name="T6" fmla="*/ 1911981941 w 21600"/>
              <a:gd name="T7" fmla="*/ 11232400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Left pol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8136" name="Line 9"/>
          <p:cNvSpPr>
            <a:spLocks noChangeShapeType="1"/>
          </p:cNvSpPr>
          <p:nvPr/>
        </p:nvSpPr>
        <p:spPr bwMode="auto">
          <a:xfrm flipV="1">
            <a:off x="1196975" y="1498600"/>
            <a:ext cx="0" cy="2362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137" name="AutoShape 10"/>
          <p:cNvSpPr>
            <a:spLocks/>
          </p:cNvSpPr>
          <p:nvPr/>
        </p:nvSpPr>
        <p:spPr bwMode="auto">
          <a:xfrm rot="-5400000">
            <a:off x="355600" y="2497138"/>
            <a:ext cx="2190750" cy="508000"/>
          </a:xfrm>
          <a:custGeom>
            <a:avLst/>
            <a:gdLst>
              <a:gd name="T0" fmla="*/ 2147483646 w 21600"/>
              <a:gd name="T1" fmla="*/ 140492668 h 21600"/>
              <a:gd name="T2" fmla="*/ 2147483646 w 21600"/>
              <a:gd name="T3" fmla="*/ 140492668 h 21600"/>
              <a:gd name="T4" fmla="*/ 2147483646 w 21600"/>
              <a:gd name="T5" fmla="*/ 140492668 h 21600"/>
              <a:gd name="T6" fmla="*/ 2147483646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Sotred power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4802188" y="4540250"/>
            <a:ext cx="3209925" cy="508000"/>
          </a:xfrm>
          <a:custGeom>
            <a:avLst/>
            <a:gdLst>
              <a:gd name="T0" fmla="*/ 2147483646 w 21600"/>
              <a:gd name="T1" fmla="*/ 140492668 h 21600"/>
              <a:gd name="T2" fmla="*/ 2147483646 w 21600"/>
              <a:gd name="T3" fmla="*/ 140492668 h 21600"/>
              <a:gd name="T4" fmla="*/ 2147483646 w 21600"/>
              <a:gd name="T5" fmla="*/ 140492668 h 21600"/>
              <a:gd name="T6" fmla="*/ 2147483646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Laser Power: 2.6kW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8139" name="AutoShape 12"/>
          <p:cNvSpPr>
            <a:spLocks/>
          </p:cNvSpPr>
          <p:nvPr/>
        </p:nvSpPr>
        <p:spPr bwMode="auto">
          <a:xfrm>
            <a:off x="8924925" y="-7938"/>
            <a:ext cx="1246188" cy="303213"/>
          </a:xfrm>
          <a:custGeom>
            <a:avLst/>
            <a:gdLst>
              <a:gd name="T0" fmla="*/ 2074021227 w 21600"/>
              <a:gd name="T1" fmla="*/ 29874959 h 21600"/>
              <a:gd name="T2" fmla="*/ 2074021227 w 21600"/>
              <a:gd name="T3" fmla="*/ 29874959 h 21600"/>
              <a:gd name="T4" fmla="*/ 2074021227 w 21600"/>
              <a:gd name="T5" fmla="*/ 29874959 h 21600"/>
              <a:gd name="T6" fmla="*/ 2074021227 w 21600"/>
              <a:gd name="T7" fmla="*/ 2987495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algn="r" eaLnBrk="1"/>
            <a:r>
              <a:rPr lang="ja-JP" altLang="ja-JP" sz="13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14</a:t>
            </a:r>
            <a:r>
              <a:rPr lang="ja-JP" altLang="ja-JP" sz="1300" baseline="30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th</a:t>
            </a:r>
            <a:r>
              <a:rPr lang="ja-JP" altLang="ja-JP" sz="13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Sep 2012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8140" name="Rectangle 13"/>
          <p:cNvSpPr>
            <a:spLocks noGrp="1"/>
          </p:cNvSpPr>
          <p:nvPr>
            <p:ph type="title"/>
          </p:nvPr>
        </p:nvSpPr>
        <p:spPr bwMode="auto">
          <a:xfrm>
            <a:off x="0" y="236538"/>
            <a:ext cx="9072563" cy="1258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defTabSz="914400" eaLnBrk="1"/>
            <a:r>
              <a:rPr lang="ja-JP" altLang="ja-JP" sz="490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Stored Laser Power in the cavity</a:t>
            </a:r>
            <a:endParaRPr lang="ja-JP" altLang="ja-JP" smtClean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8141" name="Line 14"/>
          <p:cNvSpPr>
            <a:spLocks noChangeShapeType="1"/>
          </p:cNvSpPr>
          <p:nvPr/>
        </p:nvSpPr>
        <p:spPr bwMode="auto">
          <a:xfrm>
            <a:off x="1620838" y="2430463"/>
            <a:ext cx="354012" cy="0"/>
          </a:xfrm>
          <a:prstGeom prst="line">
            <a:avLst/>
          </a:prstGeom>
          <a:noFill/>
          <a:ln w="9525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142" name="Line 15"/>
          <p:cNvSpPr>
            <a:spLocks noChangeShapeType="1"/>
          </p:cNvSpPr>
          <p:nvPr/>
        </p:nvSpPr>
        <p:spPr bwMode="auto">
          <a:xfrm flipH="1">
            <a:off x="2260600" y="2430463"/>
            <a:ext cx="538163" cy="0"/>
          </a:xfrm>
          <a:prstGeom prst="line">
            <a:avLst/>
          </a:prstGeom>
          <a:noFill/>
          <a:ln w="9525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143" name="AutoShape 16"/>
          <p:cNvSpPr>
            <a:spLocks/>
          </p:cNvSpPr>
          <p:nvPr/>
        </p:nvSpPr>
        <p:spPr bwMode="auto">
          <a:xfrm>
            <a:off x="657225" y="4754563"/>
            <a:ext cx="3254375" cy="647700"/>
          </a:xfrm>
          <a:custGeom>
            <a:avLst/>
            <a:gdLst>
              <a:gd name="T0" fmla="*/ 2147483646 w 21600"/>
              <a:gd name="T1" fmla="*/ 291195185 h 21600"/>
              <a:gd name="T2" fmla="*/ 2147483646 w 21600"/>
              <a:gd name="T3" fmla="*/ 291195185 h 21600"/>
              <a:gd name="T4" fmla="*/ 2147483646 w 21600"/>
              <a:gd name="T5" fmla="*/ 291195185 h 21600"/>
              <a:gd name="T6" fmla="*/ 2147483646 w 21600"/>
              <a:gd name="T7" fmla="*/ 29119518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3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FWHM: 110pm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8144" name="Line 17"/>
          <p:cNvSpPr>
            <a:spLocks noChangeShapeType="1"/>
          </p:cNvSpPr>
          <p:nvPr/>
        </p:nvSpPr>
        <p:spPr bwMode="auto">
          <a:xfrm flipH="1">
            <a:off x="8502650" y="5705475"/>
            <a:ext cx="538163" cy="0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145" name="Line 18"/>
          <p:cNvSpPr>
            <a:spLocks noChangeShapeType="1"/>
          </p:cNvSpPr>
          <p:nvPr/>
        </p:nvSpPr>
        <p:spPr bwMode="auto">
          <a:xfrm>
            <a:off x="7770813" y="5705475"/>
            <a:ext cx="481012" cy="0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146" name="Line 19"/>
          <p:cNvSpPr>
            <a:spLocks noChangeShapeType="1"/>
          </p:cNvSpPr>
          <p:nvPr/>
        </p:nvSpPr>
        <p:spPr bwMode="auto">
          <a:xfrm flipH="1">
            <a:off x="1620838" y="2630488"/>
            <a:ext cx="354012" cy="2160587"/>
          </a:xfrm>
          <a:prstGeom prst="line">
            <a:avLst/>
          </a:prstGeom>
          <a:noFill/>
          <a:ln w="9525">
            <a:solidFill>
              <a:srgbClr val="BBE0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28" name="AutoShape 20"/>
          <p:cNvSpPr>
            <a:spLocks/>
          </p:cNvSpPr>
          <p:nvPr/>
        </p:nvSpPr>
        <p:spPr bwMode="auto">
          <a:xfrm>
            <a:off x="6507163" y="5351463"/>
            <a:ext cx="1184275" cy="711200"/>
          </a:xfrm>
          <a:custGeom>
            <a:avLst/>
            <a:gdLst>
              <a:gd name="T0" fmla="*/ 1780002279 w 21600"/>
              <a:gd name="T1" fmla="*/ 385511854 h 21600"/>
              <a:gd name="T2" fmla="*/ 1780002279 w 21600"/>
              <a:gd name="T3" fmla="*/ 385511854 h 21600"/>
              <a:gd name="T4" fmla="*/ 1780002279 w 21600"/>
              <a:gd name="T5" fmla="*/ 385511854 h 21600"/>
              <a:gd name="T6" fmla="*/ 1780002279 w 21600"/>
              <a:gd name="T7" fmla="*/ 38551185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en-US" altLang="ja-JP" sz="4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8</a:t>
            </a:r>
            <a:r>
              <a:rPr lang="ja-JP" altLang="ja-JP" sz="4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pm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 animBg="1" autoUpdateAnimBg="0"/>
      <p:bldP spid="1742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 descr="image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613025"/>
            <a:ext cx="6230937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55" name="AutoShape 2"/>
          <p:cNvSpPr>
            <a:spLocks/>
          </p:cNvSpPr>
          <p:nvPr/>
        </p:nvSpPr>
        <p:spPr bwMode="auto">
          <a:xfrm>
            <a:off x="438150" y="5548313"/>
            <a:ext cx="3048000" cy="901700"/>
          </a:xfrm>
          <a:custGeom>
            <a:avLst/>
            <a:gdLst>
              <a:gd name="T0" fmla="*/ 2147483646 w 21600"/>
              <a:gd name="T1" fmla="*/ 785685441 h 21600"/>
              <a:gd name="T2" fmla="*/ 2147483646 w 21600"/>
              <a:gd name="T3" fmla="*/ 785685441 h 21600"/>
              <a:gd name="T4" fmla="*/ 2147483646 w 21600"/>
              <a:gd name="T5" fmla="*/ 785685441 h 21600"/>
              <a:gd name="T6" fmla="*/ 2147483646 w 21600"/>
              <a:gd name="T7" fmla="*/ 78568544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ATF  2.16MHz</a:t>
            </a:r>
            <a:endParaRPr lang="ja-JP" altLang="ja-JP" sz="26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       ~2.6×10</a:t>
            </a:r>
            <a:r>
              <a:rPr lang="ja-JP" altLang="ja-JP" sz="2600" baseline="30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8</a:t>
            </a:r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/sec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9156" name="AutoShape 3"/>
          <p:cNvSpPr>
            <a:spLocks/>
          </p:cNvSpPr>
          <p:nvPr/>
        </p:nvSpPr>
        <p:spPr bwMode="auto">
          <a:xfrm>
            <a:off x="446088" y="1098550"/>
            <a:ext cx="2395537" cy="508000"/>
          </a:xfrm>
          <a:custGeom>
            <a:avLst/>
            <a:gdLst>
              <a:gd name="T0" fmla="*/ 2147483646 w 21600"/>
              <a:gd name="T1" fmla="*/ 140492668 h 21600"/>
              <a:gd name="T2" fmla="*/ 2147483646 w 21600"/>
              <a:gd name="T3" fmla="*/ 140492668 h 21600"/>
              <a:gd name="T4" fmla="*/ 2147483646 w 21600"/>
              <a:gd name="T5" fmla="*/ 140492668 h 21600"/>
              <a:gd name="T6" fmla="*/ 2147483646 w 21600"/>
              <a:gd name="T7" fmla="*/ 14049266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5bunches/train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9157" name="AutoShape 4"/>
          <p:cNvSpPr>
            <a:spLocks/>
          </p:cNvSpPr>
          <p:nvPr/>
        </p:nvSpPr>
        <p:spPr bwMode="auto">
          <a:xfrm>
            <a:off x="355600" y="4354513"/>
            <a:ext cx="3440113" cy="14097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2970±20 MeV</a:t>
            </a:r>
            <a:endParaRPr lang="ja-JP" altLang="ja-JP" sz="26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      ⇒</a:t>
            </a:r>
            <a:r>
              <a:rPr lang="ja-JP" sz="2600">
                <a:latin typeface="ヒラギノ角ゴ ProN W3" charset="0"/>
                <a:ea typeface="ＭＳ Ｐゴシック" panose="020B0600070205080204" pitchFamily="50" charset="-128"/>
                <a:cs typeface="Arial" panose="020B0604020202020204" pitchFamily="34" charset="0"/>
                <a:sym typeface="ヒラギノ角ゴ ProN W3" charset="0"/>
              </a:rPr>
              <a:t>　</a:t>
            </a:r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~120</a:t>
            </a:r>
            <a:r>
              <a:rPr lang="en-US" altLang="ja-JP" sz="2600"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g</a:t>
            </a:r>
            <a:r>
              <a:rPr lang="ja-JP" altLang="ja-JP" sz="2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s/train</a:t>
            </a:r>
            <a:r>
              <a:rPr lang="ja-JP" sz="2600">
                <a:solidFill>
                  <a:srgbClr val="FFFFFF"/>
                </a:solidFill>
                <a:latin typeface="ヒラギノ角ゴ ProN W3" charset="0"/>
                <a:ea typeface="ＭＳ Ｐゴシック" panose="020B0600070205080204" pitchFamily="50" charset="-128"/>
                <a:cs typeface="Arial" panose="020B0604020202020204" pitchFamily="34" charset="0"/>
                <a:sym typeface="ヒラギノ角ゴ ProN W3" charset="0"/>
              </a:rPr>
              <a:t>のガンマ線に相当</a:t>
            </a:r>
            <a:endParaRPr 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9158" name="Rectangle 5"/>
          <p:cNvSpPr>
            <a:spLocks noGrp="1"/>
          </p:cNvSpPr>
          <p:nvPr>
            <p:ph type="title"/>
          </p:nvPr>
        </p:nvSpPr>
        <p:spPr bwMode="auto">
          <a:xfrm>
            <a:off x="1008063" y="201613"/>
            <a:ext cx="9072562" cy="1260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defTabSz="914400" eaLnBrk="1"/>
            <a:r>
              <a:rPr lang="ja-JP" altLang="ja-JP" sz="4900" smtClean="0">
                <a:latin typeface="Symbol" panose="05050102010706020507" pitchFamily="18" charset="2"/>
                <a:ea typeface="ＭＳ Ｐゴシック" panose="020B0600070205080204" pitchFamily="50" charset="-128"/>
                <a:sym typeface="Symbol" panose="05050102010706020507" pitchFamily="18" charset="2"/>
              </a:rPr>
              <a:t>γ</a:t>
            </a:r>
            <a:r>
              <a:rPr lang="ja-JP" altLang="ja-JP" sz="490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 ray Generation</a:t>
            </a:r>
            <a:endParaRPr lang="ja-JP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49159" name="AutoShape 6"/>
          <p:cNvSpPr>
            <a:spLocks/>
          </p:cNvSpPr>
          <p:nvPr/>
        </p:nvSpPr>
        <p:spPr bwMode="auto">
          <a:xfrm>
            <a:off x="1044575" y="2154238"/>
            <a:ext cx="392113" cy="196850"/>
          </a:xfrm>
          <a:custGeom>
            <a:avLst/>
            <a:gdLst>
              <a:gd name="T0" fmla="*/ 64609639 w 21600"/>
              <a:gd name="T1" fmla="*/ 8174643 h 21600"/>
              <a:gd name="T2" fmla="*/ 64609639 w 21600"/>
              <a:gd name="T3" fmla="*/ 8174643 h 21600"/>
              <a:gd name="T4" fmla="*/ 64609639 w 21600"/>
              <a:gd name="T5" fmla="*/ 8174643 h 21600"/>
              <a:gd name="T6" fmla="*/ 64609639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0" name="AutoShape 7"/>
          <p:cNvSpPr>
            <a:spLocks/>
          </p:cNvSpPr>
          <p:nvPr/>
        </p:nvSpPr>
        <p:spPr bwMode="auto">
          <a:xfrm>
            <a:off x="1798638" y="2154238"/>
            <a:ext cx="392112" cy="196850"/>
          </a:xfrm>
          <a:custGeom>
            <a:avLst/>
            <a:gdLst>
              <a:gd name="T0" fmla="*/ 64608984 w 21600"/>
              <a:gd name="T1" fmla="*/ 8174643 h 21600"/>
              <a:gd name="T2" fmla="*/ 64608984 w 21600"/>
              <a:gd name="T3" fmla="*/ 8174643 h 21600"/>
              <a:gd name="T4" fmla="*/ 64608984 w 21600"/>
              <a:gd name="T5" fmla="*/ 8174643 h 21600"/>
              <a:gd name="T6" fmla="*/ 64608984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1" name="AutoShape 8"/>
          <p:cNvSpPr>
            <a:spLocks/>
          </p:cNvSpPr>
          <p:nvPr/>
        </p:nvSpPr>
        <p:spPr bwMode="auto">
          <a:xfrm>
            <a:off x="2552700" y="2154238"/>
            <a:ext cx="390525" cy="196850"/>
          </a:xfrm>
          <a:custGeom>
            <a:avLst/>
            <a:gdLst>
              <a:gd name="T0" fmla="*/ 63827840 w 21600"/>
              <a:gd name="T1" fmla="*/ 8174643 h 21600"/>
              <a:gd name="T2" fmla="*/ 63827840 w 21600"/>
              <a:gd name="T3" fmla="*/ 8174643 h 21600"/>
              <a:gd name="T4" fmla="*/ 63827840 w 21600"/>
              <a:gd name="T5" fmla="*/ 8174643 h 21600"/>
              <a:gd name="T6" fmla="*/ 63827840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2" name="AutoShape 9"/>
          <p:cNvSpPr>
            <a:spLocks/>
          </p:cNvSpPr>
          <p:nvPr/>
        </p:nvSpPr>
        <p:spPr bwMode="auto">
          <a:xfrm>
            <a:off x="3305175" y="2154238"/>
            <a:ext cx="392113" cy="196850"/>
          </a:xfrm>
          <a:custGeom>
            <a:avLst/>
            <a:gdLst>
              <a:gd name="T0" fmla="*/ 64609639 w 21600"/>
              <a:gd name="T1" fmla="*/ 8174643 h 21600"/>
              <a:gd name="T2" fmla="*/ 64609639 w 21600"/>
              <a:gd name="T3" fmla="*/ 8174643 h 21600"/>
              <a:gd name="T4" fmla="*/ 64609639 w 21600"/>
              <a:gd name="T5" fmla="*/ 8174643 h 21600"/>
              <a:gd name="T6" fmla="*/ 64609639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3" name="AutoShape 10"/>
          <p:cNvSpPr>
            <a:spLocks/>
          </p:cNvSpPr>
          <p:nvPr/>
        </p:nvSpPr>
        <p:spPr bwMode="auto">
          <a:xfrm>
            <a:off x="4059238" y="2155825"/>
            <a:ext cx="392112" cy="195263"/>
          </a:xfrm>
          <a:custGeom>
            <a:avLst/>
            <a:gdLst>
              <a:gd name="T0" fmla="*/ 64608984 w 21600"/>
              <a:gd name="T1" fmla="*/ 7978564 h 21600"/>
              <a:gd name="T2" fmla="*/ 64608984 w 21600"/>
              <a:gd name="T3" fmla="*/ 7978564 h 21600"/>
              <a:gd name="T4" fmla="*/ 64608984 w 21600"/>
              <a:gd name="T5" fmla="*/ 7978564 h 21600"/>
              <a:gd name="T6" fmla="*/ 64608984 w 21600"/>
              <a:gd name="T7" fmla="*/ 797856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49164" name="Group 11"/>
          <p:cNvGrpSpPr>
            <a:grpSpLocks/>
          </p:cNvGrpSpPr>
          <p:nvPr/>
        </p:nvGrpSpPr>
        <p:grpSpPr bwMode="auto">
          <a:xfrm>
            <a:off x="4032250" y="1260475"/>
            <a:ext cx="3330575" cy="1125538"/>
            <a:chOff x="0" y="0"/>
            <a:chExt cx="263" cy="89"/>
          </a:xfrm>
        </p:grpSpPr>
        <p:sp>
          <p:nvSpPr>
            <p:cNvPr id="49178" name="AutoShape 12"/>
            <p:cNvSpPr>
              <a:spLocks/>
            </p:cNvSpPr>
            <p:nvPr/>
          </p:nvSpPr>
          <p:spPr bwMode="auto">
            <a:xfrm rot="-957475">
              <a:off x="1" y="69"/>
              <a:ext cx="32" cy="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9179" name="AutoShape 13"/>
            <p:cNvSpPr>
              <a:spLocks/>
            </p:cNvSpPr>
            <p:nvPr/>
          </p:nvSpPr>
          <p:spPr bwMode="auto">
            <a:xfrm rot="-957475">
              <a:off x="58" y="52"/>
              <a:ext cx="32" cy="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9180" name="AutoShape 14"/>
            <p:cNvSpPr>
              <a:spLocks/>
            </p:cNvSpPr>
            <p:nvPr/>
          </p:nvSpPr>
          <p:spPr bwMode="auto">
            <a:xfrm rot="-957475">
              <a:off x="115" y="36"/>
              <a:ext cx="32" cy="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9181" name="AutoShape 15"/>
            <p:cNvSpPr>
              <a:spLocks/>
            </p:cNvSpPr>
            <p:nvPr/>
          </p:nvSpPr>
          <p:spPr bwMode="auto">
            <a:xfrm rot="-957475">
              <a:off x="172" y="20"/>
              <a:ext cx="32" cy="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9182" name="AutoShape 16"/>
            <p:cNvSpPr>
              <a:spLocks/>
            </p:cNvSpPr>
            <p:nvPr/>
          </p:nvSpPr>
          <p:spPr bwMode="auto">
            <a:xfrm rot="-957475">
              <a:off x="229" y="3"/>
              <a:ext cx="32" cy="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sp>
        <p:nvSpPr>
          <p:cNvPr id="49165" name="AutoShape 17"/>
          <p:cNvSpPr>
            <a:spLocks/>
          </p:cNvSpPr>
          <p:nvPr/>
        </p:nvSpPr>
        <p:spPr bwMode="auto">
          <a:xfrm>
            <a:off x="5791200" y="2155825"/>
            <a:ext cx="392113" cy="196850"/>
          </a:xfrm>
          <a:custGeom>
            <a:avLst/>
            <a:gdLst>
              <a:gd name="T0" fmla="*/ 64609639 w 21600"/>
              <a:gd name="T1" fmla="*/ 8174643 h 21600"/>
              <a:gd name="T2" fmla="*/ 64609639 w 21600"/>
              <a:gd name="T3" fmla="*/ 8174643 h 21600"/>
              <a:gd name="T4" fmla="*/ 64609639 w 21600"/>
              <a:gd name="T5" fmla="*/ 8174643 h 21600"/>
              <a:gd name="T6" fmla="*/ 64609639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6" name="AutoShape 18"/>
          <p:cNvSpPr>
            <a:spLocks/>
          </p:cNvSpPr>
          <p:nvPr/>
        </p:nvSpPr>
        <p:spPr bwMode="auto">
          <a:xfrm>
            <a:off x="6545263" y="2155825"/>
            <a:ext cx="392112" cy="196850"/>
          </a:xfrm>
          <a:custGeom>
            <a:avLst/>
            <a:gdLst>
              <a:gd name="T0" fmla="*/ 64608984 w 21600"/>
              <a:gd name="T1" fmla="*/ 8174643 h 21600"/>
              <a:gd name="T2" fmla="*/ 64608984 w 21600"/>
              <a:gd name="T3" fmla="*/ 8174643 h 21600"/>
              <a:gd name="T4" fmla="*/ 64608984 w 21600"/>
              <a:gd name="T5" fmla="*/ 8174643 h 21600"/>
              <a:gd name="T6" fmla="*/ 64608984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7" name="AutoShape 19"/>
          <p:cNvSpPr>
            <a:spLocks/>
          </p:cNvSpPr>
          <p:nvPr/>
        </p:nvSpPr>
        <p:spPr bwMode="auto">
          <a:xfrm>
            <a:off x="7299325" y="2157413"/>
            <a:ext cx="392113" cy="195262"/>
          </a:xfrm>
          <a:custGeom>
            <a:avLst/>
            <a:gdLst>
              <a:gd name="T0" fmla="*/ 64609639 w 21600"/>
              <a:gd name="T1" fmla="*/ 7978396 h 21600"/>
              <a:gd name="T2" fmla="*/ 64609639 w 21600"/>
              <a:gd name="T3" fmla="*/ 7978396 h 21600"/>
              <a:gd name="T4" fmla="*/ 64609639 w 21600"/>
              <a:gd name="T5" fmla="*/ 7978396 h 21600"/>
              <a:gd name="T6" fmla="*/ 64609639 w 21600"/>
              <a:gd name="T7" fmla="*/ 797839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8" name="AutoShape 20"/>
          <p:cNvSpPr>
            <a:spLocks/>
          </p:cNvSpPr>
          <p:nvPr/>
        </p:nvSpPr>
        <p:spPr bwMode="auto">
          <a:xfrm>
            <a:off x="8053388" y="2155825"/>
            <a:ext cx="392112" cy="196850"/>
          </a:xfrm>
          <a:custGeom>
            <a:avLst/>
            <a:gdLst>
              <a:gd name="T0" fmla="*/ 64608984 w 21600"/>
              <a:gd name="T1" fmla="*/ 8174643 h 21600"/>
              <a:gd name="T2" fmla="*/ 64608984 w 21600"/>
              <a:gd name="T3" fmla="*/ 8174643 h 21600"/>
              <a:gd name="T4" fmla="*/ 64608984 w 21600"/>
              <a:gd name="T5" fmla="*/ 8174643 h 21600"/>
              <a:gd name="T6" fmla="*/ 64608984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69" name="AutoShape 21"/>
          <p:cNvSpPr>
            <a:spLocks/>
          </p:cNvSpPr>
          <p:nvPr/>
        </p:nvSpPr>
        <p:spPr bwMode="auto">
          <a:xfrm>
            <a:off x="8807450" y="2157413"/>
            <a:ext cx="392113" cy="196850"/>
          </a:xfrm>
          <a:custGeom>
            <a:avLst/>
            <a:gdLst>
              <a:gd name="T0" fmla="*/ 64609639 w 21600"/>
              <a:gd name="T1" fmla="*/ 8174643 h 21600"/>
              <a:gd name="T2" fmla="*/ 64609639 w 21600"/>
              <a:gd name="T3" fmla="*/ 8174643 h 21600"/>
              <a:gd name="T4" fmla="*/ 64609639 w 21600"/>
              <a:gd name="T5" fmla="*/ 8174643 h 21600"/>
              <a:gd name="T6" fmla="*/ 64609639 w 21600"/>
              <a:gd name="T7" fmla="*/ 81746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9170" name="Line 22"/>
          <p:cNvSpPr>
            <a:spLocks noChangeShapeType="1"/>
          </p:cNvSpPr>
          <p:nvPr/>
        </p:nvSpPr>
        <p:spPr bwMode="auto">
          <a:xfrm flipH="1">
            <a:off x="4594225" y="1408113"/>
            <a:ext cx="1196975" cy="414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9171" name="Line 23"/>
          <p:cNvSpPr>
            <a:spLocks noChangeShapeType="1"/>
          </p:cNvSpPr>
          <p:nvPr/>
        </p:nvSpPr>
        <p:spPr bwMode="auto">
          <a:xfrm>
            <a:off x="1239838" y="1971675"/>
            <a:ext cx="1838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9172" name="Line 24"/>
          <p:cNvSpPr>
            <a:spLocks noChangeShapeType="1"/>
          </p:cNvSpPr>
          <p:nvPr/>
        </p:nvSpPr>
        <p:spPr bwMode="auto">
          <a:xfrm>
            <a:off x="6840538" y="2030413"/>
            <a:ext cx="19669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9173" name="AutoShape 25"/>
          <p:cNvSpPr>
            <a:spLocks/>
          </p:cNvSpPr>
          <p:nvPr/>
        </p:nvSpPr>
        <p:spPr bwMode="auto">
          <a:xfrm>
            <a:off x="814388" y="1651000"/>
            <a:ext cx="458787" cy="461963"/>
          </a:xfrm>
          <a:custGeom>
            <a:avLst/>
            <a:gdLst>
              <a:gd name="T0" fmla="*/ 103489603 w 21600"/>
              <a:gd name="T1" fmla="*/ 105653783 h 21600"/>
              <a:gd name="T2" fmla="*/ 103489603 w 21600"/>
              <a:gd name="T3" fmla="*/ 105653783 h 21600"/>
              <a:gd name="T4" fmla="*/ 103489603 w 21600"/>
              <a:gd name="T5" fmla="*/ 105653783 h 21600"/>
              <a:gd name="T6" fmla="*/ 103489603 w 21600"/>
              <a:gd name="T7" fmla="*/ 1056537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e-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9174" name="AutoShape 26"/>
          <p:cNvSpPr>
            <a:spLocks/>
          </p:cNvSpPr>
          <p:nvPr/>
        </p:nvSpPr>
        <p:spPr bwMode="auto">
          <a:xfrm>
            <a:off x="4527550" y="1071563"/>
            <a:ext cx="854075" cy="461962"/>
          </a:xfrm>
          <a:custGeom>
            <a:avLst/>
            <a:gdLst>
              <a:gd name="T0" fmla="*/ 667653361 w 21600"/>
              <a:gd name="T1" fmla="*/ 105652870 h 21600"/>
              <a:gd name="T2" fmla="*/ 667653361 w 21600"/>
              <a:gd name="T3" fmla="*/ 105652870 h 21600"/>
              <a:gd name="T4" fmla="*/ 667653361 w 21600"/>
              <a:gd name="T5" fmla="*/ 105652870 h 21600"/>
              <a:gd name="T6" fmla="*/ 667653361 w 21600"/>
              <a:gd name="T7" fmla="*/ 10565287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laser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9175" name="AutoShape 27"/>
          <p:cNvSpPr>
            <a:spLocks/>
          </p:cNvSpPr>
          <p:nvPr/>
        </p:nvSpPr>
        <p:spPr bwMode="auto">
          <a:xfrm>
            <a:off x="7564438" y="1533525"/>
            <a:ext cx="311150" cy="461963"/>
          </a:xfrm>
          <a:custGeom>
            <a:avLst/>
            <a:gdLst>
              <a:gd name="T0" fmla="*/ 32282850 w 21600"/>
              <a:gd name="T1" fmla="*/ 105653783 h 21600"/>
              <a:gd name="T2" fmla="*/ 32282850 w 21600"/>
              <a:gd name="T3" fmla="*/ 105653783 h 21600"/>
              <a:gd name="T4" fmla="*/ 32282850 w 21600"/>
              <a:gd name="T5" fmla="*/ 105653783 h 21600"/>
              <a:gd name="T6" fmla="*/ 32282850 w 21600"/>
              <a:gd name="T7" fmla="*/ 1056537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Symbol" panose="05050102010706020507" pitchFamily="18" charset="2"/>
                <a:ea typeface="ＭＳ Ｐゴシック" panose="020B0600070205080204" pitchFamily="50" charset="-128"/>
                <a:sym typeface="Symbol" panose="05050102010706020507" pitchFamily="18" charset="2"/>
              </a:rPr>
              <a:t>γ</a:t>
            </a:r>
            <a:endParaRPr lang="ja-JP" altLang="ja-JP">
              <a:ea typeface="ＭＳ Ｐゴシック" panose="020B0600070205080204" pitchFamily="50" charset="-128"/>
            </a:endParaRPr>
          </a:p>
        </p:txBody>
      </p:sp>
      <p:sp>
        <p:nvSpPr>
          <p:cNvPr id="49176" name="AutoShape 28"/>
          <p:cNvSpPr>
            <a:spLocks/>
          </p:cNvSpPr>
          <p:nvPr/>
        </p:nvSpPr>
        <p:spPr bwMode="auto">
          <a:xfrm>
            <a:off x="1220788" y="2508250"/>
            <a:ext cx="938212" cy="461963"/>
          </a:xfrm>
          <a:custGeom>
            <a:avLst/>
            <a:gdLst>
              <a:gd name="T0" fmla="*/ 885045220 w 21600"/>
              <a:gd name="T1" fmla="*/ 105653783 h 21600"/>
              <a:gd name="T2" fmla="*/ 885045220 w 21600"/>
              <a:gd name="T3" fmla="*/ 105653783 h 21600"/>
              <a:gd name="T4" fmla="*/ 885045220 w 21600"/>
              <a:gd name="T5" fmla="*/ 105653783 h 21600"/>
              <a:gd name="T6" fmla="*/ 885045220 w 21600"/>
              <a:gd name="T7" fmla="*/ 1056537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5.6ns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9177" name="AutoShape 29"/>
          <p:cNvSpPr>
            <a:spLocks/>
          </p:cNvSpPr>
          <p:nvPr/>
        </p:nvSpPr>
        <p:spPr bwMode="auto">
          <a:xfrm>
            <a:off x="6307138" y="6851650"/>
            <a:ext cx="1363662" cy="482600"/>
          </a:xfrm>
          <a:custGeom>
            <a:avLst/>
            <a:gdLst>
              <a:gd name="T0" fmla="*/ 2147483646 w 21600"/>
              <a:gd name="T1" fmla="*/ 120454904 h 21600"/>
              <a:gd name="T2" fmla="*/ 2147483646 w 21600"/>
              <a:gd name="T3" fmla="*/ 120454904 h 21600"/>
              <a:gd name="T4" fmla="*/ 2147483646 w 21600"/>
              <a:gd name="T5" fmla="*/ 120454904 h 21600"/>
              <a:gd name="T6" fmla="*/ 2147483646 w 21600"/>
              <a:gd name="T7" fmla="*/ 12045490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marL="742950" indent="-28575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marL="11430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marL="16002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marL="2057400" indent="-228600" defTabSz="447675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eaLnBrk="1"/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E</a:t>
            </a:r>
            <a:r>
              <a:rPr lang="ja-JP" altLang="ja-JP" sz="2400"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ja-JP" altLang="ja-JP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[MeV]</a:t>
            </a:r>
            <a:endParaRPr lang="ja-JP" altLang="ja-JP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Office ​​テーマ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​​テーマ">
      <a:majorFont>
        <a:latin typeface="Helvetica"/>
        <a:ea typeface="Helvetica"/>
        <a:cs typeface="Helvetica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ja-JP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ja-JP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2_Office ​​テーマ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​​テーマ">
      <a:majorFont>
        <a:latin typeface="Helvetica"/>
        <a:ea typeface="Helvetica"/>
        <a:cs typeface="Helvetica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ja-JP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ja-JP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3_Office ​​テーマ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​​テーマ">
      <a:majorFont>
        <a:latin typeface="Helvetica"/>
        <a:ea typeface="Helvetica"/>
        <a:cs typeface="Helvetica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ja-JP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ja-JP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4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​​テーマ">
  <a:themeElements>
    <a:clrScheme name="">
      <a:dk1>
        <a:srgbClr val="572E2D"/>
      </a:dk1>
      <a:lt1>
        <a:srgbClr val="2A5657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ACB4B4"/>
      </a:accent3>
      <a:accent4>
        <a:srgbClr val="492625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548</Words>
  <Application>Microsoft Office PowerPoint</Application>
  <PresentationFormat>ユーザー設定</PresentationFormat>
  <Paragraphs>182</Paragraphs>
  <Slides>18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8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36" baseType="lpstr">
      <vt:lpstr>ArialMT</vt:lpstr>
      <vt:lpstr>ＭＳ Ｐゴシック</vt:lpstr>
      <vt:lpstr>ＭＳ 明朝</vt:lpstr>
      <vt:lpstr>Noteworthy Bold</vt:lpstr>
      <vt:lpstr>ヒラギノ角ゴ ProN W3</vt:lpstr>
      <vt:lpstr>Arial</vt:lpstr>
      <vt:lpstr>Calibri</vt:lpstr>
      <vt:lpstr>Helvetica</vt:lpstr>
      <vt:lpstr>Symbol</vt:lpstr>
      <vt:lpstr>1_Office ​​テーマ</vt:lpstr>
      <vt:lpstr>2_Office ​​テーマ</vt:lpstr>
      <vt:lpstr>3_Office ​​テーマ</vt:lpstr>
      <vt:lpstr>4_Office ​​テーマ</vt:lpstr>
      <vt:lpstr>5_Office ​​テーマ</vt:lpstr>
      <vt:lpstr>6_Office ​​テーマ</vt:lpstr>
      <vt:lpstr>7_Office ​​テーマ</vt:lpstr>
      <vt:lpstr>8_Office ​​テーマ</vt:lpstr>
      <vt:lpstr>Equation</vt:lpstr>
      <vt:lpstr>Status of R&amp;D of  Optical Cvities at KEK-ATF </vt:lpstr>
      <vt:lpstr>an idea</vt:lpstr>
      <vt:lpstr>Compton at KEK ATF</vt:lpstr>
      <vt:lpstr>PowerPoint プレゼンテーション</vt:lpstr>
      <vt:lpstr>PowerPoint プレゼンテーション</vt:lpstr>
      <vt:lpstr>3Diensional 4Mirror Cavity</vt:lpstr>
      <vt:lpstr>4 mirror cavities are at the ATF </vt:lpstr>
      <vt:lpstr>Stored Laser Power in the cavity</vt:lpstr>
      <vt:lpstr>γ ray Generation</vt:lpstr>
      <vt:lpstr>PowerPoint プレゼンテーション</vt:lpstr>
      <vt:lpstr>Beam Profile in the cavity</vt:lpstr>
      <vt:lpstr>Beam Profile in the cavity</vt:lpstr>
      <vt:lpstr>Propagation of the laser light</vt:lpstr>
      <vt:lpstr>Measturemennsof the profiles</vt:lpstr>
      <vt:lpstr>PowerPoint プレゼンテーション</vt:lpstr>
      <vt:lpstr>PowerPoint プレゼンテーション</vt:lpstr>
      <vt:lpstr>Summary</vt:lpstr>
      <vt:lpstr>Future prospect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R&amp;D of  Optical Cvities at KEK-ATF</dc:title>
  <dc:creator>takahasi</dc:creator>
  <cp:lastModifiedBy>高橋徹</cp:lastModifiedBy>
  <cp:revision>17</cp:revision>
  <dcterms:modified xsi:type="dcterms:W3CDTF">2013-11-13T04:32:55Z</dcterms:modified>
</cp:coreProperties>
</file>