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6"/>
  </p:notesMasterIdLst>
  <p:handoutMasterIdLst>
    <p:handoutMasterId r:id="rId17"/>
  </p:handoutMasterIdLst>
  <p:sldIdLst>
    <p:sldId id="862" r:id="rId2"/>
    <p:sldId id="917" r:id="rId3"/>
    <p:sldId id="922" r:id="rId4"/>
    <p:sldId id="927" r:id="rId5"/>
    <p:sldId id="923" r:id="rId6"/>
    <p:sldId id="924" r:id="rId7"/>
    <p:sldId id="912" r:id="rId8"/>
    <p:sldId id="913" r:id="rId9"/>
    <p:sldId id="915" r:id="rId10"/>
    <p:sldId id="914" r:id="rId11"/>
    <p:sldId id="925" r:id="rId12"/>
    <p:sldId id="890" r:id="rId13"/>
    <p:sldId id="926" r:id="rId14"/>
    <p:sldId id="916" r:id="rId15"/>
  </p:sldIdLst>
  <p:sldSz cx="9144000" cy="6858000" type="screen4x3"/>
  <p:notesSz cx="6858000" cy="9144000"/>
  <p:defaultTextStyle>
    <a:defPPr>
      <a:defRPr lang="en-US"/>
    </a:defPPr>
    <a:lvl1pPr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983"/>
    <a:srgbClr val="EBF010"/>
    <a:srgbClr val="FFEF6C"/>
    <a:srgbClr val="000076"/>
    <a:srgbClr val="CDFFCB"/>
    <a:srgbClr val="2AFF02"/>
    <a:srgbClr val="FF9FCF"/>
    <a:srgbClr val="FFE5F2"/>
    <a:srgbClr val="577700"/>
    <a:srgbClr val="698E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44" y="4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5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Unicode M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Arial Unicode MS" charset="0"/>
              </a:defRPr>
            </a:lvl1pPr>
          </a:lstStyle>
          <a:p>
            <a:pPr>
              <a:defRPr/>
            </a:pPr>
            <a:fld id="{11D8DB34-B73B-F144-9826-428F637BB118}" type="datetimeFigureOut">
              <a:rPr lang="en-US"/>
              <a:pPr>
                <a:defRPr/>
              </a:pPr>
              <a:t>12/11/2013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Arial Unicode M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Arial Unicode MS" charset="0"/>
              </a:defRPr>
            </a:lvl1pPr>
          </a:lstStyle>
          <a:p>
            <a:pPr>
              <a:defRPr/>
            </a:pPr>
            <a:fld id="{96C4298E-68B4-6947-8839-855C45F33A0D}" type="slidenum">
              <a:rPr lang="en-US"/>
              <a:pPr>
                <a:defRPr/>
              </a:pPr>
              <a:t>‹#›</a:t>
            </a:fld>
            <a:endParaRPr lang="en-US"/>
          </a:p>
        </p:txBody>
      </p:sp>
    </p:spTree>
    <p:extLst>
      <p:ext uri="{BB962C8B-B14F-4D97-AF65-F5344CB8AC3E}">
        <p14:creationId xmlns:p14="http://schemas.microsoft.com/office/powerpoint/2010/main" val="19931735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200">
                <a:cs typeface="Arial Unicode MS"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fontAlgn="base">
              <a:defRPr sz="1200">
                <a:cs typeface="Arial Unicode MS"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fontAlgn="base">
              <a:defRPr sz="1200">
                <a:cs typeface="Arial Unicode MS" charset="0"/>
              </a:defRPr>
            </a:lvl1pPr>
          </a:lstStyle>
          <a:p>
            <a:pPr>
              <a:defRPr/>
            </a:pPr>
            <a:fld id="{413FCB45-9045-044F-B18D-D0D3F5F6B8C0}" type="slidenum">
              <a:rPr lang="en-US"/>
              <a:pPr>
                <a:defRPr/>
              </a:pPr>
              <a:t>‹#›</a:t>
            </a:fld>
            <a:endParaRPr lang="en-US"/>
          </a:p>
        </p:txBody>
      </p:sp>
    </p:spTree>
    <p:extLst>
      <p:ext uri="{BB962C8B-B14F-4D97-AF65-F5344CB8AC3E}">
        <p14:creationId xmlns:p14="http://schemas.microsoft.com/office/powerpoint/2010/main" val="284918201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Unicode MS" charset="0"/>
      </a:defRPr>
    </a:lvl1pPr>
    <a:lvl2pPr marL="4572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1112E00-26AF-4AAE-9A30-D70C319C6317}" type="slidenum">
              <a:rPr lang="fr-FR" smtClean="0"/>
              <a:t>11</a:t>
            </a:fld>
            <a:endParaRPr lang="fr-FR"/>
          </a:p>
        </p:txBody>
      </p:sp>
    </p:spTree>
    <p:extLst>
      <p:ext uri="{BB962C8B-B14F-4D97-AF65-F5344CB8AC3E}">
        <p14:creationId xmlns:p14="http://schemas.microsoft.com/office/powerpoint/2010/main" val="2802071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14</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4</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1112E00-26AF-4AAE-9A30-D70C319C6317}" type="slidenum">
              <a:rPr lang="fr-FR" smtClean="0"/>
              <a:t>9</a:t>
            </a:fld>
            <a:endParaRPr lang="fr-FR"/>
          </a:p>
        </p:txBody>
      </p:sp>
    </p:spTree>
    <p:extLst>
      <p:ext uri="{BB962C8B-B14F-4D97-AF65-F5344CB8AC3E}">
        <p14:creationId xmlns:p14="http://schemas.microsoft.com/office/powerpoint/2010/main" val="3973679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1112E00-26AF-4AAE-9A30-D70C319C6317}" type="slidenum">
              <a:rPr lang="fr-FR" smtClean="0"/>
              <a:t>10</a:t>
            </a:fld>
            <a:endParaRPr lang="fr-FR"/>
          </a:p>
        </p:txBody>
      </p:sp>
    </p:spTree>
    <p:extLst>
      <p:ext uri="{BB962C8B-B14F-4D97-AF65-F5344CB8AC3E}">
        <p14:creationId xmlns:p14="http://schemas.microsoft.com/office/powerpoint/2010/main" val="28020711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emf"/><Relationship Id="rId5" Type="http://schemas.openxmlformats.org/officeDocument/2006/relationships/image" Target="../media/image6.jp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5"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pic>
        <p:nvPicPr>
          <p:cNvPr id="6" name="Picture 14" descr="avh_logo_n7_word_rg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43775" y="44450"/>
            <a:ext cx="17653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DESY-Logo-cyan-RGB_ger.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99592" y="0"/>
            <a:ext cx="1141413"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
          <p:cNvPicPr>
            <a:picLocks noChangeAspect="1" noChangeArrowheads="1"/>
          </p:cNvPicPr>
          <p:nvPr userDrawn="1"/>
        </p:nvPicPr>
        <p:blipFill>
          <a:blip r:embed="rId4">
            <a:extLst>
              <a:ext uri="{28A0092B-C50C-407E-A947-70E740481C1C}">
                <a14:useLocalDpi xmlns:a14="http://schemas.microsoft.com/office/drawing/2010/main" val="0"/>
              </a:ext>
            </a:extLst>
          </a:blip>
          <a:srcRect l="16827" t="34879" r="66852" b="32123"/>
          <a:stretch>
            <a:fillRect/>
          </a:stretch>
        </p:blipFill>
        <p:spPr bwMode="auto">
          <a:xfrm>
            <a:off x="1907705" y="188640"/>
            <a:ext cx="936104" cy="801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228600" y="6248400"/>
            <a:ext cx="2667000" cy="457200"/>
          </a:xfrm>
        </p:spPr>
        <p:txBody>
          <a:bodyPr/>
          <a:lstStyle>
            <a:lvl1pPr>
              <a:defRPr/>
            </a:lvl1pPr>
          </a:lstStyle>
          <a:p>
            <a:pPr>
              <a:defRPr/>
            </a:pPr>
            <a:r>
              <a:rPr lang="en-GB" smtClean="0"/>
              <a:t>B. Foster - Hamburg/DESY -  LCWS13</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66E12A0B-088F-7A4A-8CE6-550A0857873B}" type="slidenum">
              <a:rPr lang="en-US"/>
              <a:pPr>
                <a:defRPr/>
              </a:pPr>
              <a:t>‹#›</a:t>
            </a:fld>
            <a:endParaRPr lang="en-US"/>
          </a:p>
        </p:txBody>
      </p:sp>
      <p:pic>
        <p:nvPicPr>
          <p:cNvPr id="2" name="Picture 1" descr="oxford_logo.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39" y="0"/>
            <a:ext cx="904032" cy="1096892"/>
          </a:xfrm>
          <a:prstGeom prst="rect">
            <a:avLst/>
          </a:prstGeom>
        </p:spPr>
      </p:pic>
    </p:spTree>
    <p:extLst>
      <p:ext uri="{BB962C8B-B14F-4D97-AF65-F5344CB8AC3E}">
        <p14:creationId xmlns:p14="http://schemas.microsoft.com/office/powerpoint/2010/main" val="189668443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A9CBC7-8EEE-084B-AFB8-B393C72668BF}" type="slidenum">
              <a:rPr lang="en-US"/>
              <a:pPr>
                <a:defRPr/>
              </a:pPr>
              <a:t>‹#›</a:t>
            </a:fld>
            <a:endParaRPr lang="en-US"/>
          </a:p>
        </p:txBody>
      </p:sp>
    </p:spTree>
    <p:extLst>
      <p:ext uri="{BB962C8B-B14F-4D97-AF65-F5344CB8AC3E}">
        <p14:creationId xmlns:p14="http://schemas.microsoft.com/office/powerpoint/2010/main" val="664242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1722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0"/>
            <a:ext cx="5676900" cy="6172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38AF05-1273-DF4F-A75E-4D4425143F28}" type="slidenum">
              <a:rPr lang="en-US"/>
              <a:pPr>
                <a:defRPr/>
              </a:pPr>
              <a:t>‹#›</a:t>
            </a:fld>
            <a:endParaRPr lang="en-US"/>
          </a:p>
        </p:txBody>
      </p:sp>
    </p:spTree>
    <p:extLst>
      <p:ext uri="{BB962C8B-B14F-4D97-AF65-F5344CB8AC3E}">
        <p14:creationId xmlns:p14="http://schemas.microsoft.com/office/powerpoint/2010/main" val="1579014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01E4E2-A1C2-F244-9519-E61993693C28}" type="slidenum">
              <a:rPr lang="en-US"/>
              <a:pPr>
                <a:defRPr/>
              </a:pPr>
              <a:t>‹#›</a:t>
            </a:fld>
            <a:endParaRPr lang="en-US"/>
          </a:p>
        </p:txBody>
      </p:sp>
    </p:spTree>
    <p:extLst>
      <p:ext uri="{BB962C8B-B14F-4D97-AF65-F5344CB8AC3E}">
        <p14:creationId xmlns:p14="http://schemas.microsoft.com/office/powerpoint/2010/main" val="915254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4EA486-97DD-1D4A-80CD-DDFFFABE6A7F}" type="slidenum">
              <a:rPr lang="en-US"/>
              <a:pPr>
                <a:defRPr/>
              </a:pPr>
              <a:t>‹#›</a:t>
            </a:fld>
            <a:endParaRPr lang="en-US"/>
          </a:p>
        </p:txBody>
      </p:sp>
    </p:spTree>
    <p:extLst>
      <p:ext uri="{BB962C8B-B14F-4D97-AF65-F5344CB8AC3E}">
        <p14:creationId xmlns:p14="http://schemas.microsoft.com/office/powerpoint/2010/main" val="3210586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D276BA-553B-5844-9F65-693FD43519EC}" type="slidenum">
              <a:rPr lang="en-US"/>
              <a:pPr>
                <a:defRPr/>
              </a:pPr>
              <a:t>‹#›</a:t>
            </a:fld>
            <a:endParaRPr lang="en-US"/>
          </a:p>
        </p:txBody>
      </p:sp>
    </p:spTree>
    <p:extLst>
      <p:ext uri="{BB962C8B-B14F-4D97-AF65-F5344CB8AC3E}">
        <p14:creationId xmlns:p14="http://schemas.microsoft.com/office/powerpoint/2010/main" val="360776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73E82A-3B7A-244E-8E8E-FA7698CF3D4B}" type="slidenum">
              <a:rPr lang="en-US"/>
              <a:pPr>
                <a:defRPr/>
              </a:pPr>
              <a:t>‹#›</a:t>
            </a:fld>
            <a:endParaRPr lang="en-US"/>
          </a:p>
        </p:txBody>
      </p:sp>
    </p:spTree>
    <p:extLst>
      <p:ext uri="{BB962C8B-B14F-4D97-AF65-F5344CB8AC3E}">
        <p14:creationId xmlns:p14="http://schemas.microsoft.com/office/powerpoint/2010/main" val="1833358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60AECB-16CC-2F4B-9638-46F40C0EC8CA}" type="slidenum">
              <a:rPr lang="en-US"/>
              <a:pPr>
                <a:defRPr/>
              </a:pPr>
              <a:t>‹#›</a:t>
            </a:fld>
            <a:endParaRPr lang="en-US"/>
          </a:p>
        </p:txBody>
      </p:sp>
    </p:spTree>
    <p:extLst>
      <p:ext uri="{BB962C8B-B14F-4D97-AF65-F5344CB8AC3E}">
        <p14:creationId xmlns:p14="http://schemas.microsoft.com/office/powerpoint/2010/main" val="171346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E1DE79C-B552-9840-A937-12663498177B}" type="slidenum">
              <a:rPr lang="en-US"/>
              <a:pPr>
                <a:defRPr/>
              </a:pPr>
              <a:t>‹#›</a:t>
            </a:fld>
            <a:endParaRPr lang="en-US"/>
          </a:p>
        </p:txBody>
      </p:sp>
    </p:spTree>
    <p:extLst>
      <p:ext uri="{BB962C8B-B14F-4D97-AF65-F5344CB8AC3E}">
        <p14:creationId xmlns:p14="http://schemas.microsoft.com/office/powerpoint/2010/main" val="998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55E2263-D441-0445-A23B-B738D734BC7A}" type="slidenum">
              <a:rPr lang="en-US"/>
              <a:pPr>
                <a:defRPr/>
              </a:pPr>
              <a:t>‹#›</a:t>
            </a:fld>
            <a:endParaRPr lang="en-US"/>
          </a:p>
        </p:txBody>
      </p:sp>
    </p:spTree>
    <p:extLst>
      <p:ext uri="{BB962C8B-B14F-4D97-AF65-F5344CB8AC3E}">
        <p14:creationId xmlns:p14="http://schemas.microsoft.com/office/powerpoint/2010/main" val="3231257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583371E-7C2E-5F4C-ABBD-2C4C77719426}" type="slidenum">
              <a:rPr lang="en-US"/>
              <a:pPr>
                <a:defRPr/>
              </a:pPr>
              <a:t>‹#›</a:t>
            </a:fld>
            <a:endParaRPr lang="en-US"/>
          </a:p>
        </p:txBody>
      </p:sp>
    </p:spTree>
    <p:extLst>
      <p:ext uri="{BB962C8B-B14F-4D97-AF65-F5344CB8AC3E}">
        <p14:creationId xmlns:p14="http://schemas.microsoft.com/office/powerpoint/2010/main" val="220580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739E72-F81A-0246-A74F-F76630A8D20F}" type="slidenum">
              <a:rPr lang="en-US"/>
              <a:pPr>
                <a:defRPr/>
              </a:pPr>
              <a:t>‹#›</a:t>
            </a:fld>
            <a:endParaRPr lang="en-US"/>
          </a:p>
        </p:txBody>
      </p:sp>
    </p:spTree>
    <p:extLst>
      <p:ext uri="{BB962C8B-B14F-4D97-AF65-F5344CB8AC3E}">
        <p14:creationId xmlns:p14="http://schemas.microsoft.com/office/powerpoint/2010/main" val="393143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LCWS13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40795D-C168-A049-8D09-47F6B229321F}" type="slidenum">
              <a:rPr lang="en-US"/>
              <a:pPr>
                <a:defRPr/>
              </a:pPr>
              <a:t>‹#›</a:t>
            </a:fld>
            <a:endParaRPr lang="en-US"/>
          </a:p>
        </p:txBody>
      </p:sp>
    </p:spTree>
    <p:extLst>
      <p:ext uri="{BB962C8B-B14F-4D97-AF65-F5344CB8AC3E}">
        <p14:creationId xmlns:p14="http://schemas.microsoft.com/office/powerpoint/2010/main" val="40606021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219200"/>
            <a:ext cx="7772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2700" y="6567488"/>
            <a:ext cx="3576588" cy="290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r>
              <a:rPr lang="en-GB" smtClean="0"/>
              <a:t>B. Foster - Hamburg/DESY -  LCWS13</a:t>
            </a:r>
            <a:endParaRPr lang="en-US" dirty="0"/>
          </a:p>
        </p:txBody>
      </p:sp>
      <p:sp>
        <p:nvSpPr>
          <p:cNvPr id="1029" name="Rectangle 5"/>
          <p:cNvSpPr>
            <a:spLocks noGrp="1" noChangeArrowheads="1"/>
          </p:cNvSpPr>
          <p:nvPr>
            <p:ph type="ftr" sz="quarter" idx="3"/>
          </p:nvPr>
        </p:nvSpPr>
        <p:spPr bwMode="auto">
          <a:xfrm>
            <a:off x="2819400" y="6565900"/>
            <a:ext cx="3657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cs typeface="Arial Unicode MS" charset="0"/>
              </a:defRPr>
            </a:lvl1pPr>
          </a:lstStyle>
          <a:p>
            <a:pPr>
              <a:defRPr/>
            </a:pPr>
            <a:endParaRPr lang="en-US"/>
          </a:p>
        </p:txBody>
      </p:sp>
      <p:sp>
        <p:nvSpPr>
          <p:cNvPr id="1030" name="Rectangle 6"/>
          <p:cNvSpPr>
            <a:spLocks noGrp="1" noChangeArrowheads="1"/>
          </p:cNvSpPr>
          <p:nvPr>
            <p:ph type="sldNum" sz="quarter" idx="4"/>
          </p:nvPr>
        </p:nvSpPr>
        <p:spPr bwMode="auto">
          <a:xfrm>
            <a:off x="72263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400">
                <a:cs typeface="Arial Unicode MS" charset="0"/>
              </a:defRPr>
            </a:lvl1pPr>
          </a:lstStyle>
          <a:p>
            <a:pPr>
              <a:defRPr/>
            </a:pPr>
            <a:fld id="{4A8E5AF9-EB34-3941-A304-02422D2D7D5C}" type="slidenum">
              <a:rPr lang="en-US"/>
              <a:pPr>
                <a:defRPr/>
              </a:pPr>
              <a:t>‹#›</a:t>
            </a:fld>
            <a:endParaRPr lang="en-US"/>
          </a:p>
        </p:txBody>
      </p:sp>
      <p:sp>
        <p:nvSpPr>
          <p:cNvPr id="1041" name="Text Box 17"/>
          <p:cNvSpPr txBox="1">
            <a:spLocks noChangeArrowheads="1"/>
          </p:cNvSpPr>
          <p:nvPr/>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2" name="Text Box 18"/>
          <p:cNvSpPr txBox="1">
            <a:spLocks noChangeArrowheads="1"/>
          </p:cNvSpPr>
          <p:nvPr/>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4" name="Rectangle 20"/>
          <p:cNvSpPr>
            <a:spLocks noGrp="1" noChangeArrowheads="1"/>
          </p:cNvSpPr>
          <p:nvPr>
            <p:ph type="title"/>
          </p:nvPr>
        </p:nvSpPr>
        <p:spPr bwMode="auto">
          <a:xfrm>
            <a:off x="1447800" y="0"/>
            <a:ext cx="693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1033" name="Picture 21" descr="1024_greendot_divide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450013"/>
            <a:ext cx="9144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userDrawn="1"/>
        </p:nvPicPr>
        <p:blipFill>
          <a:blip r:embed="rId16"/>
          <a:stretch>
            <a:fillRect/>
          </a:stretch>
        </p:blipFill>
        <p:spPr>
          <a:xfrm>
            <a:off x="107504" y="116632"/>
            <a:ext cx="576064" cy="576064"/>
          </a:xfrm>
          <a:prstGeom prst="rect">
            <a:avLst/>
          </a:prstGeom>
        </p:spPr>
      </p:pic>
      <p:cxnSp>
        <p:nvCxnSpPr>
          <p:cNvPr id="7" name="Straight Connector 6"/>
          <p:cNvCxnSpPr/>
          <p:nvPr userDrawn="1"/>
        </p:nvCxnSpPr>
        <p:spPr bwMode="auto">
          <a:xfrm>
            <a:off x="827584" y="692696"/>
            <a:ext cx="7776864"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2pPr>
      <a:lvl3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3pPr>
      <a:lvl4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4pPr>
      <a:lvl5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5pPr>
      <a:lvl6pPr marL="457200" algn="ctr" rtl="0" fontAlgn="base">
        <a:spcBef>
          <a:spcPct val="0"/>
        </a:spcBef>
        <a:spcAft>
          <a:spcPct val="0"/>
        </a:spcAft>
        <a:defRPr sz="3600">
          <a:solidFill>
            <a:srgbClr val="23346C"/>
          </a:solidFill>
          <a:latin typeface="Arial" charset="0"/>
          <a:ea typeface="ＭＳ Ｐゴシック" charset="0"/>
          <a:cs typeface="Arial Unicode MS" charset="0"/>
        </a:defRPr>
      </a:lvl6pPr>
      <a:lvl7pPr marL="914400" algn="ctr" rtl="0" fontAlgn="base">
        <a:spcBef>
          <a:spcPct val="0"/>
        </a:spcBef>
        <a:spcAft>
          <a:spcPct val="0"/>
        </a:spcAft>
        <a:defRPr sz="3600">
          <a:solidFill>
            <a:srgbClr val="23346C"/>
          </a:solidFill>
          <a:latin typeface="Arial" charset="0"/>
          <a:ea typeface="ＭＳ Ｐゴシック" charset="0"/>
          <a:cs typeface="Arial Unicode MS" charset="0"/>
        </a:defRPr>
      </a:lvl7pPr>
      <a:lvl8pPr marL="1371600" algn="ctr" rtl="0" fontAlgn="base">
        <a:spcBef>
          <a:spcPct val="0"/>
        </a:spcBef>
        <a:spcAft>
          <a:spcPct val="0"/>
        </a:spcAft>
        <a:defRPr sz="3600">
          <a:solidFill>
            <a:srgbClr val="23346C"/>
          </a:solidFill>
          <a:latin typeface="Arial" charset="0"/>
          <a:ea typeface="ＭＳ Ｐゴシック" charset="0"/>
          <a:cs typeface="Arial Unicode MS" charset="0"/>
        </a:defRPr>
      </a:lvl8pPr>
      <a:lvl9pPr marL="1828800" algn="ctr" rtl="0" fontAlgn="base">
        <a:spcBef>
          <a:spcPct val="0"/>
        </a:spcBef>
        <a:spcAft>
          <a:spcPct val="0"/>
        </a:spcAft>
        <a:defRPr sz="3600">
          <a:solidFill>
            <a:srgbClr val="23346C"/>
          </a:solidFill>
          <a:latin typeface="Arial" charset="0"/>
          <a:ea typeface="ＭＳ Ｐゴシック" charset="0"/>
          <a:cs typeface="Arial Unicode MS"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hyperlink" Target="http://irfu.cea.fr/Meetings/jcl02" TargetMode="External"/><Relationship Id="rId7" Type="http://schemas.openxmlformats.org/officeDocument/2006/relationships/hyperlink" Target="https://indico.in2p3.fr/conferenceDisplay.py?confId=8347" TargetMode="External"/><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827584" y="-149696"/>
            <a:ext cx="7588696" cy="914400"/>
          </a:xfrm>
        </p:spPr>
        <p:txBody>
          <a:bodyPr/>
          <a:lstStyle/>
          <a:p>
            <a:pPr eaLnBrk="1" hangingPunct="1">
              <a:defRPr/>
            </a:pPr>
            <a:r>
              <a:rPr lang="en-US" altLang="ja-JP" dirty="0" smtClean="0"/>
              <a:t>European Activities on ILC Machine</a:t>
            </a:r>
          </a:p>
        </p:txBody>
      </p:sp>
      <p:sp>
        <p:nvSpPr>
          <p:cNvPr id="680963" name="Rectangle 3"/>
          <p:cNvSpPr>
            <a:spLocks noGrp="1" noChangeArrowheads="1"/>
          </p:cNvSpPr>
          <p:nvPr>
            <p:ph type="body" idx="1"/>
          </p:nvPr>
        </p:nvSpPr>
        <p:spPr>
          <a:xfrm>
            <a:off x="0" y="2276872"/>
            <a:ext cx="9512300" cy="609600"/>
          </a:xfrm>
        </p:spPr>
        <p:txBody>
          <a:bodyPr/>
          <a:lstStyle/>
          <a:p>
            <a:pPr marL="0" indent="0" algn="ctr" eaLnBrk="1" hangingPunct="1">
              <a:buNone/>
            </a:pPr>
            <a:r>
              <a:rPr lang="en-US" sz="3600" dirty="0">
                <a:latin typeface="Arial" charset="0"/>
                <a:ea typeface="ＭＳ Ｐゴシック" charset="0"/>
                <a:cs typeface="Arial Unicode MS" charset="0"/>
              </a:rPr>
              <a:t>Brian Foster </a:t>
            </a:r>
            <a:endParaRPr lang="en-US" sz="3600" dirty="0" smtClean="0">
              <a:latin typeface="Arial" charset="0"/>
              <a:ea typeface="ＭＳ Ｐゴシック" charset="0"/>
              <a:cs typeface="Arial Unicode MS" charset="0"/>
            </a:endParaRPr>
          </a:p>
          <a:p>
            <a:pPr marL="0" indent="0" algn="ctr" eaLnBrk="1" hangingPunct="1">
              <a:buNone/>
            </a:pPr>
            <a:r>
              <a:rPr lang="en-US" sz="3200" dirty="0" smtClean="0">
                <a:latin typeface="Arial" charset="0"/>
                <a:ea typeface="ＭＳ Ｐゴシック" charset="0"/>
                <a:cs typeface="Arial Unicode MS" charset="0"/>
              </a:rPr>
              <a:t>(</a:t>
            </a:r>
            <a:r>
              <a:rPr lang="en-US" sz="3200" dirty="0" err="1">
                <a:latin typeface="Arial" charset="0"/>
                <a:ea typeface="ＭＳ Ｐゴシック" charset="0"/>
                <a:cs typeface="Arial Unicode MS" charset="0"/>
              </a:rPr>
              <a:t>Uni</a:t>
            </a:r>
            <a:r>
              <a:rPr lang="en-US" sz="3200" dirty="0">
                <a:latin typeface="Arial" charset="0"/>
                <a:ea typeface="ＭＳ Ｐゴシック" charset="0"/>
                <a:cs typeface="Arial Unicode MS" charset="0"/>
              </a:rPr>
              <a:t> Hamburg/</a:t>
            </a:r>
            <a:r>
              <a:rPr lang="en-US" sz="3200" dirty="0" smtClean="0">
                <a:latin typeface="Arial" charset="0"/>
                <a:ea typeface="ＭＳ Ｐゴシック" charset="0"/>
                <a:cs typeface="Arial Unicode MS" charset="0"/>
              </a:rPr>
              <a:t>DESY)</a:t>
            </a:r>
            <a:endParaRPr lang="en-US" sz="3200" dirty="0">
              <a:latin typeface="Arial" charset="0"/>
              <a:ea typeface="ＭＳ Ｐゴシック" charset="0"/>
              <a:cs typeface="Arial Unicode MS" charset="0"/>
            </a:endParaRPr>
          </a:p>
          <a:p>
            <a:pPr marL="0" indent="0" algn="ctr" eaLnBrk="1" hangingPunct="1">
              <a:buNone/>
            </a:pP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a:t>
            </a:fld>
            <a:endParaRPr lang="en-US"/>
          </a:p>
        </p:txBody>
      </p:sp>
      <p:sp>
        <p:nvSpPr>
          <p:cNvPr id="13" name="Date Placeholder 12"/>
          <p:cNvSpPr>
            <a:spLocks noGrp="1"/>
          </p:cNvSpPr>
          <p:nvPr>
            <p:ph type="dt" sz="half" idx="10"/>
          </p:nvPr>
        </p:nvSpPr>
        <p:spPr/>
        <p:txBody>
          <a:bodyPr/>
          <a:lstStyle/>
          <a:p>
            <a:pPr>
              <a:defRPr/>
            </a:pPr>
            <a:r>
              <a:rPr lang="en-GB" smtClean="0"/>
              <a:t>B. Foster - Hamburg/DESY -  LCWS13</a:t>
            </a:r>
            <a:endParaRPr lang="en-US"/>
          </a:p>
        </p:txBody>
      </p:sp>
    </p:spTree>
    <p:extLst>
      <p:ext uri="{BB962C8B-B14F-4D97-AF65-F5344CB8AC3E}">
        <p14:creationId xmlns:p14="http://schemas.microsoft.com/office/powerpoint/2010/main" val="17975518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907704" y="116632"/>
            <a:ext cx="5460607" cy="576064"/>
          </a:xfrm>
          <a:prstGeom prst="rect">
            <a:avLst/>
          </a:prstGeom>
          <a:solidFill>
            <a:schemeClr val="bg1"/>
          </a:solidFill>
          <a:ln w="9525">
            <a:noFill/>
            <a:miter lim="800000"/>
            <a:headEnd/>
            <a:tailEnd/>
          </a:ln>
          <a:effectLst/>
        </p:spPr>
        <p:txBody>
          <a:bodyPr wrap="none" anchor="ctr"/>
          <a:lstStyle/>
          <a:p>
            <a:endParaRPr lang="fr-FR"/>
          </a:p>
        </p:txBody>
      </p:sp>
      <p:sp>
        <p:nvSpPr>
          <p:cNvPr id="3" name="WordArt 37"/>
          <p:cNvSpPr>
            <a:spLocks noChangeArrowheads="1" noChangeShapeType="1" noTextEdit="1"/>
          </p:cNvSpPr>
          <p:nvPr/>
        </p:nvSpPr>
        <p:spPr bwMode="auto">
          <a:xfrm>
            <a:off x="2555776" y="216024"/>
            <a:ext cx="4320480" cy="404664"/>
          </a:xfrm>
          <a:prstGeom prst="rect">
            <a:avLst/>
          </a:prstGeom>
        </p:spPr>
        <p:txBody>
          <a:bodyPr wrap="none" fromWordArt="1">
            <a:prstTxWarp prst="textPlain">
              <a:avLst>
                <a:gd name="adj" fmla="val 50000"/>
              </a:avLst>
            </a:prstTxWarp>
          </a:bodyPr>
          <a:lstStyle/>
          <a:p>
            <a:pPr algn="ctr"/>
            <a:r>
              <a:rPr lang="en-US" sz="2400" kern="10" dirty="0" smtClean="0">
                <a:ln w="12700">
                  <a:solidFill>
                    <a:srgbClr val="3333CC"/>
                  </a:solidFill>
                  <a:round/>
                  <a:headEnd/>
                  <a:tailEnd/>
                </a:ln>
                <a:solidFill>
                  <a:srgbClr val="B2B2B2">
                    <a:alpha val="50000"/>
                  </a:srgbClr>
                </a:solidFill>
                <a:latin typeface="Arial"/>
                <a:cs typeface="Arial"/>
              </a:rPr>
              <a:t>European ILC Meeting  </a:t>
            </a:r>
            <a:endParaRPr lang="fr-FR" sz="2400" kern="10" dirty="0">
              <a:ln w="12700">
                <a:solidFill>
                  <a:srgbClr val="3333CC"/>
                </a:solidFill>
                <a:round/>
                <a:headEnd/>
                <a:tailEnd/>
              </a:ln>
              <a:solidFill>
                <a:srgbClr val="B2B2B2">
                  <a:alpha val="50000"/>
                </a:srgbClr>
              </a:solidFill>
              <a:latin typeface="Arial"/>
              <a:cs typeface="Arial"/>
            </a:endParaRPr>
          </a:p>
        </p:txBody>
      </p:sp>
      <p:pic>
        <p:nvPicPr>
          <p:cNvPr id="4" name="Picture 3" descr="top_logo-64.png"/>
          <p:cNvPicPr>
            <a:picLocks noChangeAspect="1"/>
          </p:cNvPicPr>
          <p:nvPr/>
        </p:nvPicPr>
        <p:blipFill>
          <a:blip r:embed="rId3" cstate="print"/>
          <a:stretch>
            <a:fillRect/>
          </a:stretch>
        </p:blipFill>
        <p:spPr>
          <a:xfrm>
            <a:off x="8172400" y="0"/>
            <a:ext cx="908720" cy="908720"/>
          </a:xfrm>
          <a:prstGeom prst="rect">
            <a:avLst/>
          </a:prstGeom>
          <a:solidFill>
            <a:schemeClr val="bg1"/>
          </a:solidFill>
        </p:spPr>
      </p:pic>
      <p:pic>
        <p:nvPicPr>
          <p:cNvPr id="5" name="Picture 4" descr="top_logo-64.png"/>
          <p:cNvPicPr>
            <a:picLocks noChangeAspect="1"/>
          </p:cNvPicPr>
          <p:nvPr/>
        </p:nvPicPr>
        <p:blipFill>
          <a:blip r:embed="rId3" cstate="print"/>
          <a:stretch>
            <a:fillRect/>
          </a:stretch>
        </p:blipFill>
        <p:spPr>
          <a:xfrm>
            <a:off x="35496" y="44624"/>
            <a:ext cx="908720" cy="908720"/>
          </a:xfrm>
          <a:prstGeom prst="rect">
            <a:avLst/>
          </a:prstGeom>
          <a:solidFill>
            <a:schemeClr val="bg1"/>
          </a:solidFill>
        </p:spPr>
      </p:pic>
      <p:sp>
        <p:nvSpPr>
          <p:cNvPr id="6" name="TextBox 5"/>
          <p:cNvSpPr txBox="1"/>
          <p:nvPr/>
        </p:nvSpPr>
        <p:spPr>
          <a:xfrm>
            <a:off x="824548" y="692696"/>
            <a:ext cx="7695561" cy="1384995"/>
          </a:xfrm>
          <a:prstGeom prst="rect">
            <a:avLst/>
          </a:prstGeom>
          <a:noFill/>
        </p:spPr>
        <p:txBody>
          <a:bodyPr wrap="none" rtlCol="0">
            <a:spAutoFit/>
          </a:bodyPr>
          <a:lstStyle/>
          <a:p>
            <a:pPr algn="ctr"/>
            <a:r>
              <a:rPr lang="en-US" sz="2800" dirty="0" err="1" smtClean="0">
                <a:solidFill>
                  <a:srgbClr val="FF0000"/>
                </a:solidFill>
                <a:latin typeface="Palatino Linotype" panose="02040502050505030304" pitchFamily="18" charset="0"/>
              </a:rPr>
              <a:t>Organised</a:t>
            </a:r>
            <a:r>
              <a:rPr lang="en-US" sz="2800" dirty="0" smtClean="0">
                <a:solidFill>
                  <a:srgbClr val="FF0000"/>
                </a:solidFill>
                <a:latin typeface="Palatino Linotype" panose="02040502050505030304" pitchFamily="18" charset="0"/>
              </a:rPr>
              <a:t> by the Linear Collider Collaboration</a:t>
            </a:r>
          </a:p>
          <a:p>
            <a:pPr algn="ctr"/>
            <a:r>
              <a:rPr lang="en-US" sz="2800" dirty="0" smtClean="0">
                <a:solidFill>
                  <a:srgbClr val="FF0000"/>
                </a:solidFill>
                <a:latin typeface="Palatino Linotype" panose="02040502050505030304" pitchFamily="18" charset="0"/>
              </a:rPr>
              <a:t>Friday, November 29, 2013</a:t>
            </a:r>
          </a:p>
          <a:p>
            <a:pPr algn="ctr"/>
            <a:r>
              <a:rPr lang="en-US" sz="2800" dirty="0" smtClean="0">
                <a:solidFill>
                  <a:srgbClr val="FF0000"/>
                </a:solidFill>
                <a:latin typeface="Palatino Linotype" panose="02040502050505030304" pitchFamily="18" charset="0"/>
              </a:rPr>
              <a:t>(Paris, 14:00 – 18:00):</a:t>
            </a:r>
          </a:p>
        </p:txBody>
      </p:sp>
      <p:sp>
        <p:nvSpPr>
          <p:cNvPr id="8" name="TextBox 7"/>
          <p:cNvSpPr txBox="1"/>
          <p:nvPr/>
        </p:nvSpPr>
        <p:spPr>
          <a:xfrm>
            <a:off x="107504" y="2093947"/>
            <a:ext cx="8871339" cy="830997"/>
          </a:xfrm>
          <a:prstGeom prst="rect">
            <a:avLst/>
          </a:prstGeom>
          <a:solidFill>
            <a:schemeClr val="bg1"/>
          </a:solidFill>
        </p:spPr>
        <p:txBody>
          <a:bodyPr wrap="none" rtlCol="0">
            <a:spAutoFit/>
          </a:bodyPr>
          <a:lstStyle/>
          <a:p>
            <a:pPr algn="ctr"/>
            <a:r>
              <a:rPr lang="en-US" sz="2400" dirty="0" smtClean="0">
                <a:solidFill>
                  <a:srgbClr val="FF0000"/>
                </a:solidFill>
                <a:latin typeface="Palatino Linotype" panose="02040502050505030304" pitchFamily="18" charset="0"/>
              </a:rPr>
              <a:t>Informal Discussion </a:t>
            </a:r>
            <a:r>
              <a:rPr lang="en-US" sz="2400" dirty="0">
                <a:solidFill>
                  <a:srgbClr val="FF0000"/>
                </a:solidFill>
                <a:latin typeface="Palatino Linotype" panose="02040502050505030304" pitchFamily="18" charset="0"/>
              </a:rPr>
              <a:t>about the current status of EU projects, </a:t>
            </a:r>
            <a:endParaRPr lang="en-US" sz="2400" dirty="0" smtClean="0">
              <a:solidFill>
                <a:srgbClr val="FF0000"/>
              </a:solidFill>
              <a:latin typeface="Palatino Linotype" panose="02040502050505030304" pitchFamily="18" charset="0"/>
            </a:endParaRPr>
          </a:p>
          <a:p>
            <a:pPr algn="ctr"/>
            <a:r>
              <a:rPr lang="en-US" sz="2400" dirty="0" smtClean="0">
                <a:solidFill>
                  <a:srgbClr val="FF0000"/>
                </a:solidFill>
                <a:latin typeface="Palatino Linotype" panose="02040502050505030304" pitchFamily="18" charset="0"/>
              </a:rPr>
              <a:t>future </a:t>
            </a:r>
            <a:r>
              <a:rPr lang="en-US" sz="2400" dirty="0">
                <a:solidFill>
                  <a:srgbClr val="FF0000"/>
                </a:solidFill>
                <a:latin typeface="Palatino Linotype" panose="02040502050505030304" pitchFamily="18" charset="0"/>
              </a:rPr>
              <a:t>EU H2020 call </a:t>
            </a:r>
            <a:r>
              <a:rPr lang="en-US" sz="2400" dirty="0" smtClean="0">
                <a:solidFill>
                  <a:srgbClr val="FF0000"/>
                </a:solidFill>
                <a:latin typeface="Palatino Linotype" panose="02040502050505030304" pitchFamily="18" charset="0"/>
              </a:rPr>
              <a:t>and </a:t>
            </a:r>
            <a:r>
              <a:rPr lang="en-US" sz="2400" dirty="0">
                <a:solidFill>
                  <a:srgbClr val="FF0000"/>
                </a:solidFill>
                <a:latin typeface="Palatino Linotype" panose="02040502050505030304" pitchFamily="18" charset="0"/>
              </a:rPr>
              <a:t>its implication for the </a:t>
            </a:r>
            <a:r>
              <a:rPr lang="en-US" sz="2400" dirty="0" smtClean="0">
                <a:solidFill>
                  <a:srgbClr val="FF0000"/>
                </a:solidFill>
                <a:latin typeface="Palatino Linotype" panose="02040502050505030304" pitchFamily="18" charset="0"/>
              </a:rPr>
              <a:t>ILC </a:t>
            </a:r>
            <a:r>
              <a:rPr lang="en-US" sz="2400" dirty="0">
                <a:solidFill>
                  <a:srgbClr val="FF0000"/>
                </a:solidFill>
                <a:latin typeface="Palatino Linotype" panose="02040502050505030304" pitchFamily="18" charset="0"/>
              </a:rPr>
              <a:t>community</a:t>
            </a:r>
          </a:p>
        </p:txBody>
      </p:sp>
      <p:sp>
        <p:nvSpPr>
          <p:cNvPr id="9" name="TextBox 8"/>
          <p:cNvSpPr txBox="1"/>
          <p:nvPr/>
        </p:nvSpPr>
        <p:spPr>
          <a:xfrm>
            <a:off x="35496" y="2996952"/>
            <a:ext cx="9036496" cy="2862322"/>
          </a:xfrm>
          <a:prstGeom prst="rect">
            <a:avLst/>
          </a:prstGeom>
          <a:solidFill>
            <a:schemeClr val="bg1"/>
          </a:solidFill>
        </p:spPr>
        <p:txBody>
          <a:bodyPr wrap="square" rtlCol="0">
            <a:spAutoFit/>
          </a:bodyPr>
          <a:lstStyle/>
          <a:p>
            <a:pPr algn="ctr"/>
            <a:r>
              <a:rPr lang="en-US" sz="2400" dirty="0" smtClean="0">
                <a:latin typeface="Palatino Linotype" panose="02040502050505030304" pitchFamily="18" charset="0"/>
              </a:rPr>
              <a:t>Organized in </a:t>
            </a:r>
            <a:r>
              <a:rPr lang="en-US" sz="2400" dirty="0">
                <a:latin typeface="Palatino Linotype" panose="02040502050505030304" pitchFamily="18" charset="0"/>
              </a:rPr>
              <a:t>Conjunction </a:t>
            </a:r>
            <a:r>
              <a:rPr lang="en-US" sz="2400" dirty="0" smtClean="0">
                <a:latin typeface="Palatino Linotype" panose="02040502050505030304" pitchFamily="18" charset="0"/>
              </a:rPr>
              <a:t>with the 2</a:t>
            </a:r>
            <a:r>
              <a:rPr lang="en-US" sz="2400" baseline="30000" dirty="0" smtClean="0">
                <a:latin typeface="Palatino Linotype" panose="02040502050505030304" pitchFamily="18" charset="0"/>
              </a:rPr>
              <a:t>nd</a:t>
            </a:r>
            <a:r>
              <a:rPr lang="en-US" sz="2400" dirty="0" smtClean="0">
                <a:latin typeface="Palatino Linotype" panose="02040502050505030304" pitchFamily="18" charset="0"/>
              </a:rPr>
              <a:t> </a:t>
            </a:r>
          </a:p>
          <a:p>
            <a:pPr algn="ctr"/>
            <a:r>
              <a:rPr lang="en-US" sz="2400" dirty="0" smtClean="0">
                <a:latin typeface="Palatino Linotype" panose="02040502050505030304" pitchFamily="18" charset="0"/>
              </a:rPr>
              <a:t>“</a:t>
            </a:r>
            <a:r>
              <a:rPr lang="en-US" sz="2400" dirty="0" err="1">
                <a:latin typeface="Palatino Linotype" panose="02040502050505030304" pitchFamily="18" charset="0"/>
              </a:rPr>
              <a:t>Journées</a:t>
            </a:r>
            <a:r>
              <a:rPr lang="en-US" sz="2400" dirty="0">
                <a:latin typeface="Palatino Linotype" panose="02040502050505030304" pitchFamily="18" charset="0"/>
              </a:rPr>
              <a:t>  </a:t>
            </a:r>
            <a:r>
              <a:rPr lang="en-US" sz="2400" dirty="0" err="1" smtClean="0">
                <a:latin typeface="Palatino Linotype" panose="02040502050505030304" pitchFamily="18" charset="0"/>
              </a:rPr>
              <a:t>Collisionneur</a:t>
            </a:r>
            <a:r>
              <a:rPr lang="en-US" sz="2400" dirty="0" smtClean="0">
                <a:latin typeface="Palatino Linotype" panose="02040502050505030304" pitchFamily="18" charset="0"/>
              </a:rPr>
              <a:t> </a:t>
            </a:r>
            <a:r>
              <a:rPr lang="en-US" sz="2400" dirty="0" err="1">
                <a:latin typeface="Palatino Linotype" panose="02040502050505030304" pitchFamily="18" charset="0"/>
              </a:rPr>
              <a:t>Linéaire”of</a:t>
            </a:r>
            <a:r>
              <a:rPr lang="en-US" sz="2400" dirty="0">
                <a:latin typeface="Palatino Linotype" panose="02040502050505030304" pitchFamily="18" charset="0"/>
              </a:rPr>
              <a:t> the French </a:t>
            </a:r>
            <a:r>
              <a:rPr lang="en-US" sz="2400" dirty="0" smtClean="0">
                <a:latin typeface="Palatino Linotype" panose="02040502050505030304" pitchFamily="18" charset="0"/>
              </a:rPr>
              <a:t>community</a:t>
            </a:r>
          </a:p>
          <a:p>
            <a:pPr algn="ctr"/>
            <a:endParaRPr lang="en-US" sz="2400" dirty="0" smtClean="0">
              <a:latin typeface="Palatino Linotype" panose="02040502050505030304" pitchFamily="18" charset="0"/>
            </a:endParaRPr>
          </a:p>
          <a:p>
            <a:pPr algn="ctr"/>
            <a:r>
              <a:rPr lang="en-US" sz="2400" dirty="0" smtClean="0">
                <a:solidFill>
                  <a:srgbClr val="FF0000"/>
                </a:solidFill>
                <a:latin typeface="Palatino Linotype" panose="02040502050505030304" pitchFamily="18" charset="0"/>
              </a:rPr>
              <a:t>November 27 – November 29, 2013 in CEA </a:t>
            </a:r>
            <a:r>
              <a:rPr lang="en-US" sz="2400" dirty="0" err="1" smtClean="0">
                <a:solidFill>
                  <a:srgbClr val="FF0000"/>
                </a:solidFill>
                <a:latin typeface="Palatino Linotype" panose="02040502050505030304" pitchFamily="18" charset="0"/>
              </a:rPr>
              <a:t>Saclay</a:t>
            </a:r>
            <a:r>
              <a:rPr lang="en-US" sz="2400" dirty="0" smtClean="0">
                <a:solidFill>
                  <a:srgbClr val="FF0000"/>
                </a:solidFill>
                <a:latin typeface="Palatino Linotype" panose="02040502050505030304" pitchFamily="18" charset="0"/>
              </a:rPr>
              <a:t>:</a:t>
            </a:r>
          </a:p>
          <a:p>
            <a:pPr algn="ctr"/>
            <a:endParaRPr lang="en-US" sz="2400" dirty="0" smtClean="0">
              <a:solidFill>
                <a:srgbClr val="FF0000"/>
              </a:solidFill>
              <a:latin typeface="Palatino Linotype" panose="02040502050505030304" pitchFamily="18" charset="0"/>
            </a:endParaRPr>
          </a:p>
          <a:p>
            <a:pPr marL="342900" indent="-342900">
              <a:buFont typeface="Wingdings" panose="05000000000000000000" pitchFamily="2" charset="2"/>
              <a:buChar char="Ø"/>
            </a:pPr>
            <a:r>
              <a:rPr lang="en-US" sz="2000" dirty="0" smtClean="0">
                <a:solidFill>
                  <a:srgbClr val="663300"/>
                </a:solidFill>
                <a:latin typeface="Palatino Linotype" panose="02040502050505030304" pitchFamily="18" charset="0"/>
              </a:rPr>
              <a:t>You are invited to join French </a:t>
            </a:r>
            <a:r>
              <a:rPr lang="en-US" sz="2000" dirty="0" err="1" smtClean="0">
                <a:solidFill>
                  <a:srgbClr val="663300"/>
                </a:solidFill>
                <a:latin typeface="Palatino Linotype" panose="02040502050505030304" pitchFamily="18" charset="0"/>
              </a:rPr>
              <a:t>Irfu</a:t>
            </a:r>
            <a:r>
              <a:rPr lang="en-US" sz="2000" dirty="0" smtClean="0">
                <a:solidFill>
                  <a:srgbClr val="663300"/>
                </a:solidFill>
                <a:latin typeface="Palatino Linotype" panose="02040502050505030304" pitchFamily="18" charset="0"/>
              </a:rPr>
              <a:t> Linear Collider Days, Fri., Nov. 29 </a:t>
            </a:r>
          </a:p>
          <a:p>
            <a:pPr marL="342900" indent="-342900">
              <a:buFont typeface="Wingdings" panose="05000000000000000000" pitchFamily="2" charset="2"/>
              <a:buChar char="Ø"/>
            </a:pPr>
            <a:endParaRPr lang="en-US" sz="2000" dirty="0">
              <a:solidFill>
                <a:srgbClr val="663300"/>
              </a:solidFill>
              <a:latin typeface="Palatino Linotype" panose="02040502050505030304" pitchFamily="18" charset="0"/>
            </a:endParaRPr>
          </a:p>
          <a:p>
            <a:pPr marL="342900" indent="-342900">
              <a:buFont typeface="Wingdings" panose="05000000000000000000" pitchFamily="2" charset="2"/>
              <a:buChar char="Ø"/>
            </a:pPr>
            <a:r>
              <a:rPr lang="en-US" sz="2000" dirty="0" smtClean="0">
                <a:solidFill>
                  <a:srgbClr val="663300"/>
                </a:solidFill>
                <a:latin typeface="Palatino Linotype" panose="02040502050505030304" pitchFamily="18" charset="0"/>
              </a:rPr>
              <a:t>Possibility to visit CEA XFEL </a:t>
            </a:r>
            <a:r>
              <a:rPr lang="en-US" sz="2000" dirty="0" err="1" smtClean="0">
                <a:solidFill>
                  <a:srgbClr val="663300"/>
                </a:solidFill>
                <a:latin typeface="Palatino Linotype" panose="02040502050505030304" pitchFamily="18" charset="0"/>
              </a:rPr>
              <a:t>Cryomodule</a:t>
            </a:r>
            <a:r>
              <a:rPr lang="en-US" sz="2000" dirty="0" smtClean="0">
                <a:solidFill>
                  <a:srgbClr val="663300"/>
                </a:solidFill>
                <a:latin typeface="Palatino Linotype" panose="02040502050505030304" pitchFamily="18" charset="0"/>
              </a:rPr>
              <a:t> Production Facility, Thu. Nov. </a:t>
            </a:r>
            <a:r>
              <a:rPr lang="en-US" sz="2000" dirty="0" smtClean="0">
                <a:solidFill>
                  <a:srgbClr val="663300"/>
                </a:solidFill>
                <a:latin typeface="Palatino Linotype" panose="02040502050505030304" pitchFamily="18" charset="0"/>
              </a:rPr>
              <a:t>28</a:t>
            </a:r>
            <a:endParaRPr lang="en-US" sz="2000" dirty="0" smtClean="0">
              <a:solidFill>
                <a:srgbClr val="663300"/>
              </a:solidFill>
              <a:latin typeface="Palatino Linotype" panose="02040502050505030304" pitchFamily="18" charset="0"/>
            </a:endParaRPr>
          </a:p>
        </p:txBody>
      </p:sp>
      <p:sp>
        <p:nvSpPr>
          <p:cNvPr id="7" name="Date Placeholder 6"/>
          <p:cNvSpPr>
            <a:spLocks noGrp="1"/>
          </p:cNvSpPr>
          <p:nvPr>
            <p:ph type="dt" sz="half" idx="10"/>
          </p:nvPr>
        </p:nvSpPr>
        <p:spPr/>
        <p:txBody>
          <a:bodyPr/>
          <a:lstStyle/>
          <a:p>
            <a:pPr>
              <a:defRPr/>
            </a:pPr>
            <a:r>
              <a:rPr lang="en-GB" smtClean="0"/>
              <a:t>B. Foster - Hamburg/DESY -  LCWS13</a:t>
            </a:r>
            <a:endParaRPr lang="en-US"/>
          </a:p>
        </p:txBody>
      </p:sp>
      <p:sp>
        <p:nvSpPr>
          <p:cNvPr id="10" name="Slide Number Placeholder 9"/>
          <p:cNvSpPr>
            <a:spLocks noGrp="1"/>
          </p:cNvSpPr>
          <p:nvPr>
            <p:ph type="sldNum" sz="quarter" idx="12"/>
          </p:nvPr>
        </p:nvSpPr>
        <p:spPr/>
        <p:txBody>
          <a:bodyPr/>
          <a:lstStyle/>
          <a:p>
            <a:pPr>
              <a:defRPr/>
            </a:pPr>
            <a:fld id="{2583371E-7C2E-5F4C-ABBD-2C4C77719426}" type="slidenum">
              <a:rPr lang="en-US" smtClean="0"/>
              <a:pPr>
                <a:defRPr/>
              </a:pPr>
              <a:t>10</a:t>
            </a:fld>
            <a:endParaRPr lang="en-US"/>
          </a:p>
        </p:txBody>
      </p:sp>
    </p:spTree>
    <p:extLst>
      <p:ext uri="{BB962C8B-B14F-4D97-AF65-F5344CB8AC3E}">
        <p14:creationId xmlns:p14="http://schemas.microsoft.com/office/powerpoint/2010/main" val="699720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907704" y="116632"/>
            <a:ext cx="5460607" cy="576064"/>
          </a:xfrm>
          <a:prstGeom prst="rect">
            <a:avLst/>
          </a:prstGeom>
          <a:solidFill>
            <a:schemeClr val="bg1"/>
          </a:solidFill>
          <a:ln w="9525">
            <a:noFill/>
            <a:miter lim="800000"/>
            <a:headEnd/>
            <a:tailEnd/>
          </a:ln>
          <a:effectLst/>
        </p:spPr>
        <p:txBody>
          <a:bodyPr wrap="none" anchor="ctr"/>
          <a:lstStyle/>
          <a:p>
            <a:endParaRPr lang="fr-FR"/>
          </a:p>
        </p:txBody>
      </p:sp>
      <p:sp>
        <p:nvSpPr>
          <p:cNvPr id="3" name="WordArt 37"/>
          <p:cNvSpPr>
            <a:spLocks noChangeArrowheads="1" noChangeShapeType="1" noTextEdit="1"/>
          </p:cNvSpPr>
          <p:nvPr/>
        </p:nvSpPr>
        <p:spPr bwMode="auto">
          <a:xfrm>
            <a:off x="2555776" y="216024"/>
            <a:ext cx="4320480" cy="404664"/>
          </a:xfrm>
          <a:prstGeom prst="rect">
            <a:avLst/>
          </a:prstGeom>
        </p:spPr>
        <p:txBody>
          <a:bodyPr wrap="none" fromWordArt="1">
            <a:prstTxWarp prst="textPlain">
              <a:avLst>
                <a:gd name="adj" fmla="val 50000"/>
              </a:avLst>
            </a:prstTxWarp>
          </a:bodyPr>
          <a:lstStyle/>
          <a:p>
            <a:pPr algn="ctr"/>
            <a:r>
              <a:rPr lang="en-US" sz="2400" kern="10" dirty="0" smtClean="0">
                <a:ln w="12700">
                  <a:solidFill>
                    <a:srgbClr val="3333CC"/>
                  </a:solidFill>
                  <a:round/>
                  <a:headEnd/>
                  <a:tailEnd/>
                </a:ln>
                <a:solidFill>
                  <a:srgbClr val="B2B2B2">
                    <a:alpha val="50000"/>
                  </a:srgbClr>
                </a:solidFill>
                <a:latin typeface="Arial"/>
                <a:cs typeface="Arial"/>
              </a:rPr>
              <a:t>European ILC Meeting  </a:t>
            </a:r>
            <a:endParaRPr lang="fr-FR" sz="2400" kern="10" dirty="0">
              <a:ln w="12700">
                <a:solidFill>
                  <a:srgbClr val="3333CC"/>
                </a:solidFill>
                <a:round/>
                <a:headEnd/>
                <a:tailEnd/>
              </a:ln>
              <a:solidFill>
                <a:srgbClr val="B2B2B2">
                  <a:alpha val="50000"/>
                </a:srgbClr>
              </a:solidFill>
              <a:latin typeface="Arial"/>
              <a:cs typeface="Arial"/>
            </a:endParaRPr>
          </a:p>
        </p:txBody>
      </p:sp>
      <p:pic>
        <p:nvPicPr>
          <p:cNvPr id="4" name="Picture 3" descr="top_logo-64.png"/>
          <p:cNvPicPr>
            <a:picLocks noChangeAspect="1"/>
          </p:cNvPicPr>
          <p:nvPr/>
        </p:nvPicPr>
        <p:blipFill>
          <a:blip r:embed="rId3" cstate="print"/>
          <a:stretch>
            <a:fillRect/>
          </a:stretch>
        </p:blipFill>
        <p:spPr>
          <a:xfrm>
            <a:off x="8172400" y="0"/>
            <a:ext cx="908720" cy="908720"/>
          </a:xfrm>
          <a:prstGeom prst="rect">
            <a:avLst/>
          </a:prstGeom>
          <a:solidFill>
            <a:schemeClr val="bg1"/>
          </a:solidFill>
        </p:spPr>
      </p:pic>
      <p:pic>
        <p:nvPicPr>
          <p:cNvPr id="5" name="Picture 4" descr="top_logo-64.png"/>
          <p:cNvPicPr>
            <a:picLocks noChangeAspect="1"/>
          </p:cNvPicPr>
          <p:nvPr/>
        </p:nvPicPr>
        <p:blipFill>
          <a:blip r:embed="rId3" cstate="print"/>
          <a:stretch>
            <a:fillRect/>
          </a:stretch>
        </p:blipFill>
        <p:spPr>
          <a:xfrm>
            <a:off x="35496" y="44624"/>
            <a:ext cx="908720" cy="908720"/>
          </a:xfrm>
          <a:prstGeom prst="rect">
            <a:avLst/>
          </a:prstGeom>
          <a:solidFill>
            <a:schemeClr val="bg1"/>
          </a:solidFill>
        </p:spPr>
      </p:pic>
      <p:sp>
        <p:nvSpPr>
          <p:cNvPr id="6" name="TextBox 5"/>
          <p:cNvSpPr txBox="1"/>
          <p:nvPr/>
        </p:nvSpPr>
        <p:spPr>
          <a:xfrm>
            <a:off x="824548" y="692696"/>
            <a:ext cx="7695561" cy="1384995"/>
          </a:xfrm>
          <a:prstGeom prst="rect">
            <a:avLst/>
          </a:prstGeom>
          <a:noFill/>
        </p:spPr>
        <p:txBody>
          <a:bodyPr wrap="none" rtlCol="0">
            <a:spAutoFit/>
          </a:bodyPr>
          <a:lstStyle/>
          <a:p>
            <a:pPr algn="ctr"/>
            <a:r>
              <a:rPr lang="en-US" sz="2800" dirty="0" err="1" smtClean="0">
                <a:solidFill>
                  <a:srgbClr val="FF0000"/>
                </a:solidFill>
                <a:latin typeface="Palatino Linotype" panose="02040502050505030304" pitchFamily="18" charset="0"/>
              </a:rPr>
              <a:t>Organised</a:t>
            </a:r>
            <a:r>
              <a:rPr lang="en-US" sz="2800" dirty="0" smtClean="0">
                <a:solidFill>
                  <a:srgbClr val="FF0000"/>
                </a:solidFill>
                <a:latin typeface="Palatino Linotype" panose="02040502050505030304" pitchFamily="18" charset="0"/>
              </a:rPr>
              <a:t> by the Linear Collider Collaboration</a:t>
            </a:r>
          </a:p>
          <a:p>
            <a:pPr algn="ctr"/>
            <a:r>
              <a:rPr lang="en-US" sz="2800" dirty="0" smtClean="0">
                <a:solidFill>
                  <a:srgbClr val="FF0000"/>
                </a:solidFill>
                <a:latin typeface="Palatino Linotype" panose="02040502050505030304" pitchFamily="18" charset="0"/>
              </a:rPr>
              <a:t>Friday, November 29, 2013</a:t>
            </a:r>
          </a:p>
          <a:p>
            <a:pPr algn="ctr"/>
            <a:r>
              <a:rPr lang="en-US" sz="2800" dirty="0" smtClean="0">
                <a:solidFill>
                  <a:srgbClr val="FF0000"/>
                </a:solidFill>
                <a:latin typeface="Palatino Linotype" panose="02040502050505030304" pitchFamily="18" charset="0"/>
              </a:rPr>
              <a:t>(Paris, 14:00 – 18:00):</a:t>
            </a:r>
          </a:p>
        </p:txBody>
      </p:sp>
      <p:sp>
        <p:nvSpPr>
          <p:cNvPr id="8" name="TextBox 7"/>
          <p:cNvSpPr txBox="1"/>
          <p:nvPr/>
        </p:nvSpPr>
        <p:spPr>
          <a:xfrm>
            <a:off x="107504" y="2093947"/>
            <a:ext cx="8871339" cy="830997"/>
          </a:xfrm>
          <a:prstGeom prst="rect">
            <a:avLst/>
          </a:prstGeom>
          <a:solidFill>
            <a:schemeClr val="bg1"/>
          </a:solidFill>
        </p:spPr>
        <p:txBody>
          <a:bodyPr wrap="none" rtlCol="0">
            <a:spAutoFit/>
          </a:bodyPr>
          <a:lstStyle/>
          <a:p>
            <a:pPr algn="ctr"/>
            <a:r>
              <a:rPr lang="en-US" sz="2400" dirty="0" smtClean="0">
                <a:solidFill>
                  <a:srgbClr val="FF0000"/>
                </a:solidFill>
                <a:latin typeface="Palatino Linotype" panose="02040502050505030304" pitchFamily="18" charset="0"/>
              </a:rPr>
              <a:t>Informal Discussion </a:t>
            </a:r>
            <a:r>
              <a:rPr lang="en-US" sz="2400" dirty="0">
                <a:solidFill>
                  <a:srgbClr val="FF0000"/>
                </a:solidFill>
                <a:latin typeface="Palatino Linotype" panose="02040502050505030304" pitchFamily="18" charset="0"/>
              </a:rPr>
              <a:t>about the current status of EU projects, </a:t>
            </a:r>
            <a:endParaRPr lang="en-US" sz="2400" dirty="0" smtClean="0">
              <a:solidFill>
                <a:srgbClr val="FF0000"/>
              </a:solidFill>
              <a:latin typeface="Palatino Linotype" panose="02040502050505030304" pitchFamily="18" charset="0"/>
            </a:endParaRPr>
          </a:p>
          <a:p>
            <a:pPr algn="ctr"/>
            <a:r>
              <a:rPr lang="en-US" sz="2400" dirty="0" smtClean="0">
                <a:solidFill>
                  <a:srgbClr val="FF0000"/>
                </a:solidFill>
                <a:latin typeface="Palatino Linotype" panose="02040502050505030304" pitchFamily="18" charset="0"/>
              </a:rPr>
              <a:t>future </a:t>
            </a:r>
            <a:r>
              <a:rPr lang="en-US" sz="2400" dirty="0">
                <a:solidFill>
                  <a:srgbClr val="FF0000"/>
                </a:solidFill>
                <a:latin typeface="Palatino Linotype" panose="02040502050505030304" pitchFamily="18" charset="0"/>
              </a:rPr>
              <a:t>EU H2020 call </a:t>
            </a:r>
            <a:r>
              <a:rPr lang="en-US" sz="2400" dirty="0" smtClean="0">
                <a:solidFill>
                  <a:srgbClr val="FF0000"/>
                </a:solidFill>
                <a:latin typeface="Palatino Linotype" panose="02040502050505030304" pitchFamily="18" charset="0"/>
              </a:rPr>
              <a:t>and </a:t>
            </a:r>
            <a:r>
              <a:rPr lang="en-US" sz="2400" dirty="0">
                <a:solidFill>
                  <a:srgbClr val="FF0000"/>
                </a:solidFill>
                <a:latin typeface="Palatino Linotype" panose="02040502050505030304" pitchFamily="18" charset="0"/>
              </a:rPr>
              <a:t>its implication for the </a:t>
            </a:r>
            <a:r>
              <a:rPr lang="en-US" sz="2400" dirty="0" smtClean="0">
                <a:solidFill>
                  <a:srgbClr val="FF0000"/>
                </a:solidFill>
                <a:latin typeface="Palatino Linotype" panose="02040502050505030304" pitchFamily="18" charset="0"/>
              </a:rPr>
              <a:t>ILC </a:t>
            </a:r>
            <a:r>
              <a:rPr lang="en-US" sz="2400" dirty="0">
                <a:solidFill>
                  <a:srgbClr val="FF0000"/>
                </a:solidFill>
                <a:latin typeface="Palatino Linotype" panose="02040502050505030304" pitchFamily="18" charset="0"/>
              </a:rPr>
              <a:t>community</a:t>
            </a:r>
          </a:p>
        </p:txBody>
      </p:sp>
      <p:sp>
        <p:nvSpPr>
          <p:cNvPr id="9" name="TextBox 8"/>
          <p:cNvSpPr txBox="1"/>
          <p:nvPr/>
        </p:nvSpPr>
        <p:spPr>
          <a:xfrm>
            <a:off x="35496" y="2996952"/>
            <a:ext cx="9036496" cy="3108543"/>
          </a:xfrm>
          <a:prstGeom prst="rect">
            <a:avLst/>
          </a:prstGeom>
          <a:solidFill>
            <a:schemeClr val="bg1"/>
          </a:solidFill>
        </p:spPr>
        <p:txBody>
          <a:bodyPr wrap="square" rtlCol="0">
            <a:spAutoFit/>
          </a:bodyPr>
          <a:lstStyle/>
          <a:p>
            <a:pPr algn="ctr"/>
            <a:r>
              <a:rPr lang="en-US" sz="2000" dirty="0" smtClean="0">
                <a:solidFill>
                  <a:srgbClr val="663300"/>
                </a:solidFill>
                <a:latin typeface="Palatino Linotype" panose="02040502050505030304" pitchFamily="18" charset="0"/>
              </a:rPr>
              <a:t>Outline </a:t>
            </a:r>
            <a:r>
              <a:rPr lang="en-US" sz="2000" dirty="0" err="1" smtClean="0">
                <a:solidFill>
                  <a:srgbClr val="663300"/>
                </a:solidFill>
                <a:latin typeface="Palatino Linotype" panose="02040502050505030304" pitchFamily="18" charset="0"/>
              </a:rPr>
              <a:t>programme</a:t>
            </a:r>
            <a:endParaRPr lang="en-US" sz="2000" dirty="0" smtClean="0">
              <a:solidFill>
                <a:srgbClr val="663300"/>
              </a:solidFill>
              <a:latin typeface="Palatino Linotype" panose="02040502050505030304" pitchFamily="18" charset="0"/>
            </a:endParaRPr>
          </a:p>
          <a:p>
            <a:r>
              <a:rPr lang="en-US" sz="1600" dirty="0" smtClean="0"/>
              <a:t>14</a:t>
            </a:r>
            <a:r>
              <a:rPr lang="en-US" sz="1600" dirty="0"/>
              <a:t>:00 - 14:20 -- H2020 general description and </a:t>
            </a:r>
            <a:r>
              <a:rPr lang="en-US" sz="1600" dirty="0" smtClean="0"/>
              <a:t>opportunities </a:t>
            </a:r>
            <a:r>
              <a:rPr lang="en-US" sz="1600" dirty="0"/>
              <a:t>for a possible ILC application. </a:t>
            </a:r>
            <a:endParaRPr lang="en-US" sz="1600" dirty="0" smtClean="0"/>
          </a:p>
          <a:p>
            <a:r>
              <a:rPr lang="en-US" sz="1600" dirty="0" smtClean="0"/>
              <a:t>14</a:t>
            </a:r>
            <a:r>
              <a:rPr lang="en-US" sz="1600" dirty="0"/>
              <a:t>:25 - 14:45 -- Present situation of the Japanese initiative. </a:t>
            </a:r>
            <a:endParaRPr lang="en-US" sz="1600" dirty="0" smtClean="0"/>
          </a:p>
          <a:p>
            <a:r>
              <a:rPr lang="en-US" sz="1600" dirty="0" smtClean="0"/>
              <a:t>14</a:t>
            </a:r>
            <a:r>
              <a:rPr lang="en-US" sz="1600" dirty="0"/>
              <a:t>:50 - 15:10 -- Plans of the machine community for a H2020 </a:t>
            </a:r>
            <a:r>
              <a:rPr lang="en-US" sz="1600" dirty="0" smtClean="0"/>
              <a:t>application.</a:t>
            </a:r>
            <a:endParaRPr lang="en-US" sz="1600" dirty="0"/>
          </a:p>
          <a:p>
            <a:r>
              <a:rPr lang="en-US" sz="1600" dirty="0"/>
              <a:t>15:15 - 15:35 -- What ILD needs in view of H2020. </a:t>
            </a:r>
            <a:endParaRPr lang="en-US" sz="1600" dirty="0" smtClean="0"/>
          </a:p>
          <a:p>
            <a:r>
              <a:rPr lang="en-US" sz="1600" dirty="0" smtClean="0"/>
              <a:t>15</a:t>
            </a:r>
            <a:r>
              <a:rPr lang="en-US" sz="1600" dirty="0"/>
              <a:t>:40 - 16:00 -- What </a:t>
            </a:r>
            <a:r>
              <a:rPr lang="en-US" sz="1600" dirty="0" err="1"/>
              <a:t>SiD</a:t>
            </a:r>
            <a:r>
              <a:rPr lang="en-US" sz="1600" dirty="0"/>
              <a:t> </a:t>
            </a:r>
            <a:r>
              <a:rPr lang="en-US" sz="1600" dirty="0" smtClean="0"/>
              <a:t>needs </a:t>
            </a:r>
            <a:r>
              <a:rPr lang="en-US" sz="1600" dirty="0"/>
              <a:t>in view of H2020. </a:t>
            </a:r>
          </a:p>
          <a:p>
            <a:r>
              <a:rPr lang="en-US" sz="1600" dirty="0"/>
              <a:t> - break </a:t>
            </a:r>
            <a:r>
              <a:rPr lang="en-US" sz="1600" dirty="0" smtClean="0"/>
              <a:t>–</a:t>
            </a:r>
            <a:endParaRPr lang="en-US" sz="1600" dirty="0"/>
          </a:p>
          <a:p>
            <a:r>
              <a:rPr lang="en-US" sz="1600" dirty="0" smtClean="0"/>
              <a:t>16:30 – </a:t>
            </a:r>
            <a:r>
              <a:rPr lang="en-US" sz="1600" dirty="0"/>
              <a:t>16</a:t>
            </a:r>
            <a:r>
              <a:rPr lang="en-US" sz="1600" dirty="0" smtClean="0"/>
              <a:t>:45 </a:t>
            </a:r>
            <a:r>
              <a:rPr lang="en-US" sz="1600" dirty="0"/>
              <a:t>-- CALICE view. </a:t>
            </a:r>
          </a:p>
          <a:p>
            <a:r>
              <a:rPr lang="en-US" sz="1600" dirty="0"/>
              <a:t>16:</a:t>
            </a:r>
            <a:r>
              <a:rPr lang="en-US" sz="1600" dirty="0" smtClean="0"/>
              <a:t>45 – 17:00 </a:t>
            </a:r>
            <a:r>
              <a:rPr lang="en-US" sz="1600" dirty="0"/>
              <a:t>-</a:t>
            </a:r>
            <a:r>
              <a:rPr lang="en-US" sz="1600"/>
              <a:t>- </a:t>
            </a:r>
            <a:r>
              <a:rPr lang="en-US" sz="1600" smtClean="0"/>
              <a:t>Silicon </a:t>
            </a:r>
            <a:r>
              <a:rPr lang="en-US" sz="1600" dirty="0"/>
              <a:t>detector views (</a:t>
            </a:r>
            <a:r>
              <a:rPr lang="en-US" sz="1600" dirty="0" err="1"/>
              <a:t>pixels+strip</a:t>
            </a:r>
            <a:r>
              <a:rPr lang="en-US" sz="1600" dirty="0"/>
              <a:t>). </a:t>
            </a:r>
          </a:p>
          <a:p>
            <a:r>
              <a:rPr lang="en-US" sz="1600" dirty="0"/>
              <a:t>17:00 - 17:</a:t>
            </a:r>
            <a:r>
              <a:rPr lang="en-US" sz="1600" dirty="0" smtClean="0"/>
              <a:t>15 </a:t>
            </a:r>
            <a:r>
              <a:rPr lang="en-US" sz="1600" dirty="0"/>
              <a:t>-- LCTPC views. </a:t>
            </a:r>
          </a:p>
          <a:p>
            <a:r>
              <a:rPr lang="en-US" sz="1600" dirty="0"/>
              <a:t>17:15 </a:t>
            </a:r>
            <a:r>
              <a:rPr lang="en-US" sz="1600" dirty="0" smtClean="0"/>
              <a:t>– </a:t>
            </a:r>
            <a:r>
              <a:rPr lang="en-US" sz="1600" dirty="0"/>
              <a:t>17</a:t>
            </a:r>
            <a:r>
              <a:rPr lang="en-US" sz="1600" dirty="0" smtClean="0"/>
              <a:t>:30 </a:t>
            </a:r>
            <a:r>
              <a:rPr lang="en-US" sz="1600" dirty="0"/>
              <a:t>-- FCAL views. </a:t>
            </a:r>
          </a:p>
          <a:p>
            <a:r>
              <a:rPr lang="en-US" sz="1600" dirty="0"/>
              <a:t>17:30 - 18:00 -- Discussion to set the main goals of the EU application. </a:t>
            </a:r>
            <a:endParaRPr lang="en-US" sz="1600" dirty="0" smtClean="0">
              <a:solidFill>
                <a:srgbClr val="663300"/>
              </a:solidFill>
              <a:latin typeface="Palatino Linotype" panose="02040502050505030304" pitchFamily="18" charset="0"/>
            </a:endParaRPr>
          </a:p>
        </p:txBody>
      </p:sp>
      <p:sp>
        <p:nvSpPr>
          <p:cNvPr id="7" name="Date Placeholder 6"/>
          <p:cNvSpPr>
            <a:spLocks noGrp="1"/>
          </p:cNvSpPr>
          <p:nvPr>
            <p:ph type="dt" sz="half" idx="10"/>
          </p:nvPr>
        </p:nvSpPr>
        <p:spPr/>
        <p:txBody>
          <a:bodyPr/>
          <a:lstStyle/>
          <a:p>
            <a:pPr>
              <a:defRPr/>
            </a:pPr>
            <a:r>
              <a:rPr lang="en-GB" smtClean="0"/>
              <a:t>B. Foster - Hamburg/DESY -  LCWS13</a:t>
            </a:r>
            <a:endParaRPr lang="en-US"/>
          </a:p>
        </p:txBody>
      </p:sp>
      <p:sp>
        <p:nvSpPr>
          <p:cNvPr id="10" name="Slide Number Placeholder 9"/>
          <p:cNvSpPr>
            <a:spLocks noGrp="1"/>
          </p:cNvSpPr>
          <p:nvPr>
            <p:ph type="sldNum" sz="quarter" idx="12"/>
          </p:nvPr>
        </p:nvSpPr>
        <p:spPr/>
        <p:txBody>
          <a:bodyPr/>
          <a:lstStyle/>
          <a:p>
            <a:pPr>
              <a:defRPr/>
            </a:pPr>
            <a:fld id="{2583371E-7C2E-5F4C-ABBD-2C4C77719426}" type="slidenum">
              <a:rPr lang="en-US" smtClean="0"/>
              <a:pPr>
                <a:defRPr/>
              </a:pPr>
              <a:t>11</a:t>
            </a:fld>
            <a:endParaRPr lang="en-US"/>
          </a:p>
        </p:txBody>
      </p:sp>
    </p:spTree>
    <p:extLst>
      <p:ext uri="{BB962C8B-B14F-4D97-AF65-F5344CB8AC3E}">
        <p14:creationId xmlns:p14="http://schemas.microsoft.com/office/powerpoint/2010/main" val="22337379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Summary and </a:t>
            </a:r>
            <a:r>
              <a:rPr lang="en-US" altLang="ja-JP" dirty="0" smtClean="0"/>
              <a:t>Prospects</a:t>
            </a:r>
            <a:endParaRPr lang="en-US" altLang="ja-JP" dirty="0" smtClean="0"/>
          </a:p>
        </p:txBody>
      </p:sp>
      <p:sp>
        <p:nvSpPr>
          <p:cNvPr id="680964" name="Text Box 4"/>
          <p:cNvSpPr txBox="1">
            <a:spLocks noChangeArrowheads="1"/>
          </p:cNvSpPr>
          <p:nvPr/>
        </p:nvSpPr>
        <p:spPr bwMode="auto">
          <a:xfrm>
            <a:off x="0" y="908720"/>
            <a:ext cx="9144000" cy="2012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There </a:t>
            </a:r>
            <a:r>
              <a:rPr lang="en-US" altLang="ja-JP" sz="2400" dirty="0" smtClean="0">
                <a:solidFill>
                  <a:srgbClr val="23346C"/>
                </a:solidFill>
                <a:cs typeface="Arial Unicode MS" charset="0"/>
              </a:rPr>
              <a:t>are signs that the monotonic decrease in ILC effort in Europe over the last few years is about to reverse. Many countries are restarting initiatives and getting ready to respond to a Japanese initiative.</a:t>
            </a: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12</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sp>
        <p:nvSpPr>
          <p:cNvPr id="12" name="Rectangle 11"/>
          <p:cNvSpPr>
            <a:spLocks noChangeArrowheads="1"/>
          </p:cNvSpPr>
          <p:nvPr/>
        </p:nvSpPr>
        <p:spPr bwMode="auto">
          <a:xfrm>
            <a:off x="35496" y="2420888"/>
            <a:ext cx="9108504"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smtClean="0">
                <a:solidFill>
                  <a:srgbClr val="23346C"/>
                </a:solidFill>
              </a:rPr>
              <a:t>  The </a:t>
            </a:r>
            <a:r>
              <a:rPr lang="en-US" altLang="ja-JP" sz="2400" dirty="0" smtClean="0">
                <a:solidFill>
                  <a:srgbClr val="23346C"/>
                </a:solidFill>
              </a:rPr>
              <a:t>other side of the coin is that everything depends on such a Japanese initiative – without it these “green shoots of recovery” will wither away. </a:t>
            </a:r>
            <a:endParaRPr lang="en-US" altLang="ja-JP" sz="2400" dirty="0" smtClean="0">
              <a:solidFill>
                <a:srgbClr val="23346C"/>
              </a:solidFill>
            </a:endParaRPr>
          </a:p>
        </p:txBody>
      </p:sp>
      <p:sp>
        <p:nvSpPr>
          <p:cNvPr id="13" name="Rectangle 12"/>
          <p:cNvSpPr>
            <a:spLocks noChangeArrowheads="1"/>
          </p:cNvSpPr>
          <p:nvPr/>
        </p:nvSpPr>
        <p:spPr bwMode="auto">
          <a:xfrm>
            <a:off x="35496" y="3678123"/>
            <a:ext cx="9108504"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smtClean="0">
                <a:solidFill>
                  <a:srgbClr val="23346C"/>
                </a:solidFill>
              </a:rPr>
              <a:t>  </a:t>
            </a:r>
            <a:r>
              <a:rPr lang="en-US" altLang="ja-JP" sz="2400" dirty="0" smtClean="0">
                <a:solidFill>
                  <a:srgbClr val="23346C"/>
                </a:solidFill>
              </a:rPr>
              <a:t>Without exception, the funding authorities I have talked to have said that they can give no serious consideration to substantial increase in ILC funding without a Japanese government statement that they wish to negotiate to site ILC in Japan – and that such an initiative must entail Japan putting forward the majority of the necessary funding up front.</a:t>
            </a:r>
          </a:p>
          <a:p>
            <a:pPr eaLnBrk="1" fontAlgn="base" hangingPunct="1">
              <a:spcBef>
                <a:spcPct val="20000"/>
              </a:spcBef>
              <a:buFontTx/>
              <a:buChar char="•"/>
            </a:pPr>
            <a:endParaRPr lang="en-US" altLang="ja-JP" sz="2400" dirty="0" smtClean="0">
              <a:solidFill>
                <a:srgbClr val="23346C"/>
              </a:solidFill>
            </a:endParaRPr>
          </a:p>
        </p:txBody>
      </p:sp>
    </p:spTree>
    <p:extLst>
      <p:ext uri="{BB962C8B-B14F-4D97-AF65-F5344CB8AC3E}">
        <p14:creationId xmlns:p14="http://schemas.microsoft.com/office/powerpoint/2010/main" val="195301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Summary and </a:t>
            </a:r>
            <a:r>
              <a:rPr lang="en-US" altLang="ja-JP" dirty="0" smtClean="0"/>
              <a:t>Prospects</a:t>
            </a:r>
            <a:endParaRPr lang="en-US" altLang="ja-JP" dirty="0" smtClean="0"/>
          </a:p>
        </p:txBody>
      </p:sp>
      <p:sp>
        <p:nvSpPr>
          <p:cNvPr id="680964" name="Text Box 4"/>
          <p:cNvSpPr txBox="1">
            <a:spLocks noChangeArrowheads="1"/>
          </p:cNvSpPr>
          <p:nvPr/>
        </p:nvSpPr>
        <p:spPr bwMode="auto">
          <a:xfrm>
            <a:off x="0" y="836712"/>
            <a:ext cx="9144000" cy="2382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Assuming such a statement is forthcoming, it will be very tough to find a substantial European contribution. LHC upgrade will have priority and many countries are finding it hard to finance that. There is a contention with timing here, although it can be overcome. </a:t>
            </a: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13</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sp>
        <p:nvSpPr>
          <p:cNvPr id="13" name="Rectangle 12"/>
          <p:cNvSpPr>
            <a:spLocks noChangeArrowheads="1"/>
          </p:cNvSpPr>
          <p:nvPr/>
        </p:nvSpPr>
        <p:spPr bwMode="auto">
          <a:xfrm>
            <a:off x="35496" y="2780928"/>
            <a:ext cx="910850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smtClean="0">
                <a:solidFill>
                  <a:srgbClr val="23346C"/>
                </a:solidFill>
              </a:rPr>
              <a:t>  </a:t>
            </a:r>
            <a:r>
              <a:rPr lang="en-US" altLang="ja-JP" sz="2400" dirty="0" smtClean="0">
                <a:solidFill>
                  <a:srgbClr val="23346C"/>
                </a:solidFill>
              </a:rPr>
              <a:t>There is a perception, particularly stated by R-J Smits, that in Europe “Physics has had its share” of available funding. This refers to ITER, which has given all large infrastructure projects a bad name. We will need to work round this perception. </a:t>
            </a:r>
          </a:p>
        </p:txBody>
      </p:sp>
      <p:sp>
        <p:nvSpPr>
          <p:cNvPr id="8" name="Rectangle 7"/>
          <p:cNvSpPr>
            <a:spLocks noChangeArrowheads="1"/>
          </p:cNvSpPr>
          <p:nvPr/>
        </p:nvSpPr>
        <p:spPr bwMode="auto">
          <a:xfrm>
            <a:off x="35496" y="4379620"/>
            <a:ext cx="910850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smtClean="0">
                <a:solidFill>
                  <a:srgbClr val="23346C"/>
                </a:solidFill>
              </a:rPr>
              <a:t>  </a:t>
            </a:r>
            <a:r>
              <a:rPr lang="en-US" altLang="ja-JP" sz="2400" dirty="0" smtClean="0">
                <a:solidFill>
                  <a:srgbClr val="23346C"/>
                </a:solidFill>
              </a:rPr>
              <a:t>Even so, there is a real sense of anticipation and excitement in Europe about ILC prospects. Given a prompt statement from Japan - &amp; I </a:t>
            </a:r>
            <a:r>
              <a:rPr lang="en-US" altLang="ja-JP" sz="2400" dirty="0" err="1" smtClean="0">
                <a:solidFill>
                  <a:srgbClr val="23346C"/>
                </a:solidFill>
              </a:rPr>
              <a:t>emphasise</a:t>
            </a:r>
            <a:r>
              <a:rPr lang="en-US" altLang="ja-JP" sz="2400" dirty="0" smtClean="0">
                <a:solidFill>
                  <a:srgbClr val="23346C"/>
                </a:solidFill>
              </a:rPr>
              <a:t> time is critical – then I think there will be a positive response from Europe.  </a:t>
            </a:r>
          </a:p>
        </p:txBody>
      </p:sp>
    </p:spTree>
    <p:extLst>
      <p:ext uri="{BB962C8B-B14F-4D97-AF65-F5344CB8AC3E}">
        <p14:creationId xmlns:p14="http://schemas.microsoft.com/office/powerpoint/2010/main" val="16377580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World-wide Event</a:t>
            </a:r>
          </a:p>
        </p:txBody>
      </p:sp>
      <p:sp>
        <p:nvSpPr>
          <p:cNvPr id="680963" name="Rectangle 3"/>
          <p:cNvSpPr>
            <a:spLocks noGrp="1" noChangeArrowheads="1"/>
          </p:cNvSpPr>
          <p:nvPr>
            <p:ph type="body" idx="1"/>
          </p:nvPr>
        </p:nvSpPr>
        <p:spPr>
          <a:xfrm>
            <a:off x="100260" y="731168"/>
            <a:ext cx="9512300" cy="609600"/>
          </a:xfrm>
        </p:spPr>
        <p:txBody>
          <a:bodyPr/>
          <a:lstStyle/>
          <a:p>
            <a:pPr eaLnBrk="1" hangingPunct="1"/>
            <a:r>
              <a:rPr lang="en-US" altLang="ja-JP" sz="2400" dirty="0" smtClean="0">
                <a:latin typeface="Arial" charset="0"/>
                <a:ea typeface="ＭＳ Ｐゴシック" charset="0"/>
                <a:cs typeface="Arial Unicode MS" charset="0"/>
              </a:rPr>
              <a:t>On June 12</a:t>
            </a:r>
            <a:r>
              <a:rPr lang="en-US" altLang="ja-JP" sz="2400" baseline="30000" dirty="0" smtClean="0">
                <a:latin typeface="Arial" charset="0"/>
                <a:ea typeface="ＭＳ Ｐゴシック" charset="0"/>
                <a:cs typeface="Arial Unicode MS" charset="0"/>
              </a:rPr>
              <a:t>th</a:t>
            </a:r>
            <a:r>
              <a:rPr lang="en-US" altLang="ja-JP" sz="2400" dirty="0" smtClean="0">
                <a:latin typeface="Arial" charset="0"/>
                <a:ea typeface="ＭＳ Ｐゴシック" charset="0"/>
                <a:cs typeface="Arial Unicode MS" charset="0"/>
              </a:rPr>
              <a:t>, ILC TDR was published in Worldwide Event.</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14</a:t>
            </a:fld>
            <a:endParaRPr lang="en-US"/>
          </a:p>
        </p:txBody>
      </p:sp>
      <p:sp>
        <p:nvSpPr>
          <p:cNvPr id="13" name="Date Placeholder 12"/>
          <p:cNvSpPr>
            <a:spLocks noGrp="1"/>
          </p:cNvSpPr>
          <p:nvPr>
            <p:ph type="dt" sz="half" idx="10"/>
          </p:nvPr>
        </p:nvSpPr>
        <p:spPr/>
        <p:txBody>
          <a:bodyPr/>
          <a:lstStyle/>
          <a:p>
            <a:pPr>
              <a:defRPr/>
            </a:pPr>
            <a:r>
              <a:rPr lang="en-GB" smtClean="0"/>
              <a:t>B. Foster - Hamburg/DESY -  LCWS13</a:t>
            </a:r>
            <a:endParaRPr lang="en-US"/>
          </a:p>
        </p:txBody>
      </p:sp>
      <p:sp>
        <p:nvSpPr>
          <p:cNvPr id="14" name="Rectangle 3"/>
          <p:cNvSpPr txBox="1">
            <a:spLocks noChangeArrowheads="1"/>
          </p:cNvSpPr>
          <p:nvPr/>
        </p:nvSpPr>
        <p:spPr bwMode="auto">
          <a:xfrm>
            <a:off x="179512" y="5987752"/>
            <a:ext cx="95123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hangingPunct="1"/>
            <a:r>
              <a:rPr lang="en-US" altLang="ja-JP" sz="2400" dirty="0" smtClean="0">
                <a:latin typeface="Arial" charset="0"/>
                <a:ea typeface="ＭＳ Ｐゴシック" charset="0"/>
                <a:cs typeface="Arial Unicode MS" charset="0"/>
              </a:rPr>
              <a:t>End of major phase in ILC development – now what?</a:t>
            </a:r>
            <a:endParaRPr lang="en-US" altLang="ja-JP" sz="2400" dirty="0">
              <a:latin typeface="Arial" charset="0"/>
              <a:ea typeface="ＭＳ Ｐゴシック" charset="0"/>
              <a:cs typeface="Arial Unicode MS" charset="0"/>
            </a:endParaRPr>
          </a:p>
        </p:txBody>
      </p:sp>
      <p:pic>
        <p:nvPicPr>
          <p:cNvPr id="3" name="Picture 2" descr="IMG_332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96752"/>
            <a:ext cx="3264363" cy="4896544"/>
          </a:xfrm>
          <a:prstGeom prst="rect">
            <a:avLst/>
          </a:prstGeom>
        </p:spPr>
      </p:pic>
      <p:pic>
        <p:nvPicPr>
          <p:cNvPr id="4" name="Picture 3" descr="IMG_337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7903" y="1124744"/>
            <a:ext cx="5232654" cy="3096344"/>
          </a:xfrm>
          <a:prstGeom prst="rect">
            <a:avLst/>
          </a:prstGeom>
        </p:spPr>
      </p:pic>
      <p:pic>
        <p:nvPicPr>
          <p:cNvPr id="5" name="Picture 4" descr="IMG_338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2852936"/>
            <a:ext cx="4752020" cy="3168013"/>
          </a:xfrm>
          <a:prstGeom prst="rect">
            <a:avLst/>
          </a:prstGeom>
        </p:spPr>
      </p:pic>
    </p:spTree>
    <p:extLst>
      <p:ext uri="{BB962C8B-B14F-4D97-AF65-F5344CB8AC3E}">
        <p14:creationId xmlns:p14="http://schemas.microsoft.com/office/powerpoint/2010/main" val="25590710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0-#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t>B. Foster - ILCSC - 2/12</a:t>
            </a:r>
            <a:endParaRPr lang="en-US" sz="1200"/>
          </a:p>
        </p:txBody>
      </p:sp>
      <p:sp>
        <p:nvSpPr>
          <p:cNvPr id="26627"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fld id="{8C5099F4-1CDA-3C4B-A80F-44BB55090079}" type="slidenum">
              <a:rPr lang="en-US" sz="1400"/>
              <a:pPr/>
              <a:t>2</a:t>
            </a:fld>
            <a:endParaRPr lang="en-US" sz="1400"/>
          </a:p>
        </p:txBody>
      </p:sp>
      <p:sp>
        <p:nvSpPr>
          <p:cNvPr id="26628" name="Footer Placeholder 7"/>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a:solidFill>
                  <a:srgbClr val="23346C"/>
                </a:solidFill>
              </a:rPr>
              <a:t>Global Design Effort</a:t>
            </a:r>
          </a:p>
        </p:txBody>
      </p:sp>
      <p:pic>
        <p:nvPicPr>
          <p:cNvPr id="7" name="Picture 6"/>
          <p:cNvPicPr/>
          <p:nvPr/>
        </p:nvPicPr>
        <p:blipFill>
          <a:blip r:embed="rId2"/>
          <a:srcRect/>
          <a:stretch>
            <a:fillRect/>
          </a:stretch>
        </p:blipFill>
        <p:spPr bwMode="auto">
          <a:xfrm>
            <a:off x="1331640" y="1124744"/>
            <a:ext cx="5976664" cy="5184576"/>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European FTEs to 2012</a:t>
            </a:r>
            <a:endParaRPr lang="en-US" dirty="0"/>
          </a:p>
        </p:txBody>
      </p:sp>
    </p:spTree>
    <p:extLst>
      <p:ext uri="{BB962C8B-B14F-4D97-AF65-F5344CB8AC3E}">
        <p14:creationId xmlns:p14="http://schemas.microsoft.com/office/powerpoint/2010/main" val="35380301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 – Country activities</a:t>
            </a:r>
          </a:p>
        </p:txBody>
      </p:sp>
      <p:sp>
        <p:nvSpPr>
          <p:cNvPr id="680964" name="Text Box 4"/>
          <p:cNvSpPr txBox="1">
            <a:spLocks noChangeArrowheads="1"/>
          </p:cNvSpPr>
          <p:nvPr/>
        </p:nvSpPr>
        <p:spPr bwMode="auto">
          <a:xfrm>
            <a:off x="0" y="1087225"/>
            <a:ext cx="9144000"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France</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Discussion with J. Martino (IN2P3) in January 2012. </a:t>
            </a:r>
            <a:r>
              <a:rPr lang="en-US" altLang="ja-JP" sz="2400" dirty="0" smtClean="0">
                <a:solidFill>
                  <a:srgbClr val="23346C"/>
                </a:solidFill>
                <a:cs typeface="Arial Unicode MS" charset="0"/>
              </a:rPr>
              <a:t>Expected</a:t>
            </a:r>
            <a:r>
              <a:rPr lang="en-US" altLang="ja-JP" sz="2400" dirty="0" smtClean="0">
                <a:solidFill>
                  <a:srgbClr val="23346C"/>
                </a:solidFill>
                <a:cs typeface="Arial Unicode MS" charset="0"/>
              </a:rPr>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 constant effort over next few years on SCRF-related topics,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e.g. HOM coupler etc. New meeting with JM, and leaders of CEA, planned this month in conjunction with IRFU LC meeting (see later)</a:t>
            </a:r>
            <a:r>
              <a:rPr lang="en-US" altLang="ja-JP" sz="2400" dirty="0" smtClean="0">
                <a:solidFill>
                  <a:srgbClr val="23346C"/>
                </a:solidFill>
                <a:cs typeface="Arial Unicode MS" charset="0"/>
              </a:rPr>
              <a:t>. Substantial XFEL work, mostly at </a:t>
            </a:r>
            <a:r>
              <a:rPr lang="en-US" altLang="ja-JP" sz="2400" dirty="0" err="1" smtClean="0">
                <a:solidFill>
                  <a:srgbClr val="23346C"/>
                </a:solidFill>
                <a:cs typeface="Arial Unicode MS" charset="0"/>
              </a:rPr>
              <a:t>Saclay</a:t>
            </a:r>
            <a:r>
              <a:rPr lang="en-US" altLang="ja-JP" sz="2400" dirty="0" smtClean="0">
                <a:solidFill>
                  <a:srgbClr val="23346C"/>
                </a:solidFill>
                <a:cs typeface="Arial Unicode MS" charset="0"/>
              </a:rPr>
              <a:t> &amp; </a:t>
            </a:r>
            <a:r>
              <a:rPr lang="en-US" altLang="ja-JP" sz="2400" dirty="0" err="1" smtClean="0">
                <a:solidFill>
                  <a:srgbClr val="23346C"/>
                </a:solidFill>
                <a:cs typeface="Arial Unicode MS" charset="0"/>
              </a:rPr>
              <a:t>Orsay</a:t>
            </a:r>
            <a:r>
              <a:rPr lang="en-US" altLang="ja-JP" sz="2400" dirty="0" smtClean="0">
                <a:solidFill>
                  <a:srgbClr val="23346C"/>
                </a:solidFill>
                <a:cs typeface="Arial Unicode MS" charset="0"/>
              </a:rPr>
              <a:t>, relevant for </a:t>
            </a:r>
            <a:r>
              <a:rPr lang="en-US" altLang="ja-JP" sz="2400" dirty="0" smtClean="0">
                <a:solidFill>
                  <a:srgbClr val="23346C"/>
                </a:solidFill>
                <a:cs typeface="Arial Unicode MS" charset="0"/>
              </a:rPr>
              <a:t>ILC. Production line for XFEL </a:t>
            </a:r>
            <a:r>
              <a:rPr lang="en-US" altLang="ja-JP" sz="2400" dirty="0" err="1" smtClean="0">
                <a:solidFill>
                  <a:srgbClr val="23346C"/>
                </a:solidFill>
                <a:cs typeface="Arial Unicode MS" charset="0"/>
              </a:rPr>
              <a:t>cryomodules</a:t>
            </a:r>
            <a:r>
              <a:rPr lang="en-US" altLang="ja-JP" sz="2400" dirty="0" smtClean="0">
                <a:solidFill>
                  <a:srgbClr val="23346C"/>
                </a:solidFill>
                <a:cs typeface="Arial Unicode MS" charset="0"/>
              </a:rPr>
              <a:t> now operating smoothly at </a:t>
            </a:r>
            <a:r>
              <a:rPr lang="en-US" altLang="ja-JP" sz="2400" dirty="0" err="1" smtClean="0">
                <a:solidFill>
                  <a:srgbClr val="23346C"/>
                </a:solidFill>
                <a:cs typeface="Arial Unicode MS" charset="0"/>
              </a:rPr>
              <a:t>Saclay</a:t>
            </a:r>
            <a:r>
              <a:rPr lang="en-US" altLang="ja-JP" sz="2400" dirty="0" smtClean="0">
                <a:solidFill>
                  <a:srgbClr val="23346C"/>
                </a:solidFill>
                <a:cs typeface="Arial Unicode MS" charset="0"/>
              </a:rPr>
              <a:t>.</a:t>
            </a: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3</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spTree>
    <p:extLst>
      <p:ext uri="{BB962C8B-B14F-4D97-AF65-F5344CB8AC3E}">
        <p14:creationId xmlns:p14="http://schemas.microsoft.com/office/powerpoint/2010/main" val="3688545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 – Country activities</a:t>
            </a:r>
          </a:p>
        </p:txBody>
      </p:sp>
      <p:sp>
        <p:nvSpPr>
          <p:cNvPr id="5" name="Rectangle 4"/>
          <p:cNvSpPr>
            <a:spLocks noChangeArrowheads="1"/>
          </p:cNvSpPr>
          <p:nvPr/>
        </p:nvSpPr>
        <p:spPr bwMode="auto">
          <a:xfrm>
            <a:off x="34478" y="764704"/>
            <a:ext cx="9002018"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dirty="0">
                <a:solidFill>
                  <a:srgbClr val="23346C"/>
                </a:solidFill>
              </a:rPr>
              <a:t>  </a:t>
            </a:r>
            <a:r>
              <a:rPr lang="en-US" altLang="ja-JP" sz="2400" b="1" dirty="0" smtClean="0">
                <a:solidFill>
                  <a:srgbClr val="FF0000"/>
                </a:solidFill>
              </a:rPr>
              <a:t>Germany</a:t>
            </a:r>
          </a:p>
          <a:p>
            <a:pPr eaLnBrk="1" fontAlgn="base" hangingPunct="1">
              <a:spcBef>
                <a:spcPct val="20000"/>
              </a:spcBef>
            </a:pPr>
            <a:r>
              <a:rPr lang="en-US" altLang="ja-JP" sz="2400" dirty="0" smtClean="0">
                <a:solidFill>
                  <a:srgbClr val="23346C"/>
                </a:solidFill>
              </a:rPr>
              <a:t>Discussion with B. </a:t>
            </a:r>
            <a:r>
              <a:rPr lang="en-US" altLang="ja-JP" sz="2400" dirty="0" err="1" smtClean="0">
                <a:solidFill>
                  <a:srgbClr val="23346C"/>
                </a:solidFill>
              </a:rPr>
              <a:t>Vierkorn</a:t>
            </a:r>
            <a:r>
              <a:rPr lang="en-US" altLang="ja-JP" sz="2400" dirty="0" smtClean="0">
                <a:solidFill>
                  <a:srgbClr val="23346C"/>
                </a:solidFill>
              </a:rPr>
              <a:t>-Rudolph (BMBF) in August. Awaiting official contact from Japanese Govt. on ILC. Much relevant activity</a:t>
            </a:r>
            <a:r>
              <a:rPr lang="en-US" altLang="ja-JP" sz="2400" dirty="0">
                <a:solidFill>
                  <a:srgbClr val="23346C"/>
                </a:solidFill>
              </a:rPr>
              <a:t> </a:t>
            </a:r>
            <a:r>
              <a:rPr lang="en-US" altLang="ja-JP" sz="2400" dirty="0" smtClean="0">
                <a:solidFill>
                  <a:srgbClr val="23346C"/>
                </a:solidFill>
              </a:rPr>
              <a:t>in Germany from XFEL. </a:t>
            </a:r>
            <a:r>
              <a:rPr lang="en-US" altLang="ja-JP" sz="2400" dirty="0" err="1" smtClean="0">
                <a:solidFill>
                  <a:srgbClr val="23346C"/>
                </a:solidFill>
              </a:rPr>
              <a:t>HiGrade</a:t>
            </a:r>
            <a:r>
              <a:rPr lang="en-US" altLang="ja-JP" sz="2400" dirty="0" smtClean="0">
                <a:solidFill>
                  <a:srgbClr val="23346C"/>
                </a:solidFill>
              </a:rPr>
              <a:t> funded by EU to learn from </a:t>
            </a:r>
            <a:r>
              <a:rPr lang="en-US" altLang="ja-JP" sz="2400" dirty="0" smtClean="0">
                <a:solidFill>
                  <a:srgbClr val="23346C"/>
                </a:solidFill>
              </a:rPr>
              <a:t>cavity production</a:t>
            </a:r>
            <a:r>
              <a:rPr lang="en-US" altLang="ja-JP" sz="2400" dirty="0" smtClean="0">
                <a:solidFill>
                  <a:srgbClr val="23346C"/>
                </a:solidFill>
              </a:rPr>
              <a:t>; examining cavities as they arrive from industry. OBACHT etc. detailed investigations of cavity surfaces</a:t>
            </a:r>
            <a:r>
              <a:rPr lang="en-US" altLang="ja-JP" sz="2400" dirty="0" smtClean="0">
                <a:solidFill>
                  <a:srgbClr val="23346C"/>
                </a:solidFill>
              </a:rPr>
              <a:t>.</a:t>
            </a:r>
          </a:p>
          <a:p>
            <a:pPr eaLnBrk="1" fontAlgn="base" hangingPunct="1">
              <a:spcBef>
                <a:spcPct val="20000"/>
              </a:spcBef>
            </a:pPr>
            <a:r>
              <a:rPr lang="en-US" altLang="ja-JP" sz="2400" dirty="0" smtClean="0">
                <a:solidFill>
                  <a:srgbClr val="23346C"/>
                </a:solidFill>
              </a:rPr>
              <a:t> </a:t>
            </a: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140968"/>
            <a:ext cx="3405833" cy="2153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8" name="Rectangle 7"/>
          <p:cNvSpPr>
            <a:spLocks noChangeArrowheads="1"/>
          </p:cNvSpPr>
          <p:nvPr/>
        </p:nvSpPr>
        <p:spPr bwMode="auto">
          <a:xfrm>
            <a:off x="107504" y="5325016"/>
            <a:ext cx="9002018"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pPr>
            <a:r>
              <a:rPr lang="en-US" altLang="ja-JP" sz="2400" dirty="0" smtClean="0">
                <a:solidFill>
                  <a:srgbClr val="23346C"/>
                </a:solidFill>
              </a:rPr>
              <a:t>Surface </a:t>
            </a:r>
            <a:r>
              <a:rPr lang="en-US" altLang="ja-JP" sz="2400" dirty="0" smtClean="0">
                <a:solidFill>
                  <a:srgbClr val="23346C"/>
                </a:solidFill>
              </a:rPr>
              <a:t>physics, tumbling machine, etc. financed from BF Humboldt Award.  There is dedicated work on ILC machine – in 2013 &gt;~ 10 FTEs &amp; </a:t>
            </a:r>
            <a:r>
              <a:rPr lang="en-US" altLang="ja-JP" sz="2400" dirty="0" smtClean="0">
                <a:solidFill>
                  <a:srgbClr val="23346C"/>
                </a:solidFill>
              </a:rPr>
              <a:t>~</a:t>
            </a:r>
            <a:r>
              <a:rPr lang="en-US" altLang="ja-JP" sz="2400" dirty="0" smtClean="0">
                <a:solidFill>
                  <a:srgbClr val="23346C"/>
                </a:solidFill>
              </a:rPr>
              <a:t>1M€ materials.</a:t>
            </a:r>
          </a:p>
        </p:txBody>
      </p:sp>
    </p:spTree>
    <p:extLst>
      <p:ext uri="{BB962C8B-B14F-4D97-AF65-F5344CB8AC3E}">
        <p14:creationId xmlns:p14="http://schemas.microsoft.com/office/powerpoint/2010/main" val="31153613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 – Country activities</a:t>
            </a:r>
          </a:p>
        </p:txBody>
      </p:sp>
      <p:sp>
        <p:nvSpPr>
          <p:cNvPr id="680964" name="Text Box 4"/>
          <p:cNvSpPr txBox="1">
            <a:spLocks noChangeArrowheads="1"/>
          </p:cNvSpPr>
          <p:nvPr/>
        </p:nvSpPr>
        <p:spPr bwMode="auto">
          <a:xfrm>
            <a:off x="108520" y="692696"/>
            <a:ext cx="9144000"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Italy</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Discussion with N. </a:t>
            </a:r>
            <a:r>
              <a:rPr lang="en-US" altLang="ja-JP" sz="2400" dirty="0" err="1" smtClean="0">
                <a:solidFill>
                  <a:srgbClr val="23346C"/>
                </a:solidFill>
                <a:cs typeface="Arial Unicode MS" charset="0"/>
              </a:rPr>
              <a:t>Perroni</a:t>
            </a:r>
            <a:r>
              <a:rPr lang="en-US" altLang="ja-JP" sz="2400" dirty="0" smtClean="0">
                <a:solidFill>
                  <a:srgbClr val="23346C"/>
                </a:solidFill>
                <a:cs typeface="Arial Unicode MS" charset="0"/>
              </a:rPr>
              <a:t> &amp; U. </a:t>
            </a:r>
            <a:r>
              <a:rPr lang="en-US" altLang="ja-JP" sz="2400" dirty="0" err="1" smtClean="0">
                <a:solidFill>
                  <a:srgbClr val="23346C"/>
                </a:solidFill>
                <a:cs typeface="Arial Unicode MS" charset="0"/>
              </a:rPr>
              <a:t>Dosselli</a:t>
            </a:r>
            <a:r>
              <a:rPr lang="en-US" altLang="ja-JP" sz="2400" dirty="0" smtClean="0">
                <a:solidFill>
                  <a:srgbClr val="23346C"/>
                </a:solidFill>
                <a:cs typeface="Arial Unicode MS" charset="0"/>
              </a:rPr>
              <a:t> in June. ~All ILC dedicated activity stopped after “approval” of </a:t>
            </a:r>
            <a:r>
              <a:rPr lang="en-US" altLang="ja-JP" sz="2400" dirty="0" err="1" smtClean="0">
                <a:solidFill>
                  <a:srgbClr val="23346C"/>
                </a:solidFill>
                <a:cs typeface="Arial Unicode MS" charset="0"/>
              </a:rPr>
              <a:t>SuperB</a:t>
            </a:r>
            <a:r>
              <a:rPr lang="en-US" altLang="ja-JP" sz="2400" dirty="0" smtClean="0">
                <a:solidFill>
                  <a:srgbClr val="23346C"/>
                </a:solidFill>
                <a:cs typeface="Arial Unicode MS" charset="0"/>
              </a:rPr>
              <a:t>. After cancellation, INFN examining several ideas for future facilities. Several of them would use SCRF technology. INFN would like strong involvement in ILC once there is a clear signal from Japanese government.   </a:t>
            </a: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5" name="Rectangle 4"/>
          <p:cNvSpPr>
            <a:spLocks noChangeArrowheads="1"/>
          </p:cNvSpPr>
          <p:nvPr/>
        </p:nvSpPr>
        <p:spPr bwMode="auto">
          <a:xfrm>
            <a:off x="106486" y="3604257"/>
            <a:ext cx="929005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dirty="0" smtClean="0">
                <a:solidFill>
                  <a:srgbClr val="23346C"/>
                </a:solidFill>
              </a:rPr>
              <a:t> </a:t>
            </a:r>
            <a:r>
              <a:rPr lang="en-US" altLang="ja-JP" sz="2400" b="1" dirty="0" smtClean="0">
                <a:solidFill>
                  <a:srgbClr val="FF0000"/>
                </a:solidFill>
              </a:rPr>
              <a:t>Poland &amp; Switzerland (=PSI)</a:t>
            </a:r>
          </a:p>
          <a:p>
            <a:pPr eaLnBrk="1" fontAlgn="base" hangingPunct="1">
              <a:spcBef>
                <a:spcPct val="20000"/>
              </a:spcBef>
            </a:pPr>
            <a:r>
              <a:rPr lang="en-US" altLang="ja-JP" sz="2400" dirty="0" smtClean="0">
                <a:solidFill>
                  <a:srgbClr val="23346C"/>
                </a:solidFill>
              </a:rPr>
              <a:t>No explicit ILC but small involvements in CLIC.</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sp>
        <p:nvSpPr>
          <p:cNvPr id="7" name="Rectangle 6"/>
          <p:cNvSpPr>
            <a:spLocks noChangeArrowheads="1"/>
          </p:cNvSpPr>
          <p:nvPr/>
        </p:nvSpPr>
        <p:spPr bwMode="auto">
          <a:xfrm>
            <a:off x="106486" y="4819101"/>
            <a:ext cx="9290050"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dirty="0" smtClean="0">
                <a:solidFill>
                  <a:srgbClr val="23346C"/>
                </a:solidFill>
              </a:rPr>
              <a:t> </a:t>
            </a:r>
            <a:r>
              <a:rPr lang="en-US" altLang="ja-JP" sz="2400" b="1" dirty="0" smtClean="0">
                <a:solidFill>
                  <a:srgbClr val="FF0000"/>
                </a:solidFill>
              </a:rPr>
              <a:t>Russia (=</a:t>
            </a:r>
            <a:r>
              <a:rPr lang="en-US" altLang="ja-JP" sz="2400" b="1" dirty="0" err="1" smtClean="0">
                <a:solidFill>
                  <a:srgbClr val="FF0000"/>
                </a:solidFill>
              </a:rPr>
              <a:t>Dubna</a:t>
            </a:r>
            <a:r>
              <a:rPr lang="en-US" altLang="ja-JP" sz="2400" b="1" dirty="0" smtClean="0">
                <a:solidFill>
                  <a:srgbClr val="FF0000"/>
                </a:solidFill>
              </a:rPr>
              <a:t> &amp; IHEP)</a:t>
            </a:r>
          </a:p>
          <a:p>
            <a:pPr eaLnBrk="1" fontAlgn="base" hangingPunct="1">
              <a:spcBef>
                <a:spcPct val="20000"/>
              </a:spcBef>
            </a:pPr>
            <a:r>
              <a:rPr lang="en-US" altLang="ja-JP" sz="2400" dirty="0">
                <a:solidFill>
                  <a:srgbClr val="23346C"/>
                </a:solidFill>
              </a:rPr>
              <a:t>E</a:t>
            </a:r>
            <a:r>
              <a:rPr lang="en-US" altLang="ja-JP" sz="2400" dirty="0" smtClean="0">
                <a:solidFill>
                  <a:srgbClr val="23346C"/>
                </a:solidFill>
              </a:rPr>
              <a:t>fforts </a:t>
            </a:r>
            <a:r>
              <a:rPr lang="en-US" altLang="ja-JP" sz="2400" dirty="0" smtClean="0">
                <a:solidFill>
                  <a:srgbClr val="23346C"/>
                </a:solidFill>
              </a:rPr>
              <a:t>continue on ILC site investigations @ </a:t>
            </a:r>
            <a:r>
              <a:rPr lang="en-US" altLang="ja-JP" sz="2400" dirty="0" err="1" smtClean="0">
                <a:solidFill>
                  <a:srgbClr val="23346C"/>
                </a:solidFill>
              </a:rPr>
              <a:t>Dubna</a:t>
            </a:r>
            <a:r>
              <a:rPr lang="en-US" altLang="ja-JP" sz="2400" dirty="0" smtClean="0">
                <a:solidFill>
                  <a:srgbClr val="23346C"/>
                </a:solidFill>
              </a:rPr>
              <a:t>. Staff travel to DESY for involvement in XFEL SCRF. </a:t>
            </a:r>
          </a:p>
        </p:txBody>
      </p:sp>
    </p:spTree>
    <p:extLst>
      <p:ext uri="{BB962C8B-B14F-4D97-AF65-F5344CB8AC3E}">
        <p14:creationId xmlns:p14="http://schemas.microsoft.com/office/powerpoint/2010/main" val="2458352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 – Country activities</a:t>
            </a:r>
          </a:p>
        </p:txBody>
      </p:sp>
      <p:sp>
        <p:nvSpPr>
          <p:cNvPr id="680964" name="Text Box 4"/>
          <p:cNvSpPr txBox="1">
            <a:spLocks noChangeArrowheads="1"/>
          </p:cNvSpPr>
          <p:nvPr/>
        </p:nvSpPr>
        <p:spPr bwMode="auto">
          <a:xfrm>
            <a:off x="108520" y="692696"/>
            <a:ext cx="9144000" cy="252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Spain</a:t>
            </a:r>
            <a:endParaRPr lang="en-US" altLang="ja-JP" sz="2400" b="1" dirty="0" smtClean="0">
              <a:solidFill>
                <a:srgbClr val="23346C"/>
              </a:solidFill>
              <a:cs typeface="Arial Unicode MS" charset="0"/>
            </a:endParaRPr>
          </a:p>
          <a:p>
            <a:pPr eaLnBrk="1" fontAlgn="base" hangingPunct="1">
              <a:spcBef>
                <a:spcPct val="20000"/>
              </a:spcBef>
              <a:defRPr/>
            </a:pPr>
            <a:r>
              <a:rPr lang="en-US" altLang="ja-JP" sz="2400" dirty="0" smtClean="0">
                <a:solidFill>
                  <a:srgbClr val="23346C"/>
                </a:solidFill>
                <a:cs typeface="Arial Unicode MS" charset="0"/>
              </a:rPr>
              <a:t>Continuing interest from CIEMAT in SC magnets for ILC. Work on beam dynamics associated with CLIC but also relevant for ILC at Valencia. Both activities at quite low level.  </a:t>
            </a: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5" name="Rectangle 4"/>
          <p:cNvSpPr>
            <a:spLocks noChangeArrowheads="1"/>
          </p:cNvSpPr>
          <p:nvPr/>
        </p:nvSpPr>
        <p:spPr bwMode="auto">
          <a:xfrm>
            <a:off x="35496" y="2204864"/>
            <a:ext cx="9290050" cy="4228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dirty="0" smtClean="0">
                <a:solidFill>
                  <a:srgbClr val="23346C"/>
                </a:solidFill>
              </a:rPr>
              <a:t> </a:t>
            </a:r>
            <a:r>
              <a:rPr lang="en-US" altLang="ja-JP" sz="2400" b="1" dirty="0" smtClean="0">
                <a:solidFill>
                  <a:srgbClr val="FF0000"/>
                </a:solidFill>
              </a:rPr>
              <a:t>UK</a:t>
            </a:r>
            <a:endParaRPr lang="en-US" altLang="ja-JP" sz="2400" b="1" dirty="0" smtClean="0">
              <a:solidFill>
                <a:srgbClr val="FF0000"/>
              </a:solidFill>
            </a:endParaRPr>
          </a:p>
          <a:p>
            <a:pPr eaLnBrk="1" fontAlgn="base" hangingPunct="1">
              <a:spcBef>
                <a:spcPct val="20000"/>
              </a:spcBef>
            </a:pPr>
            <a:r>
              <a:rPr lang="en-US" altLang="ja-JP" sz="2400" dirty="0" smtClean="0">
                <a:solidFill>
                  <a:srgbClr val="23346C"/>
                </a:solidFill>
              </a:rPr>
              <a:t>Officially zero since STFC disengaged from LCs in 2007. However, in fact there is a quite large activity on CLIC funded through CERN at ~ 1MCHF/year that is also directly relevant to ILC. In the last 6 months, stimulated by positive news from JAPAN and the various Road Maps. LCUK has begun activity to put in Statement of Interest to STFC for ILC activities. STFC Road Map about to be revised. Meeting with J. </a:t>
            </a:r>
            <a:r>
              <a:rPr lang="en-US" altLang="ja-JP" sz="2400" dirty="0" err="1" smtClean="0">
                <a:solidFill>
                  <a:srgbClr val="23346C"/>
                </a:solidFill>
              </a:rPr>
              <a:t>Womersley</a:t>
            </a:r>
            <a:r>
              <a:rPr lang="en-US" altLang="ja-JP" sz="2400" dirty="0" smtClean="0">
                <a:solidFill>
                  <a:srgbClr val="23346C"/>
                </a:solidFill>
              </a:rPr>
              <a:t> last month – was assured that Road Map would be positive about renewed ILC involvement. However, no substantial funds available in short term. Longer term involvement depends on positive Japanese Govt. statement.</a:t>
            </a: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6</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spTree>
    <p:extLst>
      <p:ext uri="{BB962C8B-B14F-4D97-AF65-F5344CB8AC3E}">
        <p14:creationId xmlns:p14="http://schemas.microsoft.com/office/powerpoint/2010/main" val="3599367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 Commission </a:t>
            </a:r>
            <a:r>
              <a:rPr lang="en-US" altLang="ja-JP" dirty="0" smtClean="0"/>
              <a:t>activities</a:t>
            </a:r>
          </a:p>
        </p:txBody>
      </p:sp>
      <p:sp>
        <p:nvSpPr>
          <p:cNvPr id="680964" name="Text Box 4"/>
          <p:cNvSpPr txBox="1">
            <a:spLocks noChangeArrowheads="1"/>
          </p:cNvSpPr>
          <p:nvPr/>
        </p:nvSpPr>
        <p:spPr bwMode="auto">
          <a:xfrm>
            <a:off x="0" y="620688"/>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Long-standing contacts with Commission via ILC-</a:t>
            </a:r>
            <a:r>
              <a:rPr lang="en-US" altLang="ja-JP" sz="2400" dirty="0" err="1" smtClean="0">
                <a:solidFill>
                  <a:srgbClr val="23346C"/>
                </a:solidFill>
                <a:cs typeface="Arial Unicode MS" charset="0"/>
              </a:rPr>
              <a:t>HiGrade</a:t>
            </a:r>
            <a:r>
              <a:rPr lang="en-US" altLang="ja-JP" sz="2400" dirty="0" smtClean="0">
                <a:solidFill>
                  <a:srgbClr val="23346C"/>
                </a:solidFill>
                <a:cs typeface="Arial Unicode MS" charset="0"/>
              </a:rPr>
              <a:t> and previous projects and via ESFRI Roadmap (for “large” projects).</a:t>
            </a:r>
            <a:endParaRPr lang="en-US" altLang="ja-JP" sz="2400" dirty="0" smtClean="0">
              <a:solidFill>
                <a:srgbClr val="23346C"/>
              </a:solidFill>
              <a:cs typeface="Arial Unicode MS" charset="0"/>
            </a:endParaRPr>
          </a:p>
        </p:txBody>
      </p:sp>
      <p:sp>
        <p:nvSpPr>
          <p:cNvPr id="3" name="Rectangle 2"/>
          <p:cNvSpPr>
            <a:spLocks noChangeArrowheads="1"/>
          </p:cNvSpPr>
          <p:nvPr/>
        </p:nvSpPr>
        <p:spPr bwMode="auto">
          <a:xfrm>
            <a:off x="0" y="1412776"/>
            <a:ext cx="8964488"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a:solidFill>
                  <a:srgbClr val="23346C"/>
                </a:solidFill>
              </a:rPr>
              <a:t>  </a:t>
            </a:r>
            <a:r>
              <a:rPr lang="en-US" altLang="ja-JP" sz="2400" dirty="0" smtClean="0">
                <a:solidFill>
                  <a:srgbClr val="23346C"/>
                </a:solidFill>
              </a:rPr>
              <a:t>BF &amp; E. </a:t>
            </a:r>
            <a:r>
              <a:rPr lang="en-US" altLang="ja-JP" sz="2400" dirty="0" err="1" smtClean="0">
                <a:solidFill>
                  <a:srgbClr val="23346C"/>
                </a:solidFill>
              </a:rPr>
              <a:t>Elsen</a:t>
            </a:r>
            <a:r>
              <a:rPr lang="en-US" altLang="ja-JP" sz="2400" dirty="0" smtClean="0">
                <a:solidFill>
                  <a:srgbClr val="23346C"/>
                </a:solidFill>
              </a:rPr>
              <a:t> visited Brussels on 13.9 to brief them on ILC status and enquire about possible H2020 funding. Very useful meeting.  </a:t>
            </a:r>
            <a:endParaRPr lang="en-US" altLang="ja-JP" sz="2400" dirty="0">
              <a:solidFill>
                <a:srgbClr val="23346C"/>
              </a:solidFill>
            </a:endParaRPr>
          </a:p>
        </p:txBody>
      </p:sp>
      <p:sp>
        <p:nvSpPr>
          <p:cNvPr id="5" name="Rectangle 4"/>
          <p:cNvSpPr>
            <a:spLocks noChangeArrowheads="1"/>
          </p:cNvSpPr>
          <p:nvPr/>
        </p:nvSpPr>
        <p:spPr bwMode="auto">
          <a:xfrm>
            <a:off x="34478" y="3212976"/>
            <a:ext cx="929005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sz="2400" dirty="0" smtClean="0">
                <a:solidFill>
                  <a:srgbClr val="23346C"/>
                </a:solidFill>
              </a:rPr>
              <a:t>ILC was explicit item on Agenda, given priority even though R-JS was 1 hour delayed. He and colleagues had been briefed after 13.9.</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7</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sp>
        <p:nvSpPr>
          <p:cNvPr id="14" name="Rectangle 13"/>
          <p:cNvSpPr>
            <a:spLocks noChangeArrowheads="1"/>
          </p:cNvSpPr>
          <p:nvPr/>
        </p:nvSpPr>
        <p:spPr bwMode="auto">
          <a:xfrm>
            <a:off x="34800" y="2492896"/>
            <a:ext cx="89296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sz="2400" dirty="0" smtClean="0">
                <a:solidFill>
                  <a:srgbClr val="23346C"/>
                </a:solidFill>
              </a:rPr>
              <a:t>BF attended annual CERN/EU meeting at CERN on 25.9. Attended by R-J </a:t>
            </a:r>
            <a:r>
              <a:rPr lang="en-US" altLang="ja-JP" sz="2400" dirty="0" smtClean="0">
                <a:solidFill>
                  <a:srgbClr val="23346C"/>
                </a:solidFill>
              </a:rPr>
              <a:t>Smits, </a:t>
            </a:r>
            <a:r>
              <a:rPr lang="en-US" altLang="ja-JP" sz="2400" dirty="0" smtClean="0">
                <a:solidFill>
                  <a:srgbClr val="23346C"/>
                </a:solidFill>
              </a:rPr>
              <a:t>DG of Directorate Research at EC. </a:t>
            </a:r>
            <a:endParaRPr lang="en-US" altLang="ja-JP" sz="2400" dirty="0">
              <a:solidFill>
                <a:srgbClr val="23346C"/>
              </a:solidFill>
            </a:endParaRPr>
          </a:p>
        </p:txBody>
      </p:sp>
      <p:sp>
        <p:nvSpPr>
          <p:cNvPr id="11" name="Rectangle 10"/>
          <p:cNvSpPr>
            <a:spLocks noChangeArrowheads="1"/>
          </p:cNvSpPr>
          <p:nvPr/>
        </p:nvSpPr>
        <p:spPr bwMode="auto">
          <a:xfrm>
            <a:off x="35496" y="4289028"/>
            <a:ext cx="892968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sz="2400" dirty="0" smtClean="0">
                <a:solidFill>
                  <a:srgbClr val="23346C"/>
                </a:solidFill>
              </a:rPr>
              <a:t>BF described current situation and R-JS responded at length. Discussion was animated. EC is clearly interested in ILC and wishes to follow closely. Agreement to set up “group of 4” – BF, SS + 2 from DGXII – to maintain close contact over ILC. </a:t>
            </a:r>
            <a:r>
              <a:rPr lang="en-US" altLang="ja-JP" sz="2400" dirty="0" smtClean="0">
                <a:solidFill>
                  <a:srgbClr val="23346C"/>
                </a:solidFill>
              </a:rPr>
              <a:t>In fact one person from DGXII nominated. Meeting </a:t>
            </a:r>
            <a:r>
              <a:rPr lang="en-US" altLang="ja-JP" sz="2400" dirty="0" smtClean="0">
                <a:solidFill>
                  <a:srgbClr val="23346C"/>
                </a:solidFill>
              </a:rPr>
              <a:t>suggested </a:t>
            </a:r>
            <a:r>
              <a:rPr lang="en-US" altLang="ja-JP" sz="2400" dirty="0" smtClean="0">
                <a:solidFill>
                  <a:srgbClr val="23346C"/>
                </a:solidFill>
              </a:rPr>
              <a:t>5.12.13 -</a:t>
            </a:r>
            <a:r>
              <a:rPr lang="en-US" altLang="ja-JP" sz="2400" dirty="0" smtClean="0">
                <a:solidFill>
                  <a:srgbClr val="23346C"/>
                </a:solidFill>
              </a:rPr>
              <a:t>  </a:t>
            </a:r>
            <a:r>
              <a:rPr lang="en-US" altLang="ja-JP" sz="2400" dirty="0" smtClean="0">
                <a:solidFill>
                  <a:srgbClr val="23346C"/>
                </a:solidFill>
              </a:rPr>
              <a:t>awaiting DGXII response. </a:t>
            </a:r>
            <a:endParaRPr lang="en-US" altLang="ja-JP" sz="2400" dirty="0">
              <a:solidFill>
                <a:srgbClr val="23346C"/>
              </a:solidFill>
            </a:endParaRPr>
          </a:p>
        </p:txBody>
      </p:sp>
    </p:spTree>
    <p:extLst>
      <p:ext uri="{BB962C8B-B14F-4D97-AF65-F5344CB8AC3E}">
        <p14:creationId xmlns:p14="http://schemas.microsoft.com/office/powerpoint/2010/main" val="1143280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3" grpId="0"/>
      <p:bldP spid="5" grpId="0"/>
      <p:bldP spid="14"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European activities</a:t>
            </a:r>
          </a:p>
        </p:txBody>
      </p:sp>
      <p:sp>
        <p:nvSpPr>
          <p:cNvPr id="680964" name="Text Box 4"/>
          <p:cNvSpPr txBox="1">
            <a:spLocks noChangeArrowheads="1"/>
          </p:cNvSpPr>
          <p:nvPr/>
        </p:nvSpPr>
        <p:spPr bwMode="auto">
          <a:xfrm>
            <a:off x="0" y="836712"/>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N. Walker et al. have drawn up draft indication of how Europe could get involved in site-specific work for next few years prior to project </a:t>
            </a:r>
            <a:r>
              <a:rPr lang="en-US" altLang="ja-JP" sz="2400" dirty="0" smtClean="0">
                <a:solidFill>
                  <a:srgbClr val="23346C"/>
                </a:solidFill>
                <a:cs typeface="Arial Unicode MS" charset="0"/>
              </a:rPr>
              <a:t>approval. BF &amp; SS looking at mods &amp; expansion.</a:t>
            </a: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8</a:t>
            </a:fld>
            <a:endParaRPr lang="en-US"/>
          </a:p>
        </p:txBody>
      </p:sp>
      <p:sp>
        <p:nvSpPr>
          <p:cNvPr id="6" name="Date Placeholder 5"/>
          <p:cNvSpPr>
            <a:spLocks noGrp="1"/>
          </p:cNvSpPr>
          <p:nvPr>
            <p:ph type="dt" sz="half" idx="10"/>
          </p:nvPr>
        </p:nvSpPr>
        <p:spPr/>
        <p:txBody>
          <a:bodyPr/>
          <a:lstStyle/>
          <a:p>
            <a:pPr>
              <a:defRPr/>
            </a:pPr>
            <a:r>
              <a:rPr lang="en-GB" smtClean="0"/>
              <a:t>B. Foster - Hamburg/DESY -  LCWS13</a:t>
            </a:r>
            <a:endParaRPr lang="en-US"/>
          </a:p>
        </p:txBody>
      </p:sp>
      <p:pic>
        <p:nvPicPr>
          <p:cNvPr id="4" name="Picture 3"/>
          <p:cNvPicPr>
            <a:picLocks noChangeAspect="1"/>
          </p:cNvPicPr>
          <p:nvPr/>
        </p:nvPicPr>
        <p:blipFill rotWithShape="1">
          <a:blip r:embed="rId3"/>
          <a:srcRect t="12098"/>
          <a:stretch/>
        </p:blipFill>
        <p:spPr>
          <a:xfrm>
            <a:off x="2483768" y="2043387"/>
            <a:ext cx="4746104" cy="3761877"/>
          </a:xfrm>
          <a:prstGeom prst="rect">
            <a:avLst/>
          </a:prstGeom>
        </p:spPr>
      </p:pic>
      <p:sp>
        <p:nvSpPr>
          <p:cNvPr id="12" name="Text Box 4"/>
          <p:cNvSpPr txBox="1">
            <a:spLocks noChangeArrowheads="1"/>
          </p:cNvSpPr>
          <p:nvPr/>
        </p:nvSpPr>
        <p:spPr bwMode="auto">
          <a:xfrm>
            <a:off x="2208" y="5661248"/>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Any European plan can only be in world-wide context. Under discussion </a:t>
            </a:r>
            <a:r>
              <a:rPr lang="en-US" altLang="ja-JP" sz="2400" dirty="0" smtClean="0">
                <a:solidFill>
                  <a:srgbClr val="23346C"/>
                </a:solidFill>
                <a:cs typeface="Arial Unicode MS" charset="0"/>
              </a:rPr>
              <a:t>at LCC Directorate meeting </a:t>
            </a:r>
            <a:r>
              <a:rPr lang="en-US" altLang="ja-JP" sz="2400" dirty="0" smtClean="0">
                <a:solidFill>
                  <a:srgbClr val="23346C"/>
                </a:solidFill>
                <a:cs typeface="Arial Unicode MS" charset="0"/>
              </a:rPr>
              <a:t>this week.</a:t>
            </a: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137697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rfu_logo_12062013"/>
          <p:cNvPicPr>
            <a:picLocks noChangeAspect="1" noChangeArrowheads="1"/>
          </p:cNvPicPr>
          <p:nvPr/>
        </p:nvPicPr>
        <p:blipFill>
          <a:blip r:embed="rId3" cstate="print"/>
          <a:srcRect/>
          <a:stretch>
            <a:fillRect/>
          </a:stretch>
        </p:blipFill>
        <p:spPr bwMode="auto">
          <a:xfrm>
            <a:off x="0" y="0"/>
            <a:ext cx="827584" cy="939653"/>
          </a:xfrm>
          <a:prstGeom prst="rect">
            <a:avLst/>
          </a:prstGeom>
          <a:noFill/>
          <a:ln w="9525">
            <a:noFill/>
            <a:miter lim="800000"/>
            <a:headEnd/>
            <a:tailEnd/>
          </a:ln>
        </p:spPr>
      </p:pic>
      <p:pic>
        <p:nvPicPr>
          <p:cNvPr id="3" name="Picture 2" descr="untitled.png"/>
          <p:cNvPicPr>
            <a:picLocks noChangeAspect="1"/>
          </p:cNvPicPr>
          <p:nvPr/>
        </p:nvPicPr>
        <p:blipFill>
          <a:blip r:embed="rId4" cstate="print"/>
          <a:stretch>
            <a:fillRect/>
          </a:stretch>
        </p:blipFill>
        <p:spPr>
          <a:xfrm>
            <a:off x="854968" y="0"/>
            <a:ext cx="908720" cy="908720"/>
          </a:xfrm>
          <a:prstGeom prst="rect">
            <a:avLst/>
          </a:prstGeom>
        </p:spPr>
      </p:pic>
      <p:pic>
        <p:nvPicPr>
          <p:cNvPr id="4" name="Picture 3" descr="top_logo-64.png"/>
          <p:cNvPicPr>
            <a:picLocks noChangeAspect="1"/>
          </p:cNvPicPr>
          <p:nvPr/>
        </p:nvPicPr>
        <p:blipFill>
          <a:blip r:embed="rId5" cstate="print"/>
          <a:stretch>
            <a:fillRect/>
          </a:stretch>
        </p:blipFill>
        <p:spPr>
          <a:xfrm>
            <a:off x="8161312" y="0"/>
            <a:ext cx="908720" cy="908720"/>
          </a:xfrm>
          <a:prstGeom prst="rect">
            <a:avLst/>
          </a:prstGeom>
          <a:solidFill>
            <a:schemeClr val="bg1"/>
          </a:solidFill>
        </p:spPr>
      </p:pic>
      <p:sp>
        <p:nvSpPr>
          <p:cNvPr id="5" name="Rectangle 4"/>
          <p:cNvSpPr>
            <a:spLocks noChangeArrowheads="1"/>
          </p:cNvSpPr>
          <p:nvPr/>
        </p:nvSpPr>
        <p:spPr bwMode="auto">
          <a:xfrm>
            <a:off x="2207737" y="188640"/>
            <a:ext cx="5460607" cy="576064"/>
          </a:xfrm>
          <a:prstGeom prst="rect">
            <a:avLst/>
          </a:prstGeom>
          <a:solidFill>
            <a:schemeClr val="bg1"/>
          </a:solidFill>
          <a:ln w="9525">
            <a:noFill/>
            <a:miter lim="800000"/>
            <a:headEnd/>
            <a:tailEnd/>
          </a:ln>
          <a:effectLst/>
        </p:spPr>
        <p:txBody>
          <a:bodyPr wrap="none" anchor="ctr"/>
          <a:lstStyle/>
          <a:p>
            <a:endParaRPr lang="fr-FR"/>
          </a:p>
        </p:txBody>
      </p:sp>
      <p:sp>
        <p:nvSpPr>
          <p:cNvPr id="6" name="WordArt 37"/>
          <p:cNvSpPr>
            <a:spLocks noChangeArrowheads="1" noChangeShapeType="1" noTextEdit="1"/>
          </p:cNvSpPr>
          <p:nvPr/>
        </p:nvSpPr>
        <p:spPr bwMode="auto">
          <a:xfrm>
            <a:off x="2711793" y="288032"/>
            <a:ext cx="4608513" cy="404664"/>
          </a:xfrm>
          <a:prstGeom prst="rect">
            <a:avLst/>
          </a:prstGeom>
        </p:spPr>
        <p:txBody>
          <a:bodyPr wrap="none" fromWordArt="1">
            <a:prstTxWarp prst="textPlain">
              <a:avLst>
                <a:gd name="adj" fmla="val 50000"/>
              </a:avLst>
            </a:prstTxWarp>
          </a:bodyPr>
          <a:lstStyle/>
          <a:p>
            <a:pPr algn="ctr"/>
            <a:r>
              <a:rPr lang="en-US" sz="2400" kern="10" dirty="0" smtClean="0">
                <a:ln w="12700">
                  <a:solidFill>
                    <a:srgbClr val="3333CC"/>
                  </a:solidFill>
                  <a:round/>
                  <a:headEnd/>
                  <a:tailEnd/>
                </a:ln>
                <a:solidFill>
                  <a:srgbClr val="B2B2B2">
                    <a:alpha val="50000"/>
                  </a:srgbClr>
                </a:solidFill>
                <a:latin typeface="Arial"/>
                <a:cs typeface="Arial"/>
              </a:rPr>
              <a:t>IRFU Linear Collider Days </a:t>
            </a:r>
            <a:endParaRPr lang="fr-FR" sz="2400" kern="10" dirty="0">
              <a:ln w="12700">
                <a:solidFill>
                  <a:srgbClr val="3333CC"/>
                </a:solidFill>
                <a:round/>
                <a:headEnd/>
                <a:tailEnd/>
              </a:ln>
              <a:solidFill>
                <a:srgbClr val="B2B2B2">
                  <a:alpha val="50000"/>
                </a:srgbClr>
              </a:solidFill>
              <a:latin typeface="Arial"/>
              <a:cs typeface="Arial"/>
            </a:endParaRPr>
          </a:p>
        </p:txBody>
      </p:sp>
      <p:sp>
        <p:nvSpPr>
          <p:cNvPr id="7" name="TextBox 6"/>
          <p:cNvSpPr txBox="1"/>
          <p:nvPr/>
        </p:nvSpPr>
        <p:spPr>
          <a:xfrm>
            <a:off x="35496" y="980728"/>
            <a:ext cx="9108504" cy="2646879"/>
          </a:xfrm>
          <a:prstGeom prst="rect">
            <a:avLst/>
          </a:prstGeom>
          <a:solidFill>
            <a:schemeClr val="bg1"/>
          </a:solidFill>
        </p:spPr>
        <p:txBody>
          <a:bodyPr wrap="square" rtlCol="0">
            <a:spAutoFit/>
          </a:bodyPr>
          <a:lstStyle/>
          <a:p>
            <a:r>
              <a:rPr lang="en-US" sz="1800" dirty="0">
                <a:latin typeface="Palatino Linotype" panose="02040502050505030304" pitchFamily="18" charset="0"/>
              </a:rPr>
              <a:t>The 2013 </a:t>
            </a:r>
            <a:r>
              <a:rPr lang="en-US" sz="1800" dirty="0" err="1">
                <a:latin typeface="Palatino Linotype" panose="02040502050505030304" pitchFamily="18" charset="0"/>
              </a:rPr>
              <a:t>Irfu</a:t>
            </a:r>
            <a:r>
              <a:rPr lang="en-US" sz="1800" dirty="0">
                <a:latin typeface="Palatino Linotype" panose="02040502050505030304" pitchFamily="18" charset="0"/>
              </a:rPr>
              <a:t> Linear C</a:t>
            </a:r>
            <a:r>
              <a:rPr lang="en-US" sz="1800" dirty="0" smtClean="0">
                <a:latin typeface="Palatino Linotype" panose="02040502050505030304" pitchFamily="18" charset="0"/>
              </a:rPr>
              <a:t>ollider Days </a:t>
            </a:r>
            <a:r>
              <a:rPr lang="en-US" sz="1800" dirty="0">
                <a:latin typeface="Palatino Linotype" panose="02040502050505030304" pitchFamily="18" charset="0"/>
              </a:rPr>
              <a:t>organized jointly with CNRS will take place in  </a:t>
            </a:r>
            <a:r>
              <a:rPr lang="en-US" sz="1800" dirty="0" smtClean="0">
                <a:solidFill>
                  <a:srgbClr val="FF0000"/>
                </a:solidFill>
                <a:latin typeface="Palatino Linotype" panose="02040502050505030304" pitchFamily="18" charset="0"/>
              </a:rPr>
              <a:t>CEA </a:t>
            </a:r>
            <a:r>
              <a:rPr lang="en-US" sz="1800" dirty="0" err="1">
                <a:solidFill>
                  <a:srgbClr val="FF0000"/>
                </a:solidFill>
                <a:latin typeface="Palatino Linotype" panose="02040502050505030304" pitchFamily="18" charset="0"/>
              </a:rPr>
              <a:t>Saclay</a:t>
            </a:r>
            <a:r>
              <a:rPr lang="en-US" sz="1800" dirty="0">
                <a:solidFill>
                  <a:srgbClr val="FF0000"/>
                </a:solidFill>
                <a:latin typeface="Palatino Linotype" panose="02040502050505030304" pitchFamily="18" charset="0"/>
              </a:rPr>
              <a:t> on-site </a:t>
            </a:r>
            <a:r>
              <a:rPr lang="en-US" sz="1800" dirty="0">
                <a:latin typeface="Palatino Linotype" panose="02040502050505030304" pitchFamily="18" charset="0"/>
              </a:rPr>
              <a:t>in Building 526 Amphitheater Joliot Curie </a:t>
            </a:r>
            <a:r>
              <a:rPr lang="en-US" sz="1800" dirty="0" smtClean="0">
                <a:latin typeface="Palatino Linotype" panose="02040502050505030304" pitchFamily="18" charset="0"/>
              </a:rPr>
              <a:t>on </a:t>
            </a:r>
            <a:r>
              <a:rPr lang="en-US" sz="1800" dirty="0" smtClean="0">
                <a:solidFill>
                  <a:srgbClr val="FF0000"/>
                </a:solidFill>
                <a:latin typeface="Palatino Linotype" panose="02040502050505030304" pitchFamily="18" charset="0"/>
              </a:rPr>
              <a:t>November </a:t>
            </a:r>
            <a:r>
              <a:rPr lang="en-US" sz="1800" dirty="0">
                <a:solidFill>
                  <a:srgbClr val="FF0000"/>
                </a:solidFill>
                <a:latin typeface="Palatino Linotype" panose="02040502050505030304" pitchFamily="18" charset="0"/>
              </a:rPr>
              <a:t>27-29</a:t>
            </a:r>
            <a:r>
              <a:rPr lang="en-US" sz="1800" dirty="0" smtClean="0">
                <a:solidFill>
                  <a:srgbClr val="FF0000"/>
                </a:solidFill>
                <a:latin typeface="Palatino Linotype" panose="02040502050505030304" pitchFamily="18" charset="0"/>
              </a:rPr>
              <a:t>.</a:t>
            </a:r>
          </a:p>
          <a:p>
            <a:r>
              <a:rPr lang="en-US" sz="1800" dirty="0" smtClean="0">
                <a:latin typeface="Palatino Linotype" panose="02040502050505030304" pitchFamily="18" charset="0"/>
              </a:rPr>
              <a:t>This </a:t>
            </a:r>
            <a:r>
              <a:rPr lang="en-US" sz="1800" dirty="0">
                <a:latin typeface="Palatino Linotype" panose="02040502050505030304" pitchFamily="18" charset="0"/>
              </a:rPr>
              <a:t>will be the </a:t>
            </a:r>
            <a:r>
              <a:rPr lang="en-US" sz="1800" dirty="0">
                <a:solidFill>
                  <a:srgbClr val="FF0000"/>
                </a:solidFill>
                <a:latin typeface="Palatino Linotype" panose="02040502050505030304" pitchFamily="18" charset="0"/>
              </a:rPr>
              <a:t>second </a:t>
            </a:r>
            <a:r>
              <a:rPr lang="en-US" sz="1800" dirty="0" smtClean="0">
                <a:solidFill>
                  <a:srgbClr val="FF0000"/>
                </a:solidFill>
                <a:latin typeface="Palatino Linotype" panose="02040502050505030304" pitchFamily="18" charset="0"/>
              </a:rPr>
              <a:t>“</a:t>
            </a:r>
            <a:r>
              <a:rPr lang="en-US" sz="1800" dirty="0" err="1" smtClean="0">
                <a:solidFill>
                  <a:srgbClr val="FF0000"/>
                </a:solidFill>
                <a:latin typeface="Palatino Linotype" panose="02040502050505030304" pitchFamily="18" charset="0"/>
              </a:rPr>
              <a:t>Journées</a:t>
            </a:r>
            <a:r>
              <a:rPr lang="en-US" sz="1800" dirty="0" smtClean="0">
                <a:solidFill>
                  <a:srgbClr val="FF0000"/>
                </a:solidFill>
                <a:latin typeface="Palatino Linotype" panose="02040502050505030304" pitchFamily="18" charset="0"/>
              </a:rPr>
              <a:t> </a:t>
            </a:r>
            <a:r>
              <a:rPr lang="en-US" sz="1800" dirty="0" err="1">
                <a:solidFill>
                  <a:srgbClr val="FF0000"/>
                </a:solidFill>
                <a:latin typeface="Palatino Linotype" panose="02040502050505030304" pitchFamily="18" charset="0"/>
              </a:rPr>
              <a:t>Collisionneur</a:t>
            </a:r>
            <a:r>
              <a:rPr lang="en-US" sz="1800" dirty="0">
                <a:solidFill>
                  <a:srgbClr val="FF0000"/>
                </a:solidFill>
                <a:latin typeface="Palatino Linotype" panose="02040502050505030304" pitchFamily="18" charset="0"/>
              </a:rPr>
              <a:t> </a:t>
            </a:r>
            <a:r>
              <a:rPr lang="en-US" sz="1800" dirty="0" err="1" smtClean="0">
                <a:solidFill>
                  <a:srgbClr val="FF0000"/>
                </a:solidFill>
                <a:latin typeface="Palatino Linotype" panose="02040502050505030304" pitchFamily="18" charset="0"/>
              </a:rPr>
              <a:t>Linéaire”</a:t>
            </a:r>
            <a:r>
              <a:rPr lang="en-US" sz="1800" dirty="0" err="1" smtClean="0">
                <a:latin typeface="Palatino Linotype" panose="02040502050505030304" pitchFamily="18" charset="0"/>
              </a:rPr>
              <a:t>of</a:t>
            </a:r>
            <a:r>
              <a:rPr lang="en-US" sz="1800" dirty="0" smtClean="0">
                <a:latin typeface="Palatino Linotype" panose="02040502050505030304" pitchFamily="18" charset="0"/>
              </a:rPr>
              <a:t> </a:t>
            </a:r>
            <a:r>
              <a:rPr lang="en-US" sz="1800" dirty="0">
                <a:latin typeface="Palatino Linotype" panose="02040502050505030304" pitchFamily="18" charset="0"/>
              </a:rPr>
              <a:t>the </a:t>
            </a:r>
            <a:r>
              <a:rPr lang="en-US" sz="1800" dirty="0" smtClean="0">
                <a:latin typeface="Palatino Linotype" panose="02040502050505030304" pitchFamily="18" charset="0"/>
              </a:rPr>
              <a:t>French community</a:t>
            </a:r>
            <a:r>
              <a:rPr lang="en-US" sz="1800" dirty="0">
                <a:latin typeface="Palatino Linotype" panose="02040502050505030304" pitchFamily="18" charset="0"/>
              </a:rPr>
              <a:t>, </a:t>
            </a:r>
            <a:r>
              <a:rPr lang="en-US" sz="1800" dirty="0" smtClean="0">
                <a:latin typeface="Palatino Linotype" panose="02040502050505030304" pitchFamily="18" charset="0"/>
              </a:rPr>
              <a:t>following </a:t>
            </a:r>
            <a:r>
              <a:rPr lang="en-US" sz="1800" dirty="0">
                <a:latin typeface="Palatino Linotype" panose="02040502050505030304" pitchFamily="18" charset="0"/>
              </a:rPr>
              <a:t>the </a:t>
            </a:r>
            <a:r>
              <a:rPr lang="en-US" sz="1800" dirty="0">
                <a:solidFill>
                  <a:srgbClr val="FF0000"/>
                </a:solidFill>
                <a:latin typeface="Palatino Linotype" panose="02040502050505030304" pitchFamily="18" charset="0"/>
              </a:rPr>
              <a:t>first event organized in Lyon on May 13-14, </a:t>
            </a:r>
            <a:r>
              <a:rPr lang="en-US" sz="1800" dirty="0" smtClean="0">
                <a:solidFill>
                  <a:srgbClr val="FF0000"/>
                </a:solidFill>
                <a:latin typeface="Palatino Linotype" panose="02040502050505030304" pitchFamily="18" charset="0"/>
              </a:rPr>
              <a:t>2013</a:t>
            </a:r>
            <a:r>
              <a:rPr lang="en-US" sz="1800" dirty="0" smtClean="0">
                <a:solidFill>
                  <a:srgbClr val="0000CC"/>
                </a:solidFill>
                <a:latin typeface="Palatino Linotype" panose="02040502050505030304" pitchFamily="18" charset="0"/>
              </a:rPr>
              <a:t>*</a:t>
            </a:r>
          </a:p>
          <a:p>
            <a:r>
              <a:rPr lang="en-US" sz="1800" dirty="0">
                <a:latin typeface="Palatino Linotype" panose="02040502050505030304" pitchFamily="18" charset="0"/>
              </a:rPr>
              <a:t/>
            </a:r>
            <a:br>
              <a:rPr lang="en-US" sz="1800" dirty="0">
                <a:latin typeface="Palatino Linotype" panose="02040502050505030304" pitchFamily="18" charset="0"/>
              </a:rPr>
            </a:br>
            <a:r>
              <a:rPr lang="en-US" sz="1800" dirty="0">
                <a:latin typeface="Palatino Linotype" panose="02040502050505030304" pitchFamily="18" charset="0"/>
              </a:rPr>
              <a:t>The goal of the meeting is to discuss and to review linear collider activities </a:t>
            </a:r>
            <a:r>
              <a:rPr lang="en-US" sz="1800" dirty="0" smtClean="0">
                <a:latin typeface="Palatino Linotype" panose="02040502050505030304" pitchFamily="18" charset="0"/>
              </a:rPr>
              <a:t>in </a:t>
            </a:r>
            <a:r>
              <a:rPr lang="en-US" sz="1800" dirty="0">
                <a:latin typeface="Palatino Linotype" panose="02040502050505030304" pitchFamily="18" charset="0"/>
              </a:rPr>
              <a:t>France </a:t>
            </a:r>
            <a:r>
              <a:rPr lang="en-US" sz="1800" dirty="0" smtClean="0">
                <a:latin typeface="Palatino Linotype" panose="02040502050505030304" pitchFamily="18" charset="0"/>
              </a:rPr>
              <a:t>in </a:t>
            </a:r>
            <a:r>
              <a:rPr lang="en-US" sz="1800" dirty="0">
                <a:latin typeface="Palatino Linotype" panose="02040502050505030304" pitchFamily="18" charset="0"/>
              </a:rPr>
              <a:t>the areas of </a:t>
            </a:r>
            <a:r>
              <a:rPr lang="en-US" sz="1800" dirty="0" smtClean="0">
                <a:latin typeface="Palatino Linotype" panose="02040502050505030304" pitchFamily="18" charset="0"/>
              </a:rPr>
              <a:t>physics/phenomenology, </a:t>
            </a:r>
            <a:r>
              <a:rPr lang="en-US" sz="1800" dirty="0">
                <a:latin typeface="Palatino Linotype" panose="02040502050505030304" pitchFamily="18" charset="0"/>
              </a:rPr>
              <a:t>detector and accelerators </a:t>
            </a:r>
            <a:r>
              <a:rPr lang="en-US" sz="1800" dirty="0" smtClean="0">
                <a:latin typeface="Palatino Linotype" panose="02040502050505030304" pitchFamily="18" charset="0"/>
              </a:rPr>
              <a:t>technologies:</a:t>
            </a:r>
          </a:p>
          <a:p>
            <a:endParaRPr lang="en-US" dirty="0">
              <a:latin typeface="Palatino Linotype" panose="02040502050505030304" pitchFamily="18" charset="0"/>
            </a:endParaRPr>
          </a:p>
          <a:p>
            <a:pPr algn="ctr"/>
            <a:r>
              <a:rPr lang="fr-FR" dirty="0">
                <a:latin typeface="Palatino Linotype" panose="02040502050505030304" pitchFamily="18" charset="0"/>
                <a:hlinkClick r:id="rId6"/>
              </a:rPr>
              <a:t>http://</a:t>
            </a:r>
            <a:r>
              <a:rPr lang="fr-FR" dirty="0" smtClean="0">
                <a:latin typeface="Palatino Linotype" panose="02040502050505030304" pitchFamily="18" charset="0"/>
                <a:hlinkClick r:id="rId6"/>
              </a:rPr>
              <a:t>irfu.cea.fr/Meetings/jcl02</a:t>
            </a:r>
            <a:endParaRPr lang="fr-FR" dirty="0" smtClean="0">
              <a:latin typeface="Palatino Linotype" panose="02040502050505030304" pitchFamily="18" charset="0"/>
            </a:endParaRPr>
          </a:p>
        </p:txBody>
      </p:sp>
      <p:sp>
        <p:nvSpPr>
          <p:cNvPr id="8" name="TextBox 7"/>
          <p:cNvSpPr txBox="1"/>
          <p:nvPr/>
        </p:nvSpPr>
        <p:spPr>
          <a:xfrm>
            <a:off x="35496" y="3933056"/>
            <a:ext cx="9046883" cy="2308324"/>
          </a:xfrm>
          <a:prstGeom prst="rect">
            <a:avLst/>
          </a:prstGeom>
          <a:solidFill>
            <a:schemeClr val="bg1"/>
          </a:solidFill>
        </p:spPr>
        <p:txBody>
          <a:bodyPr wrap="square" rtlCol="0">
            <a:spAutoFit/>
          </a:bodyPr>
          <a:lstStyle/>
          <a:p>
            <a:pPr algn="ctr"/>
            <a:r>
              <a:rPr lang="en-US" sz="1800" dirty="0" smtClean="0">
                <a:solidFill>
                  <a:srgbClr val="FF0000"/>
                </a:solidFill>
                <a:latin typeface="Palatino Linotype" pitchFamily="18" charset="0"/>
              </a:rPr>
              <a:t>Program Layout (Wednesday, Nov. 27 – Friday, Nov. 29, 2013):</a:t>
            </a:r>
          </a:p>
          <a:p>
            <a:endParaRPr lang="en-US" sz="1800" b="1" dirty="0" smtClean="0">
              <a:effectLst>
                <a:outerShdw blurRad="38100" dist="38100" dir="2700000" algn="tl">
                  <a:srgbClr val="000000">
                    <a:alpha val="43137"/>
                  </a:srgbClr>
                </a:outerShdw>
              </a:effectLst>
              <a:latin typeface="Palatino Linotype" pitchFamily="18" charset="0"/>
            </a:endParaRPr>
          </a:p>
          <a:p>
            <a:r>
              <a:rPr lang="en-US" sz="1800" b="1" dirty="0" smtClean="0">
                <a:effectLst>
                  <a:outerShdw blurRad="38100" dist="38100" dir="2700000" algn="tl">
                    <a:srgbClr val="000000">
                      <a:alpha val="43137"/>
                    </a:srgbClr>
                  </a:outerShdw>
                </a:effectLst>
                <a:latin typeface="Palatino Linotype" pitchFamily="18" charset="0"/>
              </a:rPr>
              <a:t> </a:t>
            </a:r>
            <a:r>
              <a:rPr lang="en-US" sz="1800" dirty="0" smtClean="0">
                <a:solidFill>
                  <a:srgbClr val="663300"/>
                </a:solidFill>
                <a:latin typeface="Palatino Linotype" pitchFamily="18" charset="0"/>
              </a:rPr>
              <a:t>Wed., Nov. 27     14:00-18:00   - Physics/Phenomenology Activities in France</a:t>
            </a:r>
          </a:p>
          <a:p>
            <a:r>
              <a:rPr lang="en-US" sz="1800" dirty="0" smtClean="0">
                <a:solidFill>
                  <a:srgbClr val="663300"/>
                </a:solidFill>
                <a:latin typeface="Palatino Linotype" pitchFamily="18" charset="0"/>
              </a:rPr>
              <a:t> Thu.,  Nov. 28     09:00-12:30   - Accelerator Activities in France </a:t>
            </a:r>
          </a:p>
          <a:p>
            <a:r>
              <a:rPr lang="en-US" sz="1800" dirty="0" smtClean="0">
                <a:solidFill>
                  <a:srgbClr val="663300"/>
                </a:solidFill>
                <a:latin typeface="Palatino Linotype" pitchFamily="18" charset="0"/>
              </a:rPr>
              <a:t>                              14:00-18:00   - Detector Activities in France</a:t>
            </a:r>
          </a:p>
          <a:p>
            <a:r>
              <a:rPr lang="en-US" sz="1800" b="1" dirty="0" smtClean="0">
                <a:solidFill>
                  <a:srgbClr val="663300"/>
                </a:solidFill>
                <a:effectLst>
                  <a:outerShdw blurRad="38100" dist="38100" dir="2700000" algn="tl">
                    <a:srgbClr val="000000">
                      <a:alpha val="43137"/>
                    </a:srgbClr>
                  </a:outerShdw>
                </a:effectLst>
                <a:latin typeface="Palatino Linotype" pitchFamily="18" charset="0"/>
              </a:rPr>
              <a:t>                                                    </a:t>
            </a:r>
            <a:r>
              <a:rPr lang="en-US" sz="1800" dirty="0" smtClean="0">
                <a:solidFill>
                  <a:srgbClr val="663300"/>
                </a:solidFill>
                <a:latin typeface="Palatino Linotype" panose="02040502050505030304" pitchFamily="18" charset="0"/>
              </a:rPr>
              <a:t>Visit </a:t>
            </a:r>
            <a:r>
              <a:rPr lang="en-US" sz="1800" dirty="0">
                <a:solidFill>
                  <a:srgbClr val="663300"/>
                </a:solidFill>
                <a:latin typeface="Palatino Linotype" panose="02040502050505030304" pitchFamily="18" charset="0"/>
              </a:rPr>
              <a:t>XFELCEA </a:t>
            </a:r>
            <a:r>
              <a:rPr lang="en-US" sz="1800" dirty="0" err="1">
                <a:solidFill>
                  <a:srgbClr val="663300"/>
                </a:solidFill>
                <a:latin typeface="Palatino Linotype" panose="02040502050505030304" pitchFamily="18" charset="0"/>
              </a:rPr>
              <a:t>cryomodule</a:t>
            </a:r>
            <a:r>
              <a:rPr lang="en-US" sz="1800" dirty="0">
                <a:solidFill>
                  <a:srgbClr val="663300"/>
                </a:solidFill>
                <a:latin typeface="Palatino Linotype" panose="02040502050505030304" pitchFamily="18" charset="0"/>
              </a:rPr>
              <a:t> production </a:t>
            </a:r>
            <a:r>
              <a:rPr lang="en-US" sz="1800" dirty="0" smtClean="0">
                <a:solidFill>
                  <a:srgbClr val="663300"/>
                </a:solidFill>
                <a:latin typeface="Palatino Linotype" panose="02040502050505030304" pitchFamily="18" charset="0"/>
              </a:rPr>
              <a:t>facility</a:t>
            </a:r>
            <a:endParaRPr lang="en-US" sz="1800" b="1" dirty="0" smtClean="0">
              <a:effectLst>
                <a:outerShdw blurRad="38100" dist="38100" dir="2700000" algn="tl">
                  <a:srgbClr val="000000">
                    <a:alpha val="43137"/>
                  </a:srgbClr>
                </a:outerShdw>
              </a:effectLst>
              <a:latin typeface="Palatino Linotype" pitchFamily="18" charset="0"/>
            </a:endParaRPr>
          </a:p>
          <a:p>
            <a:r>
              <a:rPr lang="en-US" sz="1800" dirty="0" smtClean="0">
                <a:solidFill>
                  <a:srgbClr val="663300"/>
                </a:solidFill>
                <a:latin typeface="Palatino Linotype" pitchFamily="18" charset="0"/>
              </a:rPr>
              <a:t>Fri.,    Nov. 29     09:00 – 12:00 </a:t>
            </a:r>
            <a:r>
              <a:rPr lang="en-US" sz="1800" dirty="0">
                <a:solidFill>
                  <a:srgbClr val="663300"/>
                </a:solidFill>
                <a:latin typeface="Palatino Linotype" pitchFamily="18" charset="0"/>
              </a:rPr>
              <a:t> - </a:t>
            </a:r>
            <a:r>
              <a:rPr lang="en-US" sz="1800" dirty="0" smtClean="0">
                <a:solidFill>
                  <a:srgbClr val="663300"/>
                </a:solidFill>
                <a:latin typeface="Palatino Linotype" pitchFamily="18" charset="0"/>
              </a:rPr>
              <a:t>ILC Country presentations from Europe, Asia and </a:t>
            </a:r>
          </a:p>
          <a:p>
            <a:r>
              <a:rPr lang="en-US" sz="1800" dirty="0">
                <a:solidFill>
                  <a:srgbClr val="663300"/>
                </a:solidFill>
                <a:latin typeface="Palatino Linotype" pitchFamily="18" charset="0"/>
              </a:rPr>
              <a:t> </a:t>
            </a:r>
            <a:r>
              <a:rPr lang="en-US" sz="1800" dirty="0" smtClean="0">
                <a:solidFill>
                  <a:srgbClr val="663300"/>
                </a:solidFill>
                <a:latin typeface="Palatino Linotype" pitchFamily="18" charset="0"/>
              </a:rPr>
              <a:t>                                                       North America (areas of cooperation with France)</a:t>
            </a:r>
          </a:p>
        </p:txBody>
      </p:sp>
      <p:sp>
        <p:nvSpPr>
          <p:cNvPr id="9" name="TextBox 8"/>
          <p:cNvSpPr txBox="1"/>
          <p:nvPr/>
        </p:nvSpPr>
        <p:spPr>
          <a:xfrm>
            <a:off x="15769" y="6114782"/>
            <a:ext cx="5636351" cy="338554"/>
          </a:xfrm>
          <a:prstGeom prst="rect">
            <a:avLst/>
          </a:prstGeom>
          <a:noFill/>
        </p:spPr>
        <p:txBody>
          <a:bodyPr wrap="none" rtlCol="0">
            <a:spAutoFit/>
          </a:bodyPr>
          <a:lstStyle/>
          <a:p>
            <a:r>
              <a:rPr lang="en-US" sz="1600" dirty="0">
                <a:solidFill>
                  <a:srgbClr val="0000CC"/>
                </a:solidFill>
                <a:latin typeface="Palatino Linotype" panose="02040502050505030304" pitchFamily="18" charset="0"/>
              </a:rPr>
              <a:t>(* </a:t>
            </a:r>
            <a:r>
              <a:rPr lang="en-US" sz="1600" dirty="0">
                <a:solidFill>
                  <a:srgbClr val="0000CC"/>
                </a:solidFill>
                <a:latin typeface="Palatino Linotype" panose="02040502050505030304" pitchFamily="18" charset="0"/>
                <a:hlinkClick r:id="rId7"/>
              </a:rPr>
              <a:t>https://</a:t>
            </a:r>
            <a:r>
              <a:rPr lang="en-US" sz="1600" dirty="0" smtClean="0">
                <a:solidFill>
                  <a:srgbClr val="0000CC"/>
                </a:solidFill>
                <a:latin typeface="Palatino Linotype" panose="02040502050505030304" pitchFamily="18" charset="0"/>
                <a:hlinkClick r:id="rId7"/>
              </a:rPr>
              <a:t>indico.in2p3.fr/conferenceDisplay.py?confId=8347</a:t>
            </a:r>
            <a:r>
              <a:rPr lang="en-US" sz="1600" dirty="0" smtClean="0">
                <a:solidFill>
                  <a:srgbClr val="0000CC"/>
                </a:solidFill>
                <a:latin typeface="Palatino Linotype" panose="02040502050505030304" pitchFamily="18" charset="0"/>
              </a:rPr>
              <a:t>)</a:t>
            </a:r>
            <a:endParaRPr lang="fr-FR" sz="1600" dirty="0">
              <a:solidFill>
                <a:srgbClr val="0000CC"/>
              </a:solidFill>
              <a:latin typeface="Palatino Linotype" panose="02040502050505030304" pitchFamily="18" charset="0"/>
            </a:endParaRPr>
          </a:p>
        </p:txBody>
      </p:sp>
      <p:sp>
        <p:nvSpPr>
          <p:cNvPr id="10" name="Date Placeholder 9"/>
          <p:cNvSpPr>
            <a:spLocks noGrp="1"/>
          </p:cNvSpPr>
          <p:nvPr>
            <p:ph type="dt" sz="half" idx="10"/>
          </p:nvPr>
        </p:nvSpPr>
        <p:spPr/>
        <p:txBody>
          <a:bodyPr/>
          <a:lstStyle/>
          <a:p>
            <a:pPr>
              <a:defRPr/>
            </a:pPr>
            <a:r>
              <a:rPr lang="en-GB" smtClean="0"/>
              <a:t>B. Foster - Hamburg/DESY -  LCWS13</a:t>
            </a:r>
            <a:endParaRPr lang="en-US"/>
          </a:p>
        </p:txBody>
      </p:sp>
      <p:sp>
        <p:nvSpPr>
          <p:cNvPr id="11" name="Slide Number Placeholder 10"/>
          <p:cNvSpPr>
            <a:spLocks noGrp="1"/>
          </p:cNvSpPr>
          <p:nvPr>
            <p:ph type="sldNum" sz="quarter" idx="12"/>
          </p:nvPr>
        </p:nvSpPr>
        <p:spPr/>
        <p:txBody>
          <a:bodyPr/>
          <a:lstStyle/>
          <a:p>
            <a:pPr>
              <a:defRPr/>
            </a:pPr>
            <a:fld id="{2583371E-7C2E-5F4C-ABBD-2C4C77719426}" type="slidenum">
              <a:rPr lang="en-US" smtClean="0"/>
              <a:pPr>
                <a:defRPr/>
              </a:pPr>
              <a:t>9</a:t>
            </a:fld>
            <a:endParaRPr lang="en-US"/>
          </a:p>
        </p:txBody>
      </p:sp>
    </p:spTree>
    <p:extLst>
      <p:ext uri="{BB962C8B-B14F-4D97-AF65-F5344CB8AC3E}">
        <p14:creationId xmlns:p14="http://schemas.microsoft.com/office/powerpoint/2010/main" val="25959507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70233</TotalTime>
  <Words>1633</Words>
  <Application>Microsoft Macintosh PowerPoint</Application>
  <PresentationFormat>On-screen Show (4:3)</PresentationFormat>
  <Paragraphs>135</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Blank Presentation</vt:lpstr>
      <vt:lpstr>European Activities on ILC Machine</vt:lpstr>
      <vt:lpstr>European FTEs to 2012</vt:lpstr>
      <vt:lpstr>Europe – Country activities</vt:lpstr>
      <vt:lpstr>Europe – Country activities</vt:lpstr>
      <vt:lpstr>Europe – Country activities</vt:lpstr>
      <vt:lpstr>Europe – Country activities</vt:lpstr>
      <vt:lpstr>EU Commission activities</vt:lpstr>
      <vt:lpstr>European activities</vt:lpstr>
      <vt:lpstr>PowerPoint Presentation</vt:lpstr>
      <vt:lpstr>PowerPoint Presentation</vt:lpstr>
      <vt:lpstr>PowerPoint Presentation</vt:lpstr>
      <vt:lpstr>Summary and Prospects</vt:lpstr>
      <vt:lpstr>Summary and Prospects</vt:lpstr>
      <vt:lpstr>World-wide Event</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BDS Status, VLCW06</dc:title>
  <dc:creator>Andrei Seryi</dc:creator>
  <cp:lastModifiedBy>Brian Foster</cp:lastModifiedBy>
  <cp:revision>822</cp:revision>
  <dcterms:created xsi:type="dcterms:W3CDTF">2005-11-21T04:08:26Z</dcterms:created>
  <dcterms:modified xsi:type="dcterms:W3CDTF">2013-11-13T06:09:54Z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