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Lst>
  <p:notesMasterIdLst>
    <p:notesMasterId r:id="rId55"/>
  </p:notesMasterIdLst>
  <p:handoutMasterIdLst>
    <p:handoutMasterId r:id="rId56"/>
  </p:handoutMasterIdLst>
  <p:sldIdLst>
    <p:sldId id="269" r:id="rId2"/>
    <p:sldId id="546" r:id="rId3"/>
    <p:sldId id="525" r:id="rId4"/>
    <p:sldId id="587" r:id="rId5"/>
    <p:sldId id="588" r:id="rId6"/>
    <p:sldId id="589" r:id="rId7"/>
    <p:sldId id="590" r:id="rId8"/>
    <p:sldId id="437" r:id="rId9"/>
    <p:sldId id="356" r:id="rId10"/>
    <p:sldId id="472" r:id="rId11"/>
    <p:sldId id="329" r:id="rId12"/>
    <p:sldId id="567" r:id="rId13"/>
    <p:sldId id="516" r:id="rId14"/>
    <p:sldId id="566" r:id="rId15"/>
    <p:sldId id="533" r:id="rId16"/>
    <p:sldId id="547" r:id="rId17"/>
    <p:sldId id="556" r:id="rId18"/>
    <p:sldId id="552" r:id="rId19"/>
    <p:sldId id="562" r:id="rId20"/>
    <p:sldId id="481" r:id="rId21"/>
    <p:sldId id="586" r:id="rId22"/>
    <p:sldId id="579" r:id="rId23"/>
    <p:sldId id="571" r:id="rId24"/>
    <p:sldId id="572" r:id="rId25"/>
    <p:sldId id="315" r:id="rId26"/>
    <p:sldId id="500" r:id="rId27"/>
    <p:sldId id="390" r:id="rId28"/>
    <p:sldId id="287" r:id="rId29"/>
    <p:sldId id="483" r:id="rId30"/>
    <p:sldId id="535" r:id="rId31"/>
    <p:sldId id="536" r:id="rId32"/>
    <p:sldId id="537" r:id="rId33"/>
    <p:sldId id="540" r:id="rId34"/>
    <p:sldId id="363" r:id="rId35"/>
    <p:sldId id="391" r:id="rId36"/>
    <p:sldId id="489" r:id="rId37"/>
    <p:sldId id="518" r:id="rId38"/>
    <p:sldId id="524" r:id="rId39"/>
    <p:sldId id="519" r:id="rId40"/>
    <p:sldId id="520" r:id="rId41"/>
    <p:sldId id="521" r:id="rId42"/>
    <p:sldId id="541" r:id="rId43"/>
    <p:sldId id="542" r:id="rId44"/>
    <p:sldId id="543" r:id="rId45"/>
    <p:sldId id="544" r:id="rId46"/>
    <p:sldId id="545" r:id="rId47"/>
    <p:sldId id="531" r:id="rId48"/>
    <p:sldId id="538" r:id="rId49"/>
    <p:sldId id="539" r:id="rId50"/>
    <p:sldId id="501" r:id="rId51"/>
    <p:sldId id="382" r:id="rId52"/>
    <p:sldId id="581" r:id="rId53"/>
    <p:sldId id="583" r:id="rId54"/>
  </p:sldIdLst>
  <p:sldSz cx="9144000" cy="6858000" type="screen4x3"/>
  <p:notesSz cx="6858000" cy="9144000"/>
  <p:custDataLst>
    <p:tags r:id="rId5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81E32"/>
    <a:srgbClr val="FFFFFF"/>
    <a:srgbClr val="C75B12"/>
    <a:srgbClr val="E17000"/>
    <a:srgbClr val="5B8F22"/>
    <a:srgbClr val="D2C295"/>
    <a:srgbClr val="A79E70"/>
    <a:srgbClr val="4D4F53"/>
    <a:srgbClr val="0099CC"/>
    <a:srgbClr val="69BE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9163" autoAdjust="0"/>
    <p:restoredTop sz="94695" autoAdjust="0"/>
  </p:normalViewPr>
  <p:slideViewPr>
    <p:cSldViewPr snapToObjects="1" showGuides="1">
      <p:cViewPr varScale="1">
        <p:scale>
          <a:sx n="175" d="100"/>
          <a:sy n="175" d="100"/>
        </p:scale>
        <p:origin x="-1620" y="-96"/>
      </p:cViewPr>
      <p:guideLst>
        <p:guide orient="horz" pos="326"/>
        <p:guide orient="horz" pos="1294"/>
        <p:guide orient="horz" pos="3745"/>
        <p:guide orient="horz" pos="3980"/>
        <p:guide orient="horz" pos="1052"/>
        <p:guide orient="horz" pos="1741"/>
        <p:guide orient="horz" pos="4183"/>
        <p:guide orient="horz" pos="566"/>
        <p:guide orient="horz" pos="2808"/>
        <p:guide pos="2880"/>
        <p:guide pos="363"/>
        <p:guide pos="5396"/>
        <p:guide pos="282"/>
        <p:guide pos="3784"/>
        <p:guide pos="3736"/>
        <p:guide pos="2179"/>
        <p:guide pos="5464"/>
        <p:guide pos="3867"/>
      </p:guideLst>
    </p:cSldViewPr>
  </p:slideViewPr>
  <p:notesTextViewPr>
    <p:cViewPr>
      <p:scale>
        <a:sx n="1" d="1"/>
        <a:sy n="1" d="1"/>
      </p:scale>
      <p:origin x="0" y="0"/>
    </p:cViewPr>
  </p:notesTextViewPr>
  <p:sorterViewPr>
    <p:cViewPr>
      <p:scale>
        <a:sx n="82" d="100"/>
        <a:sy n="82" d="100"/>
      </p:scale>
      <p:origin x="0" y="0"/>
    </p:cViewPr>
  </p:sorterViewPr>
  <p:notesViewPr>
    <p:cSldViewPr snapToObjects="1" showGuides="1">
      <p:cViewPr varScale="1">
        <p:scale>
          <a:sx n="85" d="100"/>
          <a:sy n="85" d="100"/>
        </p:scale>
        <p:origin x="-313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gs" Target="tags/tag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image" Target="../media/image5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FEBF33E-D9A7-42CC-B598-9AD8356CBB5A}" type="datetimeFigureOut">
              <a:rPr lang="en-US" smtClean="0"/>
              <a:pPr/>
              <a:t>3/12/2014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CEAAB5D-0CC4-45A8-B4B6-0B8B738A4E3F}" type="slidenum">
              <a:rPr lang="en-US" smtClean="0"/>
              <a:pPr/>
              <a:t>‹#›</a:t>
            </a:fld>
            <a:endParaRPr lang="en-US"/>
          </a:p>
        </p:txBody>
      </p:sp>
    </p:spTree>
    <p:extLst>
      <p:ext uri="{BB962C8B-B14F-4D97-AF65-F5344CB8AC3E}">
        <p14:creationId xmlns:p14="http://schemas.microsoft.com/office/powerpoint/2010/main" val="80783550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B58700-9FA2-48CE-AC88-D71D45EB490A}" type="datetimeFigureOut">
              <a:rPr lang="en-US" smtClean="0"/>
              <a:pPr/>
              <a:t>3/12/2014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9BC4E5-2BC1-4F43-85DD-A1B8F74CB7EB}" type="slidenum">
              <a:rPr lang="en-US" smtClean="0"/>
              <a:pPr/>
              <a:t>‹#›</a:t>
            </a:fld>
            <a:endParaRPr lang="en-US" dirty="0"/>
          </a:p>
        </p:txBody>
      </p:sp>
    </p:spTree>
    <p:extLst>
      <p:ext uri="{BB962C8B-B14F-4D97-AF65-F5344CB8AC3E}">
        <p14:creationId xmlns:p14="http://schemas.microsoft.com/office/powerpoint/2010/main" val="140900429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9BC4E5-2BC1-4F43-85DD-A1B8F74CB7EB}"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E3E268-CD5C-41CF-8E5D-31C4DEECC57D}" type="slidenum">
              <a:rPr lang="en-US" smtClean="0"/>
              <a:pPr/>
              <a:t>39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8E3E268-CD5C-41CF-8E5D-31C4DEECC57D}" type="slidenum">
              <a:rPr lang="en-US" smtClean="0"/>
              <a:pPr/>
              <a:t>40</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8E3E268-CD5C-41CF-8E5D-31C4DEECC57D}" type="slidenum">
              <a:rPr lang="en-US" smtClean="0"/>
              <a:pPr/>
              <a:t>41</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E3E268-CD5C-41CF-8E5D-31C4DEECC57D}" type="slidenum">
              <a:rPr lang="en-US" smtClean="0"/>
              <a:pPr/>
              <a:t>42</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E3E268-CD5C-41CF-8E5D-31C4DEECC57D}" type="slidenum">
              <a:rPr lang="en-US" smtClean="0"/>
              <a:pPr/>
              <a:t>43</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8E3E268-CD5C-41CF-8E5D-31C4DEECC57D}" type="slidenum">
              <a:rPr lang="en-US" smtClean="0"/>
              <a:pPr/>
              <a:t>44</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E3E268-CD5C-41CF-8E5D-31C4DEECC57D}" type="slidenum">
              <a:rPr lang="en-US" smtClean="0"/>
              <a:pPr/>
              <a:t>45</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E3E268-CD5C-41CF-8E5D-31C4DEECC57D}" type="slidenum">
              <a:rPr lang="en-US" smtClean="0"/>
              <a:pPr/>
              <a:t>46</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8E3E268-CD5C-41CF-8E5D-31C4DEECC57D}" type="slidenum">
              <a:rPr lang="en-US" smtClean="0"/>
              <a:pPr/>
              <a:t>51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B624CC7-E1D9-4FD1-A16B-8FD6418A9FB2}"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B624CC7-E1D9-4FD1-A16B-8FD6418A9FB2}"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80120A7-CAE2-431E-8ABC-35302F3E1865}"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80120A7-CAE2-431E-8ABC-35302F3E1865}"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89C7D8-DE28-4E00-B94C-28A9BEE6621B}" type="slidenum">
              <a:rPr lang="en-US"/>
              <a:pPr/>
              <a:t>8</a:t>
            </a:fld>
            <a:endParaRPr lang="en-US"/>
          </a:p>
        </p:txBody>
      </p:sp>
      <p:sp>
        <p:nvSpPr>
          <p:cNvPr id="706562" name="Rectangle 2"/>
          <p:cNvSpPr>
            <a:spLocks noGrp="1" noRot="1" noChangeAspect="1" noChangeArrowheads="1" noTextEdit="1"/>
          </p:cNvSpPr>
          <p:nvPr>
            <p:ph type="sldImg"/>
          </p:nvPr>
        </p:nvSpPr>
        <p:spPr>
          <a:xfrm>
            <a:off x="1143000" y="685800"/>
            <a:ext cx="4572000" cy="3430588"/>
          </a:xfrm>
          <a:ln/>
        </p:spPr>
      </p:sp>
      <p:sp>
        <p:nvSpPr>
          <p:cNvPr id="706563" name="Rectangle 3"/>
          <p:cNvSpPr>
            <a:spLocks noGrp="1" noChangeArrowheads="1"/>
          </p:cNvSpPr>
          <p:nvPr>
            <p:ph type="body" idx="1"/>
          </p:nvPr>
        </p:nvSpPr>
        <p:spPr>
          <a:xfrm>
            <a:off x="685178" y="4343636"/>
            <a:ext cx="5487645" cy="4115269"/>
          </a:xfrm>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301C11-AFF4-43D5-BF79-4C7440AFD109}" type="slidenum">
              <a:rPr lang="en-US"/>
              <a:pPr/>
              <a:t>9</a:t>
            </a:fld>
            <a:endParaRPr lang="en-US"/>
          </a:p>
        </p:txBody>
      </p:sp>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a:xfrm>
            <a:off x="914400" y="4343401"/>
            <a:ext cx="5029200" cy="4114800"/>
          </a:xfrm>
        </p:spPr>
        <p:txBody>
          <a:bodyPr/>
          <a:lstStyle/>
          <a:p>
            <a:r>
              <a:rPr lang="en-US"/>
              <a:t>Cern note ref. in the TDR</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xfrm>
            <a:off x="1143000" y="687388"/>
            <a:ext cx="4572000" cy="3429000"/>
          </a:xfrm>
          <a:ln/>
        </p:spPr>
      </p:sp>
      <p:sp>
        <p:nvSpPr>
          <p:cNvPr id="73731" name="Rectangle 3"/>
          <p:cNvSpPr>
            <a:spLocks noGrp="1" noChangeArrowheads="1"/>
          </p:cNvSpPr>
          <p:nvPr>
            <p:ph type="body" idx="1"/>
          </p:nvPr>
        </p:nvSpPr>
        <p:spPr>
          <a:xfrm>
            <a:off x="685800" y="4343401"/>
            <a:ext cx="5486400" cy="4113213"/>
          </a:xfrm>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E3E268-CD5C-41CF-8E5D-31C4DEECC57D}" type="slidenum">
              <a:rPr lang="en-US" smtClean="0"/>
              <a:pPr/>
              <a:t>25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68434" y="6196867"/>
            <a:ext cx="2275566" cy="661133"/>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40195"/>
            <a:ext cx="1973584" cy="717805"/>
          </a:xfrm>
          <a:prstGeom prst="rect">
            <a:avLst/>
          </a:prstGeom>
        </p:spPr>
      </p:pic>
      <p:sp>
        <p:nvSpPr>
          <p:cNvPr id="2" name="Title 1"/>
          <p:cNvSpPr>
            <a:spLocks noGrp="1"/>
          </p:cNvSpPr>
          <p:nvPr>
            <p:ph type="ctrTitle"/>
          </p:nvPr>
        </p:nvSpPr>
        <p:spPr>
          <a:xfrm>
            <a:off x="557213" y="536575"/>
            <a:ext cx="8008937" cy="2246313"/>
          </a:xfrm>
        </p:spPr>
        <p:txBody>
          <a:bodyPr anchor="b" anchorCtr="0">
            <a:noAutofit/>
          </a:bodyPr>
          <a:lstStyle>
            <a:lvl1pPr>
              <a:defRPr sz="4300" b="1">
                <a:solidFill>
                  <a:schemeClr val="tx1"/>
                </a:solidFill>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57213" y="3646170"/>
            <a:ext cx="7989887" cy="2187702"/>
          </a:xfrm>
        </p:spPr>
        <p:txBody>
          <a:bodyPr>
            <a:noAutofit/>
          </a:bodyPr>
          <a:lstStyle>
            <a:lvl1pPr marL="0" indent="0" algn="l">
              <a:lnSpc>
                <a:spcPct val="110000"/>
              </a:lnSpc>
              <a:buNone/>
              <a:defRPr sz="16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CA" dirty="0" smtClean="0"/>
          </a:p>
        </p:txBody>
      </p:sp>
      <p:sp>
        <p:nvSpPr>
          <p:cNvPr id="15" name="Text Placeholder 14"/>
          <p:cNvSpPr>
            <a:spLocks noGrp="1"/>
          </p:cNvSpPr>
          <p:nvPr>
            <p:ph type="body" sz="quarter" idx="11" hasCustomPrompt="1"/>
          </p:nvPr>
        </p:nvSpPr>
        <p:spPr>
          <a:xfrm>
            <a:off x="557213" y="2755011"/>
            <a:ext cx="8008937" cy="635889"/>
          </a:xfrm>
        </p:spPr>
        <p:txBody>
          <a:bodyPr>
            <a:noAutofit/>
          </a:bodyPr>
          <a:lstStyle>
            <a:lvl1pPr>
              <a:lnSpc>
                <a:spcPct val="100000"/>
              </a:lnSpc>
              <a:defRPr sz="4200" b="0">
                <a:solidFill>
                  <a:schemeClr val="tx1"/>
                </a:solidFill>
                <a:latin typeface="Arial" pitchFamily="34" charset="0"/>
                <a:cs typeface="Arial" pitchFamily="34" charset="0"/>
              </a:defRPr>
            </a:lvl1pPr>
          </a:lstStyle>
          <a:p>
            <a:pPr lvl="0"/>
            <a:r>
              <a:rPr lang="en-CA" dirty="0" smtClean="0"/>
              <a:t>Click to edit Master subtitle style</a:t>
            </a:r>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43500"/>
            <a:ext cx="9158400" cy="6868800"/>
          </a:xfrm>
          <a:prstGeom prst="rect">
            <a:avLst/>
          </a:prstGeom>
        </p:spPr>
      </p:pic>
    </p:spTree>
    <p:extLst>
      <p:ext uri="{BB962C8B-B14F-4D97-AF65-F5344CB8AC3E}">
        <p14:creationId xmlns:p14="http://schemas.microsoft.com/office/powerpoint/2010/main" val="109875187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6" name="Content Placeholder 15"/>
          <p:cNvSpPr>
            <a:spLocks noGrp="1"/>
          </p:cNvSpPr>
          <p:nvPr>
            <p:ph sz="quarter" idx="14"/>
          </p:nvPr>
        </p:nvSpPr>
        <p:spPr>
          <a:xfrm>
            <a:off x="457200" y="1243584"/>
            <a:ext cx="8108950" cy="5065522"/>
          </a:xfrm>
        </p:spPr>
        <p:txBody>
          <a:bodyPr/>
          <a:lstStyle>
            <a:lvl1pPr>
              <a:buClr>
                <a:srgbClr val="981E32"/>
              </a:buClr>
              <a:defRPr/>
            </a:lvl1pPr>
            <a:lvl2pPr>
              <a:buClr>
                <a:srgbClr val="981E32"/>
              </a:buClr>
              <a:buSzPct val="120000"/>
              <a:defRPr/>
            </a:lvl2pPr>
            <a:lvl3pPr>
              <a:buClr>
                <a:srgbClr val="981E32"/>
              </a:buClr>
              <a:buSzPct val="120000"/>
              <a:defRPr b="0"/>
            </a:lvl3pPr>
            <a:lvl4pPr>
              <a:buClr>
                <a:srgbClr val="981E32"/>
              </a:buClr>
              <a:buSzPct val="120000"/>
              <a:defRPr/>
            </a:lvl4pPr>
            <a:lvl5pPr>
              <a:buClr>
                <a:srgbClr val="981E32"/>
              </a:buCl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350323793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6" name="Content Placeholder 15"/>
          <p:cNvSpPr>
            <a:spLocks noGrp="1"/>
          </p:cNvSpPr>
          <p:nvPr>
            <p:ph sz="quarter" idx="14"/>
          </p:nvPr>
        </p:nvSpPr>
        <p:spPr>
          <a:xfrm>
            <a:off x="457200" y="1243584"/>
            <a:ext cx="3886200" cy="5065522"/>
          </a:xfrm>
        </p:spPr>
        <p:txBody>
          <a:bodyPr/>
          <a:lstStyle>
            <a:lvl1pPr>
              <a:buClr>
                <a:srgbClr val="981E32"/>
              </a:buClr>
              <a:defRPr/>
            </a:lvl1pPr>
            <a:lvl2pPr>
              <a:buClr>
                <a:srgbClr val="981E32"/>
              </a:buClr>
              <a:buSzPct val="120000"/>
              <a:defRPr/>
            </a:lvl2pPr>
            <a:lvl3pPr>
              <a:buClr>
                <a:srgbClr val="981E32"/>
              </a:buClr>
              <a:buSzPct val="120000"/>
              <a:defRPr/>
            </a:lvl3pPr>
            <a:lvl4pPr>
              <a:buClr>
                <a:srgbClr val="981E32"/>
              </a:buClr>
              <a:buSzPct val="120000"/>
              <a:defRPr/>
            </a:lvl4pPr>
            <a:lvl5pPr>
              <a:buClr>
                <a:srgbClr val="981E32"/>
              </a:buCl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
        <p:nvSpPr>
          <p:cNvPr id="11" name="Content Placeholder 15"/>
          <p:cNvSpPr>
            <a:spLocks noGrp="1"/>
          </p:cNvSpPr>
          <p:nvPr>
            <p:ph sz="quarter" idx="15"/>
          </p:nvPr>
        </p:nvSpPr>
        <p:spPr>
          <a:xfrm>
            <a:off x="4648200" y="1252729"/>
            <a:ext cx="3886200" cy="5065522"/>
          </a:xfrm>
        </p:spPr>
        <p:txBody>
          <a:bodyPr/>
          <a:lstStyle>
            <a:lvl1pPr>
              <a:buClr>
                <a:srgbClr val="981E32"/>
              </a:buClr>
              <a:defRPr/>
            </a:lvl1pPr>
            <a:lvl2pPr>
              <a:buClr>
                <a:srgbClr val="981E32"/>
              </a:buClr>
              <a:buSzPct val="120000"/>
              <a:defRPr/>
            </a:lvl2pPr>
            <a:lvl3pPr>
              <a:buClr>
                <a:srgbClr val="981E32"/>
              </a:buClr>
              <a:buSzPct val="120000"/>
              <a:defRPr/>
            </a:lvl3pPr>
            <a:lvl4pPr>
              <a:buClr>
                <a:srgbClr val="981E32"/>
              </a:buClr>
              <a:buSzPct val="120000"/>
              <a:defRPr/>
            </a:lvl4pPr>
            <a:lvl5pPr>
              <a:buClr>
                <a:srgbClr val="981E32"/>
              </a:buCl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350323793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line headlin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5" name="Picture Placeholder 4"/>
          <p:cNvSpPr>
            <a:spLocks noGrp="1"/>
          </p:cNvSpPr>
          <p:nvPr>
            <p:ph type="pic" sz="quarter" idx="15"/>
          </p:nvPr>
        </p:nvSpPr>
        <p:spPr>
          <a:xfrm>
            <a:off x="3646488" y="1252728"/>
            <a:ext cx="2442340" cy="2481072"/>
          </a:xfrm>
        </p:spPr>
        <p:txBody>
          <a:bodyPr/>
          <a:lstStyle/>
          <a:p>
            <a:r>
              <a:rPr lang="en-US" dirty="0" smtClean="0"/>
              <a:t>Click icon to add picture</a:t>
            </a:r>
            <a:endParaRPr lang="en-CA" dirty="0"/>
          </a:p>
        </p:txBody>
      </p:sp>
      <p:sp>
        <p:nvSpPr>
          <p:cNvPr id="11" name="Picture Placeholder 4"/>
          <p:cNvSpPr>
            <a:spLocks noGrp="1"/>
          </p:cNvSpPr>
          <p:nvPr>
            <p:ph type="pic" sz="quarter" idx="16"/>
          </p:nvPr>
        </p:nvSpPr>
        <p:spPr>
          <a:xfrm>
            <a:off x="3646488" y="3886200"/>
            <a:ext cx="2442340" cy="2432050"/>
          </a:xfrm>
        </p:spPr>
        <p:txBody>
          <a:bodyPr/>
          <a:lstStyle/>
          <a:p>
            <a:r>
              <a:rPr lang="en-US" dirty="0" smtClean="0"/>
              <a:t>Click icon to add picture</a:t>
            </a:r>
            <a:endParaRPr lang="en-CA" dirty="0"/>
          </a:p>
        </p:txBody>
      </p:sp>
      <p:sp>
        <p:nvSpPr>
          <p:cNvPr id="13" name="Picture Placeholder 4"/>
          <p:cNvSpPr>
            <a:spLocks noGrp="1"/>
          </p:cNvSpPr>
          <p:nvPr>
            <p:ph type="pic" sz="quarter" idx="17"/>
          </p:nvPr>
        </p:nvSpPr>
        <p:spPr>
          <a:xfrm>
            <a:off x="6242954" y="1243584"/>
            <a:ext cx="2442340" cy="5065522"/>
          </a:xfrm>
        </p:spPr>
        <p:txBody>
          <a:bodyPr/>
          <a:lstStyle/>
          <a:p>
            <a:r>
              <a:rPr lang="en-US" dirty="0" smtClean="0"/>
              <a:t>Click icon to add picture</a:t>
            </a:r>
            <a:endParaRPr lang="en-CA" dirty="0"/>
          </a:p>
        </p:txBody>
      </p:sp>
      <p:sp>
        <p:nvSpPr>
          <p:cNvPr id="3" name="Content Placeholder 2"/>
          <p:cNvSpPr>
            <a:spLocks noGrp="1"/>
          </p:cNvSpPr>
          <p:nvPr>
            <p:ph sz="quarter" idx="18"/>
          </p:nvPr>
        </p:nvSpPr>
        <p:spPr>
          <a:xfrm>
            <a:off x="457200" y="1243584"/>
            <a:ext cx="3013075" cy="5065522"/>
          </a:xfrm>
        </p:spPr>
        <p:txBody>
          <a:bodyPr/>
          <a:lstStyle>
            <a:lvl2pPr>
              <a:buSzPct val="120000"/>
              <a:defRPr/>
            </a:lvl2pPr>
            <a:lvl3pPr>
              <a:buSzPct val="120000"/>
              <a:defRPr/>
            </a:lvl3pPr>
            <a:lvl4pPr>
              <a:buSzPct val="120000"/>
              <a:defRPr/>
            </a:lvl4pPr>
            <a:lvl5pP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266964617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Chart on righ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3" name="Chart Placeholder 2"/>
          <p:cNvSpPr>
            <a:spLocks noGrp="1"/>
          </p:cNvSpPr>
          <p:nvPr>
            <p:ph type="chart" sz="quarter" idx="15"/>
          </p:nvPr>
        </p:nvSpPr>
        <p:spPr>
          <a:xfrm>
            <a:off x="6007100" y="1243584"/>
            <a:ext cx="2667000" cy="5065522"/>
          </a:xfrm>
        </p:spPr>
        <p:txBody>
          <a:bodyPr/>
          <a:lstStyle/>
          <a:p>
            <a:r>
              <a:rPr lang="en-US" smtClean="0"/>
              <a:t>Click icon to add chart</a:t>
            </a:r>
            <a:endParaRPr lang="en-CA" dirty="0"/>
          </a:p>
        </p:txBody>
      </p:sp>
      <p:sp>
        <p:nvSpPr>
          <p:cNvPr id="5" name="Content Placeholder 4"/>
          <p:cNvSpPr>
            <a:spLocks noGrp="1"/>
          </p:cNvSpPr>
          <p:nvPr>
            <p:ph sz="quarter" idx="16"/>
          </p:nvPr>
        </p:nvSpPr>
        <p:spPr>
          <a:xfrm>
            <a:off x="457200" y="1243584"/>
            <a:ext cx="5484812" cy="5065522"/>
          </a:xfrm>
        </p:spPr>
        <p:txBody>
          <a:bodyPr/>
          <a:lstStyle>
            <a:lvl2pPr>
              <a:buSzPct val="120000"/>
              <a:defRPr/>
            </a:lvl2pPr>
            <a:lvl3pPr>
              <a:buSzPct val="120000"/>
              <a:defRPr/>
            </a:lvl3pPr>
            <a:lvl4pPr>
              <a:buSzPct val="120000"/>
              <a:defRPr/>
            </a:lvl4pPr>
            <a:lvl5pP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59547248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0"/>
            <a:ext cx="9144000" cy="6858000"/>
          </a:xfrm>
        </p:spPr>
        <p:txBody>
          <a:bodyPr lIns="432000"/>
          <a:lstStyle>
            <a:lvl1pPr>
              <a:defRPr b="1" baseline="0">
                <a:solidFill>
                  <a:srgbClr val="FF0000"/>
                </a:solidFill>
              </a:defRPr>
            </a:lvl1pPr>
          </a:lstStyle>
          <a:p>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***INSTRUCTIONS ON HOW TO APPLY IMAGE MASKING TO SLIDE LAYOUT***</a:t>
            </a:r>
            <a:br>
              <a:rPr lang="en-CA" dirty="0" smtClean="0"/>
            </a:br>
            <a:r>
              <a:rPr lang="en-CA" dirty="0" smtClean="0"/>
              <a:t>STEP 1: Click icon to insert image</a:t>
            </a:r>
            <a:br>
              <a:rPr lang="en-CA" dirty="0" smtClean="0"/>
            </a:br>
            <a:r>
              <a:rPr lang="en-CA" dirty="0" smtClean="0"/>
              <a:t>STEP 2: Once image is inserted, right-click image, and choose ‘Send to Back’</a:t>
            </a:r>
          </a:p>
        </p:txBody>
      </p:sp>
      <p:sp>
        <p:nvSpPr>
          <p:cNvPr id="4" name="Title 3"/>
          <p:cNvSpPr>
            <a:spLocks noGrp="1"/>
          </p:cNvSpPr>
          <p:nvPr>
            <p:ph type="title"/>
          </p:nvPr>
        </p:nvSpPr>
        <p:spPr/>
        <p:txBody>
          <a:bodyPr/>
          <a:lstStyle/>
          <a:p>
            <a:r>
              <a:rPr lang="en-US" smtClean="0"/>
              <a:t>Click to edit Master title style</a:t>
            </a:r>
            <a:endParaRPr lang="en-CA" dirty="0"/>
          </a:p>
        </p:txBody>
      </p:sp>
    </p:spTree>
    <p:extLst>
      <p:ext uri="{BB962C8B-B14F-4D97-AF65-F5344CB8AC3E}">
        <p14:creationId xmlns:p14="http://schemas.microsoft.com/office/powerpoint/2010/main" val="12769166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78DD0CF7-D2F5-4121-B142-84C8C63844F2}" type="datetime1">
              <a:rPr lang="en-US" smtClean="0"/>
              <a:t>3/12/2014</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r>
              <a:rPr lang="en-US" smtClean="0"/>
              <a:t>SiD Collaboration Meeting M. Breidenbach</a:t>
            </a:r>
            <a:endParaRPr lang="en-US"/>
          </a:p>
        </p:txBody>
      </p:sp>
      <p:sp>
        <p:nvSpPr>
          <p:cNvPr id="4" name="Slide Number Placeholder 3"/>
          <p:cNvSpPr>
            <a:spLocks noGrp="1"/>
          </p:cNvSpPr>
          <p:nvPr>
            <p:ph type="sldNum" sz="quarter" idx="12"/>
          </p:nvPr>
        </p:nvSpPr>
        <p:spPr/>
        <p:txBody>
          <a:bodyPr/>
          <a:lstStyle/>
          <a:p>
            <a:fld id="{3AA1D278-B2C1-4353-A3DD-49F25952E727}" type="slidenum">
              <a:rPr lang="en-US" smtClean="0"/>
              <a:pPr/>
              <a:t>‹#›</a:t>
            </a:fld>
            <a:endParaRPr lang="en-US"/>
          </a:p>
        </p:txBody>
      </p:sp>
    </p:spTree>
    <p:extLst>
      <p:ext uri="{BB962C8B-B14F-4D97-AF65-F5344CB8AC3E}">
        <p14:creationId xmlns:p14="http://schemas.microsoft.com/office/powerpoint/2010/main" val="27447701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a:prstGeom prst="rect">
            <a:avLst/>
          </a:prstGeom>
        </p:spPr>
        <p:txBody>
          <a:bodyPr/>
          <a:lstStyle/>
          <a:p>
            <a:r>
              <a:rPr lang="en-US" smtClean="0"/>
              <a:t>Click to edit Master title style</a:t>
            </a:r>
            <a:endParaRPr lang="en-US"/>
          </a:p>
        </p:txBody>
      </p:sp>
      <p:sp>
        <p:nvSpPr>
          <p:cNvPr id="9" name="Date Placeholder 2"/>
          <p:cNvSpPr>
            <a:spLocks noGrp="1"/>
          </p:cNvSpPr>
          <p:nvPr userDrawn="1">
            <p:ph type="dt" sz="half" idx="2"/>
          </p:nvPr>
        </p:nvSpPr>
        <p:spPr>
          <a:xfrm>
            <a:off x="228600" y="6248400"/>
            <a:ext cx="2438400" cy="400050"/>
          </a:xfrm>
          <a:prstGeom prst="rect">
            <a:avLst/>
          </a:prstGeom>
        </p:spPr>
        <p:txBody>
          <a:bodyPr/>
          <a:lstStyle/>
          <a:p>
            <a:pPr>
              <a:defRPr/>
            </a:pPr>
            <a:r>
              <a:rPr lang="en-US" sz="1050" dirty="0" smtClean="0"/>
              <a:t>Presentation By: Bill Sporre</a:t>
            </a:r>
          </a:p>
          <a:p>
            <a:pPr>
              <a:defRPr/>
            </a:pPr>
            <a:r>
              <a:rPr lang="en-US" sz="1050" dirty="0" smtClean="0"/>
              <a:t>June 14, 2011</a:t>
            </a:r>
          </a:p>
          <a:p>
            <a:pPr>
              <a:defRPr/>
            </a:pPr>
            <a:endParaRPr lang="en-US" dirty="0"/>
          </a:p>
        </p:txBody>
      </p:sp>
    </p:spTree>
    <p:extLst>
      <p:ext uri="{BB962C8B-B14F-4D97-AF65-F5344CB8AC3E}">
        <p14:creationId xmlns:p14="http://schemas.microsoft.com/office/powerpoint/2010/main" val="20858140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2AB6E125-D0C2-4AC9-AF78-AFA599BACF00}" type="datetime1">
              <a:rPr kumimoji="1" lang="ja-JP" altLang="en-US" smtClean="0"/>
              <a:pPr/>
              <a:t>2014/3/12</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F8795CB-EE0E-417B-8D92-0D7429190CCE}" type="slidenum">
              <a:rPr kumimoji="1" lang="ja-JP" altLang="en-US" smtClean="0"/>
              <a:pPr/>
              <a:t>‹#›</a:t>
            </a:fld>
            <a:endParaRPr kumimoji="1" lang="ja-JP" altLang="en-US"/>
          </a:p>
        </p:txBody>
      </p:sp>
    </p:spTree>
    <p:extLst>
      <p:ext uri="{BB962C8B-B14F-4D97-AF65-F5344CB8AC3E}">
        <p14:creationId xmlns:p14="http://schemas.microsoft.com/office/powerpoint/2010/main" val="3509800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1822" y="129091"/>
            <a:ext cx="8103570" cy="753033"/>
          </a:xfrm>
          <a:prstGeom prst="rect">
            <a:avLst/>
          </a:prstGeom>
        </p:spPr>
        <p:txBody>
          <a:bodyPr vert="horz"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243584"/>
            <a:ext cx="8109919" cy="502920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8566150" y="6318251"/>
            <a:ext cx="318932" cy="539750"/>
          </a:xfrm>
          <a:prstGeom prst="rect">
            <a:avLst/>
          </a:prstGeom>
        </p:spPr>
        <p:txBody>
          <a:bodyPr vert="horz" lIns="72000" tIns="57600" rIns="72000" bIns="45720" rtlCol="0" anchor="ctr"/>
          <a:lstStyle>
            <a:lvl1pPr algn="l">
              <a:defRPr sz="1100" b="0">
                <a:solidFill>
                  <a:schemeClr val="tx1"/>
                </a:solidFill>
                <a:latin typeface="Arial" pitchFamily="34" charset="0"/>
                <a:cs typeface="Arial" pitchFamily="34" charset="0"/>
              </a:defRPr>
            </a:lvl1pPr>
          </a:lstStyle>
          <a:p>
            <a:fld id="{5BD36294-2849-48A8-8531-5354CF3095D2}" type="slidenum">
              <a:rPr lang="en-US" smtClean="0"/>
              <a:pPr/>
              <a:t>‹#›</a:t>
            </a:fld>
            <a:endParaRPr lang="en-US" dirty="0"/>
          </a:p>
        </p:txBody>
      </p:sp>
    </p:spTree>
    <p:extLst>
      <p:ext uri="{BB962C8B-B14F-4D97-AF65-F5344CB8AC3E}">
        <p14:creationId xmlns:p14="http://schemas.microsoft.com/office/powerpoint/2010/main" val="481531331"/>
      </p:ext>
    </p:extLst>
  </p:cSld>
  <p:clrMap bg1="lt1" tx1="dk1" bg2="lt2" tx2="dk2" accent1="accent1" accent2="accent2" accent3="accent3" accent4="accent4" accent5="accent5" accent6="accent6" hlink="hlink" folHlink="folHlink"/>
  <p:sldLayoutIdLst>
    <p:sldLayoutId id="2147483649" r:id="rId1"/>
    <p:sldLayoutId id="2147483670" r:id="rId2"/>
    <p:sldLayoutId id="2147483674" r:id="rId3"/>
    <p:sldLayoutId id="2147483671" r:id="rId4"/>
    <p:sldLayoutId id="2147483672" r:id="rId5"/>
    <p:sldLayoutId id="2147483673" r:id="rId6"/>
    <p:sldLayoutId id="2147483676" r:id="rId7"/>
    <p:sldLayoutId id="2147483678" r:id="rId8"/>
    <p:sldLayoutId id="2147483679" r:id="rId9"/>
  </p:sldLayoutIdLst>
  <p:timing>
    <p:tnLst>
      <p:par>
        <p:cTn id="1" dur="indefinite" restart="never" nodeType="tmRoot"/>
      </p:par>
    </p:tnLst>
  </p:timing>
  <p:hf hdr="0" dt="0"/>
  <p:txStyles>
    <p:title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chemeClr val="bg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slideLayout" Target="../slideLayouts/slideLayout2.xml"/><Relationship Id="rId4" Type="http://schemas.openxmlformats.org/officeDocument/2006/relationships/image" Target="../media/image28.jpg"/></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2.xml"/><Relationship Id="rId4" Type="http://schemas.openxmlformats.org/officeDocument/2006/relationships/image" Target="../media/image50.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notesSlide" Target="../notesSlides/notesSlide11.xml"/><Relationship Id="rId7"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53.png"/><Relationship Id="rId5" Type="http://schemas.openxmlformats.org/officeDocument/2006/relationships/oleObject" Target="../embeddings/oleObject1.bin"/><Relationship Id="rId4" Type="http://schemas.openxmlformats.org/officeDocument/2006/relationships/image" Target="../media/image55.jpeg"/><Relationship Id="rId9" Type="http://schemas.openxmlformats.org/officeDocument/2006/relationships/image" Target="../media/image52.jpeg"/></Relationships>
</file>

<file path=ppt/slides/_rels/slide4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58.wmf"/><Relationship Id="rId4" Type="http://schemas.openxmlformats.org/officeDocument/2006/relationships/image" Target="../media/image57.wmf"/></Relationships>
</file>

<file path=ppt/slides/_rels/slide42.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65.png"/><Relationship Id="rId5" Type="http://schemas.openxmlformats.org/officeDocument/2006/relationships/image" Target="../media/image64.jpeg"/><Relationship Id="rId4" Type="http://schemas.openxmlformats.org/officeDocument/2006/relationships/image" Target="../media/image63.jpeg"/></Relationships>
</file>

<file path=ppt/slides/_rels/slide4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jpeg"/><Relationship Id="rId1" Type="http://schemas.openxmlformats.org/officeDocument/2006/relationships/slideLayout" Target="../slideLayouts/slideLayout7.xml"/><Relationship Id="rId4" Type="http://schemas.openxmlformats.org/officeDocument/2006/relationships/image" Target="../media/image68.png"/></Relationships>
</file>

<file path=ppt/slides/_rels/slide4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7.xml"/><Relationship Id="rId5" Type="http://schemas.openxmlformats.org/officeDocument/2006/relationships/image" Target="../media/image72.png"/><Relationship Id="rId4" Type="http://schemas.openxmlformats.org/officeDocument/2006/relationships/image" Target="../media/image71.png"/></Relationships>
</file>

<file path=ppt/slides/_rels/slide4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jpeg"/><Relationship Id="rId1" Type="http://schemas.openxmlformats.org/officeDocument/2006/relationships/slideLayout" Target="../slideLayouts/slideLayout8.xml"/><Relationship Id="rId4" Type="http://schemas.openxmlformats.org/officeDocument/2006/relationships/image" Target="../media/image7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51.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80.emf"/></Relationships>
</file>

<file path=ppt/slides/_rels/slide52.xml.rels><?xml version="1.0" encoding="UTF-8" standalone="yes"?>
<Relationships xmlns="http://schemas.openxmlformats.org/package/2006/relationships"><Relationship Id="rId2" Type="http://schemas.openxmlformats.org/officeDocument/2006/relationships/image" Target="../media/image81.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8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7057" y="0"/>
            <a:ext cx="2686943" cy="1905000"/>
          </a:xfrm>
          <a:prstGeom prst="rect">
            <a:avLst/>
          </a:prstGeom>
        </p:spPr>
      </p:pic>
      <p:sp>
        <p:nvSpPr>
          <p:cNvPr id="9" name="Title 8"/>
          <p:cNvSpPr>
            <a:spLocks noGrp="1"/>
          </p:cNvSpPr>
          <p:nvPr>
            <p:ph type="ctrTitle"/>
          </p:nvPr>
        </p:nvSpPr>
        <p:spPr>
          <a:xfrm>
            <a:off x="304800" y="838200"/>
            <a:ext cx="8008937" cy="2246313"/>
          </a:xfrm>
        </p:spPr>
        <p:txBody>
          <a:bodyPr/>
          <a:lstStyle/>
          <a:p>
            <a:r>
              <a:rPr lang="en-CA" dirty="0" smtClean="0"/>
              <a:t>SID MDI &amp; Engineering</a:t>
            </a:r>
            <a:endParaRPr lang="en-CA" dirty="0"/>
          </a:p>
        </p:txBody>
      </p:sp>
      <p:sp>
        <p:nvSpPr>
          <p:cNvPr id="6" name="Subtitle 5"/>
          <p:cNvSpPr>
            <a:spLocks noGrp="1"/>
          </p:cNvSpPr>
          <p:nvPr>
            <p:ph type="subTitle" idx="1"/>
          </p:nvPr>
        </p:nvSpPr>
        <p:spPr/>
        <p:txBody>
          <a:bodyPr/>
          <a:lstStyle/>
          <a:p>
            <a:r>
              <a:rPr lang="en-CA" dirty="0" smtClean="0"/>
              <a:t>Marco Oriunno (SLAC), Nov. 12, 2013</a:t>
            </a:r>
          </a:p>
          <a:p>
            <a:r>
              <a:rPr lang="en-CA" dirty="0" smtClean="0"/>
              <a:t>LCWS13, TOKYO</a:t>
            </a:r>
            <a:endParaRPr lang="en-CA" dirty="0"/>
          </a:p>
        </p:txBody>
      </p:sp>
      <p:sp>
        <p:nvSpPr>
          <p:cNvPr id="3" name="TextBox 2"/>
          <p:cNvSpPr txBox="1"/>
          <p:nvPr/>
        </p:nvSpPr>
        <p:spPr>
          <a:xfrm>
            <a:off x="3724102" y="6658502"/>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8037762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1"/>
          </p:nvPr>
        </p:nvSpPr>
        <p:spPr/>
        <p:txBody>
          <a:bodyPr/>
          <a:lstStyle/>
          <a:p>
            <a:pPr>
              <a:defRPr/>
            </a:pPr>
            <a:fld id="{9C83F7D8-18E6-498E-BA3C-0BE646C4D480}" type="slidenum">
              <a:rPr lang="en-US" smtClean="0"/>
              <a:pPr>
                <a:defRPr/>
              </a:pPr>
              <a:t>10</a:t>
            </a:fld>
            <a:endParaRPr lang="en-US"/>
          </a:p>
        </p:txBody>
      </p:sp>
      <p:sp>
        <p:nvSpPr>
          <p:cNvPr id="8" name="Title 7"/>
          <p:cNvSpPr>
            <a:spLocks noGrp="1"/>
          </p:cNvSpPr>
          <p:nvPr>
            <p:ph type="title"/>
          </p:nvPr>
        </p:nvSpPr>
        <p:spPr/>
        <p:txBody>
          <a:bodyPr/>
          <a:lstStyle/>
          <a:p>
            <a:r>
              <a:rPr lang="en-US" dirty="0"/>
              <a:t>Pair edge and Beam pipe design</a:t>
            </a:r>
          </a:p>
        </p:txBody>
      </p:sp>
      <p:sp>
        <p:nvSpPr>
          <p:cNvPr id="10" name="Content Placeholder 14"/>
          <p:cNvSpPr>
            <a:spLocks noGrp="1"/>
          </p:cNvSpPr>
          <p:nvPr>
            <p:ph sz="quarter" idx="4294967295"/>
          </p:nvPr>
        </p:nvSpPr>
        <p:spPr>
          <a:xfrm>
            <a:off x="304800" y="2229129"/>
            <a:ext cx="3962400" cy="3505125"/>
          </a:xfrm>
          <a:prstGeom prst="rect">
            <a:avLst/>
          </a:prstGeom>
        </p:spPr>
        <p:txBody>
          <a:bodyPr/>
          <a:lstStyle/>
          <a:p>
            <a:r>
              <a:rPr lang="en-US" sz="2000" dirty="0" smtClean="0"/>
              <a:t>~200 k pairs/BX are produced.</a:t>
            </a:r>
          </a:p>
          <a:p>
            <a:r>
              <a:rPr lang="en-US" sz="2000" dirty="0" smtClean="0"/>
              <a:t>Pairs develop a sharp edge and the beam pipe must be placed outside the edge.</a:t>
            </a:r>
          </a:p>
          <a:p>
            <a:endParaRPr lang="en-US" sz="2000" dirty="0" smtClean="0"/>
          </a:p>
          <a:p>
            <a:r>
              <a:rPr lang="en-US" sz="2000" dirty="0" smtClean="0"/>
              <a:t>The pair edge is critically dependent on the IP beam parameters.</a:t>
            </a:r>
          </a:p>
        </p:txBody>
      </p:sp>
      <p:pic>
        <p:nvPicPr>
          <p:cNvPr id="11" name="Picture 8"/>
          <p:cNvPicPr>
            <a:picLocks noGrp="1" noChangeAspect="1" noChangeArrowheads="1"/>
          </p:cNvPicPr>
          <p:nvPr>
            <p:ph sz="quarter" idx="4294967295"/>
          </p:nvPr>
        </p:nvPicPr>
        <p:blipFill>
          <a:blip r:embed="rId2" cstate="print"/>
          <a:srcRect/>
          <a:stretch>
            <a:fillRect/>
          </a:stretch>
        </p:blipFill>
        <p:spPr>
          <a:xfrm>
            <a:off x="4267200" y="2315791"/>
            <a:ext cx="4362601" cy="4441348"/>
          </a:xfrm>
          <a:prstGeom prst="rect">
            <a:avLst/>
          </a:prstGeom>
          <a:noFill/>
        </p:spPr>
      </p:pic>
      <p:sp>
        <p:nvSpPr>
          <p:cNvPr id="12" name="TextBox 11"/>
          <p:cNvSpPr txBox="1"/>
          <p:nvPr/>
        </p:nvSpPr>
        <p:spPr>
          <a:xfrm>
            <a:off x="4858045" y="2044463"/>
            <a:ext cx="1736437" cy="369332"/>
          </a:xfrm>
          <a:prstGeom prst="rect">
            <a:avLst/>
          </a:prstGeom>
          <a:noFill/>
        </p:spPr>
        <p:txBody>
          <a:bodyPr wrap="none" rtlCol="0">
            <a:spAutoFit/>
          </a:bodyPr>
          <a:lstStyle/>
          <a:p>
            <a:r>
              <a:rPr lang="en-US" dirty="0" smtClean="0"/>
              <a:t>Vertex detector</a:t>
            </a:r>
            <a:endParaRPr lang="en-US" dirty="0"/>
          </a:p>
        </p:txBody>
      </p:sp>
      <p:sp>
        <p:nvSpPr>
          <p:cNvPr id="13" name="TextBox 12"/>
          <p:cNvSpPr txBox="1"/>
          <p:nvPr/>
        </p:nvSpPr>
        <p:spPr>
          <a:xfrm>
            <a:off x="6124134" y="2438354"/>
            <a:ext cx="1287532" cy="369332"/>
          </a:xfrm>
          <a:prstGeom prst="rect">
            <a:avLst/>
          </a:prstGeom>
          <a:noFill/>
        </p:spPr>
        <p:txBody>
          <a:bodyPr wrap="none" rtlCol="0">
            <a:spAutoFit/>
          </a:bodyPr>
          <a:lstStyle/>
          <a:p>
            <a:r>
              <a:rPr lang="en-US" dirty="0" smtClean="0">
                <a:solidFill>
                  <a:srgbClr val="FF0000"/>
                </a:solidFill>
              </a:rPr>
              <a:t>Beam pipe</a:t>
            </a:r>
            <a:endParaRPr lang="en-US" dirty="0">
              <a:solidFill>
                <a:srgbClr val="FF0000"/>
              </a:solidFill>
            </a:endParaRPr>
          </a:p>
        </p:txBody>
      </p:sp>
      <p:cxnSp>
        <p:nvCxnSpPr>
          <p:cNvPr id="14" name="Straight Arrow Connector 13"/>
          <p:cNvCxnSpPr>
            <a:stCxn id="12" idx="2"/>
          </p:cNvCxnSpPr>
          <p:nvPr/>
        </p:nvCxnSpPr>
        <p:spPr>
          <a:xfrm flipH="1">
            <a:off x="5575496" y="2413795"/>
            <a:ext cx="150768" cy="531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54559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11</a:t>
            </a:fld>
            <a:endParaRPr lang="en-US" dirty="0"/>
          </a:p>
        </p:txBody>
      </p:sp>
      <p:sp>
        <p:nvSpPr>
          <p:cNvPr id="3" name="Title 2"/>
          <p:cNvSpPr>
            <a:spLocks noGrp="1"/>
          </p:cNvSpPr>
          <p:nvPr>
            <p:ph type="title"/>
          </p:nvPr>
        </p:nvSpPr>
        <p:spPr/>
        <p:txBody>
          <a:bodyPr/>
          <a:lstStyle/>
          <a:p>
            <a:r>
              <a:rPr lang="en-US" dirty="0" smtClean="0"/>
              <a:t>HOM heating at the IP and in QD0 </a:t>
            </a:r>
            <a:r>
              <a:rPr lang="en-US" sz="2000" i="1" dirty="0" smtClean="0"/>
              <a:t>(</a:t>
            </a:r>
            <a:r>
              <a:rPr lang="en-US" sz="2000" i="1" dirty="0" err="1" smtClean="0"/>
              <a:t>S.Novokhatski</a:t>
            </a:r>
            <a:r>
              <a:rPr lang="en-US" sz="2000" i="1" dirty="0" smtClean="0"/>
              <a:t>, SLAC)</a:t>
            </a:r>
            <a:endParaRPr lang="en-US" sz="2000" dirty="0"/>
          </a:p>
        </p:txBody>
      </p:sp>
      <p:sp>
        <p:nvSpPr>
          <p:cNvPr id="4" name="Content Placeholder 3"/>
          <p:cNvSpPr>
            <a:spLocks noGrp="1"/>
          </p:cNvSpPr>
          <p:nvPr>
            <p:ph sz="quarter" idx="4294967295"/>
          </p:nvPr>
        </p:nvSpPr>
        <p:spPr>
          <a:xfrm>
            <a:off x="457199" y="1243584"/>
            <a:ext cx="7991475" cy="5319141"/>
          </a:xfrm>
          <a:prstGeom prst="rect">
            <a:avLst/>
          </a:prstGeom>
        </p:spPr>
        <p:txBody>
          <a:bodyPr>
            <a:normAutofit/>
          </a:bodyPr>
          <a:lstStyle/>
          <a:p>
            <a:pPr>
              <a:buFont typeface="Arial" pitchFamily="34" charset="0"/>
              <a:buChar char="•"/>
            </a:pPr>
            <a:r>
              <a:rPr lang="en-US" sz="1800" i="1" dirty="0" smtClean="0"/>
              <a:t> Beam fields</a:t>
            </a:r>
          </a:p>
          <a:p>
            <a:pPr>
              <a:buFont typeface="Arial" pitchFamily="34" charset="0"/>
              <a:buChar char="•"/>
            </a:pPr>
            <a:r>
              <a:rPr lang="en-US" sz="1800" i="1" dirty="0" smtClean="0"/>
              <a:t> Wake potentials and loss power</a:t>
            </a:r>
          </a:p>
          <a:p>
            <a:pPr>
              <a:buFont typeface="Arial" pitchFamily="34" charset="0"/>
              <a:buChar char="•"/>
            </a:pPr>
            <a:r>
              <a:rPr lang="en-US" sz="1800" i="1" dirty="0" smtClean="0"/>
              <a:t> Trapped and propagating modes</a:t>
            </a:r>
          </a:p>
          <a:p>
            <a:pPr>
              <a:buFont typeface="Arial" pitchFamily="34" charset="0"/>
              <a:buChar char="•"/>
            </a:pPr>
            <a:r>
              <a:rPr lang="en-US" sz="1800" i="1" dirty="0" smtClean="0"/>
              <a:t> Frequency spectrum</a:t>
            </a:r>
          </a:p>
          <a:p>
            <a:pPr>
              <a:buFont typeface="Arial" pitchFamily="34" charset="0"/>
              <a:buChar char="•"/>
            </a:pPr>
            <a:r>
              <a:rPr lang="en-US" sz="1800" i="1" dirty="0" smtClean="0"/>
              <a:t> Resistive wake fields</a:t>
            </a:r>
          </a:p>
          <a:p>
            <a:pPr>
              <a:buFont typeface="Arial" pitchFamily="34" charset="0"/>
              <a:buChar char="•"/>
            </a:pPr>
            <a:r>
              <a:rPr lang="en-US" sz="1800" i="1" dirty="0" smtClean="0"/>
              <a:t> Total power loss</a:t>
            </a:r>
          </a:p>
          <a:p>
            <a:endParaRPr lang="en-US" sz="1800" i="1" dirty="0" smtClean="0"/>
          </a:p>
          <a:p>
            <a:endParaRPr lang="en-US" sz="1800" i="1" dirty="0" smtClean="0"/>
          </a:p>
          <a:p>
            <a:pPr>
              <a:buFont typeface="Arial" pitchFamily="34" charset="0"/>
              <a:buChar char="•"/>
            </a:pPr>
            <a:r>
              <a:rPr lang="en-US" sz="1800" dirty="0" smtClean="0"/>
              <a:t> The amount of beam energy loss in IR is very small.</a:t>
            </a:r>
          </a:p>
          <a:p>
            <a:pPr>
              <a:buFont typeface="Arial" pitchFamily="34" charset="0"/>
              <a:buChar char="•"/>
            </a:pPr>
            <a:r>
              <a:rPr lang="en-US" sz="1800" dirty="0" smtClean="0"/>
              <a:t> Spectrum of the wake fields is limited to 300 GHz</a:t>
            </a:r>
          </a:p>
          <a:p>
            <a:pPr>
              <a:buFont typeface="Arial" pitchFamily="34" charset="0"/>
              <a:buChar char="•"/>
            </a:pPr>
            <a:r>
              <a:rPr lang="en-US" sz="1800" dirty="0" smtClean="0"/>
              <a:t> Average power of the wake fields excited ~30 W nominal (6 kW pulsed)</a:t>
            </a:r>
          </a:p>
          <a:p>
            <a:pPr>
              <a:buFont typeface="Arial" pitchFamily="34" charset="0"/>
              <a:buChar char="•"/>
            </a:pPr>
            <a:r>
              <a:rPr lang="en-US" sz="1800" dirty="0" smtClean="0"/>
              <a:t> In the QD0 region the additional losses are of 4W (averaged) . </a:t>
            </a:r>
          </a:p>
          <a:p>
            <a:pPr>
              <a:buFont typeface="Arial" pitchFamily="34" charset="0"/>
              <a:buChar char="•"/>
            </a:pPr>
            <a:r>
              <a:rPr lang="en-US" sz="1800" dirty="0" smtClean="0"/>
              <a:t> BPMs and kickers must be added.</a:t>
            </a:r>
          </a:p>
          <a:p>
            <a:endParaRPr lang="en-US" sz="1800" dirty="0"/>
          </a:p>
        </p:txBody>
      </p:sp>
      <p:pic>
        <p:nvPicPr>
          <p:cNvPr id="143363" name="Picture 3"/>
          <p:cNvPicPr>
            <a:picLocks noChangeAspect="1" noChangeArrowheads="1"/>
          </p:cNvPicPr>
          <p:nvPr/>
        </p:nvPicPr>
        <p:blipFill>
          <a:blip r:embed="rId2"/>
          <a:srcRect/>
          <a:stretch>
            <a:fillRect/>
          </a:stretch>
        </p:blipFill>
        <p:spPr bwMode="auto">
          <a:xfrm>
            <a:off x="4562475" y="1716151"/>
            <a:ext cx="3719513" cy="2084323"/>
          </a:xfrm>
          <a:prstGeom prst="rect">
            <a:avLst/>
          </a:prstGeom>
          <a:noFill/>
          <a:ln w="9525">
            <a:noFill/>
            <a:miter lim="800000"/>
            <a:headEnd/>
            <a:tailEnd/>
          </a:ln>
          <a:effectLst/>
        </p:spPr>
      </p:pic>
      <p:sp>
        <p:nvSpPr>
          <p:cNvPr id="7" name="TextBox 6"/>
          <p:cNvSpPr txBox="1"/>
          <p:nvPr/>
        </p:nvSpPr>
        <p:spPr>
          <a:xfrm>
            <a:off x="5010150" y="1457325"/>
            <a:ext cx="2522870" cy="369332"/>
          </a:xfrm>
          <a:prstGeom prst="rect">
            <a:avLst/>
          </a:prstGeom>
          <a:noFill/>
        </p:spPr>
        <p:txBody>
          <a:bodyPr wrap="none" rtlCol="0">
            <a:spAutoFit/>
          </a:bodyPr>
          <a:lstStyle/>
          <a:p>
            <a:r>
              <a:rPr lang="en-US" dirty="0" smtClean="0"/>
              <a:t>Example of </a:t>
            </a:r>
            <a:r>
              <a:rPr lang="en-US" dirty="0" err="1" smtClean="0"/>
              <a:t>Wakefields</a:t>
            </a:r>
            <a:endParaRPr lang="en-US" dirty="0"/>
          </a:p>
        </p:txBody>
      </p:sp>
    </p:spTree>
    <p:extLst>
      <p:ext uri="{BB962C8B-B14F-4D97-AF65-F5344CB8AC3E}">
        <p14:creationId xmlns:p14="http://schemas.microsoft.com/office/powerpoint/2010/main" val="5090292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12</a:t>
            </a:fld>
            <a:endParaRPr lang="en-US" dirty="0"/>
          </a:p>
        </p:txBody>
      </p:sp>
      <p:sp>
        <p:nvSpPr>
          <p:cNvPr id="3" name="Title 2"/>
          <p:cNvSpPr>
            <a:spLocks noGrp="1"/>
          </p:cNvSpPr>
          <p:nvPr>
            <p:ph type="title"/>
          </p:nvPr>
        </p:nvSpPr>
        <p:spPr/>
        <p:txBody>
          <a:bodyPr/>
          <a:lstStyle/>
          <a:p>
            <a:r>
              <a:rPr lang="en-US" dirty="0" smtClean="0"/>
              <a:t>Magnetic Fields</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295400"/>
            <a:ext cx="6858000" cy="5349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58933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7AE7BD4E-183A-4415-B004-B799C3BB7AEC}" type="slidenum">
              <a:rPr lang="en-US" smtClean="0"/>
              <a:pPr/>
              <a:t>13</a:t>
            </a:fld>
            <a:endParaRPr lang="en-US"/>
          </a:p>
        </p:txBody>
      </p:sp>
      <p:pic>
        <p:nvPicPr>
          <p:cNvPr id="128002" name="Picture 2"/>
          <p:cNvPicPr>
            <a:picLocks noChangeAspect="1" noChangeArrowheads="1"/>
          </p:cNvPicPr>
          <p:nvPr/>
        </p:nvPicPr>
        <p:blipFill>
          <a:blip r:embed="rId2"/>
          <a:srcRect/>
          <a:stretch>
            <a:fillRect/>
          </a:stretch>
        </p:blipFill>
        <p:spPr bwMode="auto">
          <a:xfrm>
            <a:off x="685800" y="828674"/>
            <a:ext cx="7829549" cy="6014637"/>
          </a:xfrm>
          <a:prstGeom prst="rect">
            <a:avLst/>
          </a:prstGeom>
          <a:noFill/>
          <a:ln w="9525">
            <a:noFill/>
            <a:miter lim="800000"/>
            <a:headEnd/>
            <a:tailEnd/>
          </a:ln>
          <a:effectLst/>
        </p:spPr>
      </p:pic>
      <p:sp>
        <p:nvSpPr>
          <p:cNvPr id="7" name="TextBox 6"/>
          <p:cNvSpPr txBox="1"/>
          <p:nvPr/>
        </p:nvSpPr>
        <p:spPr>
          <a:xfrm>
            <a:off x="2162175" y="114300"/>
            <a:ext cx="4121641" cy="646331"/>
          </a:xfrm>
          <a:prstGeom prst="rect">
            <a:avLst/>
          </a:prstGeom>
          <a:noFill/>
        </p:spPr>
        <p:txBody>
          <a:bodyPr wrap="none" rtlCol="0">
            <a:spAutoFit/>
          </a:bodyPr>
          <a:lstStyle/>
          <a:p>
            <a:r>
              <a:rPr lang="en-US" dirty="0" smtClean="0"/>
              <a:t>Fringe Field for a quadrant view of </a:t>
            </a:r>
            <a:r>
              <a:rPr lang="en-US" dirty="0" err="1" smtClean="0"/>
              <a:t>SiD</a:t>
            </a:r>
            <a:endParaRPr lang="en-US" dirty="0" smtClean="0"/>
          </a:p>
          <a:p>
            <a:pPr algn="ctr"/>
            <a:r>
              <a:rPr lang="en-US" dirty="0" smtClean="0"/>
              <a:t>Cut off @ 200 Gauss</a:t>
            </a:r>
            <a:endParaRPr lang="en-US" dirty="0"/>
          </a:p>
        </p:txBody>
      </p:sp>
    </p:spTree>
    <p:extLst>
      <p:ext uri="{BB962C8B-B14F-4D97-AF65-F5344CB8AC3E}">
        <p14:creationId xmlns:p14="http://schemas.microsoft.com/office/powerpoint/2010/main" val="26172461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3AA1D278-B2C1-4353-A3DD-49F25952E727}" type="slidenum">
              <a:rPr lang="en-US" smtClean="0"/>
              <a:pPr/>
              <a:t>14</a:t>
            </a:fld>
            <a:endParaRPr lang="en-US"/>
          </a:p>
        </p:txBody>
      </p:sp>
      <p:sp>
        <p:nvSpPr>
          <p:cNvPr id="4" name="Title 3"/>
          <p:cNvSpPr>
            <a:spLocks noGrp="1"/>
          </p:cNvSpPr>
          <p:nvPr>
            <p:ph type="title"/>
          </p:nvPr>
        </p:nvSpPr>
        <p:spPr/>
        <p:txBody>
          <a:bodyPr/>
          <a:lstStyle/>
          <a:p>
            <a:r>
              <a:rPr lang="en-US" dirty="0" smtClean="0"/>
              <a:t>Radiation Rules - Japan</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266701"/>
            <a:ext cx="7391400" cy="55315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98149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Footer Placeholder 4"/>
          <p:cNvSpPr txBox="1">
            <a:spLocks noGrp="1"/>
          </p:cNvSpPr>
          <p:nvPr/>
        </p:nvSpPr>
        <p:spPr bwMode="auto">
          <a:xfrm>
            <a:off x="3124200" y="6356350"/>
            <a:ext cx="28956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MSL - SLAC</a:t>
            </a:r>
          </a:p>
        </p:txBody>
      </p:sp>
      <p:sp>
        <p:nvSpPr>
          <p:cNvPr id="5" name="Slide Number Placeholder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D78BD8F6-212E-4CA6-9538-31D1C1CD0DC1}" type="slidenum">
              <a:rPr lang="en-US" sz="1200">
                <a:solidFill>
                  <a:schemeClr val="tx1">
                    <a:tint val="75000"/>
                  </a:schemeClr>
                </a:solidFill>
                <a:latin typeface="+mn-lt"/>
              </a:rPr>
              <a:pPr algn="r" fontAlgn="auto">
                <a:spcBef>
                  <a:spcPts val="0"/>
                </a:spcBef>
                <a:spcAft>
                  <a:spcPts val="0"/>
                </a:spcAft>
                <a:defRPr/>
              </a:pPr>
              <a:t>15</a:t>
            </a:fld>
            <a:endParaRPr lang="en-US" sz="1200">
              <a:solidFill>
                <a:schemeClr val="tx1">
                  <a:tint val="75000"/>
                </a:schemeClr>
              </a:solidFill>
              <a:latin typeface="+mn-lt"/>
            </a:endParaRPr>
          </a:p>
        </p:txBody>
      </p:sp>
      <p:sp>
        <p:nvSpPr>
          <p:cNvPr id="72708" name="Rectangle 2"/>
          <p:cNvSpPr>
            <a:spLocks noGrp="1"/>
          </p:cNvSpPr>
          <p:nvPr>
            <p:ph type="title" idx="4294967295"/>
          </p:nvPr>
        </p:nvSpPr>
        <p:spPr>
          <a:xfrm>
            <a:off x="1163638" y="98425"/>
            <a:ext cx="7313612" cy="520700"/>
          </a:xfrm>
        </p:spPr>
        <p:txBody>
          <a:bodyPr/>
          <a:lstStyle/>
          <a:p>
            <a:pPr eaLnBrk="1" hangingPunct="1"/>
            <a:r>
              <a:rPr lang="en-US" sz="2800" dirty="0" smtClean="0"/>
              <a:t>20 R.L. Cu target in IP-9 m. Large </a:t>
            </a:r>
            <a:r>
              <a:rPr lang="en-US" sz="2800" dirty="0" err="1" smtClean="0"/>
              <a:t>pacman</a:t>
            </a:r>
            <a:r>
              <a:rPr lang="en-US" sz="2800" dirty="0" smtClean="0"/>
              <a:t>.</a:t>
            </a:r>
            <a:endParaRPr lang="en-US" sz="2400" dirty="0" smtClean="0">
              <a:solidFill>
                <a:srgbClr val="0000FF"/>
              </a:solidFill>
            </a:endParaRPr>
          </a:p>
        </p:txBody>
      </p:sp>
      <p:grpSp>
        <p:nvGrpSpPr>
          <p:cNvPr id="2" name="Group 5"/>
          <p:cNvGrpSpPr>
            <a:grpSpLocks/>
          </p:cNvGrpSpPr>
          <p:nvPr/>
        </p:nvGrpSpPr>
        <p:grpSpPr bwMode="auto">
          <a:xfrm>
            <a:off x="249238" y="1412875"/>
            <a:ext cx="2762250" cy="350838"/>
            <a:chOff x="1047" y="1058"/>
            <a:chExt cx="2002" cy="235"/>
          </a:xfrm>
        </p:grpSpPr>
        <p:sp>
          <p:nvSpPr>
            <p:cNvPr id="72710" name="AutoShape 6"/>
            <p:cNvSpPr>
              <a:spLocks noChangeArrowheads="1"/>
            </p:cNvSpPr>
            <p:nvPr/>
          </p:nvSpPr>
          <p:spPr bwMode="auto">
            <a:xfrm>
              <a:off x="1561" y="1148"/>
              <a:ext cx="363" cy="71"/>
            </a:xfrm>
            <a:prstGeom prst="rightArrow">
              <a:avLst>
                <a:gd name="adj1" fmla="val 50000"/>
                <a:gd name="adj2" fmla="val 127817"/>
              </a:avLst>
            </a:prstGeom>
            <a:solidFill>
              <a:srgbClr val="FFCC99"/>
            </a:solidFill>
            <a:ln w="9525">
              <a:solidFill>
                <a:schemeClr val="tx1"/>
              </a:solidFill>
              <a:miter lim="800000"/>
              <a:headEnd/>
              <a:tailEnd/>
            </a:ln>
            <a:effectLst/>
          </p:spPr>
          <p:txBody>
            <a:bodyPr wrap="none" anchor="ctr"/>
            <a:lstStyle/>
            <a:p>
              <a:endParaRPr lang="en-US"/>
            </a:p>
          </p:txBody>
        </p:sp>
        <p:sp>
          <p:nvSpPr>
            <p:cNvPr id="72711" name="Rectangle 7"/>
            <p:cNvSpPr>
              <a:spLocks noChangeArrowheads="1"/>
            </p:cNvSpPr>
            <p:nvPr/>
          </p:nvSpPr>
          <p:spPr bwMode="auto">
            <a:xfrm>
              <a:off x="1923" y="1112"/>
              <a:ext cx="182" cy="136"/>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72712" name="Text Box 8"/>
            <p:cNvSpPr txBox="1">
              <a:spLocks noChangeArrowheads="1"/>
            </p:cNvSpPr>
            <p:nvPr/>
          </p:nvSpPr>
          <p:spPr bwMode="auto">
            <a:xfrm>
              <a:off x="2505" y="1058"/>
              <a:ext cx="544" cy="225"/>
            </a:xfrm>
            <a:prstGeom prst="rect">
              <a:avLst/>
            </a:prstGeom>
            <a:noFill/>
            <a:ln w="9525">
              <a:noFill/>
              <a:miter lim="800000"/>
              <a:headEnd/>
              <a:tailEnd/>
            </a:ln>
            <a:effectLst/>
          </p:spPr>
          <p:txBody>
            <a:bodyPr>
              <a:spAutoFit/>
            </a:bodyPr>
            <a:lstStyle/>
            <a:p>
              <a:pPr>
                <a:spcBef>
                  <a:spcPct val="50000"/>
                </a:spcBef>
              </a:pPr>
              <a:r>
                <a:rPr lang="en-US" sz="1600"/>
                <a:t>9 MW</a:t>
              </a:r>
            </a:p>
          </p:txBody>
        </p:sp>
        <p:sp>
          <p:nvSpPr>
            <p:cNvPr id="72713" name="AutoShape 9"/>
            <p:cNvSpPr>
              <a:spLocks noChangeArrowheads="1"/>
            </p:cNvSpPr>
            <p:nvPr/>
          </p:nvSpPr>
          <p:spPr bwMode="auto">
            <a:xfrm flipH="1">
              <a:off x="2113" y="1150"/>
              <a:ext cx="348" cy="75"/>
            </a:xfrm>
            <a:prstGeom prst="rightArrow">
              <a:avLst>
                <a:gd name="adj1" fmla="val 50000"/>
                <a:gd name="adj2" fmla="val 116000"/>
              </a:avLst>
            </a:prstGeom>
            <a:solidFill>
              <a:srgbClr val="FFCC99"/>
            </a:solidFill>
            <a:ln w="9525">
              <a:solidFill>
                <a:schemeClr val="tx1"/>
              </a:solidFill>
              <a:miter lim="800000"/>
              <a:headEnd/>
              <a:tailEnd/>
            </a:ln>
            <a:effectLst/>
          </p:spPr>
          <p:txBody>
            <a:bodyPr wrap="none" anchor="ctr"/>
            <a:lstStyle/>
            <a:p>
              <a:endParaRPr lang="en-US"/>
            </a:p>
          </p:txBody>
        </p:sp>
        <p:sp>
          <p:nvSpPr>
            <p:cNvPr id="72714" name="Text Box 10"/>
            <p:cNvSpPr txBox="1">
              <a:spLocks noChangeArrowheads="1"/>
            </p:cNvSpPr>
            <p:nvPr/>
          </p:nvSpPr>
          <p:spPr bwMode="auto">
            <a:xfrm>
              <a:off x="1047" y="1068"/>
              <a:ext cx="680" cy="225"/>
            </a:xfrm>
            <a:prstGeom prst="rect">
              <a:avLst/>
            </a:prstGeom>
            <a:noFill/>
            <a:ln w="9525">
              <a:noFill/>
              <a:miter lim="800000"/>
              <a:headEnd/>
              <a:tailEnd/>
            </a:ln>
            <a:effectLst/>
          </p:spPr>
          <p:txBody>
            <a:bodyPr>
              <a:spAutoFit/>
            </a:bodyPr>
            <a:lstStyle/>
            <a:p>
              <a:pPr>
                <a:spcBef>
                  <a:spcPct val="50000"/>
                </a:spcBef>
              </a:pPr>
              <a:r>
                <a:rPr lang="en-US" sz="1600"/>
                <a:t>9 MW</a:t>
              </a:r>
            </a:p>
          </p:txBody>
        </p:sp>
      </p:grpSp>
      <p:sp>
        <p:nvSpPr>
          <p:cNvPr id="72715" name="Text Box 11"/>
          <p:cNvSpPr txBox="1">
            <a:spLocks noChangeArrowheads="1"/>
          </p:cNvSpPr>
          <p:nvPr/>
        </p:nvSpPr>
        <p:spPr bwMode="auto">
          <a:xfrm>
            <a:off x="1619250" y="1052513"/>
            <a:ext cx="2160588" cy="376237"/>
          </a:xfrm>
          <a:prstGeom prst="rect">
            <a:avLst/>
          </a:prstGeom>
          <a:noFill/>
          <a:ln w="9525">
            <a:solidFill>
              <a:schemeClr val="tx1"/>
            </a:solidFill>
            <a:miter lim="800000"/>
            <a:headEnd/>
            <a:tailEnd/>
          </a:ln>
          <a:effectLst/>
        </p:spPr>
        <p:txBody>
          <a:bodyPr>
            <a:spAutoFit/>
          </a:bodyPr>
          <a:lstStyle/>
          <a:p>
            <a:pPr algn="ctr">
              <a:spcBef>
                <a:spcPct val="50000"/>
              </a:spcBef>
            </a:pPr>
            <a:r>
              <a:rPr lang="en-US"/>
              <a:t>BEAM PLANE</a:t>
            </a:r>
          </a:p>
        </p:txBody>
      </p:sp>
      <p:sp>
        <p:nvSpPr>
          <p:cNvPr id="72720" name="Text Box 16"/>
          <p:cNvSpPr txBox="1">
            <a:spLocks noChangeArrowheads="1"/>
          </p:cNvSpPr>
          <p:nvPr/>
        </p:nvSpPr>
        <p:spPr bwMode="auto">
          <a:xfrm>
            <a:off x="5613400" y="1052513"/>
            <a:ext cx="2636838" cy="376237"/>
          </a:xfrm>
          <a:prstGeom prst="rect">
            <a:avLst/>
          </a:prstGeom>
          <a:noFill/>
          <a:ln w="9525">
            <a:solidFill>
              <a:schemeClr val="tx1"/>
            </a:solidFill>
            <a:miter lim="800000"/>
            <a:headEnd/>
            <a:tailEnd/>
          </a:ln>
          <a:effectLst/>
        </p:spPr>
        <p:txBody>
          <a:bodyPr>
            <a:spAutoFit/>
          </a:bodyPr>
          <a:lstStyle/>
          <a:p>
            <a:pPr algn="ctr">
              <a:spcBef>
                <a:spcPct val="50000"/>
              </a:spcBef>
            </a:pPr>
            <a:r>
              <a:rPr lang="en-US"/>
              <a:t>PENETRATION PLANE</a:t>
            </a:r>
          </a:p>
        </p:txBody>
      </p:sp>
      <p:grpSp>
        <p:nvGrpSpPr>
          <p:cNvPr id="3" name="Group 17"/>
          <p:cNvGrpSpPr>
            <a:grpSpLocks/>
          </p:cNvGrpSpPr>
          <p:nvPr/>
        </p:nvGrpSpPr>
        <p:grpSpPr bwMode="auto">
          <a:xfrm>
            <a:off x="4295775" y="1443038"/>
            <a:ext cx="2762250" cy="350837"/>
            <a:chOff x="1047" y="1058"/>
            <a:chExt cx="2002" cy="235"/>
          </a:xfrm>
        </p:grpSpPr>
        <p:sp>
          <p:nvSpPr>
            <p:cNvPr id="72722" name="AutoShape 18"/>
            <p:cNvSpPr>
              <a:spLocks noChangeArrowheads="1"/>
            </p:cNvSpPr>
            <p:nvPr/>
          </p:nvSpPr>
          <p:spPr bwMode="auto">
            <a:xfrm>
              <a:off x="1561" y="1148"/>
              <a:ext cx="363" cy="71"/>
            </a:xfrm>
            <a:prstGeom prst="rightArrow">
              <a:avLst>
                <a:gd name="adj1" fmla="val 50000"/>
                <a:gd name="adj2" fmla="val 127817"/>
              </a:avLst>
            </a:prstGeom>
            <a:solidFill>
              <a:srgbClr val="FFCC99"/>
            </a:solidFill>
            <a:ln w="9525">
              <a:solidFill>
                <a:schemeClr val="tx1"/>
              </a:solidFill>
              <a:miter lim="800000"/>
              <a:headEnd/>
              <a:tailEnd/>
            </a:ln>
            <a:effectLst/>
          </p:spPr>
          <p:txBody>
            <a:bodyPr wrap="none" anchor="ctr"/>
            <a:lstStyle/>
            <a:p>
              <a:endParaRPr lang="en-US"/>
            </a:p>
          </p:txBody>
        </p:sp>
        <p:sp>
          <p:nvSpPr>
            <p:cNvPr id="72723" name="Rectangle 19"/>
            <p:cNvSpPr>
              <a:spLocks noChangeArrowheads="1"/>
            </p:cNvSpPr>
            <p:nvPr/>
          </p:nvSpPr>
          <p:spPr bwMode="auto">
            <a:xfrm>
              <a:off x="1923" y="1112"/>
              <a:ext cx="182" cy="136"/>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72724" name="Text Box 20"/>
            <p:cNvSpPr txBox="1">
              <a:spLocks noChangeArrowheads="1"/>
            </p:cNvSpPr>
            <p:nvPr/>
          </p:nvSpPr>
          <p:spPr bwMode="auto">
            <a:xfrm>
              <a:off x="2505" y="1058"/>
              <a:ext cx="544" cy="225"/>
            </a:xfrm>
            <a:prstGeom prst="rect">
              <a:avLst/>
            </a:prstGeom>
            <a:noFill/>
            <a:ln w="9525">
              <a:noFill/>
              <a:miter lim="800000"/>
              <a:headEnd/>
              <a:tailEnd/>
            </a:ln>
            <a:effectLst/>
          </p:spPr>
          <p:txBody>
            <a:bodyPr>
              <a:spAutoFit/>
            </a:bodyPr>
            <a:lstStyle/>
            <a:p>
              <a:pPr>
                <a:spcBef>
                  <a:spcPct val="50000"/>
                </a:spcBef>
              </a:pPr>
              <a:r>
                <a:rPr lang="en-US" sz="1600"/>
                <a:t>9 MW</a:t>
              </a:r>
            </a:p>
          </p:txBody>
        </p:sp>
        <p:sp>
          <p:nvSpPr>
            <p:cNvPr id="72725" name="AutoShape 21"/>
            <p:cNvSpPr>
              <a:spLocks noChangeArrowheads="1"/>
            </p:cNvSpPr>
            <p:nvPr/>
          </p:nvSpPr>
          <p:spPr bwMode="auto">
            <a:xfrm flipH="1">
              <a:off x="2113" y="1150"/>
              <a:ext cx="348" cy="75"/>
            </a:xfrm>
            <a:prstGeom prst="rightArrow">
              <a:avLst>
                <a:gd name="adj1" fmla="val 50000"/>
                <a:gd name="adj2" fmla="val 116000"/>
              </a:avLst>
            </a:prstGeom>
            <a:solidFill>
              <a:srgbClr val="FFCC99"/>
            </a:solidFill>
            <a:ln w="9525">
              <a:solidFill>
                <a:schemeClr val="tx1"/>
              </a:solidFill>
              <a:miter lim="800000"/>
              <a:headEnd/>
              <a:tailEnd/>
            </a:ln>
            <a:effectLst/>
          </p:spPr>
          <p:txBody>
            <a:bodyPr wrap="none" anchor="ctr"/>
            <a:lstStyle/>
            <a:p>
              <a:endParaRPr lang="en-US"/>
            </a:p>
          </p:txBody>
        </p:sp>
        <p:sp>
          <p:nvSpPr>
            <p:cNvPr id="72726" name="Text Box 22"/>
            <p:cNvSpPr txBox="1">
              <a:spLocks noChangeArrowheads="1"/>
            </p:cNvSpPr>
            <p:nvPr/>
          </p:nvSpPr>
          <p:spPr bwMode="auto">
            <a:xfrm>
              <a:off x="1047" y="1068"/>
              <a:ext cx="680" cy="225"/>
            </a:xfrm>
            <a:prstGeom prst="rect">
              <a:avLst/>
            </a:prstGeom>
            <a:noFill/>
            <a:ln w="9525">
              <a:noFill/>
              <a:miter lim="800000"/>
              <a:headEnd/>
              <a:tailEnd/>
            </a:ln>
            <a:effectLst/>
          </p:spPr>
          <p:txBody>
            <a:bodyPr>
              <a:spAutoFit/>
            </a:bodyPr>
            <a:lstStyle/>
            <a:p>
              <a:pPr>
                <a:spcBef>
                  <a:spcPct val="50000"/>
                </a:spcBef>
              </a:pPr>
              <a:r>
                <a:rPr lang="en-US" sz="1600"/>
                <a:t>9 MW</a:t>
              </a:r>
            </a:p>
          </p:txBody>
        </p:sp>
      </p:grpSp>
      <p:pic>
        <p:nvPicPr>
          <p:cNvPr id="72727" name="Picture 23" descr="PACySiDz"/>
          <p:cNvPicPr>
            <a:picLocks noChangeAspect="1" noChangeArrowheads="1"/>
          </p:cNvPicPr>
          <p:nvPr/>
        </p:nvPicPr>
        <p:blipFill>
          <a:blip r:embed="rId3"/>
          <a:srcRect l="18008" t="481" r="16402" b="85501"/>
          <a:stretch>
            <a:fillRect/>
          </a:stretch>
        </p:blipFill>
        <p:spPr bwMode="auto">
          <a:xfrm>
            <a:off x="3276600" y="5084763"/>
            <a:ext cx="3546475" cy="1039812"/>
          </a:xfrm>
          <a:prstGeom prst="rect">
            <a:avLst/>
          </a:prstGeom>
          <a:noFill/>
        </p:spPr>
      </p:pic>
      <p:sp>
        <p:nvSpPr>
          <p:cNvPr id="72728" name="Text Box 24"/>
          <p:cNvSpPr txBox="1">
            <a:spLocks noChangeArrowheads="1"/>
          </p:cNvSpPr>
          <p:nvPr/>
        </p:nvSpPr>
        <p:spPr bwMode="auto">
          <a:xfrm>
            <a:off x="1836738" y="5732463"/>
            <a:ext cx="1397000" cy="366712"/>
          </a:xfrm>
          <a:prstGeom prst="rect">
            <a:avLst/>
          </a:prstGeom>
          <a:noFill/>
          <a:ln w="9525">
            <a:noFill/>
            <a:miter lim="800000"/>
            <a:headEnd/>
            <a:tailEnd/>
          </a:ln>
          <a:effectLst/>
        </p:spPr>
        <p:txBody>
          <a:bodyPr>
            <a:spAutoFit/>
          </a:bodyPr>
          <a:lstStyle/>
          <a:p>
            <a:pPr algn="ctr">
              <a:spcBef>
                <a:spcPct val="50000"/>
              </a:spcBef>
            </a:pPr>
            <a:r>
              <a:rPr lang="en-US" b="1">
                <a:cs typeface="Arial" charset="0"/>
              </a:rPr>
              <a:t>µSv/event</a:t>
            </a:r>
          </a:p>
        </p:txBody>
      </p:sp>
      <p:sp>
        <p:nvSpPr>
          <p:cNvPr id="72730" name="Line 26"/>
          <p:cNvSpPr>
            <a:spLocks noChangeShapeType="1"/>
          </p:cNvSpPr>
          <p:nvPr/>
        </p:nvSpPr>
        <p:spPr bwMode="auto">
          <a:xfrm flipV="1">
            <a:off x="5983288" y="6069013"/>
            <a:ext cx="0" cy="377825"/>
          </a:xfrm>
          <a:prstGeom prst="line">
            <a:avLst/>
          </a:prstGeom>
          <a:noFill/>
          <a:ln w="9525">
            <a:solidFill>
              <a:schemeClr val="tx1"/>
            </a:solidFill>
            <a:round/>
            <a:headEnd/>
            <a:tailEnd type="triangle" w="med" len="med"/>
          </a:ln>
          <a:effectLst/>
        </p:spPr>
        <p:txBody>
          <a:bodyPr/>
          <a:lstStyle/>
          <a:p>
            <a:endParaRPr lang="en-US"/>
          </a:p>
        </p:txBody>
      </p:sp>
      <p:sp>
        <p:nvSpPr>
          <p:cNvPr id="72731" name="Line 27"/>
          <p:cNvSpPr>
            <a:spLocks noChangeShapeType="1"/>
          </p:cNvSpPr>
          <p:nvPr/>
        </p:nvSpPr>
        <p:spPr bwMode="auto">
          <a:xfrm>
            <a:off x="5983288" y="6446838"/>
            <a:ext cx="1541462" cy="6350"/>
          </a:xfrm>
          <a:prstGeom prst="line">
            <a:avLst/>
          </a:prstGeom>
          <a:noFill/>
          <a:ln w="9525">
            <a:solidFill>
              <a:schemeClr val="tx1"/>
            </a:solidFill>
            <a:round/>
            <a:headEnd/>
            <a:tailEnd/>
          </a:ln>
          <a:effectLst/>
        </p:spPr>
        <p:txBody>
          <a:bodyPr/>
          <a:lstStyle/>
          <a:p>
            <a:endParaRPr lang="en-US"/>
          </a:p>
        </p:txBody>
      </p:sp>
      <p:sp>
        <p:nvSpPr>
          <p:cNvPr id="72732" name="Rectangle 28"/>
          <p:cNvSpPr>
            <a:spLocks noChangeArrowheads="1"/>
          </p:cNvSpPr>
          <p:nvPr/>
        </p:nvSpPr>
        <p:spPr bwMode="auto">
          <a:xfrm>
            <a:off x="6948488" y="5395913"/>
            <a:ext cx="2060575" cy="769937"/>
          </a:xfrm>
          <a:prstGeom prst="rect">
            <a:avLst/>
          </a:prstGeom>
          <a:noFill/>
          <a:ln w="9525">
            <a:solidFill>
              <a:schemeClr val="tx1"/>
            </a:solidFill>
            <a:miter lim="800000"/>
            <a:headEnd/>
            <a:tailEnd/>
          </a:ln>
          <a:effectLst/>
        </p:spPr>
        <p:txBody>
          <a:bodyPr wrap="none" anchor="ctr"/>
          <a:lstStyle/>
          <a:p>
            <a:pPr>
              <a:buFontTx/>
              <a:buChar char="-"/>
            </a:pPr>
            <a:r>
              <a:rPr lang="en-US">
                <a:solidFill>
                  <a:srgbClr val="006600"/>
                </a:solidFill>
              </a:rPr>
              <a:t>     10 µSv/event</a:t>
            </a:r>
          </a:p>
          <a:p>
            <a:pPr>
              <a:buFontTx/>
              <a:buChar char="-"/>
            </a:pPr>
            <a:r>
              <a:rPr lang="en-US">
                <a:solidFill>
                  <a:srgbClr val="006600"/>
                </a:solidFill>
              </a:rPr>
              <a:t>   180 mSv/h </a:t>
            </a:r>
          </a:p>
        </p:txBody>
      </p:sp>
      <p:sp>
        <p:nvSpPr>
          <p:cNvPr id="72733" name="Line 29"/>
          <p:cNvSpPr>
            <a:spLocks noChangeShapeType="1"/>
          </p:cNvSpPr>
          <p:nvPr/>
        </p:nvSpPr>
        <p:spPr bwMode="auto">
          <a:xfrm flipH="1">
            <a:off x="7488238" y="6165850"/>
            <a:ext cx="107950" cy="292100"/>
          </a:xfrm>
          <a:prstGeom prst="line">
            <a:avLst/>
          </a:prstGeom>
          <a:noFill/>
          <a:ln w="9525">
            <a:solidFill>
              <a:schemeClr val="tx1"/>
            </a:solidFill>
            <a:round/>
            <a:headEnd/>
            <a:tailEnd/>
          </a:ln>
          <a:effectLst/>
        </p:spPr>
        <p:txBody>
          <a:bodyPr/>
          <a:lstStyle/>
          <a:p>
            <a:endParaRPr lang="en-US"/>
          </a:p>
        </p:txBody>
      </p:sp>
      <p:pic>
        <p:nvPicPr>
          <p:cNvPr id="72734" name="Picture 30" descr="PACySiDz"/>
          <p:cNvPicPr>
            <a:picLocks noChangeAspect="1" noChangeArrowheads="1"/>
          </p:cNvPicPr>
          <p:nvPr/>
        </p:nvPicPr>
        <p:blipFill>
          <a:blip r:embed="rId4"/>
          <a:srcRect l="6172" t="15797" r="13969" b="8438"/>
          <a:stretch>
            <a:fillRect/>
          </a:stretch>
        </p:blipFill>
        <p:spPr bwMode="auto">
          <a:xfrm>
            <a:off x="69850" y="1724025"/>
            <a:ext cx="4765675" cy="3463925"/>
          </a:xfrm>
          <a:prstGeom prst="rect">
            <a:avLst/>
          </a:prstGeom>
          <a:noFill/>
        </p:spPr>
      </p:pic>
      <p:pic>
        <p:nvPicPr>
          <p:cNvPr id="72735" name="Picture 31" descr="PACySiDPEz"/>
          <p:cNvPicPr>
            <a:picLocks noChangeAspect="1" noChangeArrowheads="1"/>
          </p:cNvPicPr>
          <p:nvPr/>
        </p:nvPicPr>
        <p:blipFill>
          <a:blip r:embed="rId5"/>
          <a:srcRect l="13985" t="16945" r="14037" b="12917"/>
          <a:stretch>
            <a:fillRect/>
          </a:stretch>
        </p:blipFill>
        <p:spPr bwMode="auto">
          <a:xfrm>
            <a:off x="4833938" y="1779588"/>
            <a:ext cx="4206875" cy="3206750"/>
          </a:xfrm>
          <a:prstGeom prst="rect">
            <a:avLst/>
          </a:prstGeom>
          <a:noFill/>
        </p:spPr>
      </p:pic>
      <p:sp>
        <p:nvSpPr>
          <p:cNvPr id="27" name="TextBox 26"/>
          <p:cNvSpPr txBox="1"/>
          <p:nvPr/>
        </p:nvSpPr>
        <p:spPr>
          <a:xfrm>
            <a:off x="3638550" y="542925"/>
            <a:ext cx="2031325" cy="369332"/>
          </a:xfrm>
          <a:prstGeom prst="rect">
            <a:avLst/>
          </a:prstGeom>
          <a:noFill/>
        </p:spPr>
        <p:txBody>
          <a:bodyPr wrap="none" rtlCol="0">
            <a:spAutoFit/>
          </a:bodyPr>
          <a:lstStyle/>
          <a:p>
            <a:r>
              <a:rPr lang="en-US" dirty="0" err="1" smtClean="0"/>
              <a:t>M.Santana</a:t>
            </a:r>
            <a:r>
              <a:rPr lang="en-US" dirty="0" smtClean="0"/>
              <a:t>, SLAC</a:t>
            </a:r>
            <a:endParaRPr lang="en-US" dirty="0"/>
          </a:p>
        </p:txBody>
      </p:sp>
    </p:spTree>
    <p:extLst>
      <p:ext uri="{BB962C8B-B14F-4D97-AF65-F5344CB8AC3E}">
        <p14:creationId xmlns:p14="http://schemas.microsoft.com/office/powerpoint/2010/main" val="24666352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16</a:t>
            </a:fld>
            <a:endParaRPr lang="en-US" dirty="0"/>
          </a:p>
        </p:txBody>
      </p:sp>
      <p:sp>
        <p:nvSpPr>
          <p:cNvPr id="3" name="Title 2"/>
          <p:cNvSpPr>
            <a:spLocks noGrp="1"/>
          </p:cNvSpPr>
          <p:nvPr>
            <p:ph type="title"/>
          </p:nvPr>
        </p:nvSpPr>
        <p:spPr/>
        <p:txBody>
          <a:bodyPr/>
          <a:lstStyle/>
          <a:p>
            <a:r>
              <a:rPr lang="en-US" dirty="0" smtClean="0"/>
              <a:t>Seismic Map Japan</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371599"/>
            <a:ext cx="7086600" cy="51832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5816431" y="2532965"/>
            <a:ext cx="3065583" cy="923330"/>
          </a:xfrm>
          <a:prstGeom prst="rect">
            <a:avLst/>
          </a:prstGeom>
          <a:noFill/>
        </p:spPr>
        <p:txBody>
          <a:bodyPr wrap="none" rtlCol="0">
            <a:spAutoFit/>
          </a:bodyPr>
          <a:lstStyle/>
          <a:p>
            <a:r>
              <a:rPr lang="en-US" dirty="0" err="1" smtClean="0"/>
              <a:t>Kitakami</a:t>
            </a:r>
            <a:r>
              <a:rPr lang="en-US" dirty="0" smtClean="0"/>
              <a:t> Site :</a:t>
            </a:r>
          </a:p>
          <a:p>
            <a:pPr defTabSz="287338"/>
            <a:r>
              <a:rPr lang="en-US" dirty="0" smtClean="0"/>
              <a:t>	Ultimate Limit State 1g</a:t>
            </a:r>
          </a:p>
          <a:p>
            <a:pPr defTabSz="287338"/>
            <a:r>
              <a:rPr lang="en-US" dirty="0" smtClean="0"/>
              <a:t>	Service Limit state  0.15g</a:t>
            </a:r>
            <a:endParaRPr lang="en-US" dirty="0"/>
          </a:p>
        </p:txBody>
      </p:sp>
    </p:spTree>
    <p:extLst>
      <p:ext uri="{BB962C8B-B14F-4D97-AF65-F5344CB8AC3E}">
        <p14:creationId xmlns:p14="http://schemas.microsoft.com/office/powerpoint/2010/main" val="27822616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CLIC - MDI</a:t>
            </a:r>
            <a:endParaRPr lang="en-US"/>
          </a:p>
        </p:txBody>
      </p:sp>
      <p:sp>
        <p:nvSpPr>
          <p:cNvPr id="3" name="Slide Number Placeholder 2"/>
          <p:cNvSpPr>
            <a:spLocks noGrp="1"/>
          </p:cNvSpPr>
          <p:nvPr>
            <p:ph type="sldNum" sz="quarter" idx="12"/>
          </p:nvPr>
        </p:nvSpPr>
        <p:spPr/>
        <p:txBody>
          <a:bodyPr/>
          <a:lstStyle/>
          <a:p>
            <a:fld id="{67052A8A-40CA-E640-91E0-496DB94D2CC4}" type="slidenum">
              <a:rPr lang="en-US" smtClean="0"/>
              <a:pPr/>
              <a:t>17</a:t>
            </a:fld>
            <a:endParaRPr lang="en-US"/>
          </a:p>
        </p:txBody>
      </p:sp>
      <p:pic>
        <p:nvPicPr>
          <p:cNvPr id="4" name="Picture 3"/>
          <p:cNvPicPr>
            <a:picLocks noChangeAspect="1"/>
          </p:cNvPicPr>
          <p:nvPr/>
        </p:nvPicPr>
        <p:blipFill>
          <a:blip r:embed="rId2"/>
          <a:stretch>
            <a:fillRect/>
          </a:stretch>
        </p:blipFill>
        <p:spPr>
          <a:xfrm>
            <a:off x="0" y="25400"/>
            <a:ext cx="9144000" cy="6798217"/>
          </a:xfrm>
          <a:prstGeom prst="rect">
            <a:avLst/>
          </a:prstGeom>
        </p:spPr>
      </p:pic>
      <p:sp>
        <p:nvSpPr>
          <p:cNvPr id="5" name="TextBox 4"/>
          <p:cNvSpPr txBox="1"/>
          <p:nvPr/>
        </p:nvSpPr>
        <p:spPr>
          <a:xfrm>
            <a:off x="4800600" y="5791200"/>
            <a:ext cx="3451335" cy="461665"/>
          </a:xfrm>
          <a:prstGeom prst="rect">
            <a:avLst/>
          </a:prstGeom>
          <a:noFill/>
        </p:spPr>
        <p:txBody>
          <a:bodyPr wrap="none" rtlCol="0">
            <a:spAutoFit/>
          </a:bodyPr>
          <a:lstStyle/>
          <a:p>
            <a:r>
              <a:rPr lang="en-US" sz="2400" dirty="0" err="1" smtClean="0"/>
              <a:t>F.Duarte</a:t>
            </a:r>
            <a:r>
              <a:rPr lang="en-US" sz="2400" dirty="0" smtClean="0"/>
              <a:t> Ramos, CERN</a:t>
            </a:r>
            <a:endParaRPr lang="en-US" sz="2400" dirty="0"/>
          </a:p>
        </p:txBody>
      </p:sp>
      <p:sp>
        <p:nvSpPr>
          <p:cNvPr id="6" name="TextBox 5"/>
          <p:cNvSpPr txBox="1"/>
          <p:nvPr/>
        </p:nvSpPr>
        <p:spPr>
          <a:xfrm>
            <a:off x="685800" y="76200"/>
            <a:ext cx="1929434" cy="646331"/>
          </a:xfrm>
          <a:prstGeom prst="rect">
            <a:avLst/>
          </a:prstGeom>
          <a:noFill/>
        </p:spPr>
        <p:txBody>
          <a:bodyPr wrap="none" rtlCol="0">
            <a:spAutoFit/>
          </a:bodyPr>
          <a:lstStyle/>
          <a:p>
            <a:r>
              <a:rPr lang="en-US" sz="3600" dirty="0" smtClean="0"/>
              <a:t>Detector</a:t>
            </a:r>
            <a:endParaRPr lang="en-US" sz="3600" dirty="0"/>
          </a:p>
        </p:txBody>
      </p:sp>
    </p:spTree>
    <p:extLst>
      <p:ext uri="{BB962C8B-B14F-4D97-AF65-F5344CB8AC3E}">
        <p14:creationId xmlns:p14="http://schemas.microsoft.com/office/powerpoint/2010/main" val="19466974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B4_FSI_gri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764704"/>
            <a:ext cx="7561263" cy="5670550"/>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r>
              <a:rPr lang="en-US" smtClean="0"/>
              <a:t>DESY, 29/05/2013</a:t>
            </a:r>
            <a:endParaRPr lang="en-GB" dirty="0"/>
          </a:p>
        </p:txBody>
      </p:sp>
      <p:sp>
        <p:nvSpPr>
          <p:cNvPr id="5" name="Footer Placeholder 4"/>
          <p:cNvSpPr>
            <a:spLocks noGrp="1"/>
          </p:cNvSpPr>
          <p:nvPr>
            <p:ph type="ftr" sz="quarter" idx="11"/>
          </p:nvPr>
        </p:nvSpPr>
        <p:spPr/>
        <p:txBody>
          <a:bodyPr/>
          <a:lstStyle/>
          <a:p>
            <a:r>
              <a:rPr lang="en-GB" smtClean="0"/>
              <a:t>LC-2013 Armin Reichold</a:t>
            </a:r>
            <a:endParaRPr lang="en-GB" dirty="0"/>
          </a:p>
        </p:txBody>
      </p:sp>
      <p:sp>
        <p:nvSpPr>
          <p:cNvPr id="6" name="Slide Number Placeholder 5"/>
          <p:cNvSpPr>
            <a:spLocks noGrp="1"/>
          </p:cNvSpPr>
          <p:nvPr>
            <p:ph type="sldNum" sz="quarter" idx="12"/>
          </p:nvPr>
        </p:nvSpPr>
        <p:spPr/>
        <p:txBody>
          <a:bodyPr/>
          <a:lstStyle/>
          <a:p>
            <a:fld id="{0CA1668D-7EE0-455D-891F-949821D1611F}" type="slidenum">
              <a:rPr lang="en-GB" smtClean="0"/>
              <a:t>18</a:t>
            </a:fld>
            <a:endParaRPr lang="en-GB"/>
          </a:p>
        </p:txBody>
      </p:sp>
      <p:sp>
        <p:nvSpPr>
          <p:cNvPr id="9" name="Text Box 5"/>
          <p:cNvSpPr txBox="1">
            <a:spLocks noChangeArrowheads="1"/>
          </p:cNvSpPr>
          <p:nvPr/>
        </p:nvSpPr>
        <p:spPr bwMode="auto">
          <a:xfrm>
            <a:off x="1116013" y="5932488"/>
            <a:ext cx="7200900" cy="376237"/>
          </a:xfrm>
          <a:prstGeom prst="rect">
            <a:avLst/>
          </a:prstGeom>
          <a:solidFill>
            <a:srgbClr val="FFFF99"/>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accent2"/>
                </a:solidFill>
                <a:effectLst/>
                <a:latin typeface="Arial" pitchFamily="34" charset="0"/>
                <a:cs typeface="Arial" pitchFamily="34" charset="0"/>
              </a:rPr>
              <a:t>FSI grid nodes attached to inner surface of SCT carbon-fibre cylinder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Title 1"/>
          <p:cNvSpPr txBox="1">
            <a:spLocks/>
          </p:cNvSpPr>
          <p:nvPr/>
        </p:nvSpPr>
        <p:spPr>
          <a:xfrm>
            <a:off x="457200" y="-27384"/>
            <a:ext cx="8229600" cy="850106"/>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dirty="0" smtClean="0"/>
              <a:t>FSI alignment system, precision  ~1um</a:t>
            </a:r>
            <a:endParaRPr lang="en-GB" sz="3600" dirty="0"/>
          </a:p>
        </p:txBody>
      </p:sp>
      <p:sp>
        <p:nvSpPr>
          <p:cNvPr id="13" name="TextBox 12"/>
          <p:cNvSpPr txBox="1"/>
          <p:nvPr/>
        </p:nvSpPr>
        <p:spPr>
          <a:xfrm>
            <a:off x="4156502" y="836712"/>
            <a:ext cx="415498" cy="369332"/>
          </a:xfrm>
          <a:prstGeom prst="rect">
            <a:avLst/>
          </a:prstGeom>
          <a:noFill/>
        </p:spPr>
        <p:txBody>
          <a:bodyPr wrap="none" rtlCol="0">
            <a:spAutoFit/>
          </a:bodyPr>
          <a:lstStyle/>
          <a:p>
            <a:r>
              <a:rPr lang="en-GB" dirty="0" smtClean="0">
                <a:solidFill>
                  <a:srgbClr val="FF0000"/>
                </a:solidFill>
              </a:rPr>
              <a:t>##</a:t>
            </a:r>
            <a:endParaRPr lang="en-GB" dirty="0">
              <a:solidFill>
                <a:srgbClr val="FF0000"/>
              </a:solidFill>
            </a:endParaRPr>
          </a:p>
        </p:txBody>
      </p:sp>
      <p:sp>
        <p:nvSpPr>
          <p:cNvPr id="2" name="TextBox 1"/>
          <p:cNvSpPr txBox="1"/>
          <p:nvPr/>
        </p:nvSpPr>
        <p:spPr>
          <a:xfrm>
            <a:off x="4183771" y="913656"/>
            <a:ext cx="1454244" cy="584776"/>
          </a:xfrm>
          <a:prstGeom prst="rect">
            <a:avLst/>
          </a:prstGeom>
          <a:noFill/>
        </p:spPr>
        <p:txBody>
          <a:bodyPr wrap="none" rtlCol="0">
            <a:spAutoFit/>
          </a:bodyPr>
          <a:lstStyle/>
          <a:p>
            <a:r>
              <a:rPr lang="en-US" sz="3200" dirty="0" smtClean="0">
                <a:solidFill>
                  <a:srgbClr val="FFFFFF"/>
                </a:solidFill>
              </a:rPr>
              <a:t>ATLAS</a:t>
            </a:r>
            <a:endParaRPr lang="en-US" sz="3200" dirty="0">
              <a:solidFill>
                <a:srgbClr val="FFFFFF"/>
              </a:solidFill>
            </a:endParaRPr>
          </a:p>
        </p:txBody>
      </p:sp>
    </p:spTree>
    <p:extLst>
      <p:ext uri="{BB962C8B-B14F-4D97-AF65-F5344CB8AC3E}">
        <p14:creationId xmlns:p14="http://schemas.microsoft.com/office/powerpoint/2010/main" val="12559905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812" y="4005064"/>
            <a:ext cx="8886825" cy="2505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GB" dirty="0" smtClean="0"/>
              <a:t>Detector </a:t>
            </a:r>
            <a:r>
              <a:rPr lang="en-GB" dirty="0" err="1" smtClean="0"/>
              <a:t>Alignement</a:t>
            </a:r>
            <a:r>
              <a:rPr lang="en-GB" dirty="0" smtClean="0"/>
              <a:t> – Frequency Scan Interferometry</a:t>
            </a:r>
            <a:endParaRPr lang="en-GB" dirty="0"/>
          </a:p>
        </p:txBody>
      </p:sp>
      <p:sp>
        <p:nvSpPr>
          <p:cNvPr id="3" name="Content Placeholder 2"/>
          <p:cNvSpPr>
            <a:spLocks noGrp="1"/>
          </p:cNvSpPr>
          <p:nvPr>
            <p:ph idx="4294967295"/>
          </p:nvPr>
        </p:nvSpPr>
        <p:spPr>
          <a:xfrm>
            <a:off x="3491880" y="1196752"/>
            <a:ext cx="4917232" cy="1612776"/>
          </a:xfrm>
          <a:prstGeom prst="rect">
            <a:avLst/>
          </a:prstGeom>
        </p:spPr>
        <p:txBody>
          <a:bodyPr>
            <a:normAutofit/>
          </a:bodyPr>
          <a:lstStyle/>
          <a:p>
            <a:r>
              <a:rPr lang="en-GB" dirty="0" smtClean="0"/>
              <a:t>Front-end components of</a:t>
            </a:r>
          </a:p>
          <a:p>
            <a:pPr lvl="1"/>
            <a:r>
              <a:rPr lang="en-GB" dirty="0" smtClean="0"/>
              <a:t>minimal mass</a:t>
            </a:r>
          </a:p>
          <a:p>
            <a:pPr lvl="1"/>
            <a:r>
              <a:rPr lang="en-GB" dirty="0" smtClean="0"/>
              <a:t>high radiation tolerance</a:t>
            </a:r>
            <a:endParaRPr lang="en-GB" dirty="0"/>
          </a:p>
        </p:txBody>
      </p:sp>
      <p:sp>
        <p:nvSpPr>
          <p:cNvPr id="4" name="Date Placeholder 3"/>
          <p:cNvSpPr>
            <a:spLocks noGrp="1"/>
          </p:cNvSpPr>
          <p:nvPr>
            <p:ph type="dt" sz="half" idx="4294967295"/>
          </p:nvPr>
        </p:nvSpPr>
        <p:spPr>
          <a:xfrm>
            <a:off x="457200" y="6356350"/>
            <a:ext cx="2133600" cy="365125"/>
          </a:xfrm>
          <a:prstGeom prst="rect">
            <a:avLst/>
          </a:prstGeom>
        </p:spPr>
        <p:txBody>
          <a:bodyPr/>
          <a:lstStyle/>
          <a:p>
            <a:r>
              <a:rPr lang="en-US" smtClean="0"/>
              <a:t>DESY, 29/05/2013</a:t>
            </a:r>
            <a:endParaRPr lang="en-GB" dirty="0"/>
          </a:p>
        </p:txBody>
      </p:sp>
      <p:sp>
        <p:nvSpPr>
          <p:cNvPr id="5" name="Footer Placeholder 4"/>
          <p:cNvSpPr>
            <a:spLocks noGrp="1"/>
          </p:cNvSpPr>
          <p:nvPr>
            <p:ph type="ftr" sz="quarter" idx="11"/>
          </p:nvPr>
        </p:nvSpPr>
        <p:spPr>
          <a:xfrm>
            <a:off x="7162800" y="6318251"/>
            <a:ext cx="1722282" cy="539750"/>
          </a:xfrm>
        </p:spPr>
        <p:txBody>
          <a:bodyPr/>
          <a:lstStyle/>
          <a:p>
            <a:r>
              <a:rPr lang="en-GB" dirty="0" smtClean="0"/>
              <a:t>LC-2013 Armin Reichold</a:t>
            </a:r>
            <a:endParaRPr lang="en-GB" dirty="0"/>
          </a:p>
        </p:txBody>
      </p:sp>
      <p:sp>
        <p:nvSpPr>
          <p:cNvPr id="6" name="Slide Number Placeholder 5"/>
          <p:cNvSpPr>
            <a:spLocks noGrp="1"/>
          </p:cNvSpPr>
          <p:nvPr>
            <p:ph type="sldNum" sz="quarter" idx="4294967295"/>
          </p:nvPr>
        </p:nvSpPr>
        <p:spPr>
          <a:xfrm>
            <a:off x="6553200" y="6356350"/>
            <a:ext cx="2133600" cy="365125"/>
          </a:xfrm>
          <a:prstGeom prst="rect">
            <a:avLst/>
          </a:prstGeom>
        </p:spPr>
        <p:txBody>
          <a:bodyPr/>
          <a:lstStyle/>
          <a:p>
            <a:fld id="{0CA1668D-7EE0-455D-891F-949821D1611F}" type="slidenum">
              <a:rPr lang="en-GB" smtClean="0"/>
              <a:t>19</a:t>
            </a:fld>
            <a:endParaRPr lang="en-GB"/>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916832"/>
            <a:ext cx="3190875" cy="2190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0272" y="2924944"/>
            <a:ext cx="1762125" cy="2028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865546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3AA1D278-B2C1-4353-A3DD-49F25952E727}" type="slidenum">
              <a:rPr lang="en-US" smtClean="0"/>
              <a:pPr/>
              <a:t>2</a:t>
            </a:fld>
            <a:endParaRPr lang="en-US"/>
          </a:p>
        </p:txBody>
      </p:sp>
      <p:sp>
        <p:nvSpPr>
          <p:cNvPr id="6" name="Title 5"/>
          <p:cNvSpPr>
            <a:spLocks noGrp="1"/>
          </p:cNvSpPr>
          <p:nvPr>
            <p:ph type="title"/>
          </p:nvPr>
        </p:nvSpPr>
        <p:spPr/>
        <p:txBody>
          <a:bodyPr/>
          <a:lstStyle/>
          <a:p>
            <a:r>
              <a:rPr lang="en-US" dirty="0" smtClean="0"/>
              <a:t>Slowly but Steadily</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2629" y="1995100"/>
            <a:ext cx="1981200" cy="269115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9"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2761" t="21968" r="13947" b="12497"/>
          <a:stretch/>
        </p:blipFill>
        <p:spPr bwMode="auto">
          <a:xfrm>
            <a:off x="2512429" y="1995100"/>
            <a:ext cx="2325343" cy="269115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descr="G:\ILC\SiD\SiD stuff\SiD High res\SiD_A1_121108B_1200px.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8993" y="3122011"/>
            <a:ext cx="2178916" cy="154454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6345087" y="1995100"/>
            <a:ext cx="2370317" cy="2743200"/>
          </a:xfrm>
          <a:prstGeom prst="rect">
            <a:avLst/>
          </a:prstGeom>
          <a:noFill/>
          <a:ln w="63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7033963" y="2071300"/>
            <a:ext cx="870751" cy="461665"/>
          </a:xfrm>
          <a:prstGeom prst="rect">
            <a:avLst/>
          </a:prstGeom>
          <a:noFill/>
        </p:spPr>
        <p:txBody>
          <a:bodyPr wrap="none" rtlCol="0">
            <a:spAutoFit/>
          </a:bodyPr>
          <a:lstStyle/>
          <a:p>
            <a:r>
              <a:rPr lang="en-US" sz="2400" dirty="0" smtClean="0">
                <a:latin typeface="Papyrus" panose="03070502060502030205" pitchFamily="66" charset="0"/>
              </a:rPr>
              <a:t>SID</a:t>
            </a:r>
            <a:endParaRPr lang="en-US" sz="2400" dirty="0">
              <a:latin typeface="Papyrus" panose="03070502060502030205" pitchFamily="66" charset="0"/>
            </a:endParaRPr>
          </a:p>
        </p:txBody>
      </p:sp>
      <p:sp>
        <p:nvSpPr>
          <p:cNvPr id="11" name="TextBox 10"/>
          <p:cNvSpPr txBox="1"/>
          <p:nvPr/>
        </p:nvSpPr>
        <p:spPr>
          <a:xfrm>
            <a:off x="6495574" y="2532965"/>
            <a:ext cx="2045753" cy="400110"/>
          </a:xfrm>
          <a:prstGeom prst="rect">
            <a:avLst/>
          </a:prstGeom>
          <a:noFill/>
        </p:spPr>
        <p:txBody>
          <a:bodyPr wrap="none" rtlCol="0">
            <a:spAutoFit/>
          </a:bodyPr>
          <a:lstStyle/>
          <a:p>
            <a:r>
              <a:rPr lang="en-US" sz="1000" dirty="0" smtClean="0">
                <a:latin typeface="Trajan Pro" pitchFamily="18" charset="0"/>
              </a:rPr>
              <a:t>Technical Design Report</a:t>
            </a:r>
          </a:p>
          <a:p>
            <a:pPr algn="ctr"/>
            <a:r>
              <a:rPr lang="en-US" sz="1000" dirty="0">
                <a:latin typeface="Trajan Pro" pitchFamily="18" charset="0"/>
              </a:rPr>
              <a:t>.</a:t>
            </a:r>
            <a:r>
              <a:rPr lang="en-US" sz="1000" dirty="0" smtClean="0">
                <a:latin typeface="Trajan Pro" pitchFamily="18" charset="0"/>
              </a:rPr>
              <a:t>..2018 ?</a:t>
            </a:r>
            <a:endParaRPr lang="en-US" sz="1000" dirty="0">
              <a:latin typeface="Trajan Pro" pitchFamily="18" charset="0"/>
            </a:endParaRPr>
          </a:p>
        </p:txBody>
      </p:sp>
      <p:sp>
        <p:nvSpPr>
          <p:cNvPr id="12" name="TextBox 11"/>
          <p:cNvSpPr txBox="1"/>
          <p:nvPr/>
        </p:nvSpPr>
        <p:spPr>
          <a:xfrm>
            <a:off x="4923303" y="3810000"/>
            <a:ext cx="1402948" cy="369332"/>
          </a:xfrm>
          <a:prstGeom prst="rect">
            <a:avLst/>
          </a:prstGeom>
          <a:noFill/>
        </p:spPr>
        <p:txBody>
          <a:bodyPr wrap="none" rtlCol="0">
            <a:spAutoFit/>
          </a:bodyPr>
          <a:lstStyle/>
          <a:p>
            <a:r>
              <a:rPr lang="en-US" dirty="0" smtClean="0"/>
              <a:t>….…………</a:t>
            </a:r>
            <a:endParaRPr lang="en-US" dirty="0"/>
          </a:p>
        </p:txBody>
      </p:sp>
    </p:spTree>
    <p:extLst>
      <p:ext uri="{BB962C8B-B14F-4D97-AF65-F5344CB8AC3E}">
        <p14:creationId xmlns:p14="http://schemas.microsoft.com/office/powerpoint/2010/main" val="20729778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20</a:t>
            </a:fld>
            <a:endParaRPr lang="en-US" dirty="0"/>
          </a:p>
        </p:txBody>
      </p:sp>
      <p:sp>
        <p:nvSpPr>
          <p:cNvPr id="3" name="Title 2"/>
          <p:cNvSpPr>
            <a:spLocks noGrp="1"/>
          </p:cNvSpPr>
          <p:nvPr>
            <p:ph type="title"/>
          </p:nvPr>
        </p:nvSpPr>
        <p:spPr/>
        <p:txBody>
          <a:bodyPr/>
          <a:lstStyle/>
          <a:p>
            <a:r>
              <a:rPr lang="en-US" dirty="0"/>
              <a:t>ILC </a:t>
            </a:r>
            <a:r>
              <a:rPr lang="en-US" dirty="0" smtClean="0"/>
              <a:t>Site</a:t>
            </a:r>
            <a:endParaRPr lang="en-US" dirty="0"/>
          </a:p>
        </p:txBody>
      </p:sp>
      <p:pic>
        <p:nvPicPr>
          <p:cNvPr id="9" name="Picture 8"/>
          <p:cNvPicPr>
            <a:picLocks noChangeAspect="1"/>
          </p:cNvPicPr>
          <p:nvPr/>
        </p:nvPicPr>
        <p:blipFill>
          <a:blip r:embed="rId2"/>
          <a:stretch>
            <a:fillRect/>
          </a:stretch>
        </p:blipFill>
        <p:spPr>
          <a:xfrm>
            <a:off x="533400" y="1141553"/>
            <a:ext cx="7772400" cy="5533232"/>
          </a:xfrm>
          <a:prstGeom prst="rect">
            <a:avLst/>
          </a:prstGeom>
        </p:spPr>
      </p:pic>
    </p:spTree>
    <p:extLst>
      <p:ext uri="{BB962C8B-B14F-4D97-AF65-F5344CB8AC3E}">
        <p14:creationId xmlns:p14="http://schemas.microsoft.com/office/powerpoint/2010/main" val="11519903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21</a:t>
            </a:fld>
            <a:endParaRPr lang="en-US" dirty="0"/>
          </a:p>
        </p:txBody>
      </p:sp>
      <p:sp>
        <p:nvSpPr>
          <p:cNvPr id="3" name="Title 2"/>
          <p:cNvSpPr>
            <a:spLocks noGrp="1"/>
          </p:cNvSpPr>
          <p:nvPr>
            <p:ph type="title"/>
          </p:nvPr>
        </p:nvSpPr>
        <p:spPr/>
        <p:txBody>
          <a:bodyPr/>
          <a:lstStyle/>
          <a:p>
            <a:r>
              <a:rPr lang="en-US" dirty="0" smtClean="0"/>
              <a:t>Lean Detectors ?</a:t>
            </a:r>
            <a:endParaRPr lang="en-US" dirty="0"/>
          </a:p>
        </p:txBody>
      </p:sp>
      <p:sp>
        <p:nvSpPr>
          <p:cNvPr id="4" name="Content Placeholder 3"/>
          <p:cNvSpPr>
            <a:spLocks noGrp="1"/>
          </p:cNvSpPr>
          <p:nvPr>
            <p:ph sz="quarter" idx="14"/>
          </p:nvPr>
        </p:nvSpPr>
        <p:spPr>
          <a:xfrm>
            <a:off x="260350" y="1271462"/>
            <a:ext cx="8305800" cy="5065522"/>
          </a:xfrm>
        </p:spPr>
        <p:txBody>
          <a:bodyPr>
            <a:normAutofit fontScale="85000" lnSpcReduction="10000"/>
          </a:bodyPr>
          <a:lstStyle/>
          <a:p>
            <a:pPr>
              <a:lnSpc>
                <a:spcPct val="170000"/>
              </a:lnSpc>
            </a:pPr>
            <a:r>
              <a:rPr lang="en-US" dirty="0" smtClean="0"/>
              <a:t>Toyota Factories pioneered </a:t>
            </a:r>
            <a:r>
              <a:rPr lang="en-US" u="sng" dirty="0" smtClean="0"/>
              <a:t>Lean </a:t>
            </a:r>
            <a:r>
              <a:rPr lang="en-US" u="sng" dirty="0"/>
              <a:t>Assembly </a:t>
            </a:r>
            <a:r>
              <a:rPr lang="en-US" dirty="0"/>
              <a:t>: </a:t>
            </a:r>
            <a:endParaRPr lang="en-US" dirty="0" smtClean="0"/>
          </a:p>
          <a:p>
            <a:pPr algn="ctr">
              <a:lnSpc>
                <a:spcPct val="170000"/>
              </a:lnSpc>
            </a:pPr>
            <a:r>
              <a:rPr lang="en-US" dirty="0" smtClean="0"/>
              <a:t>“</a:t>
            </a:r>
            <a:r>
              <a:rPr lang="en-US" i="1" dirty="0"/>
              <a:t>preserving value with less work”</a:t>
            </a:r>
            <a:endParaRPr lang="en-US" i="1" dirty="0" smtClean="0"/>
          </a:p>
          <a:p>
            <a:pPr>
              <a:lnSpc>
                <a:spcPct val="170000"/>
              </a:lnSpc>
            </a:pPr>
            <a:r>
              <a:rPr lang="en-US" i="1" dirty="0" smtClean="0"/>
              <a:t>Fight The </a:t>
            </a:r>
            <a:r>
              <a:rPr lang="en-US" i="1" dirty="0"/>
              <a:t>S</a:t>
            </a:r>
            <a:r>
              <a:rPr lang="en-US" i="1" dirty="0" smtClean="0"/>
              <a:t>even </a:t>
            </a:r>
            <a:r>
              <a:rPr lang="en-US" i="1" u="sng" dirty="0" err="1" smtClean="0"/>
              <a:t>Muda</a:t>
            </a:r>
            <a:r>
              <a:rPr lang="en-US" i="1" dirty="0" smtClean="0"/>
              <a:t> (futilities)</a:t>
            </a:r>
            <a:endParaRPr lang="en-US" i="1" dirty="0"/>
          </a:p>
          <a:p>
            <a:pPr algn="ctr">
              <a:lnSpc>
                <a:spcPct val="170000"/>
              </a:lnSpc>
            </a:pPr>
            <a:r>
              <a:rPr lang="en-US" sz="1900" dirty="0" smtClean="0"/>
              <a:t>Transportation, Inventory, Motion,</a:t>
            </a:r>
            <a:r>
              <a:rPr lang="en-US" sz="1900" dirty="0"/>
              <a:t> </a:t>
            </a:r>
            <a:r>
              <a:rPr lang="en-US" sz="1900" dirty="0" smtClean="0"/>
              <a:t>Waiting,</a:t>
            </a:r>
            <a:r>
              <a:rPr lang="en-US" sz="1900" dirty="0"/>
              <a:t> </a:t>
            </a:r>
            <a:r>
              <a:rPr lang="en-US" sz="1900" dirty="0" smtClean="0"/>
              <a:t>Over-processing,</a:t>
            </a:r>
            <a:r>
              <a:rPr lang="en-US" sz="1900" dirty="0"/>
              <a:t> </a:t>
            </a:r>
            <a:r>
              <a:rPr lang="en-US" sz="1900" dirty="0" smtClean="0"/>
              <a:t>Over-production,</a:t>
            </a:r>
            <a:r>
              <a:rPr lang="en-US" sz="1900" dirty="0"/>
              <a:t> </a:t>
            </a:r>
            <a:r>
              <a:rPr lang="en-US" sz="1900" dirty="0" smtClean="0"/>
              <a:t>Defects.</a:t>
            </a:r>
          </a:p>
          <a:p>
            <a:endParaRPr lang="en-US" b="1" dirty="0"/>
          </a:p>
          <a:p>
            <a:r>
              <a:rPr lang="en-US" dirty="0" smtClean="0"/>
              <a:t>Big Detectors for Big Science must be Lean :</a:t>
            </a:r>
          </a:p>
          <a:p>
            <a:pPr marL="461963"/>
            <a:r>
              <a:rPr lang="en-US" dirty="0" smtClean="0"/>
              <a:t>Time </a:t>
            </a:r>
            <a:r>
              <a:rPr lang="en-US" dirty="0" err="1" smtClean="0"/>
              <a:t>vs</a:t>
            </a:r>
            <a:r>
              <a:rPr lang="en-US" dirty="0" smtClean="0"/>
              <a:t> labor (Costs)</a:t>
            </a:r>
          </a:p>
          <a:p>
            <a:pPr marL="461963"/>
            <a:r>
              <a:rPr lang="en-US" dirty="0" smtClean="0"/>
              <a:t>Time </a:t>
            </a:r>
            <a:r>
              <a:rPr lang="en-US" dirty="0" err="1" smtClean="0"/>
              <a:t>vs</a:t>
            </a:r>
            <a:r>
              <a:rPr lang="en-US" dirty="0" smtClean="0"/>
              <a:t> Technology drive (Increasing Performances)</a:t>
            </a:r>
          </a:p>
          <a:p>
            <a:pPr marL="461963"/>
            <a:r>
              <a:rPr lang="en-US" dirty="0" smtClean="0"/>
              <a:t>Low Maintenance (Costs)</a:t>
            </a:r>
            <a:endParaRPr lang="en-US" dirty="0"/>
          </a:p>
          <a:p>
            <a:pPr marL="461963"/>
            <a:r>
              <a:rPr lang="en-US" dirty="0" smtClean="0"/>
              <a:t>High Upgradability (Costs and Scientific reach)</a:t>
            </a:r>
          </a:p>
          <a:p>
            <a:pPr marL="461963"/>
            <a:r>
              <a:rPr lang="en-US" dirty="0" smtClean="0"/>
              <a:t>Shorter commissioning to get nominal performances</a:t>
            </a:r>
          </a:p>
          <a:p>
            <a:pPr marL="461963"/>
            <a:r>
              <a:rPr lang="en-US" dirty="0" smtClean="0"/>
              <a:t>International Competition </a:t>
            </a:r>
            <a:endParaRPr lang="en-US" dirty="0"/>
          </a:p>
        </p:txBody>
      </p:sp>
    </p:spTree>
    <p:extLst>
      <p:ext uri="{BB962C8B-B14F-4D97-AF65-F5344CB8AC3E}">
        <p14:creationId xmlns:p14="http://schemas.microsoft.com/office/powerpoint/2010/main" val="42225752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22</a:t>
            </a:fld>
            <a:endParaRPr lang="en-US" dirty="0"/>
          </a:p>
        </p:txBody>
      </p:sp>
      <p:sp>
        <p:nvSpPr>
          <p:cNvPr id="3" name="Title 2"/>
          <p:cNvSpPr>
            <a:spLocks noGrp="1"/>
          </p:cNvSpPr>
          <p:nvPr>
            <p:ph type="title"/>
          </p:nvPr>
        </p:nvSpPr>
        <p:spPr/>
        <p:txBody>
          <a:bodyPr/>
          <a:lstStyle/>
          <a:p>
            <a:r>
              <a:rPr lang="en-US" dirty="0" smtClean="0"/>
              <a:t>Lean assembly – Some Examples</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37766" y="1243013"/>
            <a:ext cx="3390733" cy="5065712"/>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1" y="1263729"/>
            <a:ext cx="3810000" cy="2533650"/>
          </a:xfrm>
          <a:prstGeom prst="rect">
            <a:avLst/>
          </a:prstGeom>
        </p:spPr>
      </p:pic>
      <p:pic>
        <p:nvPicPr>
          <p:cNvPr id="7" name="Content Placeholder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4801" y="3886200"/>
            <a:ext cx="4793754" cy="2556669"/>
          </a:xfrm>
          <a:prstGeom prst="rect">
            <a:avLst/>
          </a:prstGeom>
        </p:spPr>
      </p:pic>
      <p:sp>
        <p:nvSpPr>
          <p:cNvPr id="8" name="TextBox 7"/>
          <p:cNvSpPr txBox="1"/>
          <p:nvPr/>
        </p:nvSpPr>
        <p:spPr>
          <a:xfrm>
            <a:off x="990600" y="6368534"/>
            <a:ext cx="1633781" cy="369332"/>
          </a:xfrm>
          <a:prstGeom prst="rect">
            <a:avLst/>
          </a:prstGeom>
          <a:noFill/>
        </p:spPr>
        <p:txBody>
          <a:bodyPr wrap="none" rtlCol="0">
            <a:spAutoFit/>
          </a:bodyPr>
          <a:lstStyle/>
          <a:p>
            <a:r>
              <a:rPr lang="en-US" dirty="0" smtClean="0"/>
              <a:t>CMS Detector</a:t>
            </a:r>
            <a:endParaRPr lang="en-US" dirty="0"/>
          </a:p>
        </p:txBody>
      </p:sp>
      <p:sp>
        <p:nvSpPr>
          <p:cNvPr id="9" name="TextBox 8"/>
          <p:cNvSpPr txBox="1"/>
          <p:nvPr/>
        </p:nvSpPr>
        <p:spPr>
          <a:xfrm>
            <a:off x="5790968" y="6442869"/>
            <a:ext cx="1441420" cy="369332"/>
          </a:xfrm>
          <a:prstGeom prst="rect">
            <a:avLst/>
          </a:prstGeom>
          <a:noFill/>
        </p:spPr>
        <p:txBody>
          <a:bodyPr wrap="none" rtlCol="0">
            <a:spAutoFit/>
          </a:bodyPr>
          <a:lstStyle/>
          <a:p>
            <a:r>
              <a:rPr lang="en-US" dirty="0" smtClean="0"/>
              <a:t>Shipbuilding</a:t>
            </a:r>
            <a:endParaRPr lang="en-US" dirty="0"/>
          </a:p>
        </p:txBody>
      </p:sp>
      <p:sp>
        <p:nvSpPr>
          <p:cNvPr id="10" name="TextBox 9"/>
          <p:cNvSpPr txBox="1"/>
          <p:nvPr/>
        </p:nvSpPr>
        <p:spPr>
          <a:xfrm>
            <a:off x="4114801" y="3352800"/>
            <a:ext cx="838691" cy="369332"/>
          </a:xfrm>
          <a:prstGeom prst="rect">
            <a:avLst/>
          </a:prstGeom>
          <a:noFill/>
        </p:spPr>
        <p:txBody>
          <a:bodyPr wrap="none" rtlCol="0">
            <a:spAutoFit/>
          </a:bodyPr>
          <a:lstStyle/>
          <a:p>
            <a:r>
              <a:rPr lang="en-US" dirty="0" smtClean="0"/>
              <a:t>Airbus</a:t>
            </a:r>
            <a:endParaRPr lang="en-US" dirty="0"/>
          </a:p>
        </p:txBody>
      </p:sp>
    </p:spTree>
    <p:extLst>
      <p:ext uri="{BB962C8B-B14F-4D97-AF65-F5344CB8AC3E}">
        <p14:creationId xmlns:p14="http://schemas.microsoft.com/office/powerpoint/2010/main" val="5518466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23</a:t>
            </a:fld>
            <a:endParaRPr lang="en-US" dirty="0"/>
          </a:p>
        </p:txBody>
      </p:sp>
      <p:sp>
        <p:nvSpPr>
          <p:cNvPr id="3" name="Title 2"/>
          <p:cNvSpPr>
            <a:spLocks noGrp="1"/>
          </p:cNvSpPr>
          <p:nvPr>
            <p:ph type="title"/>
          </p:nvPr>
        </p:nvSpPr>
        <p:spPr/>
        <p:txBody>
          <a:bodyPr/>
          <a:lstStyle/>
          <a:p>
            <a:r>
              <a:rPr lang="en-US" dirty="0" err="1" smtClean="0"/>
              <a:t>Kitakami</a:t>
            </a:r>
            <a:r>
              <a:rPr lang="en-US" dirty="0" smtClean="0"/>
              <a:t> Access Yard – Proposal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295400"/>
            <a:ext cx="7391400" cy="5450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729449" y="1371600"/>
            <a:ext cx="1473480" cy="369332"/>
          </a:xfrm>
          <a:prstGeom prst="rect">
            <a:avLst/>
          </a:prstGeom>
          <a:noFill/>
          <a:ln>
            <a:solidFill>
              <a:schemeClr val="bg2">
                <a:lumMod val="60000"/>
                <a:lumOff val="40000"/>
              </a:schemeClr>
            </a:solidFill>
          </a:ln>
        </p:spPr>
        <p:txBody>
          <a:bodyPr wrap="none" rtlCol="0">
            <a:spAutoFit/>
          </a:bodyPr>
          <a:lstStyle/>
          <a:p>
            <a:r>
              <a:rPr lang="en-US" dirty="0" smtClean="0"/>
              <a:t>~ 60,000 m2</a:t>
            </a:r>
            <a:endParaRPr lang="en-US" dirty="0"/>
          </a:p>
        </p:txBody>
      </p:sp>
      <p:sp>
        <p:nvSpPr>
          <p:cNvPr id="6" name="Bent Arrow 5"/>
          <p:cNvSpPr/>
          <p:nvPr/>
        </p:nvSpPr>
        <p:spPr>
          <a:xfrm rot="16200000" flipH="1">
            <a:off x="6142978" y="1462968"/>
            <a:ext cx="609600" cy="533400"/>
          </a:xfrm>
          <a:prstGeom prst="bentArrow">
            <a:avLst>
              <a:gd name="adj1" fmla="val 18343"/>
              <a:gd name="adj2" fmla="val 26664"/>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Down Arrow 6"/>
          <p:cNvSpPr/>
          <p:nvPr/>
        </p:nvSpPr>
        <p:spPr>
          <a:xfrm>
            <a:off x="6562078" y="5740092"/>
            <a:ext cx="304800" cy="66070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889072" y="6070445"/>
            <a:ext cx="881395" cy="369332"/>
          </a:xfrm>
          <a:prstGeom prst="rect">
            <a:avLst/>
          </a:prstGeom>
          <a:solidFill>
            <a:schemeClr val="bg1"/>
          </a:solidFill>
        </p:spPr>
        <p:txBody>
          <a:bodyPr wrap="none" rtlCol="0">
            <a:spAutoFit/>
          </a:bodyPr>
          <a:lstStyle/>
          <a:p>
            <a:r>
              <a:rPr lang="en-US" dirty="0" smtClean="0"/>
              <a:t>Tunnel</a:t>
            </a:r>
            <a:endParaRPr lang="en-US" dirty="0"/>
          </a:p>
        </p:txBody>
      </p:sp>
    </p:spTree>
    <p:extLst>
      <p:ext uri="{BB962C8B-B14F-4D97-AF65-F5344CB8AC3E}">
        <p14:creationId xmlns:p14="http://schemas.microsoft.com/office/powerpoint/2010/main" val="15289881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24</a:t>
            </a:fld>
            <a:endParaRPr lang="en-US" dirty="0"/>
          </a:p>
        </p:txBody>
      </p:sp>
      <p:sp>
        <p:nvSpPr>
          <p:cNvPr id="3" name="Title 2"/>
          <p:cNvSpPr>
            <a:spLocks noGrp="1"/>
          </p:cNvSpPr>
          <p:nvPr>
            <p:ph type="title"/>
          </p:nvPr>
        </p:nvSpPr>
        <p:spPr/>
        <p:txBody>
          <a:bodyPr/>
          <a:lstStyle/>
          <a:p>
            <a:r>
              <a:rPr lang="en-US" dirty="0" err="1"/>
              <a:t>Kitakami</a:t>
            </a:r>
            <a:r>
              <a:rPr lang="en-US" dirty="0"/>
              <a:t> Access Yard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95400"/>
            <a:ext cx="9144000" cy="3959657"/>
          </a:xfrm>
          <a:prstGeom prst="rect">
            <a:avLst/>
          </a:prstGeom>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5952"/>
          <a:stretch/>
        </p:blipFill>
        <p:spPr>
          <a:xfrm>
            <a:off x="4064495" y="2971800"/>
            <a:ext cx="5079505" cy="2617070"/>
          </a:xfrm>
          <a:prstGeom prst="rect">
            <a:avLst/>
          </a:prstGeom>
        </p:spPr>
      </p:pic>
      <p:pic>
        <p:nvPicPr>
          <p:cNvPr id="7" name="Content Placeholder 4"/>
          <p:cNvPicPr>
            <a:picLocks noGrp="1" noChangeAspect="1"/>
          </p:cNvPicPr>
          <p:nvPr>
            <p:ph sz="quarter" idx="14"/>
          </p:nvPr>
        </p:nvPicPr>
        <p:blipFill>
          <a:blip r:embed="rId4"/>
          <a:srcRect l="1601" r="1601"/>
          <a:stretch>
            <a:fillRect/>
          </a:stretch>
        </p:blipFill>
        <p:spPr>
          <a:xfrm>
            <a:off x="0" y="2743200"/>
            <a:ext cx="4527550" cy="2828283"/>
          </a:xfrm>
        </p:spPr>
      </p:pic>
      <p:sp>
        <p:nvSpPr>
          <p:cNvPr id="4" name="Right Arrow 3"/>
          <p:cNvSpPr/>
          <p:nvPr/>
        </p:nvSpPr>
        <p:spPr>
          <a:xfrm rot="14779728">
            <a:off x="6050321" y="2959580"/>
            <a:ext cx="1170900" cy="3048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4" descr="http://3.bp.blogspot.com/-is_dpGYcqUk/UmsvDqTX5mI/AAAAAAAAAAA/6hnDdO9_5vw/s1600/A350_XWB_FAL_Start_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4876801"/>
            <a:ext cx="2858358" cy="198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93830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Magnet </a:t>
            </a:r>
            <a:r>
              <a:rPr lang="en-US" dirty="0" smtClean="0"/>
              <a:t>Installation – Japanese Site</a:t>
            </a:r>
            <a:endParaRPr lang="en-US" dirty="0"/>
          </a:p>
        </p:txBody>
      </p:sp>
      <p:grpSp>
        <p:nvGrpSpPr>
          <p:cNvPr id="14" name="Group 13"/>
          <p:cNvGrpSpPr/>
          <p:nvPr/>
        </p:nvGrpSpPr>
        <p:grpSpPr>
          <a:xfrm>
            <a:off x="228600" y="1371600"/>
            <a:ext cx="8362144" cy="5224244"/>
            <a:chOff x="-4631" y="500042"/>
            <a:chExt cx="9148631" cy="6192488"/>
          </a:xfrm>
        </p:grpSpPr>
        <p:pic>
          <p:nvPicPr>
            <p:cNvPr id="56321" name="Picture 1" descr="F:\ILC\SiD\SiD stuff\MDI\Japanese Site\JMS Assembly\sole10.jpg"/>
            <p:cNvPicPr>
              <a:picLocks noChangeAspect="1" noChangeArrowheads="1"/>
            </p:cNvPicPr>
            <p:nvPr/>
          </p:nvPicPr>
          <p:blipFill>
            <a:blip r:embed="rId3" cstate="print"/>
            <a:srcRect/>
            <a:stretch>
              <a:fillRect/>
            </a:stretch>
          </p:blipFill>
          <p:spPr bwMode="auto">
            <a:xfrm>
              <a:off x="0" y="500042"/>
              <a:ext cx="9144000" cy="6192488"/>
            </a:xfrm>
            <a:prstGeom prst="rect">
              <a:avLst/>
            </a:prstGeom>
            <a:noFill/>
          </p:spPr>
        </p:pic>
        <p:sp>
          <p:nvSpPr>
            <p:cNvPr id="2" name="Right Arrow 1"/>
            <p:cNvSpPr/>
            <p:nvPr/>
          </p:nvSpPr>
          <p:spPr>
            <a:xfrm rot="8527628">
              <a:off x="0" y="2348880"/>
              <a:ext cx="755576" cy="432048"/>
            </a:xfrm>
            <a:prstGeom prst="right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ight Arrow 4"/>
            <p:cNvSpPr/>
            <p:nvPr/>
          </p:nvSpPr>
          <p:spPr>
            <a:xfrm rot="2057461">
              <a:off x="523587" y="3820321"/>
              <a:ext cx="755576" cy="432048"/>
            </a:xfrm>
            <a:prstGeom prst="right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ight Arrow 6"/>
            <p:cNvSpPr/>
            <p:nvPr/>
          </p:nvSpPr>
          <p:spPr>
            <a:xfrm rot="16374820">
              <a:off x="2556953" y="2953185"/>
              <a:ext cx="755576" cy="432048"/>
            </a:xfrm>
            <a:prstGeom prst="right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ight Arrow 7"/>
            <p:cNvSpPr/>
            <p:nvPr/>
          </p:nvSpPr>
          <p:spPr>
            <a:xfrm rot="19307700">
              <a:off x="3832597" y="1672166"/>
              <a:ext cx="755576" cy="432048"/>
            </a:xfrm>
            <a:prstGeom prst="right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ight Arrow 8"/>
            <p:cNvSpPr/>
            <p:nvPr/>
          </p:nvSpPr>
          <p:spPr>
            <a:xfrm rot="2216827">
              <a:off x="4842009" y="1812501"/>
              <a:ext cx="755576" cy="432048"/>
            </a:xfrm>
            <a:prstGeom prst="right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 name="Straight Connector 5"/>
            <p:cNvCxnSpPr/>
            <p:nvPr/>
          </p:nvCxnSpPr>
          <p:spPr>
            <a:xfrm>
              <a:off x="1331640" y="4293096"/>
              <a:ext cx="936104" cy="576064"/>
            </a:xfrm>
            <a:prstGeom prst="line">
              <a:avLst/>
            </a:prstGeom>
            <a:ln>
              <a:solidFill>
                <a:srgbClr val="FF6600"/>
              </a:solidFill>
              <a:prstDash val="dash"/>
            </a:ln>
          </p:spPr>
          <p:style>
            <a:lnRef idx="2">
              <a:schemeClr val="accent1"/>
            </a:lnRef>
            <a:fillRef idx="0">
              <a:schemeClr val="accent1"/>
            </a:fillRef>
            <a:effectRef idx="1">
              <a:schemeClr val="accent1"/>
            </a:effectRef>
            <a:fontRef idx="minor">
              <a:schemeClr val="tx1"/>
            </a:fontRef>
          </p:style>
        </p:cxnSp>
        <p:sp>
          <p:nvSpPr>
            <p:cNvPr id="10" name="Arc 9"/>
            <p:cNvSpPr/>
            <p:nvPr/>
          </p:nvSpPr>
          <p:spPr>
            <a:xfrm rot="13542469">
              <a:off x="67377" y="2379503"/>
              <a:ext cx="1296144" cy="1440160"/>
            </a:xfrm>
            <a:prstGeom prst="arc">
              <a:avLst>
                <a:gd name="adj1" fmla="val 14732955"/>
                <a:gd name="adj2" fmla="val 0"/>
              </a:avLst>
            </a:prstGeom>
            <a:ln>
              <a:solidFill>
                <a:srgbClr val="FF6600"/>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3" name="Straight Connector 12"/>
            <p:cNvCxnSpPr/>
            <p:nvPr/>
          </p:nvCxnSpPr>
          <p:spPr>
            <a:xfrm flipH="1">
              <a:off x="2843808" y="3717032"/>
              <a:ext cx="72008" cy="1008112"/>
            </a:xfrm>
            <a:prstGeom prst="line">
              <a:avLst/>
            </a:prstGeom>
            <a:ln>
              <a:solidFill>
                <a:srgbClr val="FF6600"/>
              </a:solidFill>
              <a:prstDash val="dash"/>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a:endCxn id="7" idx="3"/>
            </p:cNvCxnSpPr>
            <p:nvPr/>
          </p:nvCxnSpPr>
          <p:spPr>
            <a:xfrm flipH="1">
              <a:off x="2953944" y="2132856"/>
              <a:ext cx="897976" cy="659053"/>
            </a:xfrm>
            <a:prstGeom prst="line">
              <a:avLst/>
            </a:prstGeom>
            <a:ln>
              <a:solidFill>
                <a:srgbClr val="FF6600"/>
              </a:solidFill>
              <a:prstDash val="dash"/>
            </a:ln>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3419872" y="2780928"/>
              <a:ext cx="1600881" cy="369332"/>
            </a:xfrm>
            <a:prstGeom prst="rect">
              <a:avLst/>
            </a:prstGeom>
            <a:noFill/>
          </p:spPr>
          <p:txBody>
            <a:bodyPr wrap="none" rtlCol="0">
              <a:spAutoFit/>
            </a:bodyPr>
            <a:lstStyle/>
            <a:p>
              <a:r>
                <a:rPr lang="en-US" dirty="0" smtClean="0"/>
                <a:t>215 tons Crane</a:t>
              </a:r>
              <a:endParaRPr lang="en-US" dirty="0"/>
            </a:p>
          </p:txBody>
        </p:sp>
      </p:grpSp>
    </p:spTree>
    <p:extLst>
      <p:ext uri="{BB962C8B-B14F-4D97-AF65-F5344CB8AC3E}">
        <p14:creationId xmlns:p14="http://schemas.microsoft.com/office/powerpoint/2010/main" val="32925568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7AE7BD4E-183A-4415-B004-B799C3BB7AEC}" type="slidenum">
              <a:rPr lang="en-US" smtClean="0"/>
              <a:pPr/>
              <a:t>26</a:t>
            </a:fld>
            <a:endParaRPr lang="en-US"/>
          </a:p>
        </p:txBody>
      </p:sp>
      <p:sp>
        <p:nvSpPr>
          <p:cNvPr id="6" name="Title 5"/>
          <p:cNvSpPr>
            <a:spLocks noGrp="1"/>
          </p:cNvSpPr>
          <p:nvPr>
            <p:ph type="title"/>
          </p:nvPr>
        </p:nvSpPr>
        <p:spPr/>
        <p:txBody>
          <a:bodyPr/>
          <a:lstStyle/>
          <a:p>
            <a:r>
              <a:rPr lang="en-US" dirty="0" smtClean="0"/>
              <a:t>Cryogenic Layout : Two options</a:t>
            </a:r>
            <a:endParaRPr lang="en-US" dirty="0"/>
          </a:p>
        </p:txBody>
      </p:sp>
      <p:sp>
        <p:nvSpPr>
          <p:cNvPr id="7" name="Content Placeholder 6"/>
          <p:cNvSpPr>
            <a:spLocks noGrp="1"/>
          </p:cNvSpPr>
          <p:nvPr>
            <p:ph sz="quarter" idx="14"/>
          </p:nvPr>
        </p:nvSpPr>
        <p:spPr/>
        <p:txBody>
          <a:bodyPr/>
          <a:lstStyle/>
          <a:p>
            <a:r>
              <a:rPr lang="en-US" dirty="0" smtClean="0"/>
              <a:t>Plan A : Cold Boxes are stationary. Cold Transfer lines to each detector. </a:t>
            </a:r>
            <a:r>
              <a:rPr lang="en-US" dirty="0" smtClean="0">
                <a:solidFill>
                  <a:srgbClr val="FF0000"/>
                </a:solidFill>
              </a:rPr>
              <a:t>Reliability for push-pull. Not off-the-shelf.</a:t>
            </a:r>
          </a:p>
          <a:p>
            <a:r>
              <a:rPr lang="en-US" dirty="0" smtClean="0"/>
              <a:t>Plan B : Cold Boxes on the platform. Warm Transfer lines to each cold box. </a:t>
            </a:r>
            <a:r>
              <a:rPr lang="en-US" dirty="0" smtClean="0">
                <a:solidFill>
                  <a:srgbClr val="FF0000"/>
                </a:solidFill>
              </a:rPr>
              <a:t>Vibrations, fringe field effects, space</a:t>
            </a:r>
            <a:endParaRPr lang="en-US" dirty="0">
              <a:solidFill>
                <a:srgbClr val="FF0000"/>
              </a:solidFill>
            </a:endParaRPr>
          </a:p>
        </p:txBody>
      </p:sp>
      <p:pic>
        <p:nvPicPr>
          <p:cNvPr id="4" name="Picture 2"/>
          <p:cNvPicPr>
            <a:picLocks noChangeAspect="1" noChangeArrowheads="1"/>
          </p:cNvPicPr>
          <p:nvPr/>
        </p:nvPicPr>
        <p:blipFill>
          <a:blip r:embed="rId2"/>
          <a:srcRect/>
          <a:stretch>
            <a:fillRect/>
          </a:stretch>
        </p:blipFill>
        <p:spPr bwMode="auto">
          <a:xfrm>
            <a:off x="4416581" y="3276600"/>
            <a:ext cx="4468501" cy="3216658"/>
          </a:xfrm>
          <a:prstGeom prst="rect">
            <a:avLst/>
          </a:prstGeom>
          <a:noFill/>
          <a:ln w="9525">
            <a:noFill/>
            <a:miter lim="800000"/>
            <a:headEnd/>
            <a:tailEnd/>
          </a:ln>
          <a:effectLst/>
        </p:spPr>
      </p:pic>
      <p:pic>
        <p:nvPicPr>
          <p:cNvPr id="5" name="Picture 2"/>
          <p:cNvPicPr>
            <a:picLocks noChangeAspect="1" noChangeArrowheads="1"/>
          </p:cNvPicPr>
          <p:nvPr/>
        </p:nvPicPr>
        <p:blipFill>
          <a:blip r:embed="rId3"/>
          <a:srcRect/>
          <a:stretch>
            <a:fillRect/>
          </a:stretch>
        </p:blipFill>
        <p:spPr bwMode="auto">
          <a:xfrm>
            <a:off x="76200" y="3212641"/>
            <a:ext cx="4495800" cy="3264359"/>
          </a:xfrm>
          <a:prstGeom prst="rect">
            <a:avLst/>
          </a:prstGeom>
          <a:noFill/>
          <a:ln w="9525">
            <a:noFill/>
            <a:miter lim="800000"/>
            <a:headEnd/>
            <a:tailEnd/>
          </a:ln>
          <a:effectLst/>
        </p:spPr>
      </p:pic>
    </p:spTree>
    <p:extLst>
      <p:ext uri="{BB962C8B-B14F-4D97-AF65-F5344CB8AC3E}">
        <p14:creationId xmlns:p14="http://schemas.microsoft.com/office/powerpoint/2010/main" val="6265117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Push-Pull : Engineering </a:t>
            </a:r>
            <a:r>
              <a:rPr lang="en-US" dirty="0" smtClean="0"/>
              <a:t>Concept</a:t>
            </a:r>
            <a:endParaRPr lang="en-US" dirty="0"/>
          </a:p>
        </p:txBody>
      </p:sp>
      <p:pic>
        <p:nvPicPr>
          <p:cNvPr id="4" name="Picture 3" descr="71_Japanese_Mountain_Site_DESY.jpg"/>
          <p:cNvPicPr>
            <a:picLocks noChangeAspect="1"/>
          </p:cNvPicPr>
          <p:nvPr/>
        </p:nvPicPr>
        <p:blipFill rotWithShape="1">
          <a:blip r:embed="rId2" cstate="print"/>
          <a:srcRect l="5429" t="2716" r="3837" b="16541"/>
          <a:stretch/>
        </p:blipFill>
        <p:spPr>
          <a:xfrm>
            <a:off x="125002" y="1295400"/>
            <a:ext cx="8742838" cy="4663427"/>
          </a:xfrm>
          <a:prstGeom prst="rect">
            <a:avLst/>
          </a:prstGeom>
        </p:spPr>
      </p:pic>
      <p:sp>
        <p:nvSpPr>
          <p:cNvPr id="27" name="TextBox 26"/>
          <p:cNvSpPr txBox="1"/>
          <p:nvPr/>
        </p:nvSpPr>
        <p:spPr>
          <a:xfrm>
            <a:off x="1046763" y="2843800"/>
            <a:ext cx="1364476" cy="184666"/>
          </a:xfrm>
          <a:prstGeom prst="rect">
            <a:avLst/>
          </a:prstGeom>
          <a:noFill/>
        </p:spPr>
        <p:txBody>
          <a:bodyPr wrap="none" rtlCol="0">
            <a:spAutoFit/>
          </a:bodyPr>
          <a:lstStyle/>
          <a:p>
            <a:r>
              <a:rPr lang="en-US" sz="600" dirty="0" smtClean="0">
                <a:solidFill>
                  <a:schemeClr val="bg1"/>
                </a:solidFill>
              </a:rPr>
              <a:t>Detector Hall, Japanese Mountain Site</a:t>
            </a:r>
            <a:endParaRPr lang="en-US" sz="600" dirty="0">
              <a:solidFill>
                <a:schemeClr val="bg1"/>
              </a:solidFill>
            </a:endParaRPr>
          </a:p>
        </p:txBody>
      </p:sp>
      <p:sp>
        <p:nvSpPr>
          <p:cNvPr id="35" name="TextBox 34"/>
          <p:cNvSpPr txBox="1"/>
          <p:nvPr/>
        </p:nvSpPr>
        <p:spPr>
          <a:xfrm>
            <a:off x="810801" y="5488561"/>
            <a:ext cx="235962" cy="184666"/>
          </a:xfrm>
          <a:prstGeom prst="rect">
            <a:avLst/>
          </a:prstGeom>
          <a:noFill/>
        </p:spPr>
        <p:txBody>
          <a:bodyPr wrap="none" rtlCol="0">
            <a:spAutoFit/>
          </a:bodyPr>
          <a:lstStyle/>
          <a:p>
            <a:r>
              <a:rPr lang="en-US" sz="600" dirty="0" smtClean="0">
                <a:solidFill>
                  <a:srgbClr val="FFFF00"/>
                </a:solidFill>
              </a:rPr>
              <a:t>e</a:t>
            </a:r>
            <a:r>
              <a:rPr lang="en-US" sz="600" baseline="30000" dirty="0" smtClean="0">
                <a:solidFill>
                  <a:srgbClr val="FFFF00"/>
                </a:solidFill>
              </a:rPr>
              <a:t>-</a:t>
            </a:r>
            <a:endParaRPr lang="en-US" sz="600" baseline="30000" dirty="0">
              <a:solidFill>
                <a:srgbClr val="FFFF00"/>
              </a:solidFill>
            </a:endParaRPr>
          </a:p>
        </p:txBody>
      </p:sp>
      <p:sp>
        <p:nvSpPr>
          <p:cNvPr id="8" name="Rectangle 7"/>
          <p:cNvSpPr/>
          <p:nvPr/>
        </p:nvSpPr>
        <p:spPr>
          <a:xfrm>
            <a:off x="381000" y="6019800"/>
            <a:ext cx="8486840" cy="369332"/>
          </a:xfrm>
          <a:prstGeom prst="rect">
            <a:avLst/>
          </a:prstGeom>
        </p:spPr>
        <p:txBody>
          <a:bodyPr wrap="square">
            <a:spAutoFit/>
          </a:bodyPr>
          <a:lstStyle/>
          <a:p>
            <a:pPr algn="ctr"/>
            <a:r>
              <a:rPr lang="en-US" dirty="0" err="1" smtClean="0"/>
              <a:t>LHe</a:t>
            </a:r>
            <a:r>
              <a:rPr lang="en-US" dirty="0" smtClean="0"/>
              <a:t> </a:t>
            </a:r>
            <a:r>
              <a:rPr lang="en-US" dirty="0"/>
              <a:t>refrigerator and LHe2 for the QD0’s above level on metallic structure.</a:t>
            </a:r>
          </a:p>
        </p:txBody>
      </p:sp>
    </p:spTree>
    <p:extLst>
      <p:ext uri="{BB962C8B-B14F-4D97-AF65-F5344CB8AC3E}">
        <p14:creationId xmlns:p14="http://schemas.microsoft.com/office/powerpoint/2010/main" val="7548863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11" y="185791"/>
            <a:ext cx="9112109" cy="6324600"/>
          </a:xfrm>
          <a:prstGeom prst="rect">
            <a:avLst/>
          </a:prstGeom>
        </p:spPr>
      </p:pic>
    </p:spTree>
    <p:extLst>
      <p:ext uri="{BB962C8B-B14F-4D97-AF65-F5344CB8AC3E}">
        <p14:creationId xmlns:p14="http://schemas.microsoft.com/office/powerpoint/2010/main" val="12519021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2" cstate="print"/>
          <a:srcRect/>
          <a:stretch>
            <a:fillRect/>
          </a:stretch>
        </p:blipFill>
        <p:spPr bwMode="auto">
          <a:xfrm>
            <a:off x="4279392" y="457404"/>
            <a:ext cx="4864608" cy="2061387"/>
          </a:xfrm>
          <a:prstGeom prst="rect">
            <a:avLst/>
          </a:prstGeom>
          <a:noFill/>
          <a:ln w="9525">
            <a:noFill/>
            <a:miter lim="800000"/>
            <a:headEnd/>
            <a:tailEnd/>
          </a:ln>
          <a:effectLst/>
        </p:spPr>
      </p:pic>
      <p:sp>
        <p:nvSpPr>
          <p:cNvPr id="11" name="TextBox 10"/>
          <p:cNvSpPr txBox="1"/>
          <p:nvPr/>
        </p:nvSpPr>
        <p:spPr>
          <a:xfrm>
            <a:off x="203200" y="36513"/>
            <a:ext cx="9024938" cy="461962"/>
          </a:xfrm>
          <a:prstGeom prst="rect">
            <a:avLst/>
          </a:prstGeom>
          <a:noFill/>
        </p:spPr>
        <p:txBody>
          <a:bodyPr>
            <a:spAutoFit/>
          </a:bodyPr>
          <a:lstStyle/>
          <a:p>
            <a:pPr algn="ctr">
              <a:defRPr/>
            </a:pPr>
            <a:r>
              <a:rPr lang="en-US" b="1" i="1" spc="150" dirty="0">
                <a:solidFill>
                  <a:srgbClr val="002060"/>
                </a:solidFill>
              </a:rPr>
              <a:t> ILC QD0 : Cold Mass 2K </a:t>
            </a:r>
            <a:r>
              <a:rPr lang="en-US" b="1" i="1" spc="150" dirty="0" smtClean="0">
                <a:solidFill>
                  <a:srgbClr val="002060"/>
                </a:solidFill>
              </a:rPr>
              <a:t>Helium (BNL)</a:t>
            </a:r>
            <a:endParaRPr lang="en-US" b="1" i="1" spc="150" dirty="0">
              <a:solidFill>
                <a:srgbClr val="002060"/>
              </a:solidFill>
            </a:endParaRPr>
          </a:p>
        </p:txBody>
      </p:sp>
      <p:pic>
        <p:nvPicPr>
          <p:cNvPr id="84997" name="Picture 19"/>
          <p:cNvPicPr>
            <a:picLocks noChangeAspect="1" noChangeArrowheads="1"/>
          </p:cNvPicPr>
          <p:nvPr/>
        </p:nvPicPr>
        <p:blipFill>
          <a:blip r:embed="rId3" cstate="print"/>
          <a:srcRect/>
          <a:stretch>
            <a:fillRect/>
          </a:stretch>
        </p:blipFill>
        <p:spPr bwMode="auto">
          <a:xfrm>
            <a:off x="11240" y="256160"/>
            <a:ext cx="5150259" cy="2807080"/>
          </a:xfrm>
          <a:prstGeom prst="rect">
            <a:avLst/>
          </a:prstGeom>
          <a:noFill/>
          <a:ln w="9525">
            <a:noFill/>
            <a:miter lim="800000"/>
            <a:headEnd/>
            <a:tailEnd/>
          </a:ln>
        </p:spPr>
      </p:pic>
      <p:cxnSp>
        <p:nvCxnSpPr>
          <p:cNvPr id="28" name="Straight Arrow Connector 27"/>
          <p:cNvCxnSpPr/>
          <p:nvPr/>
        </p:nvCxnSpPr>
        <p:spPr>
          <a:xfrm>
            <a:off x="191961" y="1060577"/>
            <a:ext cx="4398962" cy="2103438"/>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84999" name="TextBox 30"/>
          <p:cNvSpPr txBox="1">
            <a:spLocks noChangeArrowheads="1"/>
          </p:cNvSpPr>
          <p:nvPr/>
        </p:nvSpPr>
        <p:spPr bwMode="auto">
          <a:xfrm>
            <a:off x="923608" y="1691831"/>
            <a:ext cx="1052512" cy="461962"/>
          </a:xfrm>
          <a:prstGeom prst="rect">
            <a:avLst/>
          </a:prstGeom>
          <a:noFill/>
          <a:ln w="9525">
            <a:noFill/>
            <a:miter lim="800000"/>
            <a:headEnd/>
            <a:tailEnd/>
          </a:ln>
        </p:spPr>
        <p:txBody>
          <a:bodyPr wrap="none">
            <a:spAutoFit/>
          </a:bodyPr>
          <a:lstStyle/>
          <a:p>
            <a:r>
              <a:rPr lang="en-US" dirty="0"/>
              <a:t>~3.5 m</a:t>
            </a:r>
          </a:p>
        </p:txBody>
      </p:sp>
      <p:sp>
        <p:nvSpPr>
          <p:cNvPr id="9" name="Rectangle 8"/>
          <p:cNvSpPr/>
          <p:nvPr/>
        </p:nvSpPr>
        <p:spPr>
          <a:xfrm>
            <a:off x="512064" y="3733800"/>
            <a:ext cx="8019288" cy="3170099"/>
          </a:xfrm>
          <a:prstGeom prst="rect">
            <a:avLst/>
          </a:prstGeom>
        </p:spPr>
        <p:txBody>
          <a:bodyPr wrap="square">
            <a:spAutoFit/>
          </a:bodyPr>
          <a:lstStyle/>
          <a:p>
            <a:pPr>
              <a:buFont typeface="Arial" pitchFamily="34" charset="0"/>
              <a:buChar char="•"/>
            </a:pPr>
            <a:r>
              <a:rPr lang="en-US" sz="1600" dirty="0" smtClean="0"/>
              <a:t> Technology of the superconducting final focus magnets has been demonstrated</a:t>
            </a:r>
          </a:p>
          <a:p>
            <a:pPr marL="173038" lvl="1"/>
            <a:r>
              <a:rPr lang="en-US" sz="1600" dirty="0" smtClean="0"/>
              <a:t>by a series of short prototype multi-pole coils.</a:t>
            </a:r>
          </a:p>
          <a:p>
            <a:pPr>
              <a:lnSpc>
                <a:spcPct val="150000"/>
              </a:lnSpc>
              <a:buFont typeface="Arial" pitchFamily="34" charset="0"/>
              <a:buChar char="•"/>
            </a:pPr>
            <a:r>
              <a:rPr lang="en-US" sz="1600" dirty="0" smtClean="0"/>
              <a:t> QD0 magnet split into two </a:t>
            </a:r>
            <a:r>
              <a:rPr lang="en-US" sz="1400" dirty="0" smtClean="0"/>
              <a:t>coils</a:t>
            </a:r>
            <a:r>
              <a:rPr lang="en-US" sz="1600" dirty="0" smtClean="0"/>
              <a:t> to allow higher flexibility at lower energies.</a:t>
            </a:r>
          </a:p>
          <a:p>
            <a:pPr>
              <a:lnSpc>
                <a:spcPct val="150000"/>
              </a:lnSpc>
              <a:buFont typeface="Arial" pitchFamily="34" charset="0"/>
              <a:buChar char="•"/>
            </a:pPr>
            <a:r>
              <a:rPr lang="en-US" sz="1600" dirty="0" smtClean="0"/>
              <a:t> The quadrupoles closest to the IP are actually inside the detector solenoid.</a:t>
            </a:r>
          </a:p>
          <a:p>
            <a:pPr>
              <a:lnSpc>
                <a:spcPct val="150000"/>
              </a:lnSpc>
              <a:buFont typeface="Arial" pitchFamily="34" charset="0"/>
              <a:buChar char="•"/>
            </a:pPr>
            <a:r>
              <a:rPr lang="en-US" sz="1600" dirty="0" smtClean="0"/>
              <a:t> Actively shielded coil to control magnetic cross talk</a:t>
            </a:r>
          </a:p>
          <a:p>
            <a:pPr>
              <a:buFont typeface="Arial" pitchFamily="34" charset="0"/>
              <a:buChar char="•"/>
            </a:pPr>
            <a:r>
              <a:rPr lang="en-US" sz="1600" dirty="0" smtClean="0"/>
              <a:t>Additional large aperture anti-solenoid in the endcap region to avoid luminosity loss due to</a:t>
            </a:r>
          </a:p>
          <a:p>
            <a:pPr marL="173038"/>
            <a:r>
              <a:rPr lang="en-US" sz="1600" dirty="0" smtClean="0"/>
              <a:t>beam optics effects. </a:t>
            </a:r>
          </a:p>
          <a:p>
            <a:pPr marL="173038">
              <a:buFont typeface="Arial" pitchFamily="34" charset="0"/>
              <a:buChar char="•"/>
            </a:pPr>
            <a:r>
              <a:rPr lang="en-US" sz="1600" dirty="0" smtClean="0"/>
              <a:t>Large aperture Detector Integrated Dipole (DID)  used to reduce detector background at high beam energies or to minimize orbit deflections at low beam energies.</a:t>
            </a:r>
          </a:p>
        </p:txBody>
      </p:sp>
      <p:pic>
        <p:nvPicPr>
          <p:cNvPr id="2050" name="Picture 2"/>
          <p:cNvPicPr>
            <a:picLocks noChangeAspect="1" noChangeArrowheads="1"/>
          </p:cNvPicPr>
          <p:nvPr/>
        </p:nvPicPr>
        <p:blipFill>
          <a:blip r:embed="rId4" cstate="print"/>
          <a:srcRect/>
          <a:stretch>
            <a:fillRect/>
          </a:stretch>
        </p:blipFill>
        <p:spPr bwMode="auto">
          <a:xfrm>
            <a:off x="356617" y="2514600"/>
            <a:ext cx="3557016" cy="1185672"/>
          </a:xfrm>
          <a:prstGeom prst="rect">
            <a:avLst/>
          </a:prstGeom>
          <a:noFill/>
          <a:ln w="9525">
            <a:noFill/>
            <a:miter lim="800000"/>
            <a:headEnd/>
            <a:tailEnd/>
          </a:ln>
          <a:effectLst/>
        </p:spPr>
      </p:pic>
    </p:spTree>
    <p:extLst>
      <p:ext uri="{BB962C8B-B14F-4D97-AF65-F5344CB8AC3E}">
        <p14:creationId xmlns:p14="http://schemas.microsoft.com/office/powerpoint/2010/main" val="361431129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a:t>
            </a:fld>
            <a:endParaRPr lang="en-US" dirty="0"/>
          </a:p>
        </p:txBody>
      </p:sp>
      <p:sp>
        <p:nvSpPr>
          <p:cNvPr id="3" name="Title 2"/>
          <p:cNvSpPr>
            <a:spLocks noGrp="1"/>
          </p:cNvSpPr>
          <p:nvPr>
            <p:ph type="title"/>
          </p:nvPr>
        </p:nvSpPr>
        <p:spPr/>
        <p:txBody>
          <a:bodyPr/>
          <a:lstStyle/>
          <a:p>
            <a:r>
              <a:rPr lang="en-US" dirty="0" smtClean="0"/>
              <a:t>Detailed Baseline Document - MDI</a:t>
            </a:r>
            <a:endParaRPr lang="en-US" dirty="0"/>
          </a:p>
        </p:txBody>
      </p:sp>
      <p:sp>
        <p:nvSpPr>
          <p:cNvPr id="6" name="Content Placeholder 3"/>
          <p:cNvSpPr>
            <a:spLocks noGrp="1"/>
          </p:cNvSpPr>
          <p:nvPr>
            <p:ph sz="quarter" idx="4294967295"/>
          </p:nvPr>
        </p:nvSpPr>
        <p:spPr>
          <a:xfrm>
            <a:off x="4733859" y="1346638"/>
            <a:ext cx="4389593" cy="5065522"/>
          </a:xfrm>
          <a:prstGeom prst="rect">
            <a:avLst/>
          </a:prstGeom>
        </p:spPr>
        <p:txBody>
          <a:bodyPr>
            <a:noAutofit/>
          </a:bodyPr>
          <a:lstStyle/>
          <a:p>
            <a:r>
              <a:rPr lang="en-US" sz="900" dirty="0"/>
              <a:t>7 Engineering, Integration and the Machine Detector </a:t>
            </a:r>
            <a:r>
              <a:rPr lang="en-US" sz="900" dirty="0" smtClean="0"/>
              <a:t>Interface</a:t>
            </a:r>
          </a:p>
          <a:p>
            <a:pPr marL="228600"/>
            <a:r>
              <a:rPr lang="en-US" sz="900" dirty="0" smtClean="0"/>
              <a:t>7.1 Introduction </a:t>
            </a:r>
          </a:p>
          <a:p>
            <a:pPr marL="228600"/>
            <a:r>
              <a:rPr lang="en-US" sz="900" dirty="0" smtClean="0"/>
              <a:t>7.2 </a:t>
            </a:r>
            <a:r>
              <a:rPr lang="en-US" sz="900" dirty="0"/>
              <a:t>IR Hall Layout Requirements and </a:t>
            </a:r>
            <a:r>
              <a:rPr lang="en-US" sz="900" dirty="0" err="1"/>
              <a:t>SiD</a:t>
            </a:r>
            <a:r>
              <a:rPr lang="en-US" sz="900" dirty="0"/>
              <a:t> Assembly Concepts </a:t>
            </a:r>
          </a:p>
          <a:p>
            <a:pPr marL="457200"/>
            <a:r>
              <a:rPr lang="en-US" sz="900" dirty="0"/>
              <a:t>7.2.1 Vertical Access (RDR style</a:t>
            </a:r>
            <a:r>
              <a:rPr lang="en-US" sz="900" dirty="0" smtClean="0"/>
              <a:t>)</a:t>
            </a:r>
            <a:endParaRPr lang="en-US" sz="900" dirty="0"/>
          </a:p>
          <a:p>
            <a:pPr marL="457200"/>
            <a:r>
              <a:rPr lang="en-US" sz="900" dirty="0"/>
              <a:t>7.2.2 Horizontal Access (Japan style</a:t>
            </a:r>
            <a:r>
              <a:rPr lang="en-US" sz="900" dirty="0" smtClean="0"/>
              <a:t>)</a:t>
            </a:r>
          </a:p>
          <a:p>
            <a:pPr marL="457200"/>
            <a:r>
              <a:rPr lang="en-US" sz="900" dirty="0" smtClean="0"/>
              <a:t>7.2.3 Detector </a:t>
            </a:r>
            <a:r>
              <a:rPr lang="en-US" sz="900" dirty="0"/>
              <a:t>Access for </a:t>
            </a:r>
            <a:r>
              <a:rPr lang="en-US" sz="900" dirty="0" smtClean="0"/>
              <a:t>Repairs</a:t>
            </a:r>
            <a:endParaRPr lang="en-US" sz="900" dirty="0"/>
          </a:p>
          <a:p>
            <a:pPr marL="228600"/>
            <a:r>
              <a:rPr lang="en-US" sz="900" dirty="0"/>
              <a:t>7.3 Detector Exchange Via a Sliding </a:t>
            </a:r>
            <a:r>
              <a:rPr lang="en-US" sz="900" dirty="0" smtClean="0"/>
              <a:t>Platform</a:t>
            </a:r>
            <a:endParaRPr lang="en-US" sz="900" dirty="0"/>
          </a:p>
          <a:p>
            <a:pPr marL="457200"/>
            <a:r>
              <a:rPr lang="en-US" sz="900" dirty="0"/>
              <a:t>7.3.1 </a:t>
            </a:r>
            <a:r>
              <a:rPr lang="en-US" sz="900" dirty="0" smtClean="0"/>
              <a:t>Introduction</a:t>
            </a:r>
            <a:endParaRPr lang="en-US" sz="900" dirty="0"/>
          </a:p>
          <a:p>
            <a:pPr marL="457200"/>
            <a:r>
              <a:rPr lang="en-US" sz="900" dirty="0"/>
              <a:t>7.3.2 </a:t>
            </a:r>
            <a:r>
              <a:rPr lang="en-US" sz="900" dirty="0" smtClean="0"/>
              <a:t>Platform</a:t>
            </a:r>
            <a:endParaRPr lang="en-US" sz="900" dirty="0"/>
          </a:p>
          <a:p>
            <a:pPr marL="457200"/>
            <a:r>
              <a:rPr lang="en-US" sz="900" dirty="0"/>
              <a:t>7.3.3 Vibration analysis and Luminosity </a:t>
            </a:r>
            <a:r>
              <a:rPr lang="en-US" sz="900" dirty="0" smtClean="0"/>
              <a:t>Preservation</a:t>
            </a:r>
            <a:endParaRPr lang="en-US" sz="900" dirty="0"/>
          </a:p>
          <a:p>
            <a:pPr marL="457200"/>
            <a:r>
              <a:rPr lang="en-US" sz="900" dirty="0"/>
              <a:t>7.3.4 Push Pull Detector Exchange Process and Time </a:t>
            </a:r>
            <a:r>
              <a:rPr lang="en-US" sz="900" dirty="0" smtClean="0"/>
              <a:t>Estimate</a:t>
            </a:r>
            <a:endParaRPr lang="en-US" sz="900" dirty="0"/>
          </a:p>
          <a:p>
            <a:pPr marL="228600"/>
            <a:r>
              <a:rPr lang="en-US" sz="900" dirty="0"/>
              <a:t>7.4 </a:t>
            </a:r>
            <a:r>
              <a:rPr lang="en-US" sz="900" dirty="0" err="1"/>
              <a:t>Beampipe</a:t>
            </a:r>
            <a:r>
              <a:rPr lang="en-US" sz="900" dirty="0"/>
              <a:t> and Forward Region Design </a:t>
            </a:r>
            <a:endParaRPr lang="en-US" sz="900" dirty="0" smtClean="0"/>
          </a:p>
          <a:p>
            <a:pPr marL="457200"/>
            <a:r>
              <a:rPr lang="en-US" sz="900" dirty="0" smtClean="0"/>
              <a:t>7.4.1 </a:t>
            </a:r>
            <a:r>
              <a:rPr lang="en-US" sz="900" dirty="0"/>
              <a:t>Introduction to the Near </a:t>
            </a:r>
            <a:r>
              <a:rPr lang="en-US" sz="900" dirty="0" err="1"/>
              <a:t>Beamline</a:t>
            </a:r>
            <a:r>
              <a:rPr lang="en-US" sz="900" dirty="0"/>
              <a:t> </a:t>
            </a:r>
            <a:r>
              <a:rPr lang="en-US" sz="900" dirty="0" smtClean="0"/>
              <a:t>Design</a:t>
            </a:r>
            <a:endParaRPr lang="en-US" sz="900" dirty="0"/>
          </a:p>
          <a:p>
            <a:pPr marL="457200"/>
            <a:r>
              <a:rPr lang="en-US" sz="900" dirty="0"/>
              <a:t>7.4.2 </a:t>
            </a:r>
            <a:r>
              <a:rPr lang="en-US" sz="900" dirty="0" err="1"/>
              <a:t>Beampipe</a:t>
            </a:r>
            <a:r>
              <a:rPr lang="en-US" sz="900" dirty="0"/>
              <a:t> </a:t>
            </a:r>
            <a:endParaRPr lang="en-US" sz="900" dirty="0" smtClean="0"/>
          </a:p>
          <a:p>
            <a:pPr marL="457200"/>
            <a:r>
              <a:rPr lang="en-US" sz="900" dirty="0" smtClean="0"/>
              <a:t>7.4.3 </a:t>
            </a:r>
            <a:r>
              <a:rPr lang="en-US" sz="900" dirty="0" err="1"/>
              <a:t>LumiCal</a:t>
            </a:r>
            <a:r>
              <a:rPr lang="en-US" sz="900" dirty="0"/>
              <a:t>, </a:t>
            </a:r>
            <a:r>
              <a:rPr lang="en-US" sz="900" dirty="0" err="1"/>
              <a:t>BeamCal</a:t>
            </a:r>
            <a:r>
              <a:rPr lang="en-US" sz="900" dirty="0"/>
              <a:t>, Mask and QD0 Support and </a:t>
            </a:r>
            <a:r>
              <a:rPr lang="en-US" sz="900" dirty="0" smtClean="0"/>
              <a:t>Alignment</a:t>
            </a:r>
            <a:endParaRPr lang="en-US" sz="900" dirty="0"/>
          </a:p>
          <a:p>
            <a:pPr marL="457200"/>
            <a:r>
              <a:rPr lang="en-US" sz="900" dirty="0"/>
              <a:t>7.4.4 QD0-QF1 </a:t>
            </a:r>
            <a:r>
              <a:rPr lang="en-US" sz="900" dirty="0" smtClean="0"/>
              <a:t>interface</a:t>
            </a:r>
            <a:endParaRPr lang="en-US" sz="900" dirty="0"/>
          </a:p>
          <a:p>
            <a:pPr marL="457200"/>
            <a:r>
              <a:rPr lang="en-US" sz="900" dirty="0"/>
              <a:t>7.4.5 Vacuum System and </a:t>
            </a:r>
            <a:r>
              <a:rPr lang="en-US" sz="900" dirty="0" smtClean="0"/>
              <a:t>Performance</a:t>
            </a:r>
            <a:endParaRPr lang="en-US" sz="900" dirty="0"/>
          </a:p>
          <a:p>
            <a:pPr marL="457200"/>
            <a:r>
              <a:rPr lang="en-US" sz="900" dirty="0"/>
              <a:t>7.4.6 Feedback and </a:t>
            </a:r>
            <a:r>
              <a:rPr lang="en-US" sz="900" dirty="0" smtClean="0"/>
              <a:t>BPMs</a:t>
            </a:r>
          </a:p>
          <a:p>
            <a:pPr marL="457200"/>
            <a:r>
              <a:rPr lang="en-US" sz="900" dirty="0" smtClean="0"/>
              <a:t>7.4.7 </a:t>
            </a:r>
            <a:r>
              <a:rPr lang="en-US" sz="900" dirty="0"/>
              <a:t>Wakefield and Higher Order Mode Analysis </a:t>
            </a:r>
            <a:endParaRPr lang="en-US" sz="900" dirty="0" smtClean="0"/>
          </a:p>
          <a:p>
            <a:pPr marL="457200"/>
            <a:r>
              <a:rPr lang="en-US" sz="900" dirty="0" smtClean="0"/>
              <a:t>7.4.8 </a:t>
            </a:r>
            <a:r>
              <a:rPr lang="en-US" sz="900" dirty="0"/>
              <a:t>Frequency Scanning </a:t>
            </a:r>
            <a:r>
              <a:rPr lang="en-US" sz="900" dirty="0" err="1"/>
              <a:t>Interferometric</a:t>
            </a:r>
            <a:r>
              <a:rPr lang="en-US" sz="900" dirty="0"/>
              <a:t> (FSI) Alignment of QD0 </a:t>
            </a:r>
            <a:r>
              <a:rPr lang="en-US" sz="900" dirty="0" smtClean="0"/>
              <a:t>and QF1</a:t>
            </a:r>
            <a:endParaRPr lang="en-US" sz="900" dirty="0"/>
          </a:p>
          <a:p>
            <a:pPr marL="457200"/>
            <a:r>
              <a:rPr lang="en-US" sz="900" dirty="0"/>
              <a:t>7.4.9 Routing of Detector Services </a:t>
            </a:r>
          </a:p>
          <a:p>
            <a:pPr marL="228600"/>
            <a:r>
              <a:rPr lang="en-US" sz="900" dirty="0"/>
              <a:t>7.5 Impact on the Adjacent Detector While </a:t>
            </a:r>
            <a:r>
              <a:rPr lang="en-US" sz="900" dirty="0" err="1"/>
              <a:t>SiD</a:t>
            </a:r>
            <a:r>
              <a:rPr lang="en-US" sz="900" dirty="0"/>
              <a:t> is </a:t>
            </a:r>
            <a:r>
              <a:rPr lang="en-US" sz="900" dirty="0" smtClean="0"/>
              <a:t>Operational</a:t>
            </a:r>
            <a:endParaRPr lang="en-US" sz="900" dirty="0"/>
          </a:p>
          <a:p>
            <a:pPr marL="457200"/>
            <a:r>
              <a:rPr lang="en-US" sz="900" dirty="0"/>
              <a:t>7.5.1 Radiation Calculations </a:t>
            </a:r>
            <a:endParaRPr lang="en-US" sz="900" dirty="0" smtClean="0"/>
          </a:p>
          <a:p>
            <a:pPr marL="457200"/>
            <a:r>
              <a:rPr lang="en-US" sz="900" dirty="0" smtClean="0"/>
              <a:t>7.5.2 </a:t>
            </a:r>
            <a:r>
              <a:rPr lang="en-US" sz="900" dirty="0"/>
              <a:t>Fringe Fields and </a:t>
            </a:r>
            <a:r>
              <a:rPr lang="en-US" sz="900" dirty="0" smtClean="0"/>
              <a:t>Magnetics</a:t>
            </a:r>
            <a:endParaRPr lang="en-US" sz="900" dirty="0"/>
          </a:p>
        </p:txBody>
      </p:sp>
      <p:pic>
        <p:nvPicPr>
          <p:cNvPr id="7"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2761" t="21968" r="13947" b="12497"/>
          <a:stretch/>
        </p:blipFill>
        <p:spPr bwMode="auto">
          <a:xfrm>
            <a:off x="38521" y="1219200"/>
            <a:ext cx="4674790" cy="5410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05565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frwd4.jpg"/>
          <p:cNvPicPr>
            <a:picLocks noChangeAspect="1"/>
          </p:cNvPicPr>
          <p:nvPr/>
        </p:nvPicPr>
        <p:blipFill>
          <a:blip r:embed="rId2"/>
          <a:stretch>
            <a:fillRect/>
          </a:stretch>
        </p:blipFill>
        <p:spPr>
          <a:xfrm>
            <a:off x="871159" y="1333500"/>
            <a:ext cx="7434641" cy="5524500"/>
          </a:xfrm>
          <a:prstGeom prst="rect">
            <a:avLst/>
          </a:prstGeom>
        </p:spPr>
      </p:pic>
      <p:sp>
        <p:nvSpPr>
          <p:cNvPr id="4" name="TextBox 3"/>
          <p:cNvSpPr txBox="1"/>
          <p:nvPr/>
        </p:nvSpPr>
        <p:spPr>
          <a:xfrm>
            <a:off x="1328359" y="1790700"/>
            <a:ext cx="1736373" cy="369332"/>
          </a:xfrm>
          <a:prstGeom prst="rect">
            <a:avLst/>
          </a:prstGeom>
          <a:noFill/>
        </p:spPr>
        <p:txBody>
          <a:bodyPr wrap="none" rtlCol="0">
            <a:spAutoFit/>
          </a:bodyPr>
          <a:lstStyle/>
          <a:p>
            <a:r>
              <a:rPr lang="en-US" dirty="0" smtClean="0"/>
              <a:t>Lumical 220 kg</a:t>
            </a:r>
            <a:endParaRPr lang="en-US" dirty="0"/>
          </a:p>
        </p:txBody>
      </p:sp>
      <p:sp>
        <p:nvSpPr>
          <p:cNvPr id="5" name="TextBox 4"/>
          <p:cNvSpPr txBox="1"/>
          <p:nvPr/>
        </p:nvSpPr>
        <p:spPr>
          <a:xfrm>
            <a:off x="3903518" y="2681764"/>
            <a:ext cx="1492716" cy="369332"/>
          </a:xfrm>
          <a:prstGeom prst="rect">
            <a:avLst/>
          </a:prstGeom>
          <a:noFill/>
        </p:spPr>
        <p:txBody>
          <a:bodyPr wrap="none" rtlCol="0">
            <a:spAutoFit/>
          </a:bodyPr>
          <a:lstStyle/>
          <a:p>
            <a:r>
              <a:rPr lang="en-US" dirty="0" smtClean="0"/>
              <a:t>Mask 570 kg</a:t>
            </a:r>
            <a:endParaRPr lang="en-US" dirty="0"/>
          </a:p>
        </p:txBody>
      </p:sp>
      <p:sp>
        <p:nvSpPr>
          <p:cNvPr id="6" name="TextBox 5"/>
          <p:cNvSpPr txBox="1"/>
          <p:nvPr/>
        </p:nvSpPr>
        <p:spPr>
          <a:xfrm>
            <a:off x="6052759" y="3051096"/>
            <a:ext cx="1838965" cy="369332"/>
          </a:xfrm>
          <a:prstGeom prst="rect">
            <a:avLst/>
          </a:prstGeom>
          <a:noFill/>
        </p:spPr>
        <p:txBody>
          <a:bodyPr wrap="none" rtlCol="0">
            <a:spAutoFit/>
          </a:bodyPr>
          <a:lstStyle/>
          <a:p>
            <a:r>
              <a:rPr lang="en-US" dirty="0" smtClean="0"/>
              <a:t>Beamcal 136 kg</a:t>
            </a:r>
            <a:endParaRPr lang="en-US" dirty="0"/>
          </a:p>
        </p:txBody>
      </p:sp>
      <p:cxnSp>
        <p:nvCxnSpPr>
          <p:cNvPr id="8" name="Straight Arrow Connector 7"/>
          <p:cNvCxnSpPr>
            <a:stCxn id="4" idx="2"/>
          </p:cNvCxnSpPr>
          <p:nvPr/>
        </p:nvCxnSpPr>
        <p:spPr>
          <a:xfrm rot="5400000">
            <a:off x="1692086" y="2177306"/>
            <a:ext cx="521734" cy="4871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a:off x="6425417" y="3428771"/>
            <a:ext cx="503873" cy="4871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a:off x="4183351" y="3167905"/>
            <a:ext cx="720805" cy="4871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578546" y="5600700"/>
            <a:ext cx="684803" cy="369332"/>
          </a:xfrm>
          <a:prstGeom prst="rect">
            <a:avLst/>
          </a:prstGeom>
          <a:noFill/>
        </p:spPr>
        <p:txBody>
          <a:bodyPr wrap="none" rtlCol="0">
            <a:spAutoFit/>
          </a:bodyPr>
          <a:lstStyle/>
          <a:p>
            <a:r>
              <a:rPr lang="en-US" dirty="0" smtClean="0"/>
              <a:t>BPM</a:t>
            </a:r>
            <a:endParaRPr lang="en-US" dirty="0"/>
          </a:p>
        </p:txBody>
      </p:sp>
      <p:cxnSp>
        <p:nvCxnSpPr>
          <p:cNvPr id="16" name="Straight Arrow Connector 15"/>
          <p:cNvCxnSpPr/>
          <p:nvPr/>
        </p:nvCxnSpPr>
        <p:spPr>
          <a:xfrm rot="5400000" flipH="1" flipV="1">
            <a:off x="6711148" y="5048500"/>
            <a:ext cx="762000" cy="3424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714207" y="5231369"/>
            <a:ext cx="864339" cy="369332"/>
          </a:xfrm>
          <a:prstGeom prst="rect">
            <a:avLst/>
          </a:prstGeom>
          <a:noFill/>
        </p:spPr>
        <p:txBody>
          <a:bodyPr wrap="none" rtlCol="0">
            <a:spAutoFit/>
          </a:bodyPr>
          <a:lstStyle/>
          <a:p>
            <a:r>
              <a:rPr lang="en-US" dirty="0" smtClean="0"/>
              <a:t>Bellow</a:t>
            </a:r>
            <a:endParaRPr lang="en-US" dirty="0"/>
          </a:p>
        </p:txBody>
      </p:sp>
      <p:cxnSp>
        <p:nvCxnSpPr>
          <p:cNvPr id="19" name="Straight Arrow Connector 18"/>
          <p:cNvCxnSpPr>
            <a:stCxn id="17" idx="0"/>
          </p:cNvCxnSpPr>
          <p:nvPr/>
        </p:nvCxnSpPr>
        <p:spPr>
          <a:xfrm rot="5400000" flipH="1" flipV="1">
            <a:off x="6208034" y="4624644"/>
            <a:ext cx="545069" cy="6683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smtClean="0"/>
              <a:t>SID Forward Region</a:t>
            </a:r>
            <a:endParaRPr lang="en-US" dirty="0"/>
          </a:p>
        </p:txBody>
      </p:sp>
    </p:spTree>
    <p:extLst>
      <p:ext uri="{BB962C8B-B14F-4D97-AF65-F5344CB8AC3E}">
        <p14:creationId xmlns:p14="http://schemas.microsoft.com/office/powerpoint/2010/main" val="30310144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54198" y="137041"/>
            <a:ext cx="3062057" cy="461665"/>
          </a:xfrm>
          <a:prstGeom prst="rect">
            <a:avLst/>
          </a:prstGeom>
          <a:noFill/>
        </p:spPr>
        <p:txBody>
          <a:bodyPr wrap="none" rtlCol="0">
            <a:spAutoFit/>
          </a:bodyPr>
          <a:lstStyle/>
          <a:p>
            <a:r>
              <a:rPr lang="en-US" sz="2400" dirty="0" smtClean="0">
                <a:solidFill>
                  <a:srgbClr val="00B0F0"/>
                </a:solidFill>
              </a:rPr>
              <a:t>Space Requirements</a:t>
            </a:r>
            <a:endParaRPr lang="en-US" sz="2400" dirty="0">
              <a:solidFill>
                <a:srgbClr val="00B0F0"/>
              </a:solidFill>
            </a:endParaRPr>
          </a:p>
        </p:txBody>
      </p:sp>
      <p:pic>
        <p:nvPicPr>
          <p:cNvPr id="9" name="Picture 8" descr="frwd3.bmp"/>
          <p:cNvPicPr>
            <a:picLocks noChangeAspect="1"/>
          </p:cNvPicPr>
          <p:nvPr/>
        </p:nvPicPr>
        <p:blipFill>
          <a:blip r:embed="rId2"/>
          <a:stretch>
            <a:fillRect/>
          </a:stretch>
        </p:blipFill>
        <p:spPr>
          <a:xfrm>
            <a:off x="3236467" y="2057400"/>
            <a:ext cx="5907534" cy="4299466"/>
          </a:xfrm>
          <a:prstGeom prst="rect">
            <a:avLst/>
          </a:prstGeom>
        </p:spPr>
      </p:pic>
      <p:pic>
        <p:nvPicPr>
          <p:cNvPr id="10" name="Picture 9" descr="frwd6.bmp"/>
          <p:cNvPicPr>
            <a:picLocks noChangeAspect="1"/>
          </p:cNvPicPr>
          <p:nvPr/>
        </p:nvPicPr>
        <p:blipFill>
          <a:blip r:embed="rId3"/>
          <a:srcRect t="13740" b="17559"/>
          <a:stretch>
            <a:fillRect/>
          </a:stretch>
        </p:blipFill>
        <p:spPr>
          <a:xfrm>
            <a:off x="533400" y="1143000"/>
            <a:ext cx="4572000" cy="2286000"/>
          </a:xfrm>
          <a:prstGeom prst="rect">
            <a:avLst/>
          </a:prstGeom>
        </p:spPr>
      </p:pic>
      <p:sp>
        <p:nvSpPr>
          <p:cNvPr id="11" name="TextBox 10"/>
          <p:cNvSpPr txBox="1"/>
          <p:nvPr/>
        </p:nvSpPr>
        <p:spPr>
          <a:xfrm>
            <a:off x="533400" y="773668"/>
            <a:ext cx="5032147" cy="369332"/>
          </a:xfrm>
          <a:prstGeom prst="rect">
            <a:avLst/>
          </a:prstGeom>
          <a:noFill/>
        </p:spPr>
        <p:txBody>
          <a:bodyPr wrap="none" rtlCol="0">
            <a:spAutoFit/>
          </a:bodyPr>
          <a:lstStyle/>
          <a:p>
            <a:r>
              <a:rPr lang="en-US" dirty="0" smtClean="0"/>
              <a:t>Current QD0 Prototype is designed for L* 4.5 m</a:t>
            </a:r>
            <a:endParaRPr lang="en-US" dirty="0"/>
          </a:p>
        </p:txBody>
      </p:sp>
      <p:sp>
        <p:nvSpPr>
          <p:cNvPr id="12" name="TextBox 11"/>
          <p:cNvSpPr txBox="1"/>
          <p:nvPr/>
        </p:nvSpPr>
        <p:spPr>
          <a:xfrm>
            <a:off x="6019800" y="6219825"/>
            <a:ext cx="2454518" cy="369332"/>
          </a:xfrm>
          <a:prstGeom prst="rect">
            <a:avLst/>
          </a:prstGeom>
          <a:noFill/>
        </p:spPr>
        <p:txBody>
          <a:bodyPr wrap="none" rtlCol="0">
            <a:spAutoFit/>
          </a:bodyPr>
          <a:lstStyle/>
          <a:p>
            <a:r>
              <a:rPr lang="en-US" dirty="0" smtClean="0"/>
              <a:t>L* 3.5 m cross section</a:t>
            </a:r>
            <a:endParaRPr lang="en-US" dirty="0"/>
          </a:p>
        </p:txBody>
      </p:sp>
      <p:sp>
        <p:nvSpPr>
          <p:cNvPr id="13" name="TextBox 12"/>
          <p:cNvSpPr txBox="1"/>
          <p:nvPr/>
        </p:nvSpPr>
        <p:spPr>
          <a:xfrm>
            <a:off x="304801" y="4985266"/>
            <a:ext cx="4800600" cy="1200329"/>
          </a:xfrm>
          <a:prstGeom prst="rect">
            <a:avLst/>
          </a:prstGeom>
          <a:noFill/>
        </p:spPr>
        <p:txBody>
          <a:bodyPr wrap="square" rtlCol="0">
            <a:spAutoFit/>
          </a:bodyPr>
          <a:lstStyle/>
          <a:p>
            <a:r>
              <a:rPr lang="en-US" dirty="0" smtClean="0"/>
              <a:t>14 mm reduction of the QD0 cryostat gained moving the present QDO design at L*3.5 with the 14mrad crossing scheme</a:t>
            </a:r>
          </a:p>
          <a:p>
            <a:r>
              <a:rPr lang="en-US" dirty="0" smtClean="0"/>
              <a:t> (1 m x 14 </a:t>
            </a:r>
            <a:r>
              <a:rPr lang="en-US" dirty="0" err="1" smtClean="0"/>
              <a:t>mrad</a:t>
            </a:r>
            <a:r>
              <a:rPr lang="en-US" dirty="0" smtClean="0"/>
              <a:t> = 14 mm)</a:t>
            </a:r>
            <a:endParaRPr lang="en-US" dirty="0"/>
          </a:p>
        </p:txBody>
      </p:sp>
    </p:spTree>
    <p:extLst>
      <p:ext uri="{BB962C8B-B14F-4D97-AF65-F5344CB8AC3E}">
        <p14:creationId xmlns:p14="http://schemas.microsoft.com/office/powerpoint/2010/main" val="17710997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32</a:t>
            </a:fld>
            <a:endParaRPr lang="en-US" dirty="0"/>
          </a:p>
        </p:txBody>
      </p:sp>
      <p:sp>
        <p:nvSpPr>
          <p:cNvPr id="3" name="Title 2"/>
          <p:cNvSpPr>
            <a:spLocks noGrp="1"/>
          </p:cNvSpPr>
          <p:nvPr>
            <p:ph type="title"/>
          </p:nvPr>
        </p:nvSpPr>
        <p:spPr/>
        <p:txBody>
          <a:bodyPr/>
          <a:lstStyle/>
          <a:p>
            <a:r>
              <a:rPr lang="en-US" dirty="0" smtClean="0"/>
              <a:t>Forward Region Diameter – Tracker maintenance</a:t>
            </a:r>
            <a:endParaRPr lang="en-US" dirty="0"/>
          </a:p>
        </p:txBody>
      </p:sp>
      <p:pic>
        <p:nvPicPr>
          <p:cNvPr id="5" name="Content Placeholder 4" descr="frwd1.jpg"/>
          <p:cNvPicPr>
            <a:picLocks noGrp="1" noChangeAspect="1"/>
          </p:cNvPicPr>
          <p:nvPr>
            <p:ph sz="quarter" idx="14"/>
          </p:nvPr>
        </p:nvPicPr>
        <p:blipFill>
          <a:blip r:embed="rId2"/>
          <a:stretch>
            <a:fillRect/>
          </a:stretch>
        </p:blipFill>
        <p:spPr>
          <a:xfrm>
            <a:off x="838200" y="1243013"/>
            <a:ext cx="6960368" cy="5065712"/>
          </a:xfrm>
        </p:spPr>
      </p:pic>
      <p:sp>
        <p:nvSpPr>
          <p:cNvPr id="6" name="TextBox 5"/>
          <p:cNvSpPr txBox="1"/>
          <p:nvPr/>
        </p:nvSpPr>
        <p:spPr>
          <a:xfrm>
            <a:off x="1447800" y="2667000"/>
            <a:ext cx="1329210" cy="369332"/>
          </a:xfrm>
          <a:prstGeom prst="rect">
            <a:avLst/>
          </a:prstGeom>
          <a:noFill/>
        </p:spPr>
        <p:txBody>
          <a:bodyPr wrap="none" rtlCol="0">
            <a:spAutoFit/>
          </a:bodyPr>
          <a:lstStyle/>
          <a:p>
            <a:r>
              <a:rPr lang="en-US" dirty="0" smtClean="0"/>
              <a:t>Door Closed</a:t>
            </a:r>
            <a:endParaRPr lang="en-US" dirty="0"/>
          </a:p>
        </p:txBody>
      </p:sp>
      <p:sp>
        <p:nvSpPr>
          <p:cNvPr id="7" name="TextBox 6"/>
          <p:cNvSpPr txBox="1"/>
          <p:nvPr/>
        </p:nvSpPr>
        <p:spPr>
          <a:xfrm>
            <a:off x="1371600" y="4239672"/>
            <a:ext cx="1762021" cy="369332"/>
          </a:xfrm>
          <a:prstGeom prst="rect">
            <a:avLst/>
          </a:prstGeom>
          <a:noFill/>
        </p:spPr>
        <p:txBody>
          <a:bodyPr wrap="none" rtlCol="0">
            <a:spAutoFit/>
          </a:bodyPr>
          <a:lstStyle/>
          <a:p>
            <a:r>
              <a:rPr lang="en-US" dirty="0" smtClean="0"/>
              <a:t>Door 2 m Open</a:t>
            </a:r>
            <a:endParaRPr lang="en-US" dirty="0"/>
          </a:p>
        </p:txBody>
      </p:sp>
      <p:sp>
        <p:nvSpPr>
          <p:cNvPr id="8" name="TextBox 7"/>
          <p:cNvSpPr txBox="1"/>
          <p:nvPr/>
        </p:nvSpPr>
        <p:spPr>
          <a:xfrm>
            <a:off x="1371600" y="5867400"/>
            <a:ext cx="1762021" cy="369332"/>
          </a:xfrm>
          <a:prstGeom prst="rect">
            <a:avLst/>
          </a:prstGeom>
          <a:noFill/>
        </p:spPr>
        <p:txBody>
          <a:bodyPr wrap="none" rtlCol="0">
            <a:spAutoFit/>
          </a:bodyPr>
          <a:lstStyle/>
          <a:p>
            <a:r>
              <a:rPr lang="en-US" dirty="0" smtClean="0"/>
              <a:t>Door 3 m Open</a:t>
            </a:r>
            <a:endParaRPr lang="en-US" dirty="0"/>
          </a:p>
        </p:txBody>
      </p:sp>
    </p:spTree>
    <p:extLst>
      <p:ext uri="{BB962C8B-B14F-4D97-AF65-F5344CB8AC3E}">
        <p14:creationId xmlns:p14="http://schemas.microsoft.com/office/powerpoint/2010/main" val="39081130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33</a:t>
            </a:fld>
            <a:endParaRPr lang="en-US" dirty="0"/>
          </a:p>
        </p:txBody>
      </p:sp>
      <p:sp>
        <p:nvSpPr>
          <p:cNvPr id="3" name="Title 2"/>
          <p:cNvSpPr>
            <a:spLocks noGrp="1"/>
          </p:cNvSpPr>
          <p:nvPr>
            <p:ph type="title"/>
          </p:nvPr>
        </p:nvSpPr>
        <p:spPr>
          <a:xfrm>
            <a:off x="318472" y="138616"/>
            <a:ext cx="8330228" cy="753033"/>
          </a:xfrm>
        </p:spPr>
        <p:txBody>
          <a:bodyPr/>
          <a:lstStyle/>
          <a:p>
            <a:r>
              <a:rPr lang="en-US" dirty="0" smtClean="0"/>
              <a:t>Interface QD0-QF1: Critical for </a:t>
            </a:r>
            <a:r>
              <a:rPr lang="en-US" dirty="0" err="1" smtClean="0"/>
              <a:t>Fast&amp;Reliable</a:t>
            </a:r>
            <a:r>
              <a:rPr lang="en-US" dirty="0" smtClean="0"/>
              <a:t> Push-Pulls</a:t>
            </a:r>
            <a:endParaRPr lang="en-US" dirty="0"/>
          </a:p>
        </p:txBody>
      </p:sp>
      <p:pic>
        <p:nvPicPr>
          <p:cNvPr id="5" name="Content Placeholder 4" descr="frwd2.jpg"/>
          <p:cNvPicPr>
            <a:picLocks noGrp="1" noChangeAspect="1"/>
          </p:cNvPicPr>
          <p:nvPr>
            <p:ph sz="quarter" idx="14"/>
          </p:nvPr>
        </p:nvPicPr>
        <p:blipFill>
          <a:blip r:embed="rId2"/>
          <a:stretch>
            <a:fillRect/>
          </a:stretch>
        </p:blipFill>
        <p:spPr>
          <a:xfrm>
            <a:off x="542925" y="1243012"/>
            <a:ext cx="7448934" cy="5421287"/>
          </a:xfrm>
        </p:spPr>
      </p:pic>
      <p:cxnSp>
        <p:nvCxnSpPr>
          <p:cNvPr id="7" name="Straight Connector 6"/>
          <p:cNvCxnSpPr/>
          <p:nvPr/>
        </p:nvCxnSpPr>
        <p:spPr>
          <a:xfrm>
            <a:off x="3848100" y="3009900"/>
            <a:ext cx="1552575" cy="9525"/>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381500" y="3067050"/>
            <a:ext cx="569387" cy="369332"/>
          </a:xfrm>
          <a:prstGeom prst="rect">
            <a:avLst/>
          </a:prstGeom>
          <a:noFill/>
        </p:spPr>
        <p:txBody>
          <a:bodyPr wrap="none" rtlCol="0">
            <a:spAutoFit/>
          </a:bodyPr>
          <a:lstStyle/>
          <a:p>
            <a:r>
              <a:rPr lang="en-US" dirty="0" smtClean="0"/>
              <a:t>1 m</a:t>
            </a:r>
            <a:endParaRPr lang="en-US" dirty="0"/>
          </a:p>
        </p:txBody>
      </p:sp>
      <p:sp>
        <p:nvSpPr>
          <p:cNvPr id="9" name="TextBox 8"/>
          <p:cNvSpPr txBox="1"/>
          <p:nvPr/>
        </p:nvSpPr>
        <p:spPr>
          <a:xfrm>
            <a:off x="6162675" y="3028950"/>
            <a:ext cx="633507" cy="369332"/>
          </a:xfrm>
          <a:prstGeom prst="rect">
            <a:avLst/>
          </a:prstGeom>
          <a:noFill/>
        </p:spPr>
        <p:txBody>
          <a:bodyPr wrap="none" rtlCol="0">
            <a:spAutoFit/>
          </a:bodyPr>
          <a:lstStyle/>
          <a:p>
            <a:r>
              <a:rPr lang="en-US" dirty="0" smtClean="0"/>
              <a:t>QF1</a:t>
            </a:r>
            <a:endParaRPr lang="en-US" dirty="0"/>
          </a:p>
        </p:txBody>
      </p:sp>
      <p:sp>
        <p:nvSpPr>
          <p:cNvPr id="10" name="TextBox 9"/>
          <p:cNvSpPr txBox="1"/>
          <p:nvPr/>
        </p:nvSpPr>
        <p:spPr>
          <a:xfrm>
            <a:off x="2219325" y="3143250"/>
            <a:ext cx="659155" cy="369332"/>
          </a:xfrm>
          <a:prstGeom prst="rect">
            <a:avLst/>
          </a:prstGeom>
          <a:noFill/>
        </p:spPr>
        <p:txBody>
          <a:bodyPr wrap="none" rtlCol="0">
            <a:spAutoFit/>
          </a:bodyPr>
          <a:lstStyle/>
          <a:p>
            <a:r>
              <a:rPr lang="en-US" dirty="0" smtClean="0"/>
              <a:t>QD0</a:t>
            </a:r>
            <a:endParaRPr lang="en-US" dirty="0"/>
          </a:p>
        </p:txBody>
      </p:sp>
      <p:cxnSp>
        <p:nvCxnSpPr>
          <p:cNvPr id="12" name="Straight Arrow Connector 11"/>
          <p:cNvCxnSpPr/>
          <p:nvPr/>
        </p:nvCxnSpPr>
        <p:spPr>
          <a:xfrm rot="16200000" flipV="1">
            <a:off x="4248150" y="4295775"/>
            <a:ext cx="647702" cy="38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371975" y="4743450"/>
            <a:ext cx="825867" cy="369332"/>
          </a:xfrm>
          <a:prstGeom prst="rect">
            <a:avLst/>
          </a:prstGeom>
          <a:noFill/>
        </p:spPr>
        <p:txBody>
          <a:bodyPr wrap="none" rtlCol="0">
            <a:spAutoFit/>
          </a:bodyPr>
          <a:lstStyle/>
          <a:p>
            <a:r>
              <a:rPr lang="en-US" dirty="0" smtClean="0"/>
              <a:t>Kicker</a:t>
            </a:r>
            <a:endParaRPr lang="en-US" dirty="0"/>
          </a:p>
        </p:txBody>
      </p:sp>
      <p:cxnSp>
        <p:nvCxnSpPr>
          <p:cNvPr id="17" name="Straight Arrow Connector 16"/>
          <p:cNvCxnSpPr>
            <a:stCxn id="15" idx="1"/>
          </p:cNvCxnSpPr>
          <p:nvPr/>
        </p:nvCxnSpPr>
        <p:spPr>
          <a:xfrm rot="10800000" flipV="1">
            <a:off x="3667125" y="4928115"/>
            <a:ext cx="704850" cy="24395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066925" y="1933575"/>
            <a:ext cx="2467342" cy="369332"/>
          </a:xfrm>
          <a:prstGeom prst="rect">
            <a:avLst/>
          </a:prstGeom>
          <a:noFill/>
        </p:spPr>
        <p:txBody>
          <a:bodyPr wrap="none" rtlCol="0">
            <a:spAutoFit/>
          </a:bodyPr>
          <a:lstStyle/>
          <a:p>
            <a:r>
              <a:rPr lang="en-US" dirty="0" smtClean="0"/>
              <a:t>Cryogenic Penetration</a:t>
            </a:r>
            <a:endParaRPr lang="en-US" dirty="0"/>
          </a:p>
        </p:txBody>
      </p:sp>
      <p:cxnSp>
        <p:nvCxnSpPr>
          <p:cNvPr id="21" name="Straight Arrow Connector 20"/>
          <p:cNvCxnSpPr>
            <a:stCxn id="19" idx="2"/>
          </p:cNvCxnSpPr>
          <p:nvPr/>
        </p:nvCxnSpPr>
        <p:spPr>
          <a:xfrm rot="16200000" flipH="1">
            <a:off x="3539939" y="2063563"/>
            <a:ext cx="116443" cy="5951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934075" y="3381375"/>
            <a:ext cx="2668231" cy="369332"/>
          </a:xfrm>
          <a:prstGeom prst="rect">
            <a:avLst/>
          </a:prstGeom>
          <a:noFill/>
        </p:spPr>
        <p:txBody>
          <a:bodyPr wrap="none" rtlCol="0">
            <a:spAutoFit/>
          </a:bodyPr>
          <a:lstStyle/>
          <a:p>
            <a:r>
              <a:rPr lang="en-US" dirty="0" smtClean="0"/>
              <a:t>Vacuum Instrumentation</a:t>
            </a:r>
            <a:endParaRPr lang="en-US" dirty="0"/>
          </a:p>
        </p:txBody>
      </p:sp>
      <p:cxnSp>
        <p:nvCxnSpPr>
          <p:cNvPr id="26" name="Straight Arrow Connector 25"/>
          <p:cNvCxnSpPr>
            <a:stCxn id="22" idx="1"/>
          </p:cNvCxnSpPr>
          <p:nvPr/>
        </p:nvCxnSpPr>
        <p:spPr>
          <a:xfrm rot="10800000" flipV="1">
            <a:off x="5391151" y="3566041"/>
            <a:ext cx="542925" cy="1391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22" idx="1"/>
          </p:cNvCxnSpPr>
          <p:nvPr/>
        </p:nvCxnSpPr>
        <p:spPr>
          <a:xfrm rot="10800000">
            <a:off x="5400675" y="2914651"/>
            <a:ext cx="533400" cy="6513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97471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cstate="print"/>
          <a:stretch>
            <a:fillRect/>
          </a:stretch>
        </p:blipFill>
        <p:spPr>
          <a:xfrm>
            <a:off x="153793" y="1508761"/>
            <a:ext cx="5648739" cy="4300744"/>
          </a:xfrm>
          <a:prstGeom prst="rect">
            <a:avLst/>
          </a:prstGeom>
        </p:spPr>
      </p:pic>
      <p:sp>
        <p:nvSpPr>
          <p:cNvPr id="2" name="Title 1"/>
          <p:cNvSpPr>
            <a:spLocks noGrp="1"/>
          </p:cNvSpPr>
          <p:nvPr>
            <p:ph type="title"/>
          </p:nvPr>
        </p:nvSpPr>
        <p:spPr>
          <a:xfrm>
            <a:off x="228600" y="457200"/>
            <a:ext cx="8229600" cy="508520"/>
          </a:xfrm>
        </p:spPr>
        <p:txBody>
          <a:bodyPr>
            <a:normAutofit/>
          </a:bodyPr>
          <a:lstStyle/>
          <a:p>
            <a:r>
              <a:rPr lang="en-GB" dirty="0" smtClean="0"/>
              <a:t>Luminosity Loss vs. QD0 Jitter </a:t>
            </a:r>
            <a:endParaRPr lang="en-GB" dirty="0"/>
          </a:p>
        </p:txBody>
      </p:sp>
      <p:sp>
        <p:nvSpPr>
          <p:cNvPr id="6" name="Content Placeholder 5"/>
          <p:cNvSpPr>
            <a:spLocks noGrp="1"/>
          </p:cNvSpPr>
          <p:nvPr>
            <p:ph idx="4294967295"/>
          </p:nvPr>
        </p:nvSpPr>
        <p:spPr>
          <a:xfrm>
            <a:off x="5860936" y="1640891"/>
            <a:ext cx="2825864" cy="5217110"/>
          </a:xfrm>
          <a:prstGeom prst="rect">
            <a:avLst/>
          </a:prstGeom>
        </p:spPr>
        <p:txBody>
          <a:bodyPr>
            <a:normAutofit fontScale="85000" lnSpcReduction="10000"/>
          </a:bodyPr>
          <a:lstStyle/>
          <a:p>
            <a:r>
              <a:rPr lang="en-GB" dirty="0" smtClean="0"/>
              <a:t>Data shown gives % nominal luminosity for different levels of uncorrelated QD0 jitter.</a:t>
            </a:r>
          </a:p>
          <a:p>
            <a:pPr lvl="1"/>
            <a:r>
              <a:rPr lang="en-GB" dirty="0" smtClean="0"/>
              <a:t>100 pulses simulated per jitter cases with FFB</a:t>
            </a:r>
          </a:p>
          <a:p>
            <a:pPr lvl="1"/>
            <a:r>
              <a:rPr lang="en-GB" dirty="0" smtClean="0"/>
              <a:t>Mean, 10% &amp; 90% CL results shown for each jitter point from 100 pulse simulations</a:t>
            </a:r>
          </a:p>
          <a:p>
            <a:r>
              <a:rPr lang="en-GB" b="1" dirty="0" smtClean="0">
                <a:solidFill>
                  <a:srgbClr val="FF0000"/>
                </a:solidFill>
              </a:rPr>
              <a:t>Tolerance to keep luminosity loss &lt;1% is &lt;50nm RMS QD0 jitter.</a:t>
            </a:r>
            <a:endParaRPr lang="en-GB" b="1" dirty="0">
              <a:solidFill>
                <a:srgbClr val="FF0000"/>
              </a:solidFill>
            </a:endParaRPr>
          </a:p>
        </p:txBody>
      </p:sp>
    </p:spTree>
    <p:extLst>
      <p:ext uri="{BB962C8B-B14F-4D97-AF65-F5344CB8AC3E}">
        <p14:creationId xmlns:p14="http://schemas.microsoft.com/office/powerpoint/2010/main" val="181731021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35</a:t>
            </a:fld>
            <a:endParaRPr lang="en-US" dirty="0"/>
          </a:p>
        </p:txBody>
      </p:sp>
      <p:sp>
        <p:nvSpPr>
          <p:cNvPr id="5" name="Title 4"/>
          <p:cNvSpPr>
            <a:spLocks noGrp="1"/>
          </p:cNvSpPr>
          <p:nvPr>
            <p:ph type="title"/>
          </p:nvPr>
        </p:nvSpPr>
        <p:spPr/>
        <p:txBody>
          <a:bodyPr/>
          <a:lstStyle/>
          <a:p>
            <a:r>
              <a:rPr lang="en-US" dirty="0" smtClean="0"/>
              <a:t>Vibration Study (</a:t>
            </a:r>
            <a:r>
              <a:rPr lang="en-US" dirty="0" err="1" smtClean="0"/>
              <a:t>C.Collette</a:t>
            </a:r>
            <a:r>
              <a:rPr lang="en-US" dirty="0" smtClean="0"/>
              <a:t>, </a:t>
            </a:r>
            <a:r>
              <a:rPr lang="en-US" dirty="0" err="1" smtClean="0"/>
              <a:t>D.Thsilumba,ULB</a:t>
            </a:r>
            <a:r>
              <a:rPr lang="en-US" dirty="0" smtClean="0"/>
              <a:t>)</a:t>
            </a:r>
            <a:endParaRPr lang="en-US" sz="1000" dirty="0"/>
          </a:p>
        </p:txBody>
      </p:sp>
      <p:grpSp>
        <p:nvGrpSpPr>
          <p:cNvPr id="24" name="Group 23"/>
          <p:cNvGrpSpPr/>
          <p:nvPr/>
        </p:nvGrpSpPr>
        <p:grpSpPr>
          <a:xfrm>
            <a:off x="54797" y="1371601"/>
            <a:ext cx="4648200" cy="2514599"/>
            <a:chOff x="1143000" y="1447800"/>
            <a:chExt cx="5477510" cy="3173095"/>
          </a:xfrm>
        </p:grpSpPr>
        <p:pic>
          <p:nvPicPr>
            <p:cNvPr id="8" name="Picture 7" descr="ILC_FF.jpg"/>
            <p:cNvPicPr/>
            <p:nvPr/>
          </p:nvPicPr>
          <p:blipFill>
            <a:blip r:embed="rId2" cstate="print"/>
            <a:stretch>
              <a:fillRect/>
            </a:stretch>
          </p:blipFill>
          <p:spPr>
            <a:xfrm>
              <a:off x="1143000" y="1676400"/>
              <a:ext cx="5477510" cy="2944495"/>
            </a:xfrm>
            <a:prstGeom prst="rect">
              <a:avLst/>
            </a:prstGeom>
          </p:spPr>
        </p:pic>
        <p:sp>
          <p:nvSpPr>
            <p:cNvPr id="11" name="TextBox 10"/>
            <p:cNvSpPr txBox="1"/>
            <p:nvPr/>
          </p:nvSpPr>
          <p:spPr>
            <a:xfrm>
              <a:off x="3605076" y="1951233"/>
              <a:ext cx="553455" cy="329563"/>
            </a:xfrm>
            <a:prstGeom prst="rect">
              <a:avLst/>
            </a:prstGeom>
            <a:noFill/>
          </p:spPr>
          <p:txBody>
            <a:bodyPr wrap="none" rtlCol="0">
              <a:spAutoFit/>
            </a:bodyPr>
            <a:lstStyle/>
            <a:p>
              <a:r>
                <a:rPr lang="en-US" sz="1200" dirty="0" smtClean="0">
                  <a:solidFill>
                    <a:srgbClr val="0070C0"/>
                  </a:solidFill>
                </a:rPr>
                <a:t>QD0</a:t>
              </a:r>
              <a:endParaRPr lang="en-US" sz="1200" dirty="0">
                <a:solidFill>
                  <a:srgbClr val="0070C0"/>
                </a:solidFill>
              </a:endParaRPr>
            </a:p>
          </p:txBody>
        </p:sp>
        <p:cxnSp>
          <p:nvCxnSpPr>
            <p:cNvPr id="13" name="Straight Arrow Connector 12"/>
            <p:cNvCxnSpPr/>
            <p:nvPr/>
          </p:nvCxnSpPr>
          <p:spPr>
            <a:xfrm flipH="1">
              <a:off x="3352800" y="2105121"/>
              <a:ext cx="25227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131743" y="2105121"/>
              <a:ext cx="281124" cy="14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524000" y="1447800"/>
              <a:ext cx="535728" cy="329563"/>
            </a:xfrm>
            <a:prstGeom prst="rect">
              <a:avLst/>
            </a:prstGeom>
            <a:noFill/>
          </p:spPr>
          <p:txBody>
            <a:bodyPr wrap="none" rtlCol="0">
              <a:spAutoFit/>
            </a:bodyPr>
            <a:lstStyle/>
            <a:p>
              <a:r>
                <a:rPr lang="en-US" sz="1200" dirty="0" smtClean="0">
                  <a:solidFill>
                    <a:srgbClr val="0070C0"/>
                  </a:solidFill>
                </a:rPr>
                <a:t>QF1</a:t>
              </a:r>
              <a:endParaRPr lang="en-US" sz="1200" dirty="0">
                <a:solidFill>
                  <a:srgbClr val="0070C0"/>
                </a:solidFill>
              </a:endParaRPr>
            </a:p>
          </p:txBody>
        </p:sp>
        <p:sp>
          <p:nvSpPr>
            <p:cNvPr id="17" name="TextBox 16"/>
            <p:cNvSpPr txBox="1"/>
            <p:nvPr/>
          </p:nvSpPr>
          <p:spPr>
            <a:xfrm>
              <a:off x="5638800" y="1465780"/>
              <a:ext cx="535728" cy="329563"/>
            </a:xfrm>
            <a:prstGeom prst="rect">
              <a:avLst/>
            </a:prstGeom>
            <a:noFill/>
          </p:spPr>
          <p:txBody>
            <a:bodyPr wrap="none" rtlCol="0">
              <a:spAutoFit/>
            </a:bodyPr>
            <a:lstStyle/>
            <a:p>
              <a:r>
                <a:rPr lang="en-US" sz="1200" dirty="0" smtClean="0">
                  <a:solidFill>
                    <a:srgbClr val="0070C0"/>
                  </a:solidFill>
                </a:rPr>
                <a:t>QF1</a:t>
              </a:r>
              <a:endParaRPr lang="en-US" sz="1200" dirty="0">
                <a:solidFill>
                  <a:srgbClr val="0070C0"/>
                </a:solidFill>
              </a:endParaRPr>
            </a:p>
          </p:txBody>
        </p:sp>
        <p:sp>
          <p:nvSpPr>
            <p:cNvPr id="18" name="TextBox 17"/>
            <p:cNvSpPr txBox="1"/>
            <p:nvPr/>
          </p:nvSpPr>
          <p:spPr>
            <a:xfrm>
              <a:off x="4232747" y="3309992"/>
              <a:ext cx="837096" cy="329563"/>
            </a:xfrm>
            <a:prstGeom prst="rect">
              <a:avLst/>
            </a:prstGeom>
            <a:noFill/>
          </p:spPr>
          <p:txBody>
            <a:bodyPr wrap="none" rtlCol="0">
              <a:spAutoFit/>
            </a:bodyPr>
            <a:lstStyle/>
            <a:p>
              <a:r>
                <a:rPr lang="en-US" sz="1200" dirty="0" smtClean="0">
                  <a:solidFill>
                    <a:srgbClr val="0070C0"/>
                  </a:solidFill>
                </a:rPr>
                <a:t>Platform</a:t>
              </a:r>
              <a:endParaRPr lang="en-US" sz="1200" dirty="0">
                <a:solidFill>
                  <a:srgbClr val="0070C0"/>
                </a:solidFill>
              </a:endParaRPr>
            </a:p>
          </p:txBody>
        </p:sp>
        <p:sp>
          <p:nvSpPr>
            <p:cNvPr id="19" name="TextBox 18"/>
            <p:cNvSpPr txBox="1"/>
            <p:nvPr/>
          </p:nvSpPr>
          <p:spPr>
            <a:xfrm>
              <a:off x="4385469" y="2514600"/>
              <a:ext cx="487862" cy="329563"/>
            </a:xfrm>
            <a:prstGeom prst="rect">
              <a:avLst/>
            </a:prstGeom>
            <a:noFill/>
          </p:spPr>
          <p:txBody>
            <a:bodyPr wrap="none" rtlCol="0">
              <a:spAutoFit/>
            </a:bodyPr>
            <a:lstStyle/>
            <a:p>
              <a:r>
                <a:rPr lang="en-US" sz="1200" dirty="0" smtClean="0">
                  <a:solidFill>
                    <a:srgbClr val="0070C0"/>
                  </a:solidFill>
                </a:rPr>
                <a:t>SID</a:t>
              </a:r>
              <a:endParaRPr lang="en-US" sz="1200" dirty="0">
                <a:solidFill>
                  <a:srgbClr val="0070C0"/>
                </a:solidFill>
              </a:endParaRPr>
            </a:p>
          </p:txBody>
        </p:sp>
        <p:sp>
          <p:nvSpPr>
            <p:cNvPr id="20" name="TextBox 19"/>
            <p:cNvSpPr txBox="1"/>
            <p:nvPr/>
          </p:nvSpPr>
          <p:spPr>
            <a:xfrm>
              <a:off x="3600881" y="4174100"/>
              <a:ext cx="769731" cy="329563"/>
            </a:xfrm>
            <a:prstGeom prst="rect">
              <a:avLst/>
            </a:prstGeom>
            <a:noFill/>
          </p:spPr>
          <p:txBody>
            <a:bodyPr wrap="none" rtlCol="0">
              <a:spAutoFit/>
            </a:bodyPr>
            <a:lstStyle/>
            <a:p>
              <a:r>
                <a:rPr lang="en-US" sz="1200" dirty="0" smtClean="0">
                  <a:solidFill>
                    <a:srgbClr val="0070C0"/>
                  </a:solidFill>
                </a:rPr>
                <a:t>Ground</a:t>
              </a:r>
              <a:endParaRPr lang="en-US" sz="1200" dirty="0">
                <a:solidFill>
                  <a:srgbClr val="0070C0"/>
                </a:solidFill>
              </a:endParaRPr>
            </a:p>
          </p:txBody>
        </p:sp>
        <p:cxnSp>
          <p:nvCxnSpPr>
            <p:cNvPr id="21" name="Straight Arrow Connector 20"/>
            <p:cNvCxnSpPr/>
            <p:nvPr/>
          </p:nvCxnSpPr>
          <p:spPr>
            <a:xfrm flipH="1">
              <a:off x="3398431" y="4314830"/>
              <a:ext cx="25227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4327738" y="4343400"/>
              <a:ext cx="281124" cy="14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25" name="Rectangle 24"/>
          <p:cNvSpPr/>
          <p:nvPr/>
        </p:nvSpPr>
        <p:spPr>
          <a:xfrm>
            <a:off x="158758" y="4191000"/>
            <a:ext cx="7853978" cy="2308324"/>
          </a:xfrm>
          <a:prstGeom prst="rect">
            <a:avLst/>
          </a:prstGeom>
        </p:spPr>
        <p:txBody>
          <a:bodyPr wrap="square">
            <a:spAutoFit/>
          </a:bodyPr>
          <a:lstStyle/>
          <a:p>
            <a:pPr marL="342900" indent="-342900">
              <a:buFont typeface="+mj-lt"/>
              <a:buAutoNum type="arabicPeriod"/>
            </a:pPr>
            <a:r>
              <a:rPr lang="en-US" dirty="0" smtClean="0"/>
              <a:t>Ground </a:t>
            </a:r>
            <a:r>
              <a:rPr lang="en-US" dirty="0"/>
              <a:t>Motions </a:t>
            </a:r>
            <a:r>
              <a:rPr lang="en-US" dirty="0" smtClean="0"/>
              <a:t>measured </a:t>
            </a:r>
            <a:r>
              <a:rPr lang="en-US" dirty="0"/>
              <a:t>at the SLD detector </a:t>
            </a:r>
            <a:r>
              <a:rPr lang="en-US" dirty="0" smtClean="0"/>
              <a:t>hall</a:t>
            </a:r>
          </a:p>
          <a:p>
            <a:pPr marL="342900" indent="-342900">
              <a:buFont typeface="+mj-lt"/>
              <a:buAutoNum type="arabicPeriod"/>
            </a:pPr>
            <a:r>
              <a:rPr lang="en-US" dirty="0" smtClean="0"/>
              <a:t>Conservative </a:t>
            </a:r>
            <a:r>
              <a:rPr lang="en-US" dirty="0"/>
              <a:t>spectrum of the technical noise on the detector. </a:t>
            </a:r>
            <a:endParaRPr lang="en-US" dirty="0" smtClean="0"/>
          </a:p>
          <a:p>
            <a:pPr marL="342900" indent="-342900">
              <a:buFont typeface="+mj-lt"/>
              <a:buAutoNum type="arabicPeriod"/>
            </a:pPr>
            <a:r>
              <a:rPr lang="en-US" dirty="0" smtClean="0"/>
              <a:t>The </a:t>
            </a:r>
            <a:r>
              <a:rPr lang="en-US" dirty="0"/>
              <a:t>model predicts that the maximum level of </a:t>
            </a:r>
            <a:r>
              <a:rPr lang="en-US" i="1" dirty="0" err="1" smtClean="0"/>
              <a:t>r.m.s</a:t>
            </a:r>
            <a:r>
              <a:rPr lang="en-US" i="1" dirty="0" smtClean="0"/>
              <a:t>.</a:t>
            </a:r>
            <a:r>
              <a:rPr lang="en-US" dirty="0" smtClean="0"/>
              <a:t> </a:t>
            </a:r>
            <a:r>
              <a:rPr lang="en-US" dirty="0"/>
              <a:t>vibration seen by QDO is well below the capture range of the IP feedback system available in the ILC. With the addiction of an active stabilization system on QD0, it is also possible to achieve the stability requirements of </a:t>
            </a:r>
            <a:r>
              <a:rPr lang="en-US" dirty="0" smtClean="0"/>
              <a:t>CLIC.</a:t>
            </a:r>
          </a:p>
          <a:p>
            <a:pPr marL="342900" indent="-342900">
              <a:buFont typeface="+mj-lt"/>
              <a:buAutoNum type="arabicPeriod"/>
            </a:pPr>
            <a:r>
              <a:rPr lang="en-US" dirty="0"/>
              <a:t>E</a:t>
            </a:r>
            <a:r>
              <a:rPr lang="en-US" dirty="0" smtClean="0"/>
              <a:t>xperimental </a:t>
            </a:r>
            <a:r>
              <a:rPr lang="en-US" dirty="0"/>
              <a:t>measurements of the technical </a:t>
            </a:r>
            <a:r>
              <a:rPr lang="en-US" dirty="0" smtClean="0"/>
              <a:t>noise instrumenting CMS during LS1 with permanent vibration sensors</a:t>
            </a:r>
            <a:endParaRPr lang="en-US" dirty="0"/>
          </a:p>
        </p:txBody>
      </p:sp>
      <p:pic>
        <p:nvPicPr>
          <p:cNvPr id="27" name="Picture 26" descr="resp_off.jpg"/>
          <p:cNvPicPr/>
          <p:nvPr/>
        </p:nvPicPr>
        <p:blipFill rotWithShape="1">
          <a:blip r:embed="rId3"/>
          <a:srcRect l="48236" r="8269"/>
          <a:stretch/>
        </p:blipFill>
        <p:spPr>
          <a:xfrm>
            <a:off x="4673885" y="1144641"/>
            <a:ext cx="2209800" cy="3024955"/>
          </a:xfrm>
          <a:prstGeom prst="rect">
            <a:avLst/>
          </a:prstGeom>
        </p:spPr>
      </p:pic>
      <p:pic>
        <p:nvPicPr>
          <p:cNvPr id="28" name="Picture 27" descr="resp_on.jpg"/>
          <p:cNvPicPr/>
          <p:nvPr/>
        </p:nvPicPr>
        <p:blipFill rotWithShape="1">
          <a:blip r:embed="rId4"/>
          <a:srcRect l="49298" r="8710"/>
          <a:stretch/>
        </p:blipFill>
        <p:spPr>
          <a:xfrm>
            <a:off x="6843339" y="1166045"/>
            <a:ext cx="2294669" cy="3024955"/>
          </a:xfrm>
          <a:prstGeom prst="rect">
            <a:avLst/>
          </a:prstGeom>
        </p:spPr>
      </p:pic>
      <p:sp>
        <p:nvSpPr>
          <p:cNvPr id="29" name="TextBox 28"/>
          <p:cNvSpPr txBox="1"/>
          <p:nvPr/>
        </p:nvSpPr>
        <p:spPr>
          <a:xfrm>
            <a:off x="5084852" y="3571954"/>
            <a:ext cx="1168910" cy="307777"/>
          </a:xfrm>
          <a:prstGeom prst="rect">
            <a:avLst/>
          </a:prstGeom>
          <a:noFill/>
        </p:spPr>
        <p:txBody>
          <a:bodyPr wrap="none" rtlCol="0">
            <a:spAutoFit/>
          </a:bodyPr>
          <a:lstStyle/>
          <a:p>
            <a:r>
              <a:rPr lang="en-US" sz="1400" dirty="0"/>
              <a:t>C</a:t>
            </a:r>
            <a:r>
              <a:rPr lang="en-US" sz="1400" dirty="0" smtClean="0"/>
              <a:t>ontrol OFF</a:t>
            </a:r>
            <a:endParaRPr lang="en-US" sz="1400" dirty="0"/>
          </a:p>
        </p:txBody>
      </p:sp>
      <p:sp>
        <p:nvSpPr>
          <p:cNvPr id="30" name="TextBox 29"/>
          <p:cNvSpPr txBox="1"/>
          <p:nvPr/>
        </p:nvSpPr>
        <p:spPr>
          <a:xfrm>
            <a:off x="7206468" y="3578423"/>
            <a:ext cx="1120820" cy="307777"/>
          </a:xfrm>
          <a:prstGeom prst="rect">
            <a:avLst/>
          </a:prstGeom>
          <a:noFill/>
        </p:spPr>
        <p:txBody>
          <a:bodyPr wrap="none" rtlCol="0">
            <a:spAutoFit/>
          </a:bodyPr>
          <a:lstStyle/>
          <a:p>
            <a:r>
              <a:rPr lang="en-US" sz="1400" dirty="0" smtClean="0"/>
              <a:t>Control ON</a:t>
            </a:r>
            <a:endParaRPr lang="en-US" sz="1400" dirty="0"/>
          </a:p>
        </p:txBody>
      </p:sp>
      <p:sp>
        <p:nvSpPr>
          <p:cNvPr id="31" name="TextBox 30"/>
          <p:cNvSpPr txBox="1"/>
          <p:nvPr/>
        </p:nvSpPr>
        <p:spPr>
          <a:xfrm rot="16200000">
            <a:off x="4422413" y="2818242"/>
            <a:ext cx="748988" cy="369332"/>
          </a:xfrm>
          <a:prstGeom prst="rect">
            <a:avLst/>
          </a:prstGeom>
          <a:noFill/>
        </p:spPr>
        <p:txBody>
          <a:bodyPr wrap="none" rtlCol="0">
            <a:spAutoFit/>
          </a:bodyPr>
          <a:lstStyle/>
          <a:p>
            <a:r>
              <a:rPr lang="en-US" dirty="0" err="1" smtClean="0"/>
              <a:t>r.m.s</a:t>
            </a:r>
            <a:r>
              <a:rPr lang="en-US" dirty="0" smtClean="0"/>
              <a:t>.</a:t>
            </a:r>
            <a:endParaRPr lang="en-US" dirty="0"/>
          </a:p>
        </p:txBody>
      </p:sp>
    </p:spTree>
    <p:extLst>
      <p:ext uri="{BB962C8B-B14F-4D97-AF65-F5344CB8AC3E}">
        <p14:creationId xmlns:p14="http://schemas.microsoft.com/office/powerpoint/2010/main" val="25878525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36</a:t>
            </a:fld>
            <a:endParaRPr lang="en-US" dirty="0"/>
          </a:p>
        </p:txBody>
      </p:sp>
      <p:sp>
        <p:nvSpPr>
          <p:cNvPr id="3" name="Title 2"/>
          <p:cNvSpPr>
            <a:spLocks noGrp="1"/>
          </p:cNvSpPr>
          <p:nvPr>
            <p:ph type="title"/>
          </p:nvPr>
        </p:nvSpPr>
        <p:spPr/>
        <p:txBody>
          <a:bodyPr/>
          <a:lstStyle/>
          <a:p>
            <a:r>
              <a:rPr lang="en-US" dirty="0" smtClean="0"/>
              <a:t>Summary</a:t>
            </a:r>
            <a:endParaRPr lang="en-US" dirty="0"/>
          </a:p>
        </p:txBody>
      </p:sp>
      <p:sp>
        <p:nvSpPr>
          <p:cNvPr id="4" name="Content Placeholder 3"/>
          <p:cNvSpPr>
            <a:spLocks noGrp="1"/>
          </p:cNvSpPr>
          <p:nvPr>
            <p:ph sz="quarter" idx="14"/>
          </p:nvPr>
        </p:nvSpPr>
        <p:spPr/>
        <p:txBody>
          <a:bodyPr>
            <a:normAutofit fontScale="92500" lnSpcReduction="10000"/>
          </a:bodyPr>
          <a:lstStyle/>
          <a:p>
            <a:r>
              <a:rPr lang="en-US" dirty="0" smtClean="0"/>
              <a:t>Many of the </a:t>
            </a:r>
            <a:r>
              <a:rPr lang="en-US" dirty="0"/>
              <a:t>requirements </a:t>
            </a:r>
            <a:r>
              <a:rPr lang="en-US" dirty="0" smtClean="0"/>
              <a:t>of the MDI and the Detector Engineering are well established, but a vigorous Engineering effort needs to be deployed to spec them out.</a:t>
            </a:r>
          </a:p>
          <a:p>
            <a:endParaRPr lang="en-US" dirty="0" smtClean="0"/>
          </a:p>
          <a:p>
            <a:r>
              <a:rPr lang="en-US" dirty="0" smtClean="0"/>
              <a:t>Additional R&amp;D is required on few cases.</a:t>
            </a:r>
          </a:p>
          <a:p>
            <a:endParaRPr lang="en-US" dirty="0" smtClean="0"/>
          </a:p>
          <a:p>
            <a:r>
              <a:rPr lang="en-US" dirty="0" smtClean="0"/>
              <a:t>The limiting factor at this stage is the Manpower (Engineers and Draftsmen) required to spec out the requirements in a consistent engineering design. It is not an SID specific problem.</a:t>
            </a:r>
          </a:p>
          <a:p>
            <a:endParaRPr lang="en-US" dirty="0"/>
          </a:p>
          <a:p>
            <a:r>
              <a:rPr lang="en-US" dirty="0" smtClean="0"/>
              <a:t>The choice of a site (</a:t>
            </a:r>
            <a:r>
              <a:rPr lang="en-US" dirty="0" err="1" smtClean="0"/>
              <a:t>Kitakami</a:t>
            </a:r>
            <a:r>
              <a:rPr lang="en-US" dirty="0" smtClean="0"/>
              <a:t>) eliminates some options, although is not a game changer at this stage since the Engineering Design is still very conceptual.</a:t>
            </a:r>
            <a:endParaRPr lang="en-US" dirty="0"/>
          </a:p>
        </p:txBody>
      </p:sp>
    </p:spTree>
    <p:extLst>
      <p:ext uri="{BB962C8B-B14F-4D97-AF65-F5344CB8AC3E}">
        <p14:creationId xmlns:p14="http://schemas.microsoft.com/office/powerpoint/2010/main" val="39814219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7AE7BD4E-183A-4415-B004-B799C3BB7AEC}" type="slidenum">
              <a:rPr lang="en-US" smtClean="0"/>
              <a:pPr/>
              <a:t>37</a:t>
            </a:fld>
            <a:endParaRPr lang="en-US"/>
          </a:p>
        </p:txBody>
      </p:sp>
      <p:sp>
        <p:nvSpPr>
          <p:cNvPr id="4" name="TextBox 3"/>
          <p:cNvSpPr txBox="1"/>
          <p:nvPr/>
        </p:nvSpPr>
        <p:spPr>
          <a:xfrm>
            <a:off x="1897529" y="2465294"/>
            <a:ext cx="5658295" cy="1015663"/>
          </a:xfrm>
          <a:prstGeom prst="rect">
            <a:avLst/>
          </a:prstGeom>
          <a:noFill/>
        </p:spPr>
        <p:txBody>
          <a:bodyPr wrap="none" rtlCol="0">
            <a:spAutoFit/>
          </a:bodyPr>
          <a:lstStyle/>
          <a:p>
            <a:r>
              <a:rPr lang="en-US" sz="6000" dirty="0" smtClean="0"/>
              <a:t>EXTRA SLIDES</a:t>
            </a:r>
            <a:endParaRPr lang="en-US" sz="6000" dirty="0"/>
          </a:p>
        </p:txBody>
      </p:sp>
    </p:spTree>
    <p:extLst>
      <p:ext uri="{BB962C8B-B14F-4D97-AF65-F5344CB8AC3E}">
        <p14:creationId xmlns:p14="http://schemas.microsoft.com/office/powerpoint/2010/main" val="11584976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38</a:t>
            </a:fld>
            <a:endParaRPr lang="en-US" dirty="0"/>
          </a:p>
        </p:txBody>
      </p:sp>
      <p:sp>
        <p:nvSpPr>
          <p:cNvPr id="3" name="Title 2"/>
          <p:cNvSpPr>
            <a:spLocks noGrp="1"/>
          </p:cNvSpPr>
          <p:nvPr>
            <p:ph type="title"/>
          </p:nvPr>
        </p:nvSpPr>
        <p:spPr/>
        <p:txBody>
          <a:bodyPr/>
          <a:lstStyle/>
          <a:p>
            <a:r>
              <a:rPr lang="en-US" dirty="0" smtClean="0">
                <a:solidFill>
                  <a:srgbClr val="981E32"/>
                </a:solidFill>
              </a:rPr>
              <a:t>SID key design </a:t>
            </a:r>
            <a:r>
              <a:rPr lang="en-US" dirty="0">
                <a:solidFill>
                  <a:srgbClr val="981E32"/>
                </a:solidFill>
              </a:rPr>
              <a:t>features</a:t>
            </a:r>
            <a:endParaRPr lang="en-US" dirty="0"/>
          </a:p>
        </p:txBody>
      </p:sp>
      <p:pic>
        <p:nvPicPr>
          <p:cNvPr id="3074" name="Picture 2" descr="V:\SLD\SID\SID_CAD\SiDmm\Marco\dbd2.jpg"/>
          <p:cNvPicPr>
            <a:picLocks noGrp="1" noChangeAspect="1" noChangeArrowheads="1"/>
          </p:cNvPicPr>
          <p:nvPr>
            <p:ph sz="quarter"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2891212" y="3124200"/>
            <a:ext cx="5269651" cy="365759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80908" y="1219200"/>
            <a:ext cx="7134292" cy="1754326"/>
          </a:xfrm>
          <a:prstGeom prst="rect">
            <a:avLst/>
          </a:prstGeom>
        </p:spPr>
        <p:txBody>
          <a:bodyPr wrap="square">
            <a:spAutoFit/>
          </a:bodyPr>
          <a:lstStyle/>
          <a:p>
            <a:pPr>
              <a:lnSpc>
                <a:spcPct val="150000"/>
              </a:lnSpc>
            </a:pPr>
            <a:r>
              <a:rPr lang="en-US" dirty="0" smtClean="0"/>
              <a:t>	Compact  </a:t>
            </a:r>
            <a:r>
              <a:rPr lang="en-US" dirty="0"/>
              <a:t>design with 5 T Solenoid</a:t>
            </a:r>
          </a:p>
          <a:p>
            <a:pPr>
              <a:lnSpc>
                <a:spcPct val="150000"/>
              </a:lnSpc>
            </a:pPr>
            <a:r>
              <a:rPr lang="en-US" dirty="0"/>
              <a:t>	Single Ring </a:t>
            </a:r>
            <a:r>
              <a:rPr lang="en-US" dirty="0" smtClean="0"/>
              <a:t>Barrel ~ 4’000 tons</a:t>
            </a:r>
            <a:endParaRPr lang="en-US" dirty="0"/>
          </a:p>
          <a:p>
            <a:pPr>
              <a:lnSpc>
                <a:spcPct val="150000"/>
              </a:lnSpc>
            </a:pPr>
            <a:r>
              <a:rPr lang="en-US" dirty="0"/>
              <a:t>	Self Shielded: Stray Fields &amp; Radiation</a:t>
            </a:r>
          </a:p>
          <a:p>
            <a:pPr>
              <a:lnSpc>
                <a:spcPct val="150000"/>
              </a:lnSpc>
            </a:pPr>
            <a:r>
              <a:rPr lang="en-US" dirty="0"/>
              <a:t>	Short L* with </a:t>
            </a:r>
            <a:r>
              <a:rPr lang="en-US" dirty="0" smtClean="0"/>
              <a:t>QD0’s </a:t>
            </a:r>
            <a:r>
              <a:rPr lang="en-US" dirty="0"/>
              <a:t>supported from the doors</a:t>
            </a:r>
          </a:p>
        </p:txBody>
      </p:sp>
      <p:graphicFrame>
        <p:nvGraphicFramePr>
          <p:cNvPr id="7" name="Table 6"/>
          <p:cNvGraphicFramePr>
            <a:graphicFrameLocks noGrp="1"/>
          </p:cNvGraphicFramePr>
          <p:nvPr>
            <p:extLst>
              <p:ext uri="{D42A27DB-BD31-4B8C-83A1-F6EECF244321}">
                <p14:modId xmlns:p14="http://schemas.microsoft.com/office/powerpoint/2010/main" val="730634882"/>
              </p:ext>
            </p:extLst>
          </p:nvPr>
        </p:nvGraphicFramePr>
        <p:xfrm>
          <a:off x="381000" y="3276600"/>
          <a:ext cx="2286000" cy="2641600"/>
        </p:xfrm>
        <a:graphic>
          <a:graphicData uri="http://schemas.openxmlformats.org/drawingml/2006/table">
            <a:tbl>
              <a:tblPr/>
              <a:tblGrid>
                <a:gridCol w="1600200"/>
                <a:gridCol w="685800"/>
              </a:tblGrid>
              <a:tr h="152400">
                <a:tc>
                  <a:txBody>
                    <a:bodyPr/>
                    <a:lstStyle/>
                    <a:p>
                      <a:pPr algn="l" fontAlgn="b"/>
                      <a:r>
                        <a:rPr lang="en-US" sz="1000" b="0" i="0" u="none" strike="noStrike" dirty="0">
                          <a:effectLst/>
                          <a:latin typeface="Arial"/>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a:effectLst/>
                          <a:latin typeface="Arial"/>
                        </a:rPr>
                        <a:t>Barrel Ecal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effectLst/>
                          <a:latin typeface="Arial"/>
                        </a:rPr>
                        <a:t>60</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a:effectLst/>
                          <a:latin typeface="Arial"/>
                        </a:rPr>
                        <a:t>Barrel Hcal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effectLst/>
                          <a:latin typeface="Arial"/>
                        </a:rPr>
                        <a:t>450</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a:effectLst/>
                          <a:latin typeface="Arial"/>
                        </a:rPr>
                        <a:t>Coil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effectLst/>
                          <a:latin typeface="Arial"/>
                        </a:rPr>
                        <a:t>192</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a:effectLst/>
                          <a:latin typeface="Arial"/>
                        </a:rPr>
                        <a:t>Barrel Iron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effectLst/>
                          <a:latin typeface="Arial"/>
                        </a:rPr>
                        <a:t>3287</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l" fontAlgn="b"/>
                      <a:r>
                        <a:rPr lang="en-US" sz="1000" b="1" i="0" u="none" strike="noStrike" dirty="0">
                          <a:effectLst/>
                          <a:latin typeface="Arial"/>
                        </a:rPr>
                        <a:t>Total Barrel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effectLst/>
                          <a:latin typeface="Arial"/>
                        </a:rPr>
                        <a:t>3990</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a:effectLst/>
                          <a:latin typeface="Arial"/>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effectLst/>
                          <a:latin typeface="Arial"/>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dirty="0">
                          <a:effectLst/>
                          <a:latin typeface="Arial"/>
                        </a:rPr>
                        <a:t>Endcap </a:t>
                      </a:r>
                      <a:r>
                        <a:rPr lang="en-US" sz="1000" b="0" i="0" u="none" strike="noStrike" dirty="0" err="1">
                          <a:effectLst/>
                          <a:latin typeface="Arial"/>
                        </a:rPr>
                        <a:t>Ecal</a:t>
                      </a:r>
                      <a:endParaRPr lang="en-US" sz="1000" b="0" i="0" u="none" strike="noStrike" dirty="0">
                        <a:effectLst/>
                        <a:latin typeface="Arial"/>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effectLst/>
                          <a:latin typeface="Arial"/>
                        </a:rPr>
                        <a:t>10</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dirty="0">
                          <a:effectLst/>
                          <a:latin typeface="Arial"/>
                        </a:rPr>
                        <a:t>Endcap </a:t>
                      </a:r>
                      <a:r>
                        <a:rPr lang="en-US" sz="1000" b="0" i="0" u="none" strike="noStrike" dirty="0" err="1">
                          <a:effectLst/>
                          <a:latin typeface="Arial"/>
                        </a:rPr>
                        <a:t>Hcal</a:t>
                      </a:r>
                      <a:endParaRPr lang="en-US" sz="1000" b="0" i="0" u="none" strike="noStrike" dirty="0">
                        <a:effectLst/>
                        <a:latin typeface="Arial"/>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effectLst/>
                          <a:latin typeface="Arial"/>
                        </a:rPr>
                        <a:t>38</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dirty="0">
                          <a:effectLst/>
                          <a:latin typeface="Arial"/>
                        </a:rPr>
                        <a:t>Endcap Iron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effectLst/>
                          <a:latin typeface="Arial"/>
                        </a:rPr>
                        <a:t>2100</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a:effectLst/>
                          <a:latin typeface="Arial"/>
                        </a:rPr>
                        <a:t>Pacman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effectLst/>
                          <a:latin typeface="Arial"/>
                        </a:rPr>
                        <a:t>100</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a:effectLst/>
                          <a:latin typeface="Arial"/>
                        </a:rPr>
                        <a:t>Feet</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effectLst/>
                          <a:latin typeface="Arial"/>
                        </a:rPr>
                        <a:t>60</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a:effectLst/>
                          <a:latin typeface="Arial"/>
                        </a:rPr>
                        <a:t>BDS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effectLst/>
                          <a:latin typeface="Arial"/>
                        </a:rPr>
                        <a:t>5</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l" fontAlgn="b"/>
                      <a:r>
                        <a:rPr lang="en-US" sz="1000" b="1" i="0" u="none" strike="noStrike">
                          <a:effectLst/>
                          <a:latin typeface="Arial"/>
                        </a:rPr>
                        <a:t>Total Door (x1)</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effectLst/>
                          <a:latin typeface="Arial"/>
                        </a:rPr>
                        <a:t>2313</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a:effectLst/>
                          <a:latin typeface="Arial"/>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l" fontAlgn="b"/>
                      <a:r>
                        <a:rPr lang="en-US" sz="1000" b="1" i="0" u="none" strike="noStrike">
                          <a:solidFill>
                            <a:srgbClr val="FF0000"/>
                          </a:solidFill>
                          <a:effectLst/>
                          <a:latin typeface="Arial"/>
                        </a:rPr>
                        <a:t>Total SiD</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effectLst/>
                          <a:latin typeface="Arial"/>
                        </a:rPr>
                        <a:t>8615</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7373683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oor explode.jpg"/>
          <p:cNvPicPr>
            <a:picLocks noChangeAspect="1"/>
          </p:cNvPicPr>
          <p:nvPr/>
        </p:nvPicPr>
        <p:blipFill>
          <a:blip r:embed="rId3" cstate="print"/>
          <a:stretch>
            <a:fillRect/>
          </a:stretch>
        </p:blipFill>
        <p:spPr>
          <a:xfrm>
            <a:off x="107504" y="116632"/>
            <a:ext cx="8758791" cy="6192688"/>
          </a:xfrm>
          <a:prstGeom prst="rect">
            <a:avLst/>
          </a:prstGeom>
        </p:spPr>
      </p:pic>
      <p:grpSp>
        <p:nvGrpSpPr>
          <p:cNvPr id="7" name="Group 6"/>
          <p:cNvGrpSpPr/>
          <p:nvPr/>
        </p:nvGrpSpPr>
        <p:grpSpPr>
          <a:xfrm>
            <a:off x="642910" y="214290"/>
            <a:ext cx="8172574" cy="6032314"/>
            <a:chOff x="642910" y="214290"/>
            <a:chExt cx="8172574" cy="6032314"/>
          </a:xfrm>
        </p:grpSpPr>
        <p:sp>
          <p:nvSpPr>
            <p:cNvPr id="3" name="TextBox 2"/>
            <p:cNvSpPr txBox="1"/>
            <p:nvPr/>
          </p:nvSpPr>
          <p:spPr>
            <a:xfrm>
              <a:off x="6372200" y="5877272"/>
              <a:ext cx="2443284" cy="369332"/>
            </a:xfrm>
            <a:prstGeom prst="rect">
              <a:avLst/>
            </a:prstGeom>
            <a:noFill/>
          </p:spPr>
          <p:txBody>
            <a:bodyPr wrap="none" rtlCol="0">
              <a:spAutoFit/>
            </a:bodyPr>
            <a:lstStyle/>
            <a:p>
              <a:r>
                <a:rPr lang="en-US" dirty="0" smtClean="0"/>
                <a:t>Total Mass ~ 2’300 Tons</a:t>
              </a:r>
              <a:endParaRPr lang="en-US" dirty="0"/>
            </a:p>
          </p:txBody>
        </p:sp>
        <p:sp>
          <p:nvSpPr>
            <p:cNvPr id="4" name="TextBox 3"/>
            <p:cNvSpPr txBox="1"/>
            <p:nvPr/>
          </p:nvSpPr>
          <p:spPr>
            <a:xfrm>
              <a:off x="3702210" y="214290"/>
              <a:ext cx="1739579" cy="584775"/>
            </a:xfrm>
            <a:prstGeom prst="rect">
              <a:avLst/>
            </a:prstGeom>
            <a:noFill/>
          </p:spPr>
          <p:txBody>
            <a:bodyPr wrap="none" rtlCol="0">
              <a:spAutoFit/>
            </a:bodyPr>
            <a:lstStyle/>
            <a:p>
              <a:r>
                <a:rPr lang="en-US" sz="3200" dirty="0" smtClean="0"/>
                <a:t>End Door</a:t>
              </a:r>
              <a:endParaRPr lang="en-US" sz="3200" dirty="0"/>
            </a:p>
          </p:txBody>
        </p:sp>
        <p:sp>
          <p:nvSpPr>
            <p:cNvPr id="5" name="TextBox 4"/>
            <p:cNvSpPr txBox="1"/>
            <p:nvPr/>
          </p:nvSpPr>
          <p:spPr>
            <a:xfrm>
              <a:off x="4786314" y="4786322"/>
              <a:ext cx="2390078" cy="646331"/>
            </a:xfrm>
            <a:prstGeom prst="rect">
              <a:avLst/>
            </a:prstGeom>
            <a:noFill/>
          </p:spPr>
          <p:txBody>
            <a:bodyPr wrap="none" rtlCol="0">
              <a:spAutoFit/>
            </a:bodyPr>
            <a:lstStyle/>
            <a:p>
              <a:r>
                <a:rPr lang="en-US" dirty="0" smtClean="0"/>
                <a:t>11 x 200mm Iron plates</a:t>
              </a:r>
            </a:p>
            <a:p>
              <a:pPr algn="ctr"/>
              <a:r>
                <a:rPr lang="en-US" dirty="0" smtClean="0"/>
                <a:t>40mm gap</a:t>
              </a:r>
              <a:endParaRPr lang="en-US" dirty="0"/>
            </a:p>
          </p:txBody>
        </p:sp>
        <p:sp>
          <p:nvSpPr>
            <p:cNvPr id="6" name="TextBox 5"/>
            <p:cNvSpPr txBox="1"/>
            <p:nvPr/>
          </p:nvSpPr>
          <p:spPr>
            <a:xfrm>
              <a:off x="642910" y="1071546"/>
              <a:ext cx="1324402" cy="646331"/>
            </a:xfrm>
            <a:prstGeom prst="rect">
              <a:avLst/>
            </a:prstGeom>
            <a:noFill/>
          </p:spPr>
          <p:txBody>
            <a:bodyPr wrap="none" rtlCol="0">
              <a:spAutoFit/>
            </a:bodyPr>
            <a:lstStyle/>
            <a:p>
              <a:pPr algn="ctr"/>
              <a:r>
                <a:rPr lang="en-US" dirty="0" err="1" smtClean="0"/>
                <a:t>Pacman</a:t>
              </a:r>
              <a:endParaRPr lang="en-US" dirty="0" smtClean="0"/>
            </a:p>
            <a:p>
              <a:r>
                <a:rPr lang="en-US" dirty="0" smtClean="0"/>
                <a:t>on the door</a:t>
              </a:r>
              <a:endParaRPr lang="en-US" dirty="0"/>
            </a:p>
          </p:txBody>
        </p:sp>
      </p:grpSp>
    </p:spTree>
    <p:extLst>
      <p:ext uri="{BB962C8B-B14F-4D97-AF65-F5344CB8AC3E}">
        <p14:creationId xmlns:p14="http://schemas.microsoft.com/office/powerpoint/2010/main" val="20511263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a:bodyPr>
          <a:lstStyle/>
          <a:p>
            <a:r>
              <a:rPr lang="en-US" dirty="0" smtClean="0"/>
              <a:t>Steps toward a real </a:t>
            </a:r>
            <a:r>
              <a:rPr lang="en-US" dirty="0" err="1" smtClean="0"/>
              <a:t>SiD</a:t>
            </a:r>
            <a:endParaRPr lang="en-US" dirty="0"/>
          </a:p>
        </p:txBody>
      </p:sp>
      <p:sp>
        <p:nvSpPr>
          <p:cNvPr id="3" name="Content Placeholder 2"/>
          <p:cNvSpPr>
            <a:spLocks noGrp="1"/>
          </p:cNvSpPr>
          <p:nvPr>
            <p:ph idx="4294967295"/>
          </p:nvPr>
        </p:nvSpPr>
        <p:spPr>
          <a:xfrm>
            <a:off x="443501" y="1295400"/>
            <a:ext cx="8229600" cy="4953000"/>
          </a:xfrm>
          <a:prstGeom prst="rect">
            <a:avLst/>
          </a:prstGeom>
        </p:spPr>
        <p:txBody>
          <a:bodyPr>
            <a:normAutofit fontScale="92500" lnSpcReduction="20000"/>
          </a:bodyPr>
          <a:lstStyle/>
          <a:p>
            <a:r>
              <a:rPr lang="en-US" dirty="0" smtClean="0"/>
              <a:t>Some national body (</a:t>
            </a:r>
            <a:r>
              <a:rPr lang="en-US" dirty="0" err="1" smtClean="0"/>
              <a:t>ies</a:t>
            </a:r>
            <a:r>
              <a:rPr lang="en-US" dirty="0" smtClean="0"/>
              <a:t>) (Japan and collaborators?) commits to linear collider </a:t>
            </a:r>
            <a:r>
              <a:rPr lang="en-US" dirty="0" smtClean="0">
                <a:solidFill>
                  <a:srgbClr val="FF0000"/>
                </a:solidFill>
              </a:rPr>
              <a:t>2014</a:t>
            </a:r>
          </a:p>
          <a:p>
            <a:endParaRPr lang="en-US" dirty="0" smtClean="0"/>
          </a:p>
          <a:p>
            <a:r>
              <a:rPr lang="en-US" dirty="0" smtClean="0"/>
              <a:t>Optimize </a:t>
            </a:r>
            <a:r>
              <a:rPr lang="en-US" dirty="0" err="1" smtClean="0"/>
              <a:t>SiD</a:t>
            </a:r>
            <a:r>
              <a:rPr lang="en-US" dirty="0" smtClean="0"/>
              <a:t> + Value engineering : lower costs and preserve performance</a:t>
            </a:r>
          </a:p>
          <a:p>
            <a:endParaRPr lang="en-US" dirty="0" smtClean="0"/>
          </a:p>
          <a:p>
            <a:r>
              <a:rPr lang="en-US" dirty="0" smtClean="0"/>
              <a:t>Prepare serious TDR with technical prototypes and serious cost estimate. 3 years: </a:t>
            </a:r>
            <a:r>
              <a:rPr lang="en-US" dirty="0" smtClean="0">
                <a:solidFill>
                  <a:srgbClr val="FF0000"/>
                </a:solidFill>
              </a:rPr>
              <a:t>2017</a:t>
            </a:r>
          </a:p>
          <a:p>
            <a:endParaRPr lang="en-US" dirty="0" smtClean="0"/>
          </a:p>
          <a:p>
            <a:r>
              <a:rPr lang="en-US" dirty="0" smtClean="0"/>
              <a:t>Requires a fully reviewed TDR. Assume the review process, with minor iterations, takes 1 year. </a:t>
            </a:r>
            <a:r>
              <a:rPr lang="en-US" dirty="0" smtClean="0">
                <a:solidFill>
                  <a:srgbClr val="FF0000"/>
                </a:solidFill>
              </a:rPr>
              <a:t>2018</a:t>
            </a:r>
          </a:p>
          <a:p>
            <a:endParaRPr lang="en-US" dirty="0" smtClean="0"/>
          </a:p>
          <a:p>
            <a:r>
              <a:rPr lang="en-US" dirty="0" smtClean="0"/>
              <a:t>Ready </a:t>
            </a:r>
            <a:r>
              <a:rPr lang="en-US" dirty="0"/>
              <a:t>for Construction…Adding </a:t>
            </a:r>
            <a:r>
              <a:rPr lang="en-US" dirty="0" smtClean="0"/>
              <a:t>time for collaboration </a:t>
            </a:r>
            <a:r>
              <a:rPr lang="en-US" dirty="0"/>
              <a:t>formation…</a:t>
            </a:r>
          </a:p>
          <a:p>
            <a:endParaRPr lang="en-US" dirty="0" smtClean="0">
              <a:solidFill>
                <a:srgbClr val="FF0000"/>
              </a:solidFill>
            </a:endParaRPr>
          </a:p>
        </p:txBody>
      </p:sp>
      <p:sp>
        <p:nvSpPr>
          <p:cNvPr id="6" name="Slide Number Placeholder 5"/>
          <p:cNvSpPr>
            <a:spLocks noGrp="1"/>
          </p:cNvSpPr>
          <p:nvPr>
            <p:ph type="sldNum" sz="quarter" idx="4294967295"/>
          </p:nvPr>
        </p:nvSpPr>
        <p:spPr>
          <a:xfrm>
            <a:off x="6553200" y="6356350"/>
            <a:ext cx="2133600" cy="365125"/>
          </a:xfrm>
          <a:prstGeom prst="rect">
            <a:avLst/>
          </a:prstGeom>
        </p:spPr>
        <p:txBody>
          <a:bodyPr/>
          <a:lstStyle/>
          <a:p>
            <a:fld id="{3AA1D278-B2C1-4353-A3DD-49F25952E727}" type="slidenum">
              <a:rPr lang="en-US" smtClean="0"/>
              <a:pPr/>
              <a:t>4</a:t>
            </a:fld>
            <a:endParaRPr lang="en-US"/>
          </a:p>
        </p:txBody>
      </p:sp>
    </p:spTree>
    <p:extLst>
      <p:ext uri="{BB962C8B-B14F-4D97-AF65-F5344CB8AC3E}">
        <p14:creationId xmlns:p14="http://schemas.microsoft.com/office/powerpoint/2010/main" val="94712773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oor split.jpg"/>
          <p:cNvPicPr>
            <a:picLocks noChangeAspect="1"/>
          </p:cNvPicPr>
          <p:nvPr/>
        </p:nvPicPr>
        <p:blipFill>
          <a:blip r:embed="rId4" cstate="print"/>
          <a:stretch>
            <a:fillRect/>
          </a:stretch>
        </p:blipFill>
        <p:spPr>
          <a:xfrm>
            <a:off x="35496" y="3501008"/>
            <a:ext cx="4481242" cy="3168352"/>
          </a:xfrm>
          <a:prstGeom prst="rect">
            <a:avLst/>
          </a:prstGeom>
        </p:spPr>
      </p:pic>
      <p:graphicFrame>
        <p:nvGraphicFramePr>
          <p:cNvPr id="11266" name="Object 2"/>
          <p:cNvGraphicFramePr>
            <a:graphicFrameLocks noChangeAspect="1"/>
          </p:cNvGraphicFramePr>
          <p:nvPr/>
        </p:nvGraphicFramePr>
        <p:xfrm>
          <a:off x="4932040" y="332656"/>
          <a:ext cx="3454152" cy="2670571"/>
        </p:xfrm>
        <a:graphic>
          <a:graphicData uri="http://schemas.openxmlformats.org/presentationml/2006/ole">
            <mc:AlternateContent xmlns:mc="http://schemas.openxmlformats.org/markup-compatibility/2006">
              <mc:Choice xmlns:v="urn:schemas-microsoft-com:vml" Requires="v">
                <p:oleObj spid="_x0000_s1117" name="Acrobat Document" r:id="rId5" imgW="7542857" imgH="5830114" progId="AcroExch.Document.7">
                  <p:embed/>
                </p:oleObj>
              </mc:Choice>
              <mc:Fallback>
                <p:oleObj name="Acrobat Document" r:id="rId5" imgW="7542857" imgH="5830114" progId="AcroExch.Document.7">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32040" y="332656"/>
                        <a:ext cx="3454152" cy="267057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267" name="Object 3"/>
          <p:cNvGraphicFramePr>
            <a:graphicFrameLocks noChangeAspect="1"/>
          </p:cNvGraphicFramePr>
          <p:nvPr/>
        </p:nvGraphicFramePr>
        <p:xfrm>
          <a:off x="395536" y="188640"/>
          <a:ext cx="3805808" cy="2942543"/>
        </p:xfrm>
        <a:graphic>
          <a:graphicData uri="http://schemas.openxmlformats.org/presentationml/2006/ole">
            <mc:AlternateContent xmlns:mc="http://schemas.openxmlformats.org/markup-compatibility/2006">
              <mc:Choice xmlns:v="urn:schemas-microsoft-com:vml" Requires="v">
                <p:oleObj spid="_x0000_s1118" name="Acrobat Document" r:id="rId7" imgW="7542857" imgH="5830114" progId="AcroExch.Document.7">
                  <p:embed/>
                </p:oleObj>
              </mc:Choice>
              <mc:Fallback>
                <p:oleObj name="Acrobat Document" r:id="rId7" imgW="7542857" imgH="5830114" progId="AcroExch.Document.7">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5536" y="188640"/>
                        <a:ext cx="3805808" cy="294254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1187624" y="3059668"/>
            <a:ext cx="2288832" cy="369332"/>
          </a:xfrm>
          <a:prstGeom prst="rect">
            <a:avLst/>
          </a:prstGeom>
          <a:noFill/>
        </p:spPr>
        <p:txBody>
          <a:bodyPr wrap="none" rtlCol="0">
            <a:spAutoFit/>
          </a:bodyPr>
          <a:lstStyle/>
          <a:p>
            <a:r>
              <a:rPr lang="en-US" dirty="0" err="1" smtClean="0"/>
              <a:t>Intraplate</a:t>
            </a:r>
            <a:r>
              <a:rPr lang="en-US" dirty="0" smtClean="0"/>
              <a:t> connections</a:t>
            </a:r>
            <a:endParaRPr lang="en-US" dirty="0"/>
          </a:p>
        </p:txBody>
      </p:sp>
      <p:sp>
        <p:nvSpPr>
          <p:cNvPr id="8" name="TextBox 7"/>
          <p:cNvSpPr txBox="1"/>
          <p:nvPr/>
        </p:nvSpPr>
        <p:spPr>
          <a:xfrm>
            <a:off x="5940152" y="3059668"/>
            <a:ext cx="1438151" cy="369332"/>
          </a:xfrm>
          <a:prstGeom prst="rect">
            <a:avLst/>
          </a:prstGeom>
          <a:noFill/>
        </p:spPr>
        <p:txBody>
          <a:bodyPr wrap="none" rtlCol="0">
            <a:spAutoFit/>
          </a:bodyPr>
          <a:lstStyle/>
          <a:p>
            <a:r>
              <a:rPr lang="en-US" dirty="0" smtClean="0"/>
              <a:t>Spacer Offset</a:t>
            </a:r>
            <a:endParaRPr lang="en-US" dirty="0"/>
          </a:p>
        </p:txBody>
      </p:sp>
      <p:pic>
        <p:nvPicPr>
          <p:cNvPr id="9" name="Picture 8" descr="door explode.jpg"/>
          <p:cNvPicPr>
            <a:picLocks noChangeAspect="1"/>
          </p:cNvPicPr>
          <p:nvPr/>
        </p:nvPicPr>
        <p:blipFill>
          <a:blip r:embed="rId9" cstate="print"/>
          <a:stretch>
            <a:fillRect/>
          </a:stretch>
        </p:blipFill>
        <p:spPr>
          <a:xfrm>
            <a:off x="4571999" y="3501008"/>
            <a:ext cx="4481243" cy="3168352"/>
          </a:xfrm>
          <a:prstGeom prst="rect">
            <a:avLst/>
          </a:prstGeom>
        </p:spPr>
      </p:pic>
      <p:sp>
        <p:nvSpPr>
          <p:cNvPr id="10" name="TextBox 9"/>
          <p:cNvSpPr txBox="1"/>
          <p:nvPr/>
        </p:nvSpPr>
        <p:spPr>
          <a:xfrm>
            <a:off x="4615750" y="3501008"/>
            <a:ext cx="1324402" cy="646331"/>
          </a:xfrm>
          <a:prstGeom prst="rect">
            <a:avLst/>
          </a:prstGeom>
          <a:noFill/>
        </p:spPr>
        <p:txBody>
          <a:bodyPr wrap="none" rtlCol="0">
            <a:spAutoFit/>
          </a:bodyPr>
          <a:lstStyle/>
          <a:p>
            <a:pPr algn="ctr"/>
            <a:r>
              <a:rPr lang="en-US" dirty="0" err="1" smtClean="0"/>
              <a:t>Pacman</a:t>
            </a:r>
            <a:endParaRPr lang="en-US" dirty="0" smtClean="0"/>
          </a:p>
          <a:p>
            <a:r>
              <a:rPr lang="en-US" dirty="0" smtClean="0"/>
              <a:t>on the door</a:t>
            </a:r>
            <a:endParaRPr lang="en-US" dirty="0"/>
          </a:p>
        </p:txBody>
      </p:sp>
      <p:sp>
        <p:nvSpPr>
          <p:cNvPr id="11" name="TextBox 10"/>
          <p:cNvSpPr txBox="1"/>
          <p:nvPr/>
        </p:nvSpPr>
        <p:spPr>
          <a:xfrm>
            <a:off x="6663164" y="6023029"/>
            <a:ext cx="2390078" cy="646331"/>
          </a:xfrm>
          <a:prstGeom prst="rect">
            <a:avLst/>
          </a:prstGeom>
          <a:noFill/>
        </p:spPr>
        <p:txBody>
          <a:bodyPr wrap="none" rtlCol="0">
            <a:spAutoFit/>
          </a:bodyPr>
          <a:lstStyle/>
          <a:p>
            <a:r>
              <a:rPr lang="en-US" dirty="0" smtClean="0"/>
              <a:t>11 x 200mm Iron plates</a:t>
            </a:r>
          </a:p>
          <a:p>
            <a:pPr algn="ctr"/>
            <a:r>
              <a:rPr lang="en-US" dirty="0" smtClean="0"/>
              <a:t>40mm gap</a:t>
            </a:r>
            <a:endParaRPr lang="en-US" dirty="0"/>
          </a:p>
        </p:txBody>
      </p:sp>
      <p:sp>
        <p:nvSpPr>
          <p:cNvPr id="12" name="TextBox 11"/>
          <p:cNvSpPr txBox="1"/>
          <p:nvPr/>
        </p:nvSpPr>
        <p:spPr>
          <a:xfrm>
            <a:off x="6400800" y="3501008"/>
            <a:ext cx="2652442" cy="369332"/>
          </a:xfrm>
          <a:prstGeom prst="rect">
            <a:avLst/>
          </a:prstGeom>
          <a:noFill/>
        </p:spPr>
        <p:txBody>
          <a:bodyPr wrap="square" rtlCol="0">
            <a:spAutoFit/>
          </a:bodyPr>
          <a:lstStyle/>
          <a:p>
            <a:r>
              <a:rPr lang="en-US" dirty="0" smtClean="0"/>
              <a:t>Total Mass ~ 2’300 Tons</a:t>
            </a:r>
            <a:endParaRPr lang="en-US" dirty="0"/>
          </a:p>
        </p:txBody>
      </p:sp>
    </p:spTree>
    <p:extLst>
      <p:ext uri="{BB962C8B-B14F-4D97-AF65-F5344CB8AC3E}">
        <p14:creationId xmlns:p14="http://schemas.microsoft.com/office/powerpoint/2010/main" val="261899162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1"/>
          <p:cNvSpPr>
            <a:spLocks noGrp="1"/>
          </p:cNvSpPr>
          <p:nvPr>
            <p:ph type="sldNum" sz="quarter" idx="10"/>
          </p:nvPr>
        </p:nvSpPr>
        <p:spPr/>
        <p:txBody>
          <a:bodyPr/>
          <a:lstStyle/>
          <a:p>
            <a:fld id="{7A33653C-8DD9-459D-970C-84C4DE45268E}" type="slidenum">
              <a:rPr lang="en-US"/>
              <a:pPr/>
              <a:t>41</a:t>
            </a:fld>
            <a:endParaRPr lang="en-US"/>
          </a:p>
        </p:txBody>
      </p:sp>
      <p:sp>
        <p:nvSpPr>
          <p:cNvPr id="111618" name="Text Box 2"/>
          <p:cNvSpPr txBox="1">
            <a:spLocks noChangeArrowheads="1"/>
          </p:cNvSpPr>
          <p:nvPr/>
        </p:nvSpPr>
        <p:spPr bwMode="auto">
          <a:xfrm>
            <a:off x="3048000" y="304800"/>
            <a:ext cx="3200400"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111619" name="Text Box 3"/>
          <p:cNvSpPr txBox="1">
            <a:spLocks noChangeArrowheads="1"/>
          </p:cNvSpPr>
          <p:nvPr/>
        </p:nvSpPr>
        <p:spPr bwMode="auto">
          <a:xfrm>
            <a:off x="3224213" y="68263"/>
            <a:ext cx="2695575" cy="366712"/>
          </a:xfrm>
          <a:prstGeom prst="rect">
            <a:avLst/>
          </a:prstGeom>
          <a:noFill/>
          <a:ln w="9525">
            <a:noFill/>
            <a:miter lim="800000"/>
            <a:headEnd/>
            <a:tailEnd/>
          </a:ln>
          <a:effectLst/>
        </p:spPr>
        <p:txBody>
          <a:bodyPr>
            <a:spAutoFit/>
          </a:bodyPr>
          <a:lstStyle/>
          <a:p>
            <a:pPr algn="ctr">
              <a:spcBef>
                <a:spcPct val="50000"/>
              </a:spcBef>
            </a:pPr>
            <a:r>
              <a:rPr lang="en-US">
                <a:solidFill>
                  <a:srgbClr val="0000FF"/>
                </a:solidFill>
              </a:rPr>
              <a:t>Iron</a:t>
            </a:r>
            <a:r>
              <a:rPr lang="en-US"/>
              <a:t> </a:t>
            </a:r>
            <a:r>
              <a:rPr lang="en-US">
                <a:solidFill>
                  <a:srgbClr val="0000FF"/>
                </a:solidFill>
              </a:rPr>
              <a:t>Barrel Yoke layout</a:t>
            </a:r>
          </a:p>
        </p:txBody>
      </p:sp>
      <p:pic>
        <p:nvPicPr>
          <p:cNvPr id="111620" name="Picture 4" descr="explode1"/>
          <p:cNvPicPr>
            <a:picLocks noChangeAspect="1" noChangeArrowheads="1"/>
          </p:cNvPicPr>
          <p:nvPr/>
        </p:nvPicPr>
        <p:blipFill>
          <a:blip r:embed="rId3" cstate="print"/>
          <a:srcRect l="4762" t="9135" r="6349" b="12296"/>
          <a:stretch>
            <a:fillRect/>
          </a:stretch>
        </p:blipFill>
        <p:spPr bwMode="auto">
          <a:xfrm>
            <a:off x="4148138" y="2849563"/>
            <a:ext cx="4724400" cy="3627437"/>
          </a:xfrm>
          <a:prstGeom prst="rect">
            <a:avLst/>
          </a:prstGeom>
          <a:noFill/>
        </p:spPr>
      </p:pic>
      <p:pic>
        <p:nvPicPr>
          <p:cNvPr id="111621" name="Picture 5"/>
          <p:cNvPicPr>
            <a:picLocks noChangeAspect="1" noChangeArrowheads="1"/>
          </p:cNvPicPr>
          <p:nvPr/>
        </p:nvPicPr>
        <p:blipFill>
          <a:blip r:embed="rId4" cstate="print"/>
          <a:srcRect/>
          <a:stretch>
            <a:fillRect/>
          </a:stretch>
        </p:blipFill>
        <p:spPr bwMode="auto">
          <a:xfrm>
            <a:off x="192088" y="484188"/>
            <a:ext cx="3376612" cy="2565400"/>
          </a:xfrm>
          <a:prstGeom prst="rect">
            <a:avLst/>
          </a:prstGeom>
          <a:noFill/>
          <a:ln w="9525">
            <a:noFill/>
            <a:miter lim="800000"/>
            <a:headEnd/>
            <a:tailEnd/>
          </a:ln>
          <a:effectLst/>
        </p:spPr>
      </p:pic>
      <p:sp>
        <p:nvSpPr>
          <p:cNvPr id="111622" name="Text Box 6"/>
          <p:cNvSpPr txBox="1">
            <a:spLocks noChangeArrowheads="1"/>
          </p:cNvSpPr>
          <p:nvPr/>
        </p:nvSpPr>
        <p:spPr bwMode="auto">
          <a:xfrm>
            <a:off x="4305300" y="441325"/>
            <a:ext cx="4200525" cy="2225675"/>
          </a:xfrm>
          <a:prstGeom prst="rect">
            <a:avLst/>
          </a:prstGeom>
          <a:noFill/>
          <a:ln w="9525">
            <a:noFill/>
            <a:miter lim="800000"/>
            <a:headEnd/>
            <a:tailEnd/>
          </a:ln>
          <a:effectLst/>
        </p:spPr>
        <p:txBody>
          <a:bodyPr>
            <a:spAutoFit/>
          </a:bodyPr>
          <a:lstStyle/>
          <a:p>
            <a:pPr>
              <a:spcBef>
                <a:spcPct val="50000"/>
              </a:spcBef>
            </a:pPr>
            <a:r>
              <a:rPr lang="en-US" sz="1000"/>
              <a:t>Bolted assembly, 144 plates 200 mm thick, 40mm gap</a:t>
            </a:r>
          </a:p>
          <a:p>
            <a:pPr>
              <a:spcBef>
                <a:spcPct val="50000"/>
              </a:spcBef>
            </a:pPr>
            <a:r>
              <a:rPr lang="en-US" sz="1000"/>
              <a:t>Opportunity to make blank assembly at the factory before shipping</a:t>
            </a:r>
          </a:p>
          <a:p>
            <a:endParaRPr lang="en-US" sz="1000"/>
          </a:p>
          <a:p>
            <a:r>
              <a:rPr lang="en-US" sz="1000"/>
              <a:t>Preliminary Contacts with Kawasaki Heavy Industries</a:t>
            </a:r>
          </a:p>
          <a:p>
            <a:endParaRPr lang="en-US" sz="1000"/>
          </a:p>
          <a:p>
            <a:pPr marL="263525" lvl="1" indent="92075">
              <a:buFontTx/>
              <a:buChar char="•"/>
            </a:pPr>
            <a:r>
              <a:rPr lang="en-US" sz="1000"/>
              <a:t>Plate thickness tolerance for each: 0.1mm </a:t>
            </a:r>
          </a:p>
          <a:p>
            <a:pPr>
              <a:buFontTx/>
              <a:buChar char="•"/>
            </a:pPr>
            <a:endParaRPr lang="en-US" sz="1000"/>
          </a:p>
          <a:p>
            <a:pPr marL="263525" lvl="1" indent="92075">
              <a:buFontTx/>
              <a:buChar char="•"/>
            </a:pPr>
            <a:r>
              <a:rPr lang="en-US" sz="1000"/>
              <a:t>Plate flatness: 4mm (in a plate)</a:t>
            </a:r>
          </a:p>
          <a:p>
            <a:pPr>
              <a:buFontTx/>
              <a:buChar char="•"/>
            </a:pPr>
            <a:endParaRPr lang="en-US" sz="1000"/>
          </a:p>
          <a:p>
            <a:pPr marL="263525" lvl="1" indent="92075">
              <a:buFontTx/>
              <a:buChar char="•"/>
            </a:pPr>
            <a:r>
              <a:rPr lang="en-US" sz="1000"/>
              <a:t>Fabrication (assembling &amp; welding) tolerance: 2mm</a:t>
            </a:r>
          </a:p>
          <a:p>
            <a:pPr>
              <a:buFontTx/>
              <a:buChar char="•"/>
            </a:pPr>
            <a:endParaRPr lang="en-US" sz="1000"/>
          </a:p>
          <a:p>
            <a:pPr marL="263525" lvl="1" indent="92075">
              <a:buFontTx/>
              <a:buChar char="•"/>
            </a:pPr>
            <a:r>
              <a:rPr lang="en-US" sz="1000"/>
              <a:t>Full trial assembly: capable (but need to study)</a:t>
            </a:r>
          </a:p>
          <a:p>
            <a:pPr>
              <a:spcBef>
                <a:spcPct val="50000"/>
              </a:spcBef>
            </a:pPr>
            <a:endParaRPr lang="en-US" sz="1000"/>
          </a:p>
        </p:txBody>
      </p:sp>
      <p:pic>
        <p:nvPicPr>
          <p:cNvPr id="111623" name="Picture 7"/>
          <p:cNvPicPr>
            <a:picLocks noChangeAspect="1" noChangeArrowheads="1"/>
          </p:cNvPicPr>
          <p:nvPr/>
        </p:nvPicPr>
        <p:blipFill>
          <a:blip r:embed="rId5" cstate="print"/>
          <a:srcRect/>
          <a:stretch>
            <a:fillRect/>
          </a:stretch>
        </p:blipFill>
        <p:spPr bwMode="auto">
          <a:xfrm>
            <a:off x="1195388" y="3186113"/>
            <a:ext cx="2828925" cy="3671887"/>
          </a:xfrm>
          <a:prstGeom prst="rect">
            <a:avLst/>
          </a:prstGeom>
          <a:noFill/>
          <a:ln w="9525">
            <a:noFill/>
            <a:miter lim="800000"/>
            <a:headEnd/>
            <a:tailEnd/>
          </a:ln>
          <a:effectLst/>
        </p:spPr>
      </p:pic>
      <p:sp>
        <p:nvSpPr>
          <p:cNvPr id="9" name="Rectangle 8"/>
          <p:cNvSpPr/>
          <p:nvPr/>
        </p:nvSpPr>
        <p:spPr>
          <a:xfrm>
            <a:off x="7337942" y="3059668"/>
            <a:ext cx="1249061" cy="369332"/>
          </a:xfrm>
          <a:prstGeom prst="rect">
            <a:avLst/>
          </a:prstGeom>
        </p:spPr>
        <p:txBody>
          <a:bodyPr wrap="none">
            <a:spAutoFit/>
          </a:bodyPr>
          <a:lstStyle/>
          <a:p>
            <a:pPr algn="ctr" fontAlgn="b"/>
            <a:r>
              <a:rPr lang="en-US" b="1" i="0" u="none" strike="noStrike" dirty="0" smtClean="0">
                <a:latin typeface="Arial"/>
              </a:rPr>
              <a:t>3990 tons</a:t>
            </a:r>
            <a:endParaRPr lang="en-US" b="1" i="0" u="none" strike="noStrike" dirty="0">
              <a:latin typeface="Arial"/>
            </a:endParaRPr>
          </a:p>
        </p:txBody>
      </p:sp>
      <p:sp>
        <p:nvSpPr>
          <p:cNvPr id="10" name="TextBox 9"/>
          <p:cNvSpPr txBox="1"/>
          <p:nvPr/>
        </p:nvSpPr>
        <p:spPr>
          <a:xfrm>
            <a:off x="571472" y="4488428"/>
            <a:ext cx="2952603" cy="369332"/>
          </a:xfrm>
          <a:prstGeom prst="rect">
            <a:avLst/>
          </a:prstGeom>
          <a:noFill/>
        </p:spPr>
        <p:txBody>
          <a:bodyPr wrap="none" rtlCol="0">
            <a:spAutoFit/>
          </a:bodyPr>
          <a:lstStyle/>
          <a:p>
            <a:r>
              <a:rPr lang="en-US" dirty="0" smtClean="0"/>
              <a:t>Max. Crane capacity 215 Tons</a:t>
            </a:r>
            <a:endParaRPr lang="en-US" dirty="0"/>
          </a:p>
        </p:txBody>
      </p:sp>
    </p:spTree>
    <p:extLst>
      <p:ext uri="{BB962C8B-B14F-4D97-AF65-F5344CB8AC3E}">
        <p14:creationId xmlns:p14="http://schemas.microsoft.com/office/powerpoint/2010/main" val="217429477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FS delivery.jpg"/>
          <p:cNvPicPr>
            <a:picLocks noChangeAspect="1"/>
          </p:cNvPicPr>
          <p:nvPr/>
        </p:nvPicPr>
        <p:blipFill>
          <a:blip r:embed="rId3" cstate="print"/>
          <a:stretch>
            <a:fillRect/>
          </a:stretch>
        </p:blipFill>
        <p:spPr>
          <a:xfrm>
            <a:off x="0" y="274340"/>
            <a:ext cx="9116490" cy="6309320"/>
          </a:xfrm>
          <a:prstGeom prst="rect">
            <a:avLst/>
          </a:prstGeom>
        </p:spPr>
      </p:pic>
      <p:sp>
        <p:nvSpPr>
          <p:cNvPr id="3" name="TextBox 2"/>
          <p:cNvSpPr txBox="1"/>
          <p:nvPr/>
        </p:nvSpPr>
        <p:spPr>
          <a:xfrm>
            <a:off x="1691680" y="404664"/>
            <a:ext cx="5245988" cy="369332"/>
          </a:xfrm>
          <a:prstGeom prst="rect">
            <a:avLst/>
          </a:prstGeom>
          <a:noFill/>
        </p:spPr>
        <p:txBody>
          <a:bodyPr wrap="none" rtlCol="0">
            <a:spAutoFit/>
          </a:bodyPr>
          <a:lstStyle/>
          <a:p>
            <a:r>
              <a:rPr lang="en-US" dirty="0" smtClean="0"/>
              <a:t>Site Delivery prior the start of the Detector Assembly</a:t>
            </a:r>
            <a:endParaRPr lang="en-US" dirty="0"/>
          </a:p>
        </p:txBody>
      </p:sp>
      <p:sp>
        <p:nvSpPr>
          <p:cNvPr id="4" name="TextBox 3"/>
          <p:cNvSpPr txBox="1"/>
          <p:nvPr/>
        </p:nvSpPr>
        <p:spPr>
          <a:xfrm>
            <a:off x="3071802" y="4786322"/>
            <a:ext cx="5814412" cy="1200329"/>
          </a:xfrm>
          <a:prstGeom prst="rect">
            <a:avLst/>
          </a:prstGeom>
          <a:noFill/>
        </p:spPr>
        <p:txBody>
          <a:bodyPr wrap="none" rtlCol="0">
            <a:spAutoFit/>
          </a:bodyPr>
          <a:lstStyle/>
          <a:p>
            <a:pPr marL="342900" indent="-342900">
              <a:buFont typeface="+mj-lt"/>
              <a:buAutoNum type="arabicPeriod"/>
            </a:pPr>
            <a:r>
              <a:rPr lang="en-US" dirty="0" smtClean="0"/>
              <a:t>Two Cranes 215 tons, </a:t>
            </a:r>
          </a:p>
          <a:p>
            <a:pPr marL="342900" indent="-342900">
              <a:buFont typeface="+mj-lt"/>
              <a:buAutoNum type="arabicPeriod"/>
            </a:pPr>
            <a:r>
              <a:rPr lang="en-US" dirty="0" smtClean="0"/>
              <a:t>Platforms</a:t>
            </a:r>
          </a:p>
          <a:p>
            <a:pPr marL="342900" indent="-342900">
              <a:buFont typeface="+mj-lt"/>
              <a:buAutoNum type="arabicPeriod"/>
            </a:pPr>
            <a:r>
              <a:rPr lang="en-US" dirty="0" smtClean="0"/>
              <a:t>Minimum set of infrastructures (Power, </a:t>
            </a:r>
            <a:r>
              <a:rPr lang="en-US" dirty="0" err="1" smtClean="0"/>
              <a:t>Compr</a:t>
            </a:r>
            <a:r>
              <a:rPr lang="en-US" dirty="0" smtClean="0"/>
              <a:t>. Air, etc.)</a:t>
            </a:r>
          </a:p>
          <a:p>
            <a:pPr marL="342900" indent="-342900">
              <a:buFont typeface="+mj-lt"/>
              <a:buAutoNum type="arabicPeriod"/>
            </a:pPr>
            <a:r>
              <a:rPr lang="en-US" dirty="0" err="1" smtClean="0"/>
              <a:t>Pacmen</a:t>
            </a:r>
            <a:r>
              <a:rPr lang="en-US" dirty="0" smtClean="0"/>
              <a:t> can wait until detectors are ready</a:t>
            </a:r>
            <a:endParaRPr lang="en-US" dirty="0"/>
          </a:p>
        </p:txBody>
      </p:sp>
    </p:spTree>
    <p:extLst>
      <p:ext uri="{BB962C8B-B14F-4D97-AF65-F5344CB8AC3E}">
        <p14:creationId xmlns:p14="http://schemas.microsoft.com/office/powerpoint/2010/main" val="226430645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oor1.jpg"/>
          <p:cNvPicPr>
            <a:picLocks noChangeAspect="1"/>
          </p:cNvPicPr>
          <p:nvPr/>
        </p:nvPicPr>
        <p:blipFill>
          <a:blip r:embed="rId3" cstate="print"/>
          <a:stretch>
            <a:fillRect/>
          </a:stretch>
        </p:blipFill>
        <p:spPr>
          <a:xfrm>
            <a:off x="-1" y="0"/>
            <a:ext cx="9211395" cy="6237312"/>
          </a:xfrm>
          <a:prstGeom prst="rect">
            <a:avLst/>
          </a:prstGeom>
        </p:spPr>
      </p:pic>
      <p:sp>
        <p:nvSpPr>
          <p:cNvPr id="4" name="TextBox 3"/>
          <p:cNvSpPr txBox="1"/>
          <p:nvPr/>
        </p:nvSpPr>
        <p:spPr>
          <a:xfrm>
            <a:off x="1142976" y="142852"/>
            <a:ext cx="5409301" cy="584775"/>
          </a:xfrm>
          <a:prstGeom prst="rect">
            <a:avLst/>
          </a:prstGeom>
          <a:noFill/>
        </p:spPr>
        <p:txBody>
          <a:bodyPr wrap="none" rtlCol="0">
            <a:spAutoFit/>
          </a:bodyPr>
          <a:lstStyle/>
          <a:p>
            <a:r>
              <a:rPr lang="en-US" sz="3200" dirty="0" smtClean="0"/>
              <a:t>Door Assembly on the platform</a:t>
            </a:r>
            <a:endParaRPr lang="en-US" sz="3200" dirty="0"/>
          </a:p>
        </p:txBody>
      </p:sp>
      <p:sp>
        <p:nvSpPr>
          <p:cNvPr id="5" name="TextBox 4"/>
          <p:cNvSpPr txBox="1"/>
          <p:nvPr/>
        </p:nvSpPr>
        <p:spPr>
          <a:xfrm>
            <a:off x="3675280" y="2928934"/>
            <a:ext cx="916612" cy="369332"/>
          </a:xfrm>
          <a:prstGeom prst="rect">
            <a:avLst/>
          </a:prstGeom>
          <a:noFill/>
        </p:spPr>
        <p:txBody>
          <a:bodyPr wrap="none" rtlCol="0">
            <a:spAutoFit/>
          </a:bodyPr>
          <a:lstStyle/>
          <a:p>
            <a:r>
              <a:rPr lang="en-US" dirty="0" smtClean="0"/>
              <a:t>66 Tons</a:t>
            </a:r>
            <a:endParaRPr lang="en-US" dirty="0"/>
          </a:p>
        </p:txBody>
      </p:sp>
      <p:cxnSp>
        <p:nvCxnSpPr>
          <p:cNvPr id="7" name="Straight Arrow Connector 6"/>
          <p:cNvCxnSpPr/>
          <p:nvPr/>
        </p:nvCxnSpPr>
        <p:spPr>
          <a:xfrm rot="10800000" flipV="1">
            <a:off x="1928794" y="2285992"/>
            <a:ext cx="1571636" cy="78581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928794" y="3643314"/>
            <a:ext cx="1571636" cy="71438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a:off x="4071934" y="4071942"/>
            <a:ext cx="1000132" cy="1588"/>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14282" y="4857760"/>
            <a:ext cx="4993098" cy="1077218"/>
          </a:xfrm>
          <a:prstGeom prst="rect">
            <a:avLst/>
          </a:prstGeom>
          <a:noFill/>
        </p:spPr>
        <p:txBody>
          <a:bodyPr wrap="none" rtlCol="0">
            <a:spAutoFit/>
          </a:bodyPr>
          <a:lstStyle/>
          <a:p>
            <a:pPr>
              <a:buFont typeface="Arial" pitchFamily="34" charset="0"/>
              <a:buChar char="•"/>
            </a:pPr>
            <a:r>
              <a:rPr lang="en-US" sz="3200" dirty="0" smtClean="0"/>
              <a:t> 11 trips from Surface /Door</a:t>
            </a:r>
          </a:p>
          <a:p>
            <a:pPr>
              <a:buFont typeface="Arial" pitchFamily="34" charset="0"/>
              <a:buChar char="•"/>
            </a:pPr>
            <a:r>
              <a:rPr lang="en-US" sz="3200" dirty="0" smtClean="0"/>
              <a:t> 1 heavy lift / day</a:t>
            </a:r>
            <a:endParaRPr lang="en-US" sz="3200" dirty="0"/>
          </a:p>
        </p:txBody>
      </p:sp>
    </p:spTree>
    <p:extLst>
      <p:ext uri="{BB962C8B-B14F-4D97-AF65-F5344CB8AC3E}">
        <p14:creationId xmlns:p14="http://schemas.microsoft.com/office/powerpoint/2010/main" val="41068098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rl2.jpg"/>
          <p:cNvPicPr>
            <a:picLocks noChangeAspect="1"/>
          </p:cNvPicPr>
          <p:nvPr/>
        </p:nvPicPr>
        <p:blipFill>
          <a:blip r:embed="rId3" cstate="print"/>
          <a:stretch>
            <a:fillRect/>
          </a:stretch>
        </p:blipFill>
        <p:spPr>
          <a:xfrm>
            <a:off x="-1" y="0"/>
            <a:ext cx="9220537" cy="6381328"/>
          </a:xfrm>
          <a:prstGeom prst="rect">
            <a:avLst/>
          </a:prstGeom>
        </p:spPr>
      </p:pic>
      <p:sp>
        <p:nvSpPr>
          <p:cNvPr id="3" name="TextBox 2"/>
          <p:cNvSpPr txBox="1"/>
          <p:nvPr/>
        </p:nvSpPr>
        <p:spPr>
          <a:xfrm>
            <a:off x="4572000" y="4857760"/>
            <a:ext cx="3912674" cy="1077218"/>
          </a:xfrm>
          <a:prstGeom prst="rect">
            <a:avLst/>
          </a:prstGeom>
          <a:noFill/>
        </p:spPr>
        <p:txBody>
          <a:bodyPr wrap="none" rtlCol="0">
            <a:spAutoFit/>
          </a:bodyPr>
          <a:lstStyle/>
          <a:p>
            <a:pPr>
              <a:buFont typeface="Arial" pitchFamily="34" charset="0"/>
              <a:buChar char="•"/>
            </a:pPr>
            <a:r>
              <a:rPr lang="en-US" sz="3200" dirty="0" smtClean="0"/>
              <a:t> 16 trips from Surface</a:t>
            </a:r>
          </a:p>
          <a:p>
            <a:pPr>
              <a:buFont typeface="Arial" pitchFamily="34" charset="0"/>
              <a:buChar char="•"/>
            </a:pPr>
            <a:r>
              <a:rPr lang="en-US" sz="3200" dirty="0" smtClean="0"/>
              <a:t> 1 heavy lift / day</a:t>
            </a:r>
            <a:endParaRPr lang="en-US" sz="3200" dirty="0"/>
          </a:p>
        </p:txBody>
      </p:sp>
    </p:spTree>
    <p:extLst>
      <p:ext uri="{BB962C8B-B14F-4D97-AF65-F5344CB8AC3E}">
        <p14:creationId xmlns:p14="http://schemas.microsoft.com/office/powerpoint/2010/main" val="70612805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Picture 1" descr="F:\ILC\SiD\SiD stuff\MDI\Japanese Site\JMS Assembly\sole10.jpg"/>
          <p:cNvPicPr>
            <a:picLocks noChangeAspect="1" noChangeArrowheads="1"/>
          </p:cNvPicPr>
          <p:nvPr/>
        </p:nvPicPr>
        <p:blipFill>
          <a:blip r:embed="rId3" cstate="print"/>
          <a:srcRect/>
          <a:stretch>
            <a:fillRect/>
          </a:stretch>
        </p:blipFill>
        <p:spPr bwMode="auto">
          <a:xfrm>
            <a:off x="0" y="500042"/>
            <a:ext cx="9144000" cy="6192488"/>
          </a:xfrm>
          <a:prstGeom prst="rect">
            <a:avLst/>
          </a:prstGeom>
          <a:noFill/>
        </p:spPr>
      </p:pic>
      <p:sp>
        <p:nvSpPr>
          <p:cNvPr id="4" name="TextBox 3"/>
          <p:cNvSpPr txBox="1"/>
          <p:nvPr/>
        </p:nvSpPr>
        <p:spPr>
          <a:xfrm>
            <a:off x="3071802" y="0"/>
            <a:ext cx="3579250" cy="584775"/>
          </a:xfrm>
          <a:prstGeom prst="rect">
            <a:avLst/>
          </a:prstGeom>
          <a:noFill/>
        </p:spPr>
        <p:txBody>
          <a:bodyPr wrap="none" rtlCol="0">
            <a:spAutoFit/>
          </a:bodyPr>
          <a:lstStyle/>
          <a:p>
            <a:r>
              <a:rPr lang="en-US" sz="3200" dirty="0" smtClean="0"/>
              <a:t>Solenoid Installation</a:t>
            </a:r>
            <a:endParaRPr lang="en-US" sz="3200" dirty="0"/>
          </a:p>
        </p:txBody>
      </p:sp>
      <p:sp>
        <p:nvSpPr>
          <p:cNvPr id="2" name="Right Arrow 1"/>
          <p:cNvSpPr/>
          <p:nvPr/>
        </p:nvSpPr>
        <p:spPr>
          <a:xfrm rot="8527628">
            <a:off x="0" y="2348880"/>
            <a:ext cx="755576" cy="432048"/>
          </a:xfrm>
          <a:prstGeom prst="right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ight Arrow 4"/>
          <p:cNvSpPr/>
          <p:nvPr/>
        </p:nvSpPr>
        <p:spPr>
          <a:xfrm rot="2057461">
            <a:off x="523587" y="3820321"/>
            <a:ext cx="755576" cy="432048"/>
          </a:xfrm>
          <a:prstGeom prst="right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ight Arrow 6"/>
          <p:cNvSpPr/>
          <p:nvPr/>
        </p:nvSpPr>
        <p:spPr>
          <a:xfrm rot="16374820">
            <a:off x="2556953" y="2953185"/>
            <a:ext cx="755576" cy="432048"/>
          </a:xfrm>
          <a:prstGeom prst="right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ight Arrow 7"/>
          <p:cNvSpPr/>
          <p:nvPr/>
        </p:nvSpPr>
        <p:spPr>
          <a:xfrm rot="19307700">
            <a:off x="3832597" y="1672166"/>
            <a:ext cx="755576" cy="432048"/>
          </a:xfrm>
          <a:prstGeom prst="right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ight Arrow 8"/>
          <p:cNvSpPr/>
          <p:nvPr/>
        </p:nvSpPr>
        <p:spPr>
          <a:xfrm rot="2216827">
            <a:off x="4842009" y="1812501"/>
            <a:ext cx="755576" cy="432048"/>
          </a:xfrm>
          <a:prstGeom prst="right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 name="Straight Connector 5"/>
          <p:cNvCxnSpPr/>
          <p:nvPr/>
        </p:nvCxnSpPr>
        <p:spPr>
          <a:xfrm>
            <a:off x="1331640" y="4293096"/>
            <a:ext cx="936104" cy="576064"/>
          </a:xfrm>
          <a:prstGeom prst="line">
            <a:avLst/>
          </a:prstGeom>
          <a:ln>
            <a:solidFill>
              <a:srgbClr val="FF6600"/>
            </a:solidFill>
            <a:prstDash val="dash"/>
          </a:ln>
        </p:spPr>
        <p:style>
          <a:lnRef idx="2">
            <a:schemeClr val="accent1"/>
          </a:lnRef>
          <a:fillRef idx="0">
            <a:schemeClr val="accent1"/>
          </a:fillRef>
          <a:effectRef idx="1">
            <a:schemeClr val="accent1"/>
          </a:effectRef>
          <a:fontRef idx="minor">
            <a:schemeClr val="tx1"/>
          </a:fontRef>
        </p:style>
      </p:cxnSp>
      <p:sp>
        <p:nvSpPr>
          <p:cNvPr id="10" name="Arc 9"/>
          <p:cNvSpPr/>
          <p:nvPr/>
        </p:nvSpPr>
        <p:spPr>
          <a:xfrm rot="13542469">
            <a:off x="67377" y="2379503"/>
            <a:ext cx="1296144" cy="1440160"/>
          </a:xfrm>
          <a:prstGeom prst="arc">
            <a:avLst>
              <a:gd name="adj1" fmla="val 14732955"/>
              <a:gd name="adj2" fmla="val 0"/>
            </a:avLst>
          </a:prstGeom>
          <a:ln>
            <a:solidFill>
              <a:srgbClr val="FF6600"/>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3" name="Straight Connector 12"/>
          <p:cNvCxnSpPr/>
          <p:nvPr/>
        </p:nvCxnSpPr>
        <p:spPr>
          <a:xfrm flipH="1">
            <a:off x="2843808" y="3717032"/>
            <a:ext cx="72008" cy="1008112"/>
          </a:xfrm>
          <a:prstGeom prst="line">
            <a:avLst/>
          </a:prstGeom>
          <a:ln>
            <a:solidFill>
              <a:srgbClr val="FF6600"/>
            </a:solidFill>
            <a:prstDash val="dash"/>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a:endCxn id="7" idx="3"/>
          </p:cNvCxnSpPr>
          <p:nvPr/>
        </p:nvCxnSpPr>
        <p:spPr>
          <a:xfrm flipH="1">
            <a:off x="2953944" y="2132856"/>
            <a:ext cx="897976" cy="659053"/>
          </a:xfrm>
          <a:prstGeom prst="line">
            <a:avLst/>
          </a:prstGeom>
          <a:ln>
            <a:solidFill>
              <a:srgbClr val="FF6600"/>
            </a:solidFill>
            <a:prstDash val="dash"/>
          </a:ln>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3419872" y="2780928"/>
            <a:ext cx="1600881" cy="369332"/>
          </a:xfrm>
          <a:prstGeom prst="rect">
            <a:avLst/>
          </a:prstGeom>
          <a:noFill/>
        </p:spPr>
        <p:txBody>
          <a:bodyPr wrap="none" rtlCol="0">
            <a:spAutoFit/>
          </a:bodyPr>
          <a:lstStyle/>
          <a:p>
            <a:r>
              <a:rPr lang="en-US" dirty="0" smtClean="0"/>
              <a:t>215 tons Crane</a:t>
            </a:r>
            <a:endParaRPr lang="en-US" dirty="0"/>
          </a:p>
        </p:txBody>
      </p:sp>
    </p:spTree>
    <p:extLst>
      <p:ext uri="{BB962C8B-B14F-4D97-AF65-F5344CB8AC3E}">
        <p14:creationId xmlns:p14="http://schemas.microsoft.com/office/powerpoint/2010/main" val="4706902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hcal1.jpg"/>
          <p:cNvPicPr>
            <a:picLocks noChangeAspect="1"/>
          </p:cNvPicPr>
          <p:nvPr/>
        </p:nvPicPr>
        <p:blipFill>
          <a:blip r:embed="rId3" cstate="print"/>
          <a:stretch>
            <a:fillRect/>
          </a:stretch>
        </p:blipFill>
        <p:spPr>
          <a:xfrm>
            <a:off x="-1" y="189234"/>
            <a:ext cx="4434415" cy="3068960"/>
          </a:xfrm>
          <a:prstGeom prst="rect">
            <a:avLst/>
          </a:prstGeom>
        </p:spPr>
      </p:pic>
      <p:pic>
        <p:nvPicPr>
          <p:cNvPr id="11" name="Picture 10" descr="hcal2.jpg"/>
          <p:cNvPicPr>
            <a:picLocks noChangeAspect="1"/>
          </p:cNvPicPr>
          <p:nvPr/>
        </p:nvPicPr>
        <p:blipFill>
          <a:blip r:embed="rId4" cstate="print"/>
          <a:stretch>
            <a:fillRect/>
          </a:stretch>
        </p:blipFill>
        <p:spPr>
          <a:xfrm>
            <a:off x="4571999" y="189234"/>
            <a:ext cx="4538461" cy="3140968"/>
          </a:xfrm>
          <a:prstGeom prst="rect">
            <a:avLst/>
          </a:prstGeom>
        </p:spPr>
      </p:pic>
      <p:pic>
        <p:nvPicPr>
          <p:cNvPr id="12" name="Picture 11" descr="hcal3.jpg"/>
          <p:cNvPicPr>
            <a:picLocks noChangeAspect="1"/>
          </p:cNvPicPr>
          <p:nvPr/>
        </p:nvPicPr>
        <p:blipFill>
          <a:blip r:embed="rId5" cstate="print"/>
          <a:stretch>
            <a:fillRect/>
          </a:stretch>
        </p:blipFill>
        <p:spPr>
          <a:xfrm>
            <a:off x="-1" y="3871582"/>
            <a:ext cx="4211961" cy="2915004"/>
          </a:xfrm>
          <a:prstGeom prst="rect">
            <a:avLst/>
          </a:prstGeom>
        </p:spPr>
      </p:pic>
      <p:sp>
        <p:nvSpPr>
          <p:cNvPr id="7" name="TextBox 6"/>
          <p:cNvSpPr txBox="1"/>
          <p:nvPr/>
        </p:nvSpPr>
        <p:spPr>
          <a:xfrm>
            <a:off x="1857356" y="2832416"/>
            <a:ext cx="2491516" cy="369332"/>
          </a:xfrm>
          <a:prstGeom prst="rect">
            <a:avLst/>
          </a:prstGeom>
          <a:noFill/>
        </p:spPr>
        <p:txBody>
          <a:bodyPr wrap="none" rtlCol="0">
            <a:spAutoFit/>
          </a:bodyPr>
          <a:lstStyle/>
          <a:p>
            <a:r>
              <a:rPr lang="en-US" dirty="0" smtClean="0"/>
              <a:t>Truck with HCAL Module</a:t>
            </a:r>
            <a:endParaRPr lang="en-US" dirty="0"/>
          </a:p>
        </p:txBody>
      </p:sp>
      <p:sp>
        <p:nvSpPr>
          <p:cNvPr id="8" name="TextBox 7"/>
          <p:cNvSpPr txBox="1"/>
          <p:nvPr/>
        </p:nvSpPr>
        <p:spPr>
          <a:xfrm>
            <a:off x="428596" y="546400"/>
            <a:ext cx="1661032" cy="369332"/>
          </a:xfrm>
          <a:prstGeom prst="rect">
            <a:avLst/>
          </a:prstGeom>
          <a:noFill/>
        </p:spPr>
        <p:txBody>
          <a:bodyPr wrap="none" rtlCol="0">
            <a:spAutoFit/>
          </a:bodyPr>
          <a:lstStyle/>
          <a:p>
            <a:r>
              <a:rPr lang="en-US" dirty="0" smtClean="0"/>
              <a:t>Assembly beam</a:t>
            </a:r>
            <a:endParaRPr lang="en-US" dirty="0"/>
          </a:p>
        </p:txBody>
      </p:sp>
      <p:cxnSp>
        <p:nvCxnSpPr>
          <p:cNvPr id="14" name="Straight Arrow Connector 13"/>
          <p:cNvCxnSpPr/>
          <p:nvPr/>
        </p:nvCxnSpPr>
        <p:spPr>
          <a:xfrm rot="16200000" flipH="1">
            <a:off x="1214414" y="1046466"/>
            <a:ext cx="642942"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215074" y="2903854"/>
            <a:ext cx="1872629" cy="369332"/>
          </a:xfrm>
          <a:prstGeom prst="rect">
            <a:avLst/>
          </a:prstGeom>
          <a:noFill/>
        </p:spPr>
        <p:txBody>
          <a:bodyPr wrap="none" rtlCol="0">
            <a:spAutoFit/>
          </a:bodyPr>
          <a:lstStyle/>
          <a:p>
            <a:r>
              <a:rPr lang="en-US" dirty="0" smtClean="0"/>
              <a:t>Insertion of  HCAL</a:t>
            </a:r>
            <a:endParaRPr lang="en-US" dirty="0"/>
          </a:p>
        </p:txBody>
      </p:sp>
      <p:pic>
        <p:nvPicPr>
          <p:cNvPr id="17" name="Picture 2"/>
          <p:cNvPicPr>
            <a:picLocks noChangeAspect="1" noChangeArrowheads="1"/>
          </p:cNvPicPr>
          <p:nvPr/>
        </p:nvPicPr>
        <p:blipFill>
          <a:blip r:embed="rId6" cstate="print"/>
          <a:srcRect/>
          <a:stretch>
            <a:fillRect/>
          </a:stretch>
        </p:blipFill>
        <p:spPr bwMode="auto">
          <a:xfrm>
            <a:off x="5072066" y="3429000"/>
            <a:ext cx="3143272" cy="2883277"/>
          </a:xfrm>
          <a:prstGeom prst="rect">
            <a:avLst/>
          </a:prstGeom>
          <a:noFill/>
          <a:ln w="9525">
            <a:noFill/>
            <a:miter lim="800000"/>
            <a:headEnd/>
            <a:tailEnd/>
          </a:ln>
        </p:spPr>
      </p:pic>
      <p:sp>
        <p:nvSpPr>
          <p:cNvPr id="18" name="TextBox 17"/>
          <p:cNvSpPr txBox="1"/>
          <p:nvPr/>
        </p:nvSpPr>
        <p:spPr>
          <a:xfrm>
            <a:off x="5000628" y="6211669"/>
            <a:ext cx="3092257" cy="646331"/>
          </a:xfrm>
          <a:prstGeom prst="rect">
            <a:avLst/>
          </a:prstGeom>
          <a:solidFill>
            <a:schemeClr val="bg1"/>
          </a:solidFill>
        </p:spPr>
        <p:txBody>
          <a:bodyPr wrap="none" rtlCol="0">
            <a:spAutoFit/>
          </a:bodyPr>
          <a:lstStyle/>
          <a:p>
            <a:pPr algn="ctr"/>
            <a:r>
              <a:rPr lang="en-US" dirty="0" smtClean="0">
                <a:solidFill>
                  <a:srgbClr val="FF0000"/>
                </a:solidFill>
              </a:rPr>
              <a:t>SLD, Liquid Argon Calorimeter</a:t>
            </a:r>
          </a:p>
          <a:p>
            <a:pPr algn="ctr"/>
            <a:r>
              <a:rPr lang="en-US" dirty="0" smtClean="0">
                <a:solidFill>
                  <a:srgbClr val="FF0000"/>
                </a:solidFill>
              </a:rPr>
              <a:t>Assembly  Beam</a:t>
            </a:r>
            <a:endParaRPr lang="en-US" dirty="0">
              <a:solidFill>
                <a:srgbClr val="FF0000"/>
              </a:solidFill>
            </a:endParaRPr>
          </a:p>
        </p:txBody>
      </p:sp>
      <p:sp>
        <p:nvSpPr>
          <p:cNvPr id="16" name="TextBox 15"/>
          <p:cNvSpPr txBox="1"/>
          <p:nvPr/>
        </p:nvSpPr>
        <p:spPr>
          <a:xfrm>
            <a:off x="2650929" y="0"/>
            <a:ext cx="3842142" cy="584775"/>
          </a:xfrm>
          <a:prstGeom prst="rect">
            <a:avLst/>
          </a:prstGeom>
          <a:solidFill>
            <a:schemeClr val="bg1"/>
          </a:solidFill>
        </p:spPr>
        <p:txBody>
          <a:bodyPr wrap="none" rtlCol="0">
            <a:spAutoFit/>
          </a:bodyPr>
          <a:lstStyle/>
          <a:p>
            <a:r>
              <a:rPr lang="en-US" sz="3200" dirty="0" smtClean="0"/>
              <a:t>HCAL Barrel Assembly</a:t>
            </a:r>
            <a:endParaRPr lang="en-US" sz="3200" dirty="0"/>
          </a:p>
        </p:txBody>
      </p:sp>
      <p:sp>
        <p:nvSpPr>
          <p:cNvPr id="2" name="TextBox 1"/>
          <p:cNvSpPr txBox="1"/>
          <p:nvPr/>
        </p:nvSpPr>
        <p:spPr>
          <a:xfrm>
            <a:off x="1527239" y="2132856"/>
            <a:ext cx="1604601" cy="369332"/>
          </a:xfrm>
          <a:prstGeom prst="rect">
            <a:avLst/>
          </a:prstGeom>
          <a:noFill/>
        </p:spPr>
        <p:txBody>
          <a:bodyPr wrap="none" rtlCol="0">
            <a:spAutoFit/>
          </a:bodyPr>
          <a:lstStyle/>
          <a:p>
            <a:r>
              <a:rPr lang="en-US" dirty="0" smtClean="0"/>
              <a:t>Insertion beam</a:t>
            </a:r>
            <a:endParaRPr lang="en-US" dirty="0"/>
          </a:p>
        </p:txBody>
      </p:sp>
      <p:cxnSp>
        <p:nvCxnSpPr>
          <p:cNvPr id="4" name="Straight Arrow Connector 3"/>
          <p:cNvCxnSpPr/>
          <p:nvPr/>
        </p:nvCxnSpPr>
        <p:spPr>
          <a:xfrm flipH="1" flipV="1">
            <a:off x="1691680" y="1772816"/>
            <a:ext cx="288032" cy="43204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2414074" y="1772816"/>
            <a:ext cx="1725878" cy="369332"/>
          </a:xfrm>
          <a:prstGeom prst="rect">
            <a:avLst/>
          </a:prstGeom>
          <a:noFill/>
        </p:spPr>
        <p:txBody>
          <a:bodyPr wrap="none" rtlCol="0">
            <a:spAutoFit/>
          </a:bodyPr>
          <a:lstStyle/>
          <a:p>
            <a:r>
              <a:rPr lang="en-US" dirty="0" smtClean="0"/>
              <a:t>Assembly Spider</a:t>
            </a:r>
            <a:endParaRPr lang="en-US" dirty="0"/>
          </a:p>
        </p:txBody>
      </p:sp>
      <p:cxnSp>
        <p:nvCxnSpPr>
          <p:cNvPr id="6" name="Straight Arrow Connector 5"/>
          <p:cNvCxnSpPr/>
          <p:nvPr/>
        </p:nvCxnSpPr>
        <p:spPr>
          <a:xfrm flipH="1" flipV="1">
            <a:off x="1979712" y="1628800"/>
            <a:ext cx="504056" cy="36004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4874679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www.google.com/url?source=imglanding&amp;ct=img&amp;q=http://newsline.linearcollider.org/wp-content/uploads/2012/08/ILC-SchemeTDR-e1345563241776.jpg&amp;sa=X&amp;ei=GfWTUPmkBYG1iwK1jIDwAw&amp;ved=0CAsQ8wc&amp;usg=AFQjCNEuKPvbMKQj1_avfjYfDvsLIYlaWg"/>
          <p:cNvPicPr>
            <a:picLocks noChangeAspect="1" noChangeArrowheads="1"/>
          </p:cNvPicPr>
          <p:nvPr/>
        </p:nvPicPr>
        <p:blipFill>
          <a:blip r:embed="rId2" cstate="print"/>
          <a:srcRect/>
          <a:stretch>
            <a:fillRect/>
          </a:stretch>
        </p:blipFill>
        <p:spPr bwMode="auto">
          <a:xfrm>
            <a:off x="1897315" y="469574"/>
            <a:ext cx="7018085" cy="3188026"/>
          </a:xfrm>
          <a:prstGeom prst="rect">
            <a:avLst/>
          </a:prstGeom>
          <a:noFill/>
          <a:ln w="9525">
            <a:noFill/>
            <a:miter lim="800000"/>
            <a:headEnd/>
            <a:tailEnd/>
          </a:ln>
        </p:spPr>
      </p:pic>
      <p:sp>
        <p:nvSpPr>
          <p:cNvPr id="8" name="TextBox 7"/>
          <p:cNvSpPr txBox="1">
            <a:spLocks noChangeArrowheads="1"/>
          </p:cNvSpPr>
          <p:nvPr/>
        </p:nvSpPr>
        <p:spPr bwMode="auto">
          <a:xfrm>
            <a:off x="3522663" y="6324600"/>
            <a:ext cx="1800225" cy="368300"/>
          </a:xfrm>
          <a:prstGeom prst="rect">
            <a:avLst/>
          </a:prstGeom>
          <a:noFill/>
          <a:ln w="9525">
            <a:noFill/>
            <a:miter lim="800000"/>
            <a:headEnd/>
            <a:tailEnd/>
          </a:ln>
        </p:spPr>
        <p:txBody>
          <a:bodyPr wrap="none">
            <a:spAutoFit/>
          </a:bodyPr>
          <a:lstStyle/>
          <a:p>
            <a:pPr eaLnBrk="0" hangingPunct="0"/>
            <a:r>
              <a:rPr lang="en-US" dirty="0"/>
              <a:t>ILC BDS, ± 2.2 km</a:t>
            </a:r>
          </a:p>
        </p:txBody>
      </p:sp>
      <p:sp>
        <p:nvSpPr>
          <p:cNvPr id="10" name="TextBox 9"/>
          <p:cNvSpPr txBox="1">
            <a:spLocks noChangeArrowheads="1"/>
          </p:cNvSpPr>
          <p:nvPr/>
        </p:nvSpPr>
        <p:spPr bwMode="auto">
          <a:xfrm>
            <a:off x="2477797" y="155575"/>
            <a:ext cx="4353851" cy="646331"/>
          </a:xfrm>
          <a:prstGeom prst="rect">
            <a:avLst/>
          </a:prstGeom>
          <a:noFill/>
          <a:ln w="9525">
            <a:noFill/>
            <a:miter lim="800000"/>
            <a:headEnd/>
            <a:tailEnd/>
          </a:ln>
        </p:spPr>
        <p:txBody>
          <a:bodyPr wrap="none">
            <a:spAutoFit/>
          </a:bodyPr>
          <a:lstStyle/>
          <a:p>
            <a:r>
              <a:rPr lang="en-US" dirty="0"/>
              <a:t>Beam Delivery </a:t>
            </a:r>
            <a:r>
              <a:rPr lang="en-US" dirty="0" smtClean="0"/>
              <a:t>System, </a:t>
            </a:r>
            <a:r>
              <a:rPr lang="en-US" dirty="0"/>
              <a:t>ILC 500 </a:t>
            </a:r>
            <a:r>
              <a:rPr lang="en-US" dirty="0" err="1"/>
              <a:t>GeV</a:t>
            </a:r>
            <a:r>
              <a:rPr lang="en-US" dirty="0"/>
              <a:t> cm</a:t>
            </a:r>
          </a:p>
          <a:p>
            <a:endParaRPr lang="en-US" dirty="0"/>
          </a:p>
        </p:txBody>
      </p:sp>
      <p:grpSp>
        <p:nvGrpSpPr>
          <p:cNvPr id="13" name="Group 12"/>
          <p:cNvGrpSpPr/>
          <p:nvPr/>
        </p:nvGrpSpPr>
        <p:grpSpPr>
          <a:xfrm>
            <a:off x="76200" y="3505200"/>
            <a:ext cx="9067800" cy="2819400"/>
            <a:chOff x="3457254" y="1273994"/>
            <a:chExt cx="5563528" cy="1206533"/>
          </a:xfrm>
        </p:grpSpPr>
        <p:grpSp>
          <p:nvGrpSpPr>
            <p:cNvPr id="2" name="Group 1"/>
            <p:cNvGrpSpPr/>
            <p:nvPr/>
          </p:nvGrpSpPr>
          <p:grpSpPr>
            <a:xfrm>
              <a:off x="3457254" y="1273994"/>
              <a:ext cx="5563528" cy="1206533"/>
              <a:chOff x="1233185" y="736182"/>
              <a:chExt cx="5314471" cy="1077818"/>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33185" y="736182"/>
                <a:ext cx="2886075" cy="10458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8107"/>
              <a:stretch/>
            </p:blipFill>
            <p:spPr bwMode="auto">
              <a:xfrm>
                <a:off x="3916573" y="796730"/>
                <a:ext cx="2631083" cy="1017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4" name="Rectangle 3"/>
            <p:cNvSpPr/>
            <p:nvPr/>
          </p:nvSpPr>
          <p:spPr>
            <a:xfrm>
              <a:off x="7336832" y="2036741"/>
              <a:ext cx="759200" cy="215444"/>
            </a:xfrm>
            <a:prstGeom prst="rect">
              <a:avLst/>
            </a:prstGeom>
          </p:spPr>
          <p:txBody>
            <a:bodyPr wrap="square">
              <a:spAutoFit/>
            </a:bodyPr>
            <a:lstStyle/>
            <a:p>
              <a:pPr algn="ctr"/>
              <a:r>
                <a:rPr lang="en-US" sz="800" dirty="0" err="1" smtClean="0">
                  <a:solidFill>
                    <a:schemeClr val="accent2">
                      <a:lumMod val="75000"/>
                    </a:schemeClr>
                  </a:solidFill>
                </a:rPr>
                <a:t>muon</a:t>
              </a:r>
              <a:r>
                <a:rPr lang="en-US" sz="800" dirty="0" smtClean="0">
                  <a:solidFill>
                    <a:schemeClr val="accent2">
                      <a:lumMod val="75000"/>
                    </a:schemeClr>
                  </a:solidFill>
                </a:rPr>
                <a:t> </a:t>
              </a:r>
              <a:r>
                <a:rPr lang="en-US" sz="800" dirty="0">
                  <a:solidFill>
                    <a:schemeClr val="accent2">
                      <a:lumMod val="75000"/>
                    </a:schemeClr>
                  </a:solidFill>
                </a:rPr>
                <a:t>shield</a:t>
              </a:r>
            </a:p>
          </p:txBody>
        </p:sp>
        <p:cxnSp>
          <p:nvCxnSpPr>
            <p:cNvPr id="11" name="Straight Arrow Connector 10"/>
            <p:cNvCxnSpPr>
              <a:stCxn id="4" idx="0"/>
            </p:cNvCxnSpPr>
            <p:nvPr/>
          </p:nvCxnSpPr>
          <p:spPr>
            <a:xfrm flipV="1">
              <a:off x="7716432" y="1859365"/>
              <a:ext cx="0" cy="177376"/>
            </a:xfrm>
            <a:prstGeom prst="straightConnector1">
              <a:avLst/>
            </a:prstGeom>
            <a:ln w="31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grpSp>
      <p:graphicFrame>
        <p:nvGraphicFramePr>
          <p:cNvPr id="5" name="Table 4"/>
          <p:cNvGraphicFramePr>
            <a:graphicFrameLocks noGrp="1"/>
          </p:cNvGraphicFramePr>
          <p:nvPr>
            <p:extLst>
              <p:ext uri="{D42A27DB-BD31-4B8C-83A1-F6EECF244321}">
                <p14:modId xmlns:p14="http://schemas.microsoft.com/office/powerpoint/2010/main" val="325200540"/>
              </p:ext>
            </p:extLst>
          </p:nvPr>
        </p:nvGraphicFramePr>
        <p:xfrm>
          <a:off x="304800" y="771009"/>
          <a:ext cx="3446980" cy="828040"/>
        </p:xfrm>
        <a:graphic>
          <a:graphicData uri="http://schemas.openxmlformats.org/drawingml/2006/table">
            <a:tbl>
              <a:tblPr firstRow="1" bandRow="1">
                <a:tableStyleId>{5C22544A-7EE6-4342-B048-85BDC9FD1C3A}</a:tableStyleId>
              </a:tblPr>
              <a:tblGrid>
                <a:gridCol w="1219200"/>
                <a:gridCol w="505311"/>
                <a:gridCol w="637689"/>
                <a:gridCol w="1084780"/>
              </a:tblGrid>
              <a:tr h="284049">
                <a:tc>
                  <a:txBody>
                    <a:bodyPr/>
                    <a:lstStyle/>
                    <a:p>
                      <a:pPr algn="ctr"/>
                      <a:r>
                        <a:rPr lang="en-US" sz="1200" dirty="0" smtClean="0"/>
                        <a:t>IP Beam Parameter</a:t>
                      </a:r>
                      <a:endParaRPr lang="en-US" sz="1200" dirty="0"/>
                    </a:p>
                  </a:txBody>
                  <a:tcPr/>
                </a:tc>
                <a:tc>
                  <a:txBody>
                    <a:bodyPr/>
                    <a:lstStyle/>
                    <a:p>
                      <a:pPr algn="ctr"/>
                      <a:r>
                        <a:rPr lang="en-US" sz="1200" b="0" dirty="0" err="1" smtClean="0">
                          <a:latin typeface="Symbol" pitchFamily="18" charset="2"/>
                          <a:cs typeface="Times New Roman" pitchFamily="18" charset="0"/>
                        </a:rPr>
                        <a:t>s</a:t>
                      </a:r>
                      <a:r>
                        <a:rPr lang="en-US" sz="1200" b="0" dirty="0" err="1" smtClean="0">
                          <a:latin typeface="Times New Roman" pitchFamily="18" charset="0"/>
                          <a:cs typeface="Times New Roman" pitchFamily="18" charset="0"/>
                        </a:rPr>
                        <a:t>x</a:t>
                      </a:r>
                      <a:r>
                        <a:rPr lang="en-US" sz="1200" b="0" dirty="0" smtClean="0">
                          <a:latin typeface="Times New Roman" pitchFamily="18" charset="0"/>
                          <a:cs typeface="Times New Roman" pitchFamily="18" charset="0"/>
                        </a:rPr>
                        <a:t> (nm)</a:t>
                      </a:r>
                      <a:endParaRPr lang="en-US" sz="1200" b="0" dirty="0">
                        <a:latin typeface="Times New Roman" pitchFamily="18" charset="0"/>
                        <a:cs typeface="Times New Roman" pitchFamily="18" charset="0"/>
                      </a:endParaRPr>
                    </a:p>
                  </a:txBody>
                  <a:tcPr/>
                </a:tc>
                <a:tc>
                  <a:txBody>
                    <a:bodyPr/>
                    <a:lstStyle/>
                    <a:p>
                      <a:pPr algn="ctr"/>
                      <a:r>
                        <a:rPr lang="en-US" sz="1200" b="0" baseline="0" dirty="0" err="1" smtClean="0">
                          <a:latin typeface="Symbol" pitchFamily="18" charset="2"/>
                          <a:cs typeface="Times New Roman" pitchFamily="18" charset="0"/>
                        </a:rPr>
                        <a:t>s</a:t>
                      </a:r>
                      <a:r>
                        <a:rPr lang="en-US" sz="1200" b="0" baseline="0" dirty="0" err="1" smtClean="0">
                          <a:latin typeface="Times New Roman" pitchFamily="18" charset="0"/>
                          <a:cs typeface="Times New Roman" pitchFamily="18" charset="0"/>
                        </a:rPr>
                        <a:t>y</a:t>
                      </a:r>
                      <a:r>
                        <a:rPr lang="en-US" sz="1200" b="0" baseline="0" dirty="0" smtClean="0">
                          <a:latin typeface="Times New Roman" pitchFamily="18" charset="0"/>
                          <a:cs typeface="Times New Roman" pitchFamily="18" charset="0"/>
                        </a:rPr>
                        <a:t> (nm)</a:t>
                      </a:r>
                      <a:endParaRPr lang="en-US" sz="1200" b="0" dirty="0">
                        <a:latin typeface="Times New Roman" pitchFamily="18" charset="0"/>
                        <a:cs typeface="Times New Roman" pitchFamily="18" charset="0"/>
                      </a:endParaRPr>
                    </a:p>
                  </a:txBody>
                  <a:tcPr/>
                </a:tc>
                <a:tc>
                  <a:txBody>
                    <a:bodyPr/>
                    <a:lstStyle/>
                    <a:p>
                      <a:pPr algn="ctr"/>
                      <a:r>
                        <a:rPr lang="en-US" sz="1200" b="0" dirty="0" smtClean="0">
                          <a:latin typeface="Times New Roman" pitchFamily="18" charset="0"/>
                          <a:cs typeface="Times New Roman" pitchFamily="18" charset="0"/>
                        </a:rPr>
                        <a:t>Cross.</a:t>
                      </a:r>
                      <a:r>
                        <a:rPr lang="en-US" sz="1200" b="0" baseline="0" dirty="0" smtClean="0">
                          <a:latin typeface="Times New Roman" pitchFamily="18" charset="0"/>
                          <a:cs typeface="Times New Roman" pitchFamily="18" charset="0"/>
                        </a:rPr>
                        <a:t> Angle (</a:t>
                      </a:r>
                      <a:r>
                        <a:rPr lang="en-US" sz="1200" b="0" baseline="0" dirty="0" err="1" smtClean="0">
                          <a:latin typeface="Times New Roman" pitchFamily="18" charset="0"/>
                          <a:cs typeface="Times New Roman" pitchFamily="18" charset="0"/>
                        </a:rPr>
                        <a:t>mrad</a:t>
                      </a:r>
                      <a:r>
                        <a:rPr lang="en-US" sz="1200" b="0" baseline="0" dirty="0" smtClean="0">
                          <a:latin typeface="Times New Roman" pitchFamily="18" charset="0"/>
                          <a:cs typeface="Times New Roman" pitchFamily="18" charset="0"/>
                        </a:rPr>
                        <a:t>)</a:t>
                      </a:r>
                      <a:endParaRPr lang="en-US" sz="1200" b="0" dirty="0">
                        <a:latin typeface="Times New Roman" pitchFamily="18" charset="0"/>
                        <a:cs typeface="Times New Roman" pitchFamily="18" charset="0"/>
                      </a:endParaRPr>
                    </a:p>
                  </a:txBody>
                  <a:tcPr/>
                </a:tc>
              </a:tr>
              <a:tr h="370840">
                <a:tc>
                  <a:txBody>
                    <a:bodyPr/>
                    <a:lstStyle/>
                    <a:p>
                      <a:r>
                        <a:rPr lang="en-US" sz="1200" dirty="0" smtClean="0"/>
                        <a:t>ILC 500 </a:t>
                      </a:r>
                      <a:r>
                        <a:rPr lang="en-US" sz="1200" dirty="0" err="1" smtClean="0"/>
                        <a:t>GeV</a:t>
                      </a:r>
                      <a:r>
                        <a:rPr lang="en-US" sz="1200" baseline="-25000" dirty="0" err="1" smtClean="0"/>
                        <a:t>cm</a:t>
                      </a:r>
                      <a:endParaRPr lang="en-US" sz="1200" baseline="-25000" dirty="0"/>
                    </a:p>
                  </a:txBody>
                  <a:tcPr/>
                </a:tc>
                <a:tc>
                  <a:txBody>
                    <a:bodyPr/>
                    <a:lstStyle/>
                    <a:p>
                      <a:pPr algn="ctr"/>
                      <a:r>
                        <a:rPr lang="en-US" sz="1200" dirty="0" smtClean="0">
                          <a:latin typeface="Times New Roman" pitchFamily="18" charset="0"/>
                          <a:cs typeface="Times New Roman" pitchFamily="18" charset="0"/>
                        </a:rPr>
                        <a:t>474</a:t>
                      </a:r>
                      <a:endParaRPr lang="en-US" sz="1200" dirty="0">
                        <a:latin typeface="Times New Roman" pitchFamily="18" charset="0"/>
                        <a:cs typeface="Times New Roman" pitchFamily="18" charset="0"/>
                      </a:endParaRPr>
                    </a:p>
                  </a:txBody>
                  <a:tcPr/>
                </a:tc>
                <a:tc>
                  <a:txBody>
                    <a:bodyPr/>
                    <a:lstStyle/>
                    <a:p>
                      <a:pPr algn="ctr"/>
                      <a:r>
                        <a:rPr lang="en-US" sz="1200" dirty="0" smtClean="0">
                          <a:latin typeface="Times New Roman" pitchFamily="18" charset="0"/>
                          <a:cs typeface="Times New Roman" pitchFamily="18" charset="0"/>
                        </a:rPr>
                        <a:t>5.9</a:t>
                      </a:r>
                      <a:endParaRPr lang="en-US" sz="1200" dirty="0">
                        <a:latin typeface="Times New Roman" pitchFamily="18" charset="0"/>
                        <a:cs typeface="Times New Roman" pitchFamily="18" charset="0"/>
                      </a:endParaRPr>
                    </a:p>
                  </a:txBody>
                  <a:tcPr/>
                </a:tc>
                <a:tc>
                  <a:txBody>
                    <a:bodyPr/>
                    <a:lstStyle/>
                    <a:p>
                      <a:pPr algn="ctr"/>
                      <a:r>
                        <a:rPr lang="en-US" sz="1200" dirty="0" smtClean="0">
                          <a:latin typeface="Times New Roman" pitchFamily="18" charset="0"/>
                          <a:cs typeface="Times New Roman" pitchFamily="18" charset="0"/>
                        </a:rPr>
                        <a:t>14</a:t>
                      </a:r>
                      <a:endParaRPr lang="en-US" sz="1200" dirty="0">
                        <a:latin typeface="Times New Roman" pitchFamily="18" charset="0"/>
                        <a:cs typeface="Times New Roman" pitchFamily="18" charset="0"/>
                      </a:endParaRPr>
                    </a:p>
                  </a:txBody>
                  <a:tcPr/>
                </a:tc>
              </a:tr>
            </a:tbl>
          </a:graphicData>
        </a:graphic>
      </p:graphicFrame>
    </p:spTree>
    <p:extLst>
      <p:ext uri="{BB962C8B-B14F-4D97-AF65-F5344CB8AC3E}">
        <p14:creationId xmlns:p14="http://schemas.microsoft.com/office/powerpoint/2010/main" val="28783639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 y="1"/>
            <a:ext cx="4596113" cy="3428999"/>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a:stretch>
            <a:fillRect/>
          </a:stretch>
        </p:blipFill>
        <p:spPr bwMode="auto">
          <a:xfrm>
            <a:off x="4614719" y="1"/>
            <a:ext cx="4529281" cy="3429000"/>
          </a:xfrm>
          <a:prstGeom prst="rect">
            <a:avLst/>
          </a:prstGeom>
          <a:noFill/>
          <a:ln w="9525">
            <a:noFill/>
            <a:miter lim="800000"/>
            <a:headEnd/>
            <a:tailEnd/>
          </a:ln>
        </p:spPr>
      </p:pic>
      <p:pic>
        <p:nvPicPr>
          <p:cNvPr id="8" name="Picture 2"/>
          <p:cNvPicPr>
            <a:picLocks noChangeAspect="1" noChangeArrowheads="1"/>
          </p:cNvPicPr>
          <p:nvPr/>
        </p:nvPicPr>
        <p:blipFill>
          <a:blip r:embed="rId4" cstate="print"/>
          <a:srcRect/>
          <a:stretch>
            <a:fillRect/>
          </a:stretch>
        </p:blipFill>
        <p:spPr bwMode="auto">
          <a:xfrm>
            <a:off x="-1" y="3429000"/>
            <a:ext cx="4558367" cy="3428999"/>
          </a:xfrm>
          <a:prstGeom prst="rect">
            <a:avLst/>
          </a:prstGeom>
          <a:noFill/>
          <a:ln w="9525">
            <a:noFill/>
            <a:miter lim="800000"/>
            <a:headEnd/>
            <a:tailEnd/>
          </a:ln>
        </p:spPr>
      </p:pic>
      <p:pic>
        <p:nvPicPr>
          <p:cNvPr id="9" name="Picture 2"/>
          <p:cNvPicPr>
            <a:picLocks noChangeAspect="1" noChangeArrowheads="1"/>
          </p:cNvPicPr>
          <p:nvPr/>
        </p:nvPicPr>
        <p:blipFill>
          <a:blip r:embed="rId5" cstate="print"/>
          <a:srcRect r="32435"/>
          <a:stretch>
            <a:fillRect/>
          </a:stretch>
        </p:blipFill>
        <p:spPr bwMode="auto">
          <a:xfrm flipV="1">
            <a:off x="4666591" y="3733800"/>
            <a:ext cx="4248809" cy="2514600"/>
          </a:xfrm>
          <a:prstGeom prst="rect">
            <a:avLst/>
          </a:prstGeom>
          <a:noFill/>
          <a:ln w="9525">
            <a:noFill/>
            <a:miter lim="800000"/>
            <a:headEnd/>
            <a:tailEnd/>
          </a:ln>
        </p:spPr>
      </p:pic>
      <p:sp>
        <p:nvSpPr>
          <p:cNvPr id="13" name="Isosceles Triangle 12"/>
          <p:cNvSpPr/>
          <p:nvPr/>
        </p:nvSpPr>
        <p:spPr>
          <a:xfrm>
            <a:off x="6117774" y="6019800"/>
            <a:ext cx="146304" cy="1524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p:cNvSpPr/>
          <p:nvPr/>
        </p:nvSpPr>
        <p:spPr>
          <a:xfrm>
            <a:off x="7277748" y="6012542"/>
            <a:ext cx="146304" cy="1524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Isosceles Triangle 14"/>
          <p:cNvSpPr/>
          <p:nvPr/>
        </p:nvSpPr>
        <p:spPr>
          <a:xfrm>
            <a:off x="7017667" y="5221510"/>
            <a:ext cx="146304" cy="1524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Isosceles Triangle 15"/>
          <p:cNvSpPr/>
          <p:nvPr/>
        </p:nvSpPr>
        <p:spPr>
          <a:xfrm>
            <a:off x="8177641" y="5214252"/>
            <a:ext cx="146304" cy="1524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p:cNvSpPr/>
          <p:nvPr/>
        </p:nvSpPr>
        <p:spPr>
          <a:xfrm>
            <a:off x="7473696" y="4426858"/>
            <a:ext cx="146304" cy="1524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7"/>
          <p:cNvSpPr/>
          <p:nvPr/>
        </p:nvSpPr>
        <p:spPr>
          <a:xfrm>
            <a:off x="8633670" y="4419600"/>
            <a:ext cx="146304" cy="1524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4953000" y="6041395"/>
            <a:ext cx="970137" cy="261610"/>
          </a:xfrm>
          <a:prstGeom prst="rect">
            <a:avLst/>
          </a:prstGeom>
          <a:noFill/>
        </p:spPr>
        <p:txBody>
          <a:bodyPr wrap="none" rtlCol="0">
            <a:spAutoFit/>
          </a:bodyPr>
          <a:lstStyle/>
          <a:p>
            <a:r>
              <a:rPr lang="en-US" sz="1100" dirty="0" smtClean="0"/>
              <a:t>Door Closed</a:t>
            </a:r>
            <a:endParaRPr lang="en-US" sz="1100" dirty="0"/>
          </a:p>
        </p:txBody>
      </p:sp>
      <p:sp>
        <p:nvSpPr>
          <p:cNvPr id="20" name="TextBox 19"/>
          <p:cNvSpPr txBox="1"/>
          <p:nvPr/>
        </p:nvSpPr>
        <p:spPr>
          <a:xfrm>
            <a:off x="4800600" y="5214252"/>
            <a:ext cx="1146468" cy="261610"/>
          </a:xfrm>
          <a:prstGeom prst="rect">
            <a:avLst/>
          </a:prstGeom>
          <a:noFill/>
        </p:spPr>
        <p:txBody>
          <a:bodyPr wrap="none" rtlCol="0">
            <a:spAutoFit/>
          </a:bodyPr>
          <a:lstStyle/>
          <a:p>
            <a:r>
              <a:rPr lang="en-US" sz="1100" dirty="0" smtClean="0"/>
              <a:t>Door Open 2 m</a:t>
            </a:r>
            <a:endParaRPr lang="en-US" sz="1100" dirty="0"/>
          </a:p>
        </p:txBody>
      </p:sp>
      <p:sp>
        <p:nvSpPr>
          <p:cNvPr id="21" name="TextBox 20"/>
          <p:cNvSpPr txBox="1"/>
          <p:nvPr/>
        </p:nvSpPr>
        <p:spPr>
          <a:xfrm>
            <a:off x="4876800" y="4419600"/>
            <a:ext cx="1146468" cy="261610"/>
          </a:xfrm>
          <a:prstGeom prst="rect">
            <a:avLst/>
          </a:prstGeom>
          <a:noFill/>
        </p:spPr>
        <p:txBody>
          <a:bodyPr wrap="none" rtlCol="0">
            <a:spAutoFit/>
          </a:bodyPr>
          <a:lstStyle/>
          <a:p>
            <a:r>
              <a:rPr lang="en-US" sz="1100" dirty="0" smtClean="0"/>
              <a:t>Door Open 3 m</a:t>
            </a:r>
            <a:endParaRPr lang="en-US" sz="1100" dirty="0"/>
          </a:p>
        </p:txBody>
      </p:sp>
      <p:sp>
        <p:nvSpPr>
          <p:cNvPr id="22" name="TextBox 21"/>
          <p:cNvSpPr txBox="1"/>
          <p:nvPr/>
        </p:nvSpPr>
        <p:spPr>
          <a:xfrm>
            <a:off x="609600" y="2286358"/>
            <a:ext cx="2206053" cy="261610"/>
          </a:xfrm>
          <a:prstGeom prst="rect">
            <a:avLst/>
          </a:prstGeom>
          <a:noFill/>
        </p:spPr>
        <p:txBody>
          <a:bodyPr wrap="none" rtlCol="0">
            <a:spAutoFit/>
          </a:bodyPr>
          <a:lstStyle/>
          <a:p>
            <a:r>
              <a:rPr lang="en-US" sz="1100" dirty="0" smtClean="0"/>
              <a:t>Door Closed, Max sag = 0.1 mm</a:t>
            </a:r>
            <a:endParaRPr lang="en-US" sz="1100" dirty="0"/>
          </a:p>
        </p:txBody>
      </p:sp>
      <p:sp>
        <p:nvSpPr>
          <p:cNvPr id="23" name="TextBox 22"/>
          <p:cNvSpPr txBox="1"/>
          <p:nvPr/>
        </p:nvSpPr>
        <p:spPr>
          <a:xfrm>
            <a:off x="5795258" y="2257709"/>
            <a:ext cx="2382383" cy="261610"/>
          </a:xfrm>
          <a:prstGeom prst="rect">
            <a:avLst/>
          </a:prstGeom>
          <a:noFill/>
        </p:spPr>
        <p:txBody>
          <a:bodyPr wrap="square" rtlCol="0">
            <a:spAutoFit/>
          </a:bodyPr>
          <a:lstStyle/>
          <a:p>
            <a:r>
              <a:rPr lang="en-US" sz="1100" dirty="0" smtClean="0"/>
              <a:t>Door Open 2 m, Max sag = 2.3 mm</a:t>
            </a:r>
          </a:p>
        </p:txBody>
      </p:sp>
      <p:sp>
        <p:nvSpPr>
          <p:cNvPr id="24" name="TextBox 23"/>
          <p:cNvSpPr txBox="1"/>
          <p:nvPr/>
        </p:nvSpPr>
        <p:spPr>
          <a:xfrm>
            <a:off x="1143000" y="5986790"/>
            <a:ext cx="2265364" cy="261610"/>
          </a:xfrm>
          <a:prstGeom prst="rect">
            <a:avLst/>
          </a:prstGeom>
          <a:noFill/>
        </p:spPr>
        <p:txBody>
          <a:bodyPr wrap="none" rtlCol="0">
            <a:spAutoFit/>
          </a:bodyPr>
          <a:lstStyle/>
          <a:p>
            <a:r>
              <a:rPr lang="en-US" sz="1100" dirty="0" smtClean="0"/>
              <a:t>Door Open 3 m, Max sag = 6 mm</a:t>
            </a:r>
          </a:p>
        </p:txBody>
      </p:sp>
      <p:sp>
        <p:nvSpPr>
          <p:cNvPr id="5" name="TextBox 4"/>
          <p:cNvSpPr txBox="1"/>
          <p:nvPr/>
        </p:nvSpPr>
        <p:spPr>
          <a:xfrm>
            <a:off x="3607903" y="115724"/>
            <a:ext cx="2117375" cy="369332"/>
          </a:xfrm>
          <a:prstGeom prst="rect">
            <a:avLst/>
          </a:prstGeom>
          <a:solidFill>
            <a:schemeClr val="bg1"/>
          </a:solidFill>
        </p:spPr>
        <p:txBody>
          <a:bodyPr wrap="none" rtlCol="0">
            <a:spAutoFit/>
          </a:bodyPr>
          <a:lstStyle/>
          <a:p>
            <a:r>
              <a:rPr lang="en-US" dirty="0" smtClean="0"/>
              <a:t>Displacements (mm)</a:t>
            </a:r>
            <a:endParaRPr lang="en-US" dirty="0"/>
          </a:p>
        </p:txBody>
      </p:sp>
    </p:spTree>
    <p:extLst>
      <p:ext uri="{BB962C8B-B14F-4D97-AF65-F5344CB8AC3E}">
        <p14:creationId xmlns:p14="http://schemas.microsoft.com/office/powerpoint/2010/main" val="249476075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frwd8.jpg"/>
          <p:cNvPicPr>
            <a:picLocks noChangeAspect="1"/>
          </p:cNvPicPr>
          <p:nvPr/>
        </p:nvPicPr>
        <p:blipFill>
          <a:blip r:embed="rId2"/>
          <a:srcRect l="25000" t="2898" r="23203"/>
          <a:stretch>
            <a:fillRect/>
          </a:stretch>
        </p:blipFill>
        <p:spPr>
          <a:xfrm>
            <a:off x="5181600" y="228268"/>
            <a:ext cx="3581400" cy="4988936"/>
          </a:xfrm>
          <a:prstGeom prst="rect">
            <a:avLst/>
          </a:prstGeom>
        </p:spPr>
      </p:pic>
      <p:sp>
        <p:nvSpPr>
          <p:cNvPr id="2" name="Title 1"/>
          <p:cNvSpPr>
            <a:spLocks noGrp="1"/>
          </p:cNvSpPr>
          <p:nvPr>
            <p:ph type="title"/>
          </p:nvPr>
        </p:nvSpPr>
        <p:spPr>
          <a:xfrm>
            <a:off x="2069310" y="76200"/>
            <a:ext cx="4953000" cy="381000"/>
          </a:xfrm>
        </p:spPr>
        <p:txBody>
          <a:bodyPr/>
          <a:lstStyle/>
          <a:p>
            <a:pPr algn="ctr"/>
            <a:r>
              <a:rPr lang="en-US" dirty="0" smtClean="0"/>
              <a:t>QD0 Wedge Design Concept</a:t>
            </a:r>
            <a:endParaRPr lang="en-US" dirty="0"/>
          </a:p>
        </p:txBody>
      </p:sp>
      <p:pic>
        <p:nvPicPr>
          <p:cNvPr id="3074" name="Picture 2"/>
          <p:cNvPicPr>
            <a:picLocks noChangeAspect="1" noChangeArrowheads="1"/>
          </p:cNvPicPr>
          <p:nvPr/>
        </p:nvPicPr>
        <p:blipFill>
          <a:blip r:embed="rId3" cstate="print"/>
          <a:srcRect t="11916" b="14605"/>
          <a:stretch>
            <a:fillRect/>
          </a:stretch>
        </p:blipFill>
        <p:spPr bwMode="auto">
          <a:xfrm>
            <a:off x="0" y="533400"/>
            <a:ext cx="5056942" cy="2667000"/>
          </a:xfrm>
          <a:prstGeom prst="rect">
            <a:avLst/>
          </a:prstGeom>
          <a:noFill/>
          <a:ln w="9525">
            <a:noFill/>
            <a:miter lim="800000"/>
            <a:headEnd/>
            <a:tailEnd/>
          </a:ln>
        </p:spPr>
      </p:pic>
      <p:pic>
        <p:nvPicPr>
          <p:cNvPr id="6" name="Picture 13"/>
          <p:cNvPicPr>
            <a:picLocks noChangeAspect="1" noChangeArrowheads="1"/>
          </p:cNvPicPr>
          <p:nvPr/>
        </p:nvPicPr>
        <p:blipFill>
          <a:blip r:embed="rId4" cstate="print"/>
          <a:srcRect/>
          <a:stretch>
            <a:fillRect/>
          </a:stretch>
        </p:blipFill>
        <p:spPr bwMode="auto">
          <a:xfrm>
            <a:off x="0" y="3515499"/>
            <a:ext cx="5017863" cy="2667000"/>
          </a:xfrm>
          <a:prstGeom prst="rect">
            <a:avLst/>
          </a:prstGeom>
          <a:noFill/>
          <a:ln w="9525">
            <a:noFill/>
            <a:miter lim="800000"/>
            <a:headEnd/>
            <a:tailEnd/>
          </a:ln>
        </p:spPr>
      </p:pic>
      <p:sp>
        <p:nvSpPr>
          <p:cNvPr id="9" name="TextBox 8"/>
          <p:cNvSpPr txBox="1"/>
          <p:nvPr/>
        </p:nvSpPr>
        <p:spPr>
          <a:xfrm>
            <a:off x="5181600" y="5244405"/>
            <a:ext cx="2971800" cy="1384995"/>
          </a:xfrm>
          <a:prstGeom prst="rect">
            <a:avLst/>
          </a:prstGeom>
          <a:noFill/>
        </p:spPr>
        <p:txBody>
          <a:bodyPr wrap="square" rtlCol="0">
            <a:spAutoFit/>
          </a:bodyPr>
          <a:lstStyle/>
          <a:p>
            <a:r>
              <a:rPr lang="en-US" sz="1200" dirty="0" smtClean="0"/>
              <a:t>Total Pad Travel as is = .475in</a:t>
            </a:r>
          </a:p>
          <a:p>
            <a:endParaRPr lang="en-US" sz="1200" dirty="0" smtClean="0"/>
          </a:p>
          <a:p>
            <a:r>
              <a:rPr lang="en-US" sz="1200" dirty="0" smtClean="0"/>
              <a:t>Height of pad and distance of displacement will be changed pending analysis on sagging of beam line.</a:t>
            </a:r>
          </a:p>
          <a:p>
            <a:endParaRPr lang="en-US" sz="1200" dirty="0" smtClean="0"/>
          </a:p>
          <a:p>
            <a:r>
              <a:rPr lang="en-US" sz="1200" dirty="0" smtClean="0"/>
              <a:t>Conceptual design only at this point  </a:t>
            </a:r>
            <a:endParaRPr lang="en-US" sz="1200" dirty="0"/>
          </a:p>
        </p:txBody>
      </p:sp>
      <p:sp>
        <p:nvSpPr>
          <p:cNvPr id="10" name="TextBox 9"/>
          <p:cNvSpPr txBox="1"/>
          <p:nvPr/>
        </p:nvSpPr>
        <p:spPr>
          <a:xfrm>
            <a:off x="3086100" y="6182501"/>
            <a:ext cx="1143000" cy="276999"/>
          </a:xfrm>
          <a:prstGeom prst="rect">
            <a:avLst/>
          </a:prstGeom>
          <a:noFill/>
        </p:spPr>
        <p:txBody>
          <a:bodyPr wrap="square" rtlCol="0">
            <a:spAutoFit/>
          </a:bodyPr>
          <a:lstStyle/>
          <a:p>
            <a:r>
              <a:rPr lang="en-US" sz="1200" dirty="0" smtClean="0"/>
              <a:t>Limit Switches</a:t>
            </a:r>
            <a:endParaRPr lang="en-US" sz="1200" dirty="0"/>
          </a:p>
        </p:txBody>
      </p:sp>
      <p:cxnSp>
        <p:nvCxnSpPr>
          <p:cNvPr id="11" name="Straight Arrow Connector 10"/>
          <p:cNvCxnSpPr/>
          <p:nvPr/>
        </p:nvCxnSpPr>
        <p:spPr>
          <a:xfrm flipV="1">
            <a:off x="3657600" y="4379825"/>
            <a:ext cx="571500" cy="1752600"/>
          </a:xfrm>
          <a:prstGeom prst="straightConnector1">
            <a:avLst/>
          </a:prstGeom>
          <a:ln w="19050">
            <a:tailEnd type="arrow"/>
          </a:ln>
        </p:spPr>
        <p:style>
          <a:lnRef idx="1">
            <a:schemeClr val="accent2"/>
          </a:lnRef>
          <a:fillRef idx="0">
            <a:schemeClr val="accent2"/>
          </a:fillRef>
          <a:effectRef idx="0">
            <a:schemeClr val="accent2"/>
          </a:effectRef>
          <a:fontRef idx="minor">
            <a:schemeClr val="tx1"/>
          </a:fontRef>
        </p:style>
      </p:cxnSp>
      <p:cxnSp>
        <p:nvCxnSpPr>
          <p:cNvPr id="12" name="Straight Arrow Connector 11"/>
          <p:cNvCxnSpPr/>
          <p:nvPr/>
        </p:nvCxnSpPr>
        <p:spPr>
          <a:xfrm flipH="1" flipV="1">
            <a:off x="3467100" y="4684625"/>
            <a:ext cx="190500" cy="1447800"/>
          </a:xfrm>
          <a:prstGeom prst="straightConnector1">
            <a:avLst/>
          </a:prstGeom>
          <a:ln w="19050">
            <a:tailEnd type="arrow"/>
          </a:ln>
        </p:spPr>
        <p:style>
          <a:lnRef idx="1">
            <a:schemeClr val="accent2"/>
          </a:lnRef>
          <a:fillRef idx="0">
            <a:schemeClr val="accent2"/>
          </a:fillRef>
          <a:effectRef idx="0">
            <a:schemeClr val="accent2"/>
          </a:effectRef>
          <a:fontRef idx="minor">
            <a:schemeClr val="tx1"/>
          </a:fontRef>
        </p:style>
      </p:cxnSp>
      <p:sp>
        <p:nvSpPr>
          <p:cNvPr id="13" name="TextBox 12"/>
          <p:cNvSpPr txBox="1"/>
          <p:nvPr/>
        </p:nvSpPr>
        <p:spPr>
          <a:xfrm>
            <a:off x="1497810" y="6459500"/>
            <a:ext cx="1143000" cy="276999"/>
          </a:xfrm>
          <a:prstGeom prst="rect">
            <a:avLst/>
          </a:prstGeom>
          <a:noFill/>
        </p:spPr>
        <p:txBody>
          <a:bodyPr wrap="square" rtlCol="0">
            <a:spAutoFit/>
          </a:bodyPr>
          <a:lstStyle/>
          <a:p>
            <a:r>
              <a:rPr lang="en-US" sz="1200" dirty="0" smtClean="0"/>
              <a:t>Potentiometer</a:t>
            </a:r>
            <a:endParaRPr lang="en-US" sz="1200" dirty="0"/>
          </a:p>
        </p:txBody>
      </p:sp>
      <p:cxnSp>
        <p:nvCxnSpPr>
          <p:cNvPr id="14" name="Straight Arrow Connector 13"/>
          <p:cNvCxnSpPr/>
          <p:nvPr/>
        </p:nvCxnSpPr>
        <p:spPr>
          <a:xfrm rot="5400000" flipH="1" flipV="1">
            <a:off x="1989113" y="5553013"/>
            <a:ext cx="1203374" cy="609599"/>
          </a:xfrm>
          <a:prstGeom prst="straightConnector1">
            <a:avLst/>
          </a:prstGeom>
          <a:ln w="19050">
            <a:tailEnd type="arrow"/>
          </a:ln>
        </p:spPr>
        <p:style>
          <a:lnRef idx="1">
            <a:schemeClr val="accent2"/>
          </a:lnRef>
          <a:fillRef idx="0">
            <a:schemeClr val="accent2"/>
          </a:fillRef>
          <a:effectRef idx="0">
            <a:schemeClr val="accent2"/>
          </a:effectRef>
          <a:fontRef idx="minor">
            <a:schemeClr val="tx1"/>
          </a:fontRef>
        </p:style>
      </p:cxnSp>
      <p:cxnSp>
        <p:nvCxnSpPr>
          <p:cNvPr id="19" name="Straight Connector 18"/>
          <p:cNvCxnSpPr/>
          <p:nvPr/>
        </p:nvCxnSpPr>
        <p:spPr>
          <a:xfrm rot="5400000" flipH="1" flipV="1">
            <a:off x="4215218" y="1089800"/>
            <a:ext cx="5104513" cy="3381451"/>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5844845" y="2106778"/>
            <a:ext cx="2553005" cy="14630"/>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V="1">
            <a:off x="6569050" y="2172614"/>
            <a:ext cx="1264310" cy="6096"/>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983834" y="1572768"/>
            <a:ext cx="338554" cy="369332"/>
          </a:xfrm>
          <a:prstGeom prst="rect">
            <a:avLst/>
          </a:prstGeom>
          <a:noFill/>
        </p:spPr>
        <p:txBody>
          <a:bodyPr wrap="none" rtlCol="0">
            <a:spAutoFit/>
          </a:bodyPr>
          <a:lstStyle/>
          <a:p>
            <a:r>
              <a:rPr lang="en-US" dirty="0" smtClean="0"/>
              <a:t>X</a:t>
            </a:r>
            <a:endParaRPr lang="en-US" dirty="0"/>
          </a:p>
        </p:txBody>
      </p:sp>
      <p:sp>
        <p:nvSpPr>
          <p:cNvPr id="34" name="Up-Down Arrow 33"/>
          <p:cNvSpPr/>
          <p:nvPr/>
        </p:nvSpPr>
        <p:spPr>
          <a:xfrm>
            <a:off x="7271309" y="2516428"/>
            <a:ext cx="204825" cy="629108"/>
          </a:xfrm>
          <a:prstGeom prst="upDownArrow">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Up-Down Arrow 34"/>
          <p:cNvSpPr/>
          <p:nvPr/>
        </p:nvSpPr>
        <p:spPr>
          <a:xfrm rot="5400000">
            <a:off x="6106973" y="1652016"/>
            <a:ext cx="204825" cy="629108"/>
          </a:xfrm>
          <a:prstGeom prst="upDownArrow">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7438339" y="2639568"/>
            <a:ext cx="338554" cy="369332"/>
          </a:xfrm>
          <a:prstGeom prst="rect">
            <a:avLst/>
          </a:prstGeom>
          <a:noFill/>
        </p:spPr>
        <p:txBody>
          <a:bodyPr wrap="none" rtlCol="0">
            <a:spAutoFit/>
          </a:bodyPr>
          <a:lstStyle/>
          <a:p>
            <a:r>
              <a:rPr lang="en-US" dirty="0" smtClean="0"/>
              <a:t>Y</a:t>
            </a:r>
            <a:endParaRPr lang="en-US" dirty="0"/>
          </a:p>
        </p:txBody>
      </p:sp>
      <p:sp>
        <p:nvSpPr>
          <p:cNvPr id="37" name="Curved Up Arrow 36"/>
          <p:cNvSpPr/>
          <p:nvPr/>
        </p:nvSpPr>
        <p:spPr>
          <a:xfrm rot="21430342">
            <a:off x="8208723" y="1966150"/>
            <a:ext cx="354438" cy="348678"/>
          </a:xfrm>
          <a:prstGeom prst="curvedUpArrow">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Curved Left Arrow 37"/>
          <p:cNvSpPr/>
          <p:nvPr/>
        </p:nvSpPr>
        <p:spPr>
          <a:xfrm>
            <a:off x="7015277" y="1324051"/>
            <a:ext cx="307238" cy="402336"/>
          </a:xfrm>
          <a:prstGeom prst="curvedLeftArrow">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9" name="TextBox 38"/>
          <p:cNvSpPr txBox="1"/>
          <p:nvPr/>
        </p:nvSpPr>
        <p:spPr>
          <a:xfrm>
            <a:off x="8446617" y="2155546"/>
            <a:ext cx="304892" cy="369332"/>
          </a:xfrm>
          <a:prstGeom prst="rect">
            <a:avLst/>
          </a:prstGeom>
          <a:noFill/>
        </p:spPr>
        <p:txBody>
          <a:bodyPr wrap="none" rtlCol="0">
            <a:spAutoFit/>
          </a:bodyPr>
          <a:lstStyle/>
          <a:p>
            <a:r>
              <a:rPr lang="en-US" dirty="0" smtClean="0">
                <a:latin typeface="Symbol" pitchFamily="18" charset="2"/>
              </a:rPr>
              <a:t>q</a:t>
            </a:r>
            <a:endParaRPr lang="en-US" dirty="0">
              <a:latin typeface="Symbol" pitchFamily="18" charset="2"/>
            </a:endParaRPr>
          </a:p>
        </p:txBody>
      </p:sp>
      <p:sp>
        <p:nvSpPr>
          <p:cNvPr id="40" name="TextBox 39"/>
          <p:cNvSpPr txBox="1"/>
          <p:nvPr/>
        </p:nvSpPr>
        <p:spPr>
          <a:xfrm>
            <a:off x="6938467" y="940004"/>
            <a:ext cx="343364" cy="369332"/>
          </a:xfrm>
          <a:prstGeom prst="rect">
            <a:avLst/>
          </a:prstGeom>
          <a:noFill/>
        </p:spPr>
        <p:txBody>
          <a:bodyPr wrap="none" rtlCol="0">
            <a:spAutoFit/>
          </a:bodyPr>
          <a:lstStyle/>
          <a:p>
            <a:r>
              <a:rPr lang="en-US" dirty="0" smtClean="0">
                <a:latin typeface="Symbol" pitchFamily="18" charset="2"/>
              </a:rPr>
              <a:t>y</a:t>
            </a:r>
            <a:endParaRPr lang="en-US" dirty="0">
              <a:latin typeface="Symbol" pitchFamily="18" charset="2"/>
            </a:endParaRPr>
          </a:p>
        </p:txBody>
      </p:sp>
      <p:sp>
        <p:nvSpPr>
          <p:cNvPr id="43" name="Isosceles Triangle 42"/>
          <p:cNvSpPr/>
          <p:nvPr/>
        </p:nvSpPr>
        <p:spPr>
          <a:xfrm>
            <a:off x="6244971" y="4017283"/>
            <a:ext cx="146304" cy="1524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Isosceles Triangle 43"/>
          <p:cNvSpPr/>
          <p:nvPr/>
        </p:nvSpPr>
        <p:spPr>
          <a:xfrm>
            <a:off x="5502021" y="3998233"/>
            <a:ext cx="146304" cy="1524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Isosceles Triangle 44"/>
          <p:cNvSpPr/>
          <p:nvPr/>
        </p:nvSpPr>
        <p:spPr>
          <a:xfrm>
            <a:off x="8007096" y="1369333"/>
            <a:ext cx="146304" cy="1524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Isosceles Triangle 45"/>
          <p:cNvSpPr/>
          <p:nvPr/>
        </p:nvSpPr>
        <p:spPr>
          <a:xfrm>
            <a:off x="7397496" y="1093108"/>
            <a:ext cx="146304" cy="1524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6791325" y="3450887"/>
            <a:ext cx="1951175" cy="276999"/>
          </a:xfrm>
          <a:prstGeom prst="rect">
            <a:avLst/>
          </a:prstGeom>
          <a:noFill/>
        </p:spPr>
        <p:txBody>
          <a:bodyPr wrap="none" rtlCol="0">
            <a:spAutoFit/>
          </a:bodyPr>
          <a:lstStyle/>
          <a:p>
            <a:r>
              <a:rPr lang="en-US" sz="1200" dirty="0" smtClean="0"/>
              <a:t>Four Degree of Freedoms</a:t>
            </a:r>
            <a:endParaRPr lang="en-US" sz="1200" dirty="0"/>
          </a:p>
        </p:txBody>
      </p:sp>
    </p:spTree>
    <p:extLst>
      <p:ext uri="{BB962C8B-B14F-4D97-AF65-F5344CB8AC3E}">
        <p14:creationId xmlns:p14="http://schemas.microsoft.com/office/powerpoint/2010/main" val="18862110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lstStyle/>
          <a:p>
            <a:r>
              <a:rPr lang="en-US" dirty="0" smtClean="0"/>
              <a:t>From here to Commitment</a:t>
            </a:r>
            <a:endParaRPr lang="en-US" dirty="0"/>
          </a:p>
        </p:txBody>
      </p:sp>
      <p:sp>
        <p:nvSpPr>
          <p:cNvPr id="3" name="Content Placeholder 2"/>
          <p:cNvSpPr>
            <a:spLocks noGrp="1"/>
          </p:cNvSpPr>
          <p:nvPr>
            <p:ph idx="4294967295"/>
          </p:nvPr>
        </p:nvSpPr>
        <p:spPr>
          <a:xfrm>
            <a:off x="449494" y="1371600"/>
            <a:ext cx="8229600" cy="5211763"/>
          </a:xfrm>
          <a:prstGeom prst="rect">
            <a:avLst/>
          </a:prstGeom>
        </p:spPr>
        <p:txBody>
          <a:bodyPr>
            <a:normAutofit fontScale="85000" lnSpcReduction="10000"/>
          </a:bodyPr>
          <a:lstStyle/>
          <a:p>
            <a:pPr marL="457200" indent="-457200">
              <a:buFont typeface="+mj-lt"/>
              <a:buAutoNum type="arabicPeriod"/>
            </a:pPr>
            <a:r>
              <a:rPr lang="en-US" dirty="0" smtClean="0"/>
              <a:t>A Technical Design Report should include:</a:t>
            </a:r>
          </a:p>
          <a:p>
            <a:pPr marL="1082675" lvl="1" indent="0">
              <a:buNone/>
            </a:pPr>
            <a:r>
              <a:rPr lang="en-US" dirty="0" smtClean="0"/>
              <a:t>Clear baseline choices for all subsystems</a:t>
            </a:r>
          </a:p>
          <a:p>
            <a:pPr marL="1082675" lvl="1" indent="0">
              <a:buNone/>
            </a:pPr>
            <a:r>
              <a:rPr lang="en-US" dirty="0" smtClean="0"/>
              <a:t>Final subsystem dimensions &amp; clearances</a:t>
            </a:r>
          </a:p>
          <a:p>
            <a:pPr marL="1082675" lvl="1" indent="0">
              <a:buNone/>
            </a:pPr>
            <a:r>
              <a:rPr lang="en-US" dirty="0" smtClean="0"/>
              <a:t>Reasonably complete mechanical designs including tooling</a:t>
            </a:r>
          </a:p>
          <a:p>
            <a:pPr marL="1082675" lvl="1" indent="0">
              <a:buNone/>
            </a:pPr>
            <a:r>
              <a:rPr lang="en-US" dirty="0" smtClean="0"/>
              <a:t>Prototypes and </a:t>
            </a:r>
            <a:r>
              <a:rPr lang="en-US" dirty="0" err="1" smtClean="0"/>
              <a:t>Testbeam</a:t>
            </a:r>
            <a:endParaRPr lang="en-US" dirty="0" smtClean="0"/>
          </a:p>
          <a:p>
            <a:pPr marL="1082675" lvl="1" indent="0">
              <a:buNone/>
            </a:pPr>
            <a:r>
              <a:rPr lang="en-US" dirty="0" smtClean="0"/>
              <a:t>Serious cost estimate</a:t>
            </a:r>
          </a:p>
          <a:p>
            <a:pPr marL="457200" indent="-457200">
              <a:buFont typeface="+mj-lt"/>
              <a:buAutoNum type="arabicPeriod"/>
            </a:pPr>
            <a:r>
              <a:rPr lang="en-US" dirty="0" smtClean="0"/>
              <a:t>We presently have &lt; 0.5 Mechanical Engineers total in </a:t>
            </a:r>
            <a:r>
              <a:rPr lang="en-US" dirty="0" err="1" smtClean="0"/>
              <a:t>SiD</a:t>
            </a:r>
            <a:r>
              <a:rPr lang="en-US" dirty="0" smtClean="0"/>
              <a:t>. This would have to go to 2 FTE’s to begin to make mechanical progress.</a:t>
            </a:r>
          </a:p>
          <a:p>
            <a:pPr marL="457200" indent="-457200">
              <a:buFont typeface="+mj-lt"/>
              <a:buAutoNum type="arabicPeriod"/>
            </a:pPr>
            <a:r>
              <a:rPr lang="en-US" dirty="0" smtClean="0"/>
              <a:t>In the intensive TDR stage, this should be ~10 FTE’s + similar number of designers.</a:t>
            </a:r>
          </a:p>
          <a:p>
            <a:pPr marL="457200" indent="-457200">
              <a:buFont typeface="+mj-lt"/>
              <a:buAutoNum type="arabicPeriod"/>
            </a:pPr>
            <a:r>
              <a:rPr lang="en-US" dirty="0" smtClean="0"/>
              <a:t>The Electronic Engineering is in better shape.</a:t>
            </a:r>
            <a:endParaRPr lang="en-US" dirty="0"/>
          </a:p>
          <a:p>
            <a:pPr marL="457200" indent="-457200">
              <a:buFont typeface="+mj-lt"/>
              <a:buAutoNum type="arabicPeriod"/>
            </a:pPr>
            <a:r>
              <a:rPr lang="en-US" dirty="0" smtClean="0"/>
              <a:t>System Engineering (Interfaces) needs serious effort, particularly cryogenics interfaces . Japanese codes (e.g. radiation, B fields, seismic, transport, </a:t>
            </a:r>
            <a:r>
              <a:rPr lang="en-US" dirty="0" err="1" smtClean="0"/>
              <a:t>etc</a:t>
            </a:r>
            <a:r>
              <a:rPr lang="en-US" dirty="0" smtClean="0"/>
              <a:t>) need to be studied. Need to encourage US-Japan collaboration proposal.</a:t>
            </a:r>
          </a:p>
          <a:p>
            <a:pPr marL="457200" indent="-457200">
              <a:buFont typeface="+mj-lt"/>
              <a:buAutoNum type="arabicPeriod"/>
            </a:pPr>
            <a:endParaRPr lang="en-US" dirty="0"/>
          </a:p>
        </p:txBody>
      </p:sp>
      <p:sp>
        <p:nvSpPr>
          <p:cNvPr id="6" name="Slide Number Placeholder 5"/>
          <p:cNvSpPr>
            <a:spLocks noGrp="1"/>
          </p:cNvSpPr>
          <p:nvPr>
            <p:ph type="sldNum" sz="quarter" idx="4294967295"/>
          </p:nvPr>
        </p:nvSpPr>
        <p:spPr>
          <a:xfrm>
            <a:off x="6553200" y="6356350"/>
            <a:ext cx="2133600" cy="365125"/>
          </a:xfrm>
          <a:prstGeom prst="rect">
            <a:avLst/>
          </a:prstGeom>
        </p:spPr>
        <p:txBody>
          <a:bodyPr/>
          <a:lstStyle/>
          <a:p>
            <a:fld id="{3AA1D278-B2C1-4353-A3DD-49F25952E727}" type="slidenum">
              <a:rPr lang="en-US" smtClean="0"/>
              <a:pPr/>
              <a:t>5</a:t>
            </a:fld>
            <a:endParaRPr lang="en-US"/>
          </a:p>
        </p:txBody>
      </p:sp>
    </p:spTree>
    <p:extLst>
      <p:ext uri="{BB962C8B-B14F-4D97-AF65-F5344CB8AC3E}">
        <p14:creationId xmlns:p14="http://schemas.microsoft.com/office/powerpoint/2010/main" val="157511907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G:\ILC\SiD\SiD stuff\MDI\Images Wks\wks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5009" y="2197866"/>
            <a:ext cx="4183741" cy="2221734"/>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sz="quarter" idx="14"/>
          </p:nvPr>
        </p:nvSpPr>
        <p:spPr/>
        <p:txBody>
          <a:bodyPr/>
          <a:lstStyle/>
          <a:p>
            <a:r>
              <a:rPr lang="en-US" dirty="0" smtClean="0"/>
              <a:t>Main </a:t>
            </a:r>
            <a:r>
              <a:rPr lang="en-US" dirty="0" err="1" smtClean="0"/>
              <a:t>LHe</a:t>
            </a:r>
            <a:r>
              <a:rPr lang="en-US" dirty="0" smtClean="0"/>
              <a:t> refrigerator and LHe2 for the QD0’s above level on metallic structure.</a:t>
            </a:r>
          </a:p>
          <a:p>
            <a:endParaRPr lang="en-US" dirty="0" smtClean="0"/>
          </a:p>
          <a:p>
            <a:endParaRPr lang="en-US" dirty="0"/>
          </a:p>
          <a:p>
            <a:endParaRPr lang="en-US" dirty="0"/>
          </a:p>
        </p:txBody>
      </p:sp>
      <p:sp>
        <p:nvSpPr>
          <p:cNvPr id="3" name="Slide Number Placeholder 2"/>
          <p:cNvSpPr>
            <a:spLocks noGrp="1"/>
          </p:cNvSpPr>
          <p:nvPr>
            <p:ph type="sldNum" sz="quarter" idx="11"/>
          </p:nvPr>
        </p:nvSpPr>
        <p:spPr>
          <a:xfrm>
            <a:off x="8395926" y="6294747"/>
            <a:ext cx="318932" cy="539750"/>
          </a:xfrm>
        </p:spPr>
        <p:txBody>
          <a:bodyPr/>
          <a:lstStyle/>
          <a:p>
            <a:fld id="{7AE7BD4E-183A-4415-B004-B799C3BB7AEC}" type="slidenum">
              <a:rPr lang="en-US" smtClean="0"/>
              <a:pPr/>
              <a:t>50</a:t>
            </a:fld>
            <a:endParaRPr lang="en-US" dirty="0"/>
          </a:p>
        </p:txBody>
      </p:sp>
      <p:sp>
        <p:nvSpPr>
          <p:cNvPr id="4" name="Title 3"/>
          <p:cNvSpPr>
            <a:spLocks noGrp="1"/>
          </p:cNvSpPr>
          <p:nvPr>
            <p:ph type="title"/>
          </p:nvPr>
        </p:nvSpPr>
        <p:spPr/>
        <p:txBody>
          <a:bodyPr/>
          <a:lstStyle/>
          <a:p>
            <a:r>
              <a:rPr lang="en-US" dirty="0" smtClean="0"/>
              <a:t>Integration of the Cryogenic plant on the platform</a:t>
            </a:r>
            <a:endParaRPr lang="en-US" dirty="0"/>
          </a:p>
        </p:txBody>
      </p:sp>
      <p:grpSp>
        <p:nvGrpSpPr>
          <p:cNvPr id="2" name="Group 22"/>
          <p:cNvGrpSpPr/>
          <p:nvPr/>
        </p:nvGrpSpPr>
        <p:grpSpPr>
          <a:xfrm>
            <a:off x="152400" y="2104036"/>
            <a:ext cx="4635292" cy="4190711"/>
            <a:chOff x="1447800" y="2104036"/>
            <a:chExt cx="5715000" cy="4725008"/>
          </a:xfrm>
        </p:grpSpPr>
        <p:pic>
          <p:nvPicPr>
            <p:cNvPr id="4099" name="Picture 3" descr="G:\ILC\SiD\SiD stuff\MDI\Images Wks\wks2.jpg"/>
            <p:cNvPicPr>
              <a:picLocks noChangeAspect="1" noChangeArrowheads="1"/>
            </p:cNvPicPr>
            <p:nvPr/>
          </p:nvPicPr>
          <p:blipFill rotWithShape="1">
            <a:blip r:embed="rId3">
              <a:extLst>
                <a:ext uri="{28A0092B-C50C-407E-A947-70E740481C1C}">
                  <a14:useLocalDpi xmlns:a14="http://schemas.microsoft.com/office/drawing/2010/main" val="0"/>
                </a:ext>
              </a:extLst>
            </a:blip>
            <a:srcRect l="17336" r="18433"/>
            <a:stretch/>
          </p:blipFill>
          <p:spPr bwMode="auto">
            <a:xfrm>
              <a:off x="1447800" y="2104036"/>
              <a:ext cx="5715000" cy="472500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800600" y="4068252"/>
              <a:ext cx="1069524" cy="369332"/>
            </a:xfrm>
            <a:prstGeom prst="rect">
              <a:avLst/>
            </a:prstGeom>
            <a:noFill/>
          </p:spPr>
          <p:txBody>
            <a:bodyPr wrap="none" rtlCol="0">
              <a:spAutoFit/>
            </a:bodyPr>
            <a:lstStyle/>
            <a:p>
              <a:r>
                <a:rPr lang="en-US" dirty="0" err="1" smtClean="0">
                  <a:solidFill>
                    <a:srgbClr val="FFFF00"/>
                  </a:solidFill>
                </a:rPr>
                <a:t>LHe</a:t>
              </a:r>
              <a:r>
                <a:rPr lang="en-US" dirty="0" smtClean="0">
                  <a:solidFill>
                    <a:srgbClr val="FFFF00"/>
                  </a:solidFill>
                </a:rPr>
                <a:t> Box</a:t>
              </a:r>
              <a:endParaRPr lang="en-US" dirty="0">
                <a:solidFill>
                  <a:srgbClr val="FFFF00"/>
                </a:solidFill>
              </a:endParaRPr>
            </a:p>
          </p:txBody>
        </p:sp>
        <p:sp>
          <p:nvSpPr>
            <p:cNvPr id="10" name="TextBox 9"/>
            <p:cNvSpPr txBox="1"/>
            <p:nvPr/>
          </p:nvSpPr>
          <p:spPr>
            <a:xfrm>
              <a:off x="3657600" y="4097208"/>
              <a:ext cx="736099" cy="369332"/>
            </a:xfrm>
            <a:prstGeom prst="rect">
              <a:avLst/>
            </a:prstGeom>
            <a:noFill/>
          </p:spPr>
          <p:txBody>
            <a:bodyPr wrap="none" rtlCol="0">
              <a:spAutoFit/>
            </a:bodyPr>
            <a:lstStyle/>
            <a:p>
              <a:r>
                <a:rPr lang="en-US" dirty="0" smtClean="0">
                  <a:solidFill>
                    <a:srgbClr val="FFFF00"/>
                  </a:solidFill>
                </a:rPr>
                <a:t>LHe2</a:t>
              </a:r>
              <a:endParaRPr lang="en-US" dirty="0">
                <a:solidFill>
                  <a:srgbClr val="FFFF00"/>
                </a:solidFill>
              </a:endParaRPr>
            </a:p>
          </p:txBody>
        </p:sp>
        <p:cxnSp>
          <p:nvCxnSpPr>
            <p:cNvPr id="9" name="Straight Arrow Connector 8"/>
            <p:cNvCxnSpPr/>
            <p:nvPr/>
          </p:nvCxnSpPr>
          <p:spPr>
            <a:xfrm flipV="1">
              <a:off x="4393699" y="4097208"/>
              <a:ext cx="178301" cy="1846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426701" y="3912542"/>
              <a:ext cx="736099" cy="369332"/>
            </a:xfrm>
            <a:prstGeom prst="rect">
              <a:avLst/>
            </a:prstGeom>
            <a:noFill/>
          </p:spPr>
          <p:txBody>
            <a:bodyPr wrap="none" rtlCol="0">
              <a:spAutoFit/>
            </a:bodyPr>
            <a:lstStyle/>
            <a:p>
              <a:r>
                <a:rPr lang="en-US" dirty="0" smtClean="0">
                  <a:solidFill>
                    <a:srgbClr val="FFFF00"/>
                  </a:solidFill>
                </a:rPr>
                <a:t>LHe2</a:t>
              </a:r>
              <a:endParaRPr lang="en-US" dirty="0">
                <a:solidFill>
                  <a:srgbClr val="FFFF00"/>
                </a:solidFill>
              </a:endParaRPr>
            </a:p>
          </p:txBody>
        </p:sp>
        <p:cxnSp>
          <p:nvCxnSpPr>
            <p:cNvPr id="18" name="Straight Arrow Connector 17"/>
            <p:cNvCxnSpPr/>
            <p:nvPr/>
          </p:nvCxnSpPr>
          <p:spPr>
            <a:xfrm flipH="1" flipV="1">
              <a:off x="6553200" y="3628036"/>
              <a:ext cx="241551" cy="2845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876800" y="2637436"/>
              <a:ext cx="1206292" cy="369332"/>
            </a:xfrm>
            <a:prstGeom prst="rect">
              <a:avLst/>
            </a:prstGeom>
            <a:noFill/>
          </p:spPr>
          <p:txBody>
            <a:bodyPr wrap="none" rtlCol="0">
              <a:spAutoFit/>
            </a:bodyPr>
            <a:lstStyle/>
            <a:p>
              <a:r>
                <a:rPr lang="en-US" dirty="0" smtClean="0">
                  <a:solidFill>
                    <a:srgbClr val="FFFF00"/>
                  </a:solidFill>
                </a:rPr>
                <a:t>Valve Box</a:t>
              </a:r>
              <a:endParaRPr lang="en-US" dirty="0">
                <a:solidFill>
                  <a:srgbClr val="FFFF00"/>
                </a:solidFill>
              </a:endParaRPr>
            </a:p>
          </p:txBody>
        </p:sp>
        <p:cxnSp>
          <p:nvCxnSpPr>
            <p:cNvPr id="20" name="Straight Arrow Connector 19"/>
            <p:cNvCxnSpPr/>
            <p:nvPr/>
          </p:nvCxnSpPr>
          <p:spPr>
            <a:xfrm flipH="1">
              <a:off x="5181600" y="3006768"/>
              <a:ext cx="298346" cy="1640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15" name="TextBox 14"/>
          <p:cNvSpPr txBox="1"/>
          <p:nvPr/>
        </p:nvSpPr>
        <p:spPr>
          <a:xfrm>
            <a:off x="5589863" y="3581400"/>
            <a:ext cx="402674" cy="369332"/>
          </a:xfrm>
          <a:prstGeom prst="rect">
            <a:avLst/>
          </a:prstGeom>
          <a:noFill/>
        </p:spPr>
        <p:txBody>
          <a:bodyPr wrap="none" rtlCol="0">
            <a:spAutoFit/>
          </a:bodyPr>
          <a:lstStyle/>
          <a:p>
            <a:r>
              <a:rPr lang="en-US" dirty="0" smtClean="0">
                <a:solidFill>
                  <a:srgbClr val="FFFF00"/>
                </a:solidFill>
              </a:rPr>
              <a:t>IP</a:t>
            </a:r>
            <a:endParaRPr lang="en-US" dirty="0">
              <a:solidFill>
                <a:srgbClr val="FFFF00"/>
              </a:solidFill>
            </a:endParaRPr>
          </a:p>
        </p:txBody>
      </p:sp>
      <p:sp>
        <p:nvSpPr>
          <p:cNvPr id="16" name="Right Arrow 15"/>
          <p:cNvSpPr/>
          <p:nvPr/>
        </p:nvSpPr>
        <p:spPr>
          <a:xfrm rot="21125777">
            <a:off x="8441194" y="2234806"/>
            <a:ext cx="547326" cy="145515"/>
          </a:xfrm>
          <a:prstGeom prst="right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rot="21100834">
            <a:off x="4983211" y="2351106"/>
            <a:ext cx="3441968" cy="369332"/>
          </a:xfrm>
          <a:prstGeom prst="rect">
            <a:avLst/>
          </a:prstGeom>
          <a:noFill/>
        </p:spPr>
        <p:txBody>
          <a:bodyPr wrap="none" rtlCol="0">
            <a:spAutoFit/>
          </a:bodyPr>
          <a:lstStyle/>
          <a:p>
            <a:r>
              <a:rPr lang="en-US" dirty="0" smtClean="0">
                <a:solidFill>
                  <a:srgbClr val="FFFF00"/>
                </a:solidFill>
              </a:rPr>
              <a:t>Flexible line to the compressor</a:t>
            </a:r>
            <a:endParaRPr lang="en-US" dirty="0">
              <a:solidFill>
                <a:srgbClr val="FFFF00"/>
              </a:solidFill>
            </a:endParaRPr>
          </a:p>
        </p:txBody>
      </p:sp>
      <p:pic>
        <p:nvPicPr>
          <p:cNvPr id="1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9342" y="4495800"/>
            <a:ext cx="3436458"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5" name="Straight Arrow Connector 24"/>
          <p:cNvCxnSpPr/>
          <p:nvPr/>
        </p:nvCxnSpPr>
        <p:spPr>
          <a:xfrm rot="5400000" flipH="1" flipV="1">
            <a:off x="6056900" y="5829300"/>
            <a:ext cx="685800" cy="1588"/>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557437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gnet exploded.jpg"/>
          <p:cNvPicPr>
            <a:picLocks noChangeAspect="1"/>
          </p:cNvPicPr>
          <p:nvPr/>
        </p:nvPicPr>
        <p:blipFill>
          <a:blip r:embed="rId3" cstate="print"/>
          <a:srcRect b="20829"/>
          <a:stretch>
            <a:fillRect/>
          </a:stretch>
        </p:blipFill>
        <p:spPr>
          <a:xfrm>
            <a:off x="0" y="0"/>
            <a:ext cx="9105052" cy="4881154"/>
          </a:xfrm>
          <a:prstGeom prst="rect">
            <a:avLst/>
          </a:prstGeom>
        </p:spPr>
      </p:pic>
      <p:sp>
        <p:nvSpPr>
          <p:cNvPr id="3" name="TextBox 2"/>
          <p:cNvSpPr txBox="1"/>
          <p:nvPr/>
        </p:nvSpPr>
        <p:spPr>
          <a:xfrm>
            <a:off x="428596" y="0"/>
            <a:ext cx="5083828" cy="1077218"/>
          </a:xfrm>
          <a:prstGeom prst="rect">
            <a:avLst/>
          </a:prstGeom>
          <a:noFill/>
        </p:spPr>
        <p:txBody>
          <a:bodyPr wrap="none" rtlCol="0">
            <a:spAutoFit/>
          </a:bodyPr>
          <a:lstStyle/>
          <a:p>
            <a:pPr marL="514350" indent="-514350">
              <a:buFont typeface="+mj-lt"/>
              <a:buAutoNum type="arabicPeriod"/>
            </a:pPr>
            <a:r>
              <a:rPr lang="en-US" sz="3200" dirty="0" smtClean="0"/>
              <a:t>Assembly on Site (surface)</a:t>
            </a:r>
          </a:p>
          <a:p>
            <a:pPr marL="514350" indent="-514350">
              <a:buFont typeface="+mj-lt"/>
              <a:buAutoNum type="arabicPeriod"/>
            </a:pPr>
            <a:r>
              <a:rPr lang="en-US" sz="3200" dirty="0" smtClean="0"/>
              <a:t>Test with low current</a:t>
            </a:r>
            <a:endParaRPr lang="en-US" sz="3200" dirty="0"/>
          </a:p>
        </p:txBody>
      </p:sp>
      <p:pic>
        <p:nvPicPr>
          <p:cNvPr id="4" name="Picture 7"/>
          <p:cNvPicPr>
            <a:picLocks noChangeAspect="1" noChangeArrowheads="1"/>
          </p:cNvPicPr>
          <p:nvPr/>
        </p:nvPicPr>
        <p:blipFill>
          <a:blip r:embed="rId4" cstate="print"/>
          <a:srcRect t="30169"/>
          <a:stretch>
            <a:fillRect/>
          </a:stretch>
        </p:blipFill>
        <p:spPr bwMode="auto">
          <a:xfrm>
            <a:off x="214282" y="4553454"/>
            <a:ext cx="7265987" cy="2161694"/>
          </a:xfrm>
          <a:prstGeom prst="rect">
            <a:avLst/>
          </a:prstGeom>
          <a:solidFill>
            <a:schemeClr val="bg1"/>
          </a:solidFill>
          <a:ln w="9525">
            <a:noFill/>
            <a:miter lim="800000"/>
            <a:headEnd/>
            <a:tailEnd/>
          </a:ln>
          <a:effectLst/>
        </p:spPr>
      </p:pic>
      <p:sp>
        <p:nvSpPr>
          <p:cNvPr id="5" name="TextBox 4"/>
          <p:cNvSpPr txBox="1"/>
          <p:nvPr/>
        </p:nvSpPr>
        <p:spPr>
          <a:xfrm>
            <a:off x="7858148" y="2428868"/>
            <a:ext cx="527709" cy="369332"/>
          </a:xfrm>
          <a:prstGeom prst="rect">
            <a:avLst/>
          </a:prstGeom>
          <a:noFill/>
        </p:spPr>
        <p:txBody>
          <a:bodyPr wrap="none" rtlCol="0">
            <a:spAutoFit/>
          </a:bodyPr>
          <a:lstStyle/>
          <a:p>
            <a:r>
              <a:rPr lang="en-US" dirty="0" smtClean="0"/>
              <a:t>DID</a:t>
            </a:r>
            <a:endParaRPr lang="en-US" dirty="0"/>
          </a:p>
        </p:txBody>
      </p:sp>
      <p:sp>
        <p:nvSpPr>
          <p:cNvPr id="6" name="TextBox 5"/>
          <p:cNvSpPr txBox="1"/>
          <p:nvPr/>
        </p:nvSpPr>
        <p:spPr>
          <a:xfrm>
            <a:off x="6572264" y="2143116"/>
            <a:ext cx="763351" cy="369332"/>
          </a:xfrm>
          <a:prstGeom prst="rect">
            <a:avLst/>
          </a:prstGeom>
          <a:noFill/>
        </p:spPr>
        <p:txBody>
          <a:bodyPr wrap="none" rtlCol="0">
            <a:spAutoFit/>
          </a:bodyPr>
          <a:lstStyle/>
          <a:p>
            <a:r>
              <a:rPr lang="en-US" dirty="0" smtClean="0"/>
              <a:t>Ring 1</a:t>
            </a:r>
            <a:endParaRPr lang="en-US" dirty="0"/>
          </a:p>
        </p:txBody>
      </p:sp>
      <p:sp>
        <p:nvSpPr>
          <p:cNvPr id="7" name="TextBox 6"/>
          <p:cNvSpPr txBox="1"/>
          <p:nvPr/>
        </p:nvSpPr>
        <p:spPr>
          <a:xfrm>
            <a:off x="2571736" y="1214422"/>
            <a:ext cx="763351" cy="369332"/>
          </a:xfrm>
          <a:prstGeom prst="rect">
            <a:avLst/>
          </a:prstGeom>
          <a:noFill/>
        </p:spPr>
        <p:txBody>
          <a:bodyPr wrap="none" rtlCol="0">
            <a:spAutoFit/>
          </a:bodyPr>
          <a:lstStyle/>
          <a:p>
            <a:r>
              <a:rPr lang="en-US" dirty="0" smtClean="0"/>
              <a:t>Ring 2</a:t>
            </a:r>
            <a:endParaRPr lang="en-US" dirty="0"/>
          </a:p>
        </p:txBody>
      </p:sp>
      <p:sp>
        <p:nvSpPr>
          <p:cNvPr id="8" name="TextBox 7"/>
          <p:cNvSpPr txBox="1"/>
          <p:nvPr/>
        </p:nvSpPr>
        <p:spPr>
          <a:xfrm>
            <a:off x="5929322" y="6143644"/>
            <a:ext cx="2282484" cy="369332"/>
          </a:xfrm>
          <a:prstGeom prst="rect">
            <a:avLst/>
          </a:prstGeom>
          <a:noFill/>
        </p:spPr>
        <p:txBody>
          <a:bodyPr wrap="none" rtlCol="0">
            <a:spAutoFit/>
          </a:bodyPr>
          <a:lstStyle/>
          <a:p>
            <a:r>
              <a:rPr lang="en-US" dirty="0" smtClean="0"/>
              <a:t>Solenoid Cross section</a:t>
            </a:r>
            <a:endParaRPr lang="en-US" dirty="0"/>
          </a:p>
        </p:txBody>
      </p:sp>
      <p:sp>
        <p:nvSpPr>
          <p:cNvPr id="9" name="TextBox 8"/>
          <p:cNvSpPr txBox="1"/>
          <p:nvPr/>
        </p:nvSpPr>
        <p:spPr>
          <a:xfrm>
            <a:off x="6000760" y="1000108"/>
            <a:ext cx="2226315" cy="369332"/>
          </a:xfrm>
          <a:prstGeom prst="rect">
            <a:avLst/>
          </a:prstGeom>
          <a:noFill/>
        </p:spPr>
        <p:txBody>
          <a:bodyPr wrap="none" rtlCol="0">
            <a:spAutoFit/>
          </a:bodyPr>
          <a:lstStyle/>
          <a:p>
            <a:r>
              <a:rPr lang="en-US" dirty="0" smtClean="0"/>
              <a:t>Total Mass = 180 Tons</a:t>
            </a:r>
            <a:endParaRPr lang="en-US" dirty="0"/>
          </a:p>
        </p:txBody>
      </p:sp>
    </p:spTree>
    <p:extLst>
      <p:ext uri="{BB962C8B-B14F-4D97-AF65-F5344CB8AC3E}">
        <p14:creationId xmlns:p14="http://schemas.microsoft.com/office/powerpoint/2010/main" val="219484442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8"/>
          <p:cNvPicPr>
            <a:picLocks noGrp="1" noChangeAspect="1"/>
          </p:cNvPicPr>
          <p:nvPr>
            <p:ph sz="quarter" idx="14"/>
          </p:nvPr>
        </p:nvPicPr>
        <p:blipFill rotWithShape="1">
          <a:blip r:embed="rId2">
            <a:extLst>
              <a:ext uri="{28A0092B-C50C-407E-A947-70E740481C1C}">
                <a14:useLocalDpi xmlns:a14="http://schemas.microsoft.com/office/drawing/2010/main" val="0"/>
              </a:ext>
            </a:extLst>
          </a:blip>
          <a:srcRect l="11457" r="19514"/>
          <a:stretch/>
        </p:blipFill>
        <p:spPr>
          <a:xfrm>
            <a:off x="838200" y="1243012"/>
            <a:ext cx="6096000" cy="5468731"/>
          </a:xfrm>
          <a:prstGeom prst="rect">
            <a:avLst/>
          </a:prstGeom>
        </p:spPr>
      </p:pic>
      <p:sp>
        <p:nvSpPr>
          <p:cNvPr id="2" name="Slide Number Placeholder 1"/>
          <p:cNvSpPr>
            <a:spLocks noGrp="1"/>
          </p:cNvSpPr>
          <p:nvPr>
            <p:ph type="sldNum" sz="quarter" idx="11"/>
          </p:nvPr>
        </p:nvSpPr>
        <p:spPr/>
        <p:txBody>
          <a:bodyPr/>
          <a:lstStyle/>
          <a:p>
            <a:fld id="{5BD36294-2849-48A8-8531-5354CF3095D2}" type="slidenum">
              <a:rPr lang="en-US" smtClean="0"/>
              <a:pPr/>
              <a:t>52</a:t>
            </a:fld>
            <a:endParaRPr lang="en-US" dirty="0"/>
          </a:p>
        </p:txBody>
      </p:sp>
      <p:sp>
        <p:nvSpPr>
          <p:cNvPr id="3" name="Title 2"/>
          <p:cNvSpPr>
            <a:spLocks noGrp="1"/>
          </p:cNvSpPr>
          <p:nvPr>
            <p:ph type="title"/>
          </p:nvPr>
        </p:nvSpPr>
        <p:spPr/>
        <p:txBody>
          <a:bodyPr/>
          <a:lstStyle/>
          <a:p>
            <a:r>
              <a:rPr lang="en-US" dirty="0" smtClean="0"/>
              <a:t>Assembly Yard - CMS</a:t>
            </a:r>
            <a:endParaRPr lang="en-US" dirty="0"/>
          </a:p>
        </p:txBody>
      </p:sp>
      <p:sp>
        <p:nvSpPr>
          <p:cNvPr id="10" name="TextBox 9"/>
          <p:cNvSpPr txBox="1"/>
          <p:nvPr/>
        </p:nvSpPr>
        <p:spPr>
          <a:xfrm>
            <a:off x="3276600" y="3734089"/>
            <a:ext cx="825867" cy="369332"/>
          </a:xfrm>
          <a:prstGeom prst="rect">
            <a:avLst/>
          </a:prstGeom>
          <a:noFill/>
        </p:spPr>
        <p:txBody>
          <a:bodyPr wrap="none" rtlCol="0">
            <a:spAutoFit/>
          </a:bodyPr>
          <a:lstStyle/>
          <a:p>
            <a:r>
              <a:rPr lang="en-US" dirty="0" smtClean="0">
                <a:solidFill>
                  <a:srgbClr val="FFFF00"/>
                </a:solidFill>
              </a:rPr>
              <a:t>140 m</a:t>
            </a:r>
            <a:endParaRPr lang="en-US" dirty="0">
              <a:solidFill>
                <a:srgbClr val="FFFF00"/>
              </a:solidFill>
            </a:endParaRPr>
          </a:p>
        </p:txBody>
      </p:sp>
      <p:cxnSp>
        <p:nvCxnSpPr>
          <p:cNvPr id="11" name="Straight Connector 10"/>
          <p:cNvCxnSpPr/>
          <p:nvPr/>
        </p:nvCxnSpPr>
        <p:spPr>
          <a:xfrm>
            <a:off x="990600" y="5715000"/>
            <a:ext cx="4419599" cy="679451"/>
          </a:xfrm>
          <a:prstGeom prst="line">
            <a:avLst/>
          </a:prstGeom>
          <a:ln>
            <a:solidFill>
              <a:srgbClr val="FFFF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063071" y="5986029"/>
            <a:ext cx="825867" cy="369332"/>
          </a:xfrm>
          <a:prstGeom prst="rect">
            <a:avLst/>
          </a:prstGeom>
          <a:noFill/>
        </p:spPr>
        <p:txBody>
          <a:bodyPr wrap="none" rtlCol="0">
            <a:spAutoFit/>
          </a:bodyPr>
          <a:lstStyle/>
          <a:p>
            <a:r>
              <a:rPr lang="en-US" dirty="0" smtClean="0">
                <a:solidFill>
                  <a:srgbClr val="FFFF00"/>
                </a:solidFill>
              </a:rPr>
              <a:t>223 m</a:t>
            </a:r>
            <a:endParaRPr lang="en-US" dirty="0">
              <a:solidFill>
                <a:srgbClr val="FFFF00"/>
              </a:solidFill>
            </a:endParaRPr>
          </a:p>
        </p:txBody>
      </p:sp>
      <p:sp>
        <p:nvSpPr>
          <p:cNvPr id="16" name="Oval 15"/>
          <p:cNvSpPr/>
          <p:nvPr/>
        </p:nvSpPr>
        <p:spPr>
          <a:xfrm>
            <a:off x="2613196" y="3482442"/>
            <a:ext cx="412934"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cxnSp>
        <p:nvCxnSpPr>
          <p:cNvPr id="9" name="Straight Connector 8"/>
          <p:cNvCxnSpPr/>
          <p:nvPr/>
        </p:nvCxnSpPr>
        <p:spPr>
          <a:xfrm>
            <a:off x="2438400" y="3505200"/>
            <a:ext cx="2819400" cy="533400"/>
          </a:xfrm>
          <a:prstGeom prst="line">
            <a:avLst/>
          </a:prstGeom>
          <a:ln>
            <a:solidFill>
              <a:srgbClr val="FFFF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1077191" y="2209800"/>
            <a:ext cx="523009" cy="2895600"/>
          </a:xfrm>
          <a:prstGeom prst="line">
            <a:avLst/>
          </a:prstGeom>
          <a:ln>
            <a:solidFill>
              <a:srgbClr val="FFFF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62000" y="2209800"/>
            <a:ext cx="825867" cy="369332"/>
          </a:xfrm>
          <a:prstGeom prst="rect">
            <a:avLst/>
          </a:prstGeom>
          <a:noFill/>
        </p:spPr>
        <p:txBody>
          <a:bodyPr wrap="none" rtlCol="0">
            <a:spAutoFit/>
          </a:bodyPr>
          <a:lstStyle/>
          <a:p>
            <a:r>
              <a:rPr lang="en-US" dirty="0" smtClean="0">
                <a:solidFill>
                  <a:srgbClr val="FFFF00"/>
                </a:solidFill>
              </a:rPr>
              <a:t>150 m</a:t>
            </a:r>
            <a:endParaRPr lang="en-US" dirty="0">
              <a:solidFill>
                <a:srgbClr val="FFFF00"/>
              </a:solidFill>
            </a:endParaRPr>
          </a:p>
        </p:txBody>
      </p:sp>
      <p:sp>
        <p:nvSpPr>
          <p:cNvPr id="22" name="TextBox 21"/>
          <p:cNvSpPr txBox="1"/>
          <p:nvPr/>
        </p:nvSpPr>
        <p:spPr>
          <a:xfrm>
            <a:off x="2269538" y="1688068"/>
            <a:ext cx="1274708" cy="369332"/>
          </a:xfrm>
          <a:prstGeom prst="rect">
            <a:avLst/>
          </a:prstGeom>
          <a:noFill/>
          <a:ln>
            <a:solidFill>
              <a:schemeClr val="tx1"/>
            </a:solidFill>
          </a:ln>
        </p:spPr>
        <p:txBody>
          <a:bodyPr wrap="none" rtlCol="0">
            <a:spAutoFit/>
          </a:bodyPr>
          <a:lstStyle/>
          <a:p>
            <a:r>
              <a:rPr lang="en-US" dirty="0" smtClean="0">
                <a:solidFill>
                  <a:srgbClr val="FFFF00"/>
                </a:solidFill>
              </a:rPr>
              <a:t>34,000 m2</a:t>
            </a:r>
            <a:endParaRPr lang="en-US" dirty="0">
              <a:solidFill>
                <a:srgbClr val="FFFF00"/>
              </a:solidFill>
            </a:endParaRPr>
          </a:p>
        </p:txBody>
      </p:sp>
      <p:cxnSp>
        <p:nvCxnSpPr>
          <p:cNvPr id="23" name="Straight Connector 22"/>
          <p:cNvCxnSpPr/>
          <p:nvPr/>
        </p:nvCxnSpPr>
        <p:spPr>
          <a:xfrm flipV="1">
            <a:off x="5005524" y="3863442"/>
            <a:ext cx="71005" cy="479958"/>
          </a:xfrm>
          <a:prstGeom prst="line">
            <a:avLst/>
          </a:prstGeom>
          <a:ln>
            <a:solidFill>
              <a:srgbClr val="FFFF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343400" y="3956566"/>
            <a:ext cx="697627" cy="369332"/>
          </a:xfrm>
          <a:prstGeom prst="rect">
            <a:avLst/>
          </a:prstGeom>
          <a:noFill/>
        </p:spPr>
        <p:txBody>
          <a:bodyPr wrap="none" rtlCol="0">
            <a:spAutoFit/>
          </a:bodyPr>
          <a:lstStyle/>
          <a:p>
            <a:r>
              <a:rPr lang="en-US" dirty="0" smtClean="0">
                <a:solidFill>
                  <a:srgbClr val="FFFF00"/>
                </a:solidFill>
              </a:rPr>
              <a:t>25 m</a:t>
            </a:r>
            <a:endParaRPr lang="en-US" dirty="0">
              <a:solidFill>
                <a:srgbClr val="FFFF00"/>
              </a:solidFill>
            </a:endParaRPr>
          </a:p>
        </p:txBody>
      </p:sp>
      <p:sp>
        <p:nvSpPr>
          <p:cNvPr id="27" name="TextBox 26"/>
          <p:cNvSpPr txBox="1"/>
          <p:nvPr/>
        </p:nvSpPr>
        <p:spPr>
          <a:xfrm rot="16752411">
            <a:off x="958081" y="3494049"/>
            <a:ext cx="1608133" cy="646331"/>
          </a:xfrm>
          <a:prstGeom prst="rect">
            <a:avLst/>
          </a:prstGeom>
          <a:noFill/>
        </p:spPr>
        <p:txBody>
          <a:bodyPr wrap="none" rtlCol="0">
            <a:spAutoFit/>
          </a:bodyPr>
          <a:lstStyle/>
          <a:p>
            <a:r>
              <a:rPr lang="en-US" dirty="0" smtClean="0">
                <a:solidFill>
                  <a:srgbClr val="FFFF00"/>
                </a:solidFill>
              </a:rPr>
              <a:t>Control Room</a:t>
            </a:r>
          </a:p>
          <a:p>
            <a:r>
              <a:rPr lang="en-US" dirty="0" smtClean="0">
                <a:solidFill>
                  <a:srgbClr val="FFFF00"/>
                </a:solidFill>
              </a:rPr>
              <a:t>Offices</a:t>
            </a:r>
            <a:endParaRPr lang="en-US" dirty="0">
              <a:solidFill>
                <a:srgbClr val="FFFF00"/>
              </a:solidFill>
            </a:endParaRPr>
          </a:p>
        </p:txBody>
      </p:sp>
      <p:sp>
        <p:nvSpPr>
          <p:cNvPr id="28" name="Oval 27"/>
          <p:cNvSpPr/>
          <p:nvPr/>
        </p:nvSpPr>
        <p:spPr>
          <a:xfrm>
            <a:off x="2015068" y="3981967"/>
            <a:ext cx="288338" cy="3106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29" name="TextBox 28"/>
          <p:cNvSpPr txBox="1"/>
          <p:nvPr/>
        </p:nvSpPr>
        <p:spPr>
          <a:xfrm>
            <a:off x="1725485" y="4736068"/>
            <a:ext cx="800219" cy="369332"/>
          </a:xfrm>
          <a:prstGeom prst="rect">
            <a:avLst/>
          </a:prstGeom>
          <a:noFill/>
        </p:spPr>
        <p:txBody>
          <a:bodyPr wrap="none" rtlCol="0">
            <a:spAutoFit/>
          </a:bodyPr>
          <a:lstStyle/>
          <a:p>
            <a:r>
              <a:rPr lang="en-US" dirty="0" smtClean="0">
                <a:solidFill>
                  <a:srgbClr val="FFFF00"/>
                </a:solidFill>
              </a:rPr>
              <a:t>Gas 1</a:t>
            </a:r>
            <a:endParaRPr lang="en-US" dirty="0">
              <a:solidFill>
                <a:srgbClr val="FFFF00"/>
              </a:solidFill>
            </a:endParaRPr>
          </a:p>
        </p:txBody>
      </p:sp>
      <p:sp>
        <p:nvSpPr>
          <p:cNvPr id="30" name="TextBox 29"/>
          <p:cNvSpPr txBox="1"/>
          <p:nvPr/>
        </p:nvSpPr>
        <p:spPr>
          <a:xfrm>
            <a:off x="2760489" y="5225534"/>
            <a:ext cx="800219" cy="369332"/>
          </a:xfrm>
          <a:prstGeom prst="rect">
            <a:avLst/>
          </a:prstGeom>
          <a:noFill/>
        </p:spPr>
        <p:txBody>
          <a:bodyPr wrap="none" rtlCol="0">
            <a:spAutoFit/>
          </a:bodyPr>
          <a:lstStyle/>
          <a:p>
            <a:r>
              <a:rPr lang="en-US" dirty="0" smtClean="0">
                <a:solidFill>
                  <a:srgbClr val="FFFF00"/>
                </a:solidFill>
              </a:rPr>
              <a:t>Gas 2</a:t>
            </a:r>
            <a:endParaRPr lang="en-US" dirty="0">
              <a:solidFill>
                <a:srgbClr val="FFFF00"/>
              </a:solidFill>
            </a:endParaRPr>
          </a:p>
        </p:txBody>
      </p:sp>
      <p:sp>
        <p:nvSpPr>
          <p:cNvPr id="31" name="TextBox 30"/>
          <p:cNvSpPr txBox="1"/>
          <p:nvPr/>
        </p:nvSpPr>
        <p:spPr>
          <a:xfrm>
            <a:off x="3863782" y="5726668"/>
            <a:ext cx="479618" cy="369332"/>
          </a:xfrm>
          <a:prstGeom prst="rect">
            <a:avLst/>
          </a:prstGeom>
          <a:noFill/>
        </p:spPr>
        <p:txBody>
          <a:bodyPr wrap="none" rtlCol="0">
            <a:spAutoFit/>
          </a:bodyPr>
          <a:lstStyle/>
          <a:p>
            <a:r>
              <a:rPr lang="en-US" dirty="0" smtClean="0">
                <a:solidFill>
                  <a:srgbClr val="FFFF00"/>
                </a:solidFill>
              </a:rPr>
              <a:t>He</a:t>
            </a:r>
            <a:endParaRPr lang="en-US" dirty="0">
              <a:solidFill>
                <a:srgbClr val="FFFF00"/>
              </a:solidFill>
            </a:endParaRPr>
          </a:p>
        </p:txBody>
      </p:sp>
      <p:sp>
        <p:nvSpPr>
          <p:cNvPr id="32" name="Oval 31"/>
          <p:cNvSpPr/>
          <p:nvPr/>
        </p:nvSpPr>
        <p:spPr>
          <a:xfrm>
            <a:off x="3999233" y="4507468"/>
            <a:ext cx="206467"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Tree>
    <p:extLst>
      <p:ext uri="{BB962C8B-B14F-4D97-AF65-F5344CB8AC3E}">
        <p14:creationId xmlns:p14="http://schemas.microsoft.com/office/powerpoint/2010/main" val="419150420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53</a:t>
            </a:fld>
            <a:endParaRPr lang="en-US" dirty="0"/>
          </a:p>
        </p:txBody>
      </p:sp>
      <p:sp>
        <p:nvSpPr>
          <p:cNvPr id="3" name="Title 2"/>
          <p:cNvSpPr>
            <a:spLocks noGrp="1"/>
          </p:cNvSpPr>
          <p:nvPr>
            <p:ph type="title"/>
          </p:nvPr>
        </p:nvSpPr>
        <p:spPr/>
        <p:txBody>
          <a:bodyPr/>
          <a:lstStyle/>
          <a:p>
            <a:r>
              <a:rPr lang="en-US" dirty="0" smtClean="0"/>
              <a:t>SPS beam extraction - North area (CERN)</a:t>
            </a:r>
            <a:endParaRPr lang="en-US" dirty="0"/>
          </a:p>
        </p:txBody>
      </p:sp>
      <p:pic>
        <p:nvPicPr>
          <p:cNvPr id="9" name="Content Placeholder 8"/>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57200" y="1265094"/>
            <a:ext cx="8108950" cy="5021550"/>
          </a:xfrm>
        </p:spPr>
      </p:pic>
      <p:cxnSp>
        <p:nvCxnSpPr>
          <p:cNvPr id="10" name="Straight Connector 9"/>
          <p:cNvCxnSpPr/>
          <p:nvPr/>
        </p:nvCxnSpPr>
        <p:spPr>
          <a:xfrm>
            <a:off x="3839151" y="4191000"/>
            <a:ext cx="530491" cy="533400"/>
          </a:xfrm>
          <a:prstGeom prst="line">
            <a:avLst/>
          </a:prstGeom>
          <a:ln>
            <a:solidFill>
              <a:srgbClr val="FFFF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535307" y="4539734"/>
            <a:ext cx="697627" cy="369332"/>
          </a:xfrm>
          <a:prstGeom prst="rect">
            <a:avLst/>
          </a:prstGeom>
          <a:noFill/>
        </p:spPr>
        <p:txBody>
          <a:bodyPr wrap="none" rtlCol="0">
            <a:spAutoFit/>
          </a:bodyPr>
          <a:lstStyle/>
          <a:p>
            <a:r>
              <a:rPr lang="en-US" dirty="0" smtClean="0">
                <a:solidFill>
                  <a:srgbClr val="FFFF00"/>
                </a:solidFill>
              </a:rPr>
              <a:t>46 m</a:t>
            </a:r>
            <a:endParaRPr lang="en-US" dirty="0">
              <a:solidFill>
                <a:srgbClr val="FFFF00"/>
              </a:solidFill>
            </a:endParaRPr>
          </a:p>
        </p:txBody>
      </p:sp>
      <p:cxnSp>
        <p:nvCxnSpPr>
          <p:cNvPr id="12" name="Straight Connector 11"/>
          <p:cNvCxnSpPr/>
          <p:nvPr/>
        </p:nvCxnSpPr>
        <p:spPr>
          <a:xfrm flipV="1">
            <a:off x="2895600" y="2209800"/>
            <a:ext cx="3062037" cy="3124200"/>
          </a:xfrm>
          <a:prstGeom prst="line">
            <a:avLst/>
          </a:prstGeom>
          <a:ln>
            <a:solidFill>
              <a:srgbClr val="FFFF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572000" y="3416300"/>
            <a:ext cx="825867" cy="369332"/>
          </a:xfrm>
          <a:prstGeom prst="rect">
            <a:avLst/>
          </a:prstGeom>
          <a:noFill/>
        </p:spPr>
        <p:txBody>
          <a:bodyPr wrap="none" rtlCol="0">
            <a:spAutoFit/>
          </a:bodyPr>
          <a:lstStyle/>
          <a:p>
            <a:r>
              <a:rPr lang="en-US" dirty="0" smtClean="0">
                <a:solidFill>
                  <a:srgbClr val="FFFF00"/>
                </a:solidFill>
              </a:rPr>
              <a:t>230 m</a:t>
            </a:r>
            <a:endParaRPr lang="en-US" dirty="0">
              <a:solidFill>
                <a:srgbClr val="FFFF00"/>
              </a:solidFill>
            </a:endParaRPr>
          </a:p>
        </p:txBody>
      </p:sp>
    </p:spTree>
    <p:extLst>
      <p:ext uri="{BB962C8B-B14F-4D97-AF65-F5344CB8AC3E}">
        <p14:creationId xmlns:p14="http://schemas.microsoft.com/office/powerpoint/2010/main" val="3570006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Issues for Mechanical Engineering</a:t>
            </a:r>
            <a:endParaRPr lang="en-US" dirty="0"/>
          </a:p>
        </p:txBody>
      </p:sp>
      <p:sp>
        <p:nvSpPr>
          <p:cNvPr id="3" name="Content Placeholder 2"/>
          <p:cNvSpPr>
            <a:spLocks noGrp="1"/>
          </p:cNvSpPr>
          <p:nvPr>
            <p:ph idx="4294967295"/>
          </p:nvPr>
        </p:nvSpPr>
        <p:spPr>
          <a:xfrm>
            <a:off x="685800" y="1143000"/>
            <a:ext cx="7772400" cy="4876800"/>
          </a:xfrm>
          <a:prstGeom prst="rect">
            <a:avLst/>
          </a:prstGeom>
        </p:spPr>
        <p:txBody>
          <a:bodyPr/>
          <a:lstStyle/>
          <a:p>
            <a:r>
              <a:rPr lang="en-US" dirty="0" smtClean="0"/>
              <a:t>Machine – Detector Interface </a:t>
            </a:r>
          </a:p>
          <a:p>
            <a:endParaRPr lang="en-US" sz="2000" dirty="0"/>
          </a:p>
          <a:p>
            <a:r>
              <a:rPr lang="en-US" sz="2000" dirty="0" smtClean="0"/>
              <a:t>There is ~1.5 m radial difference between </a:t>
            </a:r>
            <a:r>
              <a:rPr lang="en-US" sz="2000" dirty="0" err="1" smtClean="0"/>
              <a:t>SiD</a:t>
            </a:r>
            <a:r>
              <a:rPr lang="en-US" sz="2000" dirty="0" smtClean="0"/>
              <a:t> and ILD. The </a:t>
            </a:r>
            <a:r>
              <a:rPr lang="en-US" sz="2000" dirty="0" err="1" smtClean="0"/>
              <a:t>SiD</a:t>
            </a:r>
            <a:r>
              <a:rPr lang="en-US" sz="2000" dirty="0" smtClean="0"/>
              <a:t> platform is </a:t>
            </a:r>
            <a:r>
              <a:rPr lang="en-US" sz="2000" dirty="0" smtClean="0">
                <a:solidFill>
                  <a:srgbClr val="FF0000"/>
                </a:solidFill>
              </a:rPr>
              <a:t>3.8 </a:t>
            </a:r>
            <a:r>
              <a:rPr lang="en-US" sz="2000" dirty="0" smtClean="0"/>
              <a:t>m thick. The platforms appear to add a year to the construction schedule. Revisit platforms??</a:t>
            </a:r>
          </a:p>
          <a:p>
            <a:endParaRPr lang="en-US" sz="2000" dirty="0" smtClean="0"/>
          </a:p>
          <a:p>
            <a:r>
              <a:rPr lang="en-US" sz="2000" dirty="0" err="1" smtClean="0"/>
              <a:t>SiD</a:t>
            </a:r>
            <a:r>
              <a:rPr lang="en-US" sz="2000" dirty="0" smtClean="0"/>
              <a:t> L* = 3.5 m; ILD L* = 4.5 m. BNL design dimensions for the </a:t>
            </a:r>
            <a:r>
              <a:rPr lang="en-US" sz="2000" dirty="0" err="1" smtClean="0"/>
              <a:t>SiD</a:t>
            </a:r>
            <a:r>
              <a:rPr lang="en-US" sz="2000" dirty="0" smtClean="0"/>
              <a:t> QD0 are needed. </a:t>
            </a:r>
          </a:p>
          <a:p>
            <a:endParaRPr lang="en-US" sz="2000" dirty="0" smtClean="0"/>
          </a:p>
          <a:p>
            <a:r>
              <a:rPr lang="en-US" sz="2000" dirty="0" smtClean="0"/>
              <a:t>Support and vibration issues need continued work.</a:t>
            </a:r>
          </a:p>
          <a:p>
            <a:endParaRPr lang="en-US" sz="2000" dirty="0" smtClean="0"/>
          </a:p>
          <a:p>
            <a:pPr marL="857250" lvl="1" indent="-457200"/>
            <a:endParaRPr lang="en-US" dirty="0"/>
          </a:p>
        </p:txBody>
      </p:sp>
      <p:sp>
        <p:nvSpPr>
          <p:cNvPr id="6" name="Slide Number Placeholder 5"/>
          <p:cNvSpPr>
            <a:spLocks noGrp="1"/>
          </p:cNvSpPr>
          <p:nvPr>
            <p:ph type="sldNum" sz="quarter" idx="4294967295"/>
          </p:nvPr>
        </p:nvSpPr>
        <p:spPr>
          <a:xfrm>
            <a:off x="8250592" y="6356350"/>
            <a:ext cx="609600" cy="365125"/>
          </a:xfrm>
          <a:prstGeom prst="rect">
            <a:avLst/>
          </a:prstGeom>
        </p:spPr>
        <p:txBody>
          <a:bodyPr/>
          <a:lstStyle/>
          <a:p>
            <a:fld id="{95DB4E0C-578D-44D2-8595-D675CA7C86BD}" type="slidenum">
              <a:rPr lang="en-US" smtClean="0"/>
              <a:pPr/>
              <a:t>6</a:t>
            </a:fld>
            <a:endParaRPr lang="en-US" dirty="0"/>
          </a:p>
        </p:txBody>
      </p:sp>
    </p:spTree>
    <p:extLst>
      <p:ext uri="{BB962C8B-B14F-4D97-AF65-F5344CB8AC3E}">
        <p14:creationId xmlns:p14="http://schemas.microsoft.com/office/powerpoint/2010/main" val="5869824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Issues for Mechanical Engineering</a:t>
            </a:r>
            <a:endParaRPr lang="en-US" dirty="0"/>
          </a:p>
        </p:txBody>
      </p:sp>
      <p:sp>
        <p:nvSpPr>
          <p:cNvPr id="3" name="Content Placeholder 2"/>
          <p:cNvSpPr>
            <a:spLocks noGrp="1"/>
          </p:cNvSpPr>
          <p:nvPr>
            <p:ph idx="4294967295"/>
          </p:nvPr>
        </p:nvSpPr>
        <p:spPr>
          <a:xfrm>
            <a:off x="457200" y="1600200"/>
            <a:ext cx="8229600" cy="4525963"/>
          </a:xfrm>
          <a:prstGeom prst="rect">
            <a:avLst/>
          </a:prstGeom>
        </p:spPr>
        <p:txBody>
          <a:bodyPr/>
          <a:lstStyle/>
          <a:p>
            <a:r>
              <a:rPr lang="en-US" dirty="0" smtClean="0"/>
              <a:t>It is believed – within the engineering group – that while there are </a:t>
            </a:r>
            <a:r>
              <a:rPr lang="en-US" i="1" dirty="0" smtClean="0">
                <a:solidFill>
                  <a:srgbClr val="FF0000"/>
                </a:solidFill>
              </a:rPr>
              <a:t>plenty </a:t>
            </a:r>
            <a:r>
              <a:rPr lang="en-US" dirty="0" smtClean="0"/>
              <a:t>of other difficult problems to work on, they do not have the impact or logjam effect of optimization.</a:t>
            </a:r>
          </a:p>
          <a:p>
            <a:endParaRPr lang="en-US" dirty="0" smtClean="0"/>
          </a:p>
          <a:p>
            <a:pPr marL="457200" indent="-457200"/>
            <a:r>
              <a:rPr lang="en-US" dirty="0" smtClean="0"/>
              <a:t>There is an enhanced effort on MDI issues at SLAC. We will try to focus them on Critical Issue 2 – Support of the detector, quads, and vibrations and costs.</a:t>
            </a:r>
          </a:p>
        </p:txBody>
      </p:sp>
      <p:sp>
        <p:nvSpPr>
          <p:cNvPr id="6" name="Slide Number Placeholder 5"/>
          <p:cNvSpPr>
            <a:spLocks noGrp="1"/>
          </p:cNvSpPr>
          <p:nvPr>
            <p:ph type="sldNum" sz="quarter" idx="4294967295"/>
          </p:nvPr>
        </p:nvSpPr>
        <p:spPr>
          <a:xfrm>
            <a:off x="8249292" y="6356350"/>
            <a:ext cx="457200" cy="365125"/>
          </a:xfrm>
          <a:prstGeom prst="rect">
            <a:avLst/>
          </a:prstGeom>
        </p:spPr>
        <p:txBody>
          <a:bodyPr/>
          <a:lstStyle/>
          <a:p>
            <a:fld id="{95DB4E0C-578D-44D2-8595-D675CA7C86BD}" type="slidenum">
              <a:rPr lang="en-US" smtClean="0"/>
              <a:pPr/>
              <a:t>7</a:t>
            </a:fld>
            <a:endParaRPr lang="en-US" dirty="0"/>
          </a:p>
        </p:txBody>
      </p:sp>
    </p:spTree>
    <p:extLst>
      <p:ext uri="{BB962C8B-B14F-4D97-AF65-F5344CB8AC3E}">
        <p14:creationId xmlns:p14="http://schemas.microsoft.com/office/powerpoint/2010/main" val="23774249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5539" name="Rectangle 3"/>
          <p:cNvSpPr>
            <a:spLocks noGrp="1" noChangeArrowheads="1"/>
          </p:cNvSpPr>
          <p:nvPr>
            <p:ph type="title"/>
          </p:nvPr>
        </p:nvSpPr>
        <p:spPr>
          <a:xfrm>
            <a:off x="694362" y="102741"/>
            <a:ext cx="7848600" cy="762000"/>
          </a:xfrm>
        </p:spPr>
        <p:txBody>
          <a:bodyPr/>
          <a:lstStyle/>
          <a:p>
            <a:r>
              <a:rPr lang="en-US" dirty="0" smtClean="0"/>
              <a:t>Interaction Region deliverable</a:t>
            </a:r>
            <a:endParaRPr lang="en-US" dirty="0"/>
          </a:p>
        </p:txBody>
      </p:sp>
      <p:pic>
        <p:nvPicPr>
          <p:cNvPr id="705538" name="Picture 2" descr="gen_detector_2"/>
          <p:cNvPicPr>
            <a:picLocks noChangeAspect="1" noChangeArrowheads="1"/>
          </p:cNvPicPr>
          <p:nvPr/>
        </p:nvPicPr>
        <p:blipFill>
          <a:blip r:embed="rId3" cstate="screen"/>
          <a:srcRect/>
          <a:stretch>
            <a:fillRect/>
          </a:stretch>
        </p:blipFill>
        <p:spPr bwMode="auto">
          <a:xfrm>
            <a:off x="940942" y="2001761"/>
            <a:ext cx="6908513" cy="4627639"/>
          </a:xfrm>
          <a:prstGeom prst="rect">
            <a:avLst/>
          </a:prstGeom>
          <a:noFill/>
        </p:spPr>
      </p:pic>
      <p:sp>
        <p:nvSpPr>
          <p:cNvPr id="705541" name="Text Box 5"/>
          <p:cNvSpPr txBox="1">
            <a:spLocks noChangeArrowheads="1"/>
          </p:cNvSpPr>
          <p:nvPr/>
        </p:nvSpPr>
        <p:spPr bwMode="auto">
          <a:xfrm>
            <a:off x="152400" y="1082943"/>
            <a:ext cx="7530651" cy="923330"/>
          </a:xfrm>
          <a:prstGeom prst="rect">
            <a:avLst/>
          </a:prstGeom>
          <a:solidFill>
            <a:schemeClr val="bg1">
              <a:alpha val="74001"/>
            </a:schemeClr>
          </a:solidFill>
          <a:ln w="9525">
            <a:noFill/>
            <a:miter lim="800000"/>
            <a:headEnd/>
            <a:tailEnd/>
          </a:ln>
          <a:effectLst/>
        </p:spPr>
        <p:txBody>
          <a:bodyPr wrap="square">
            <a:spAutoFit/>
          </a:bodyPr>
          <a:lstStyle/>
          <a:p>
            <a:pPr algn="ctr" fontAlgn="ctr">
              <a:lnSpc>
                <a:spcPct val="150000"/>
              </a:lnSpc>
            </a:pPr>
            <a:r>
              <a:rPr lang="en-US" dirty="0" smtClean="0">
                <a:solidFill>
                  <a:srgbClr val="FF0000"/>
                </a:solidFill>
                <a:ea typeface="Arial Unicode MS" pitchFamily="34" charset="-128"/>
                <a:cs typeface="Times New Roman" pitchFamily="18" charset="0"/>
              </a:rPr>
              <a:t>“Provide reliable collisions of  ultra small beams (~few nanometers), with acceptable level of background”</a:t>
            </a:r>
          </a:p>
        </p:txBody>
      </p:sp>
    </p:spTree>
    <p:extLst>
      <p:ext uri="{BB962C8B-B14F-4D97-AF65-F5344CB8AC3E}">
        <p14:creationId xmlns:p14="http://schemas.microsoft.com/office/powerpoint/2010/main" val="38271847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4294967295"/>
          </p:nvPr>
        </p:nvSpPr>
        <p:spPr>
          <a:xfrm>
            <a:off x="6553200" y="6356350"/>
            <a:ext cx="2133600" cy="365125"/>
          </a:xfrm>
          <a:prstGeom prst="rect">
            <a:avLst/>
          </a:prstGeom>
        </p:spPr>
        <p:txBody>
          <a:bodyPr/>
          <a:lstStyle/>
          <a:p>
            <a:fld id="{8E4BA8CE-0FFD-4332-89D4-3742863D5DE5}" type="slidenum">
              <a:rPr lang="en-US"/>
              <a:pPr/>
              <a:t>9</a:t>
            </a:fld>
            <a:endParaRPr lang="en-US"/>
          </a:p>
        </p:txBody>
      </p:sp>
      <p:sp>
        <p:nvSpPr>
          <p:cNvPr id="104450" name="Rectangle 2"/>
          <p:cNvSpPr>
            <a:spLocks noGrp="1" noChangeArrowheads="1"/>
          </p:cNvSpPr>
          <p:nvPr>
            <p:ph type="title"/>
          </p:nvPr>
        </p:nvSpPr>
        <p:spPr>
          <a:xfrm>
            <a:off x="323470" y="381000"/>
            <a:ext cx="6330461" cy="457200"/>
          </a:xfrm>
        </p:spPr>
        <p:txBody>
          <a:bodyPr/>
          <a:lstStyle/>
          <a:p>
            <a:pPr algn="l"/>
            <a:r>
              <a:rPr lang="en-US" sz="2400" b="1" dirty="0" smtClean="0">
                <a:solidFill>
                  <a:srgbClr val="C00000"/>
                </a:solidFill>
              </a:rPr>
              <a:t>Vacuum Spec from Beam Gas Scattering</a:t>
            </a:r>
            <a:endParaRPr lang="en-US" sz="2400" b="1" dirty="0">
              <a:solidFill>
                <a:srgbClr val="C00000"/>
              </a:solidFill>
            </a:endParaRPr>
          </a:p>
        </p:txBody>
      </p:sp>
      <p:sp>
        <p:nvSpPr>
          <p:cNvPr id="104451" name="Rectangle 3"/>
          <p:cNvSpPr>
            <a:spLocks noGrp="1" noChangeArrowheads="1"/>
          </p:cNvSpPr>
          <p:nvPr>
            <p:ph type="body" idx="4294967295"/>
          </p:nvPr>
        </p:nvSpPr>
        <p:spPr>
          <a:xfrm>
            <a:off x="457200" y="3505200"/>
            <a:ext cx="8075489" cy="2804640"/>
          </a:xfrm>
          <a:prstGeom prst="rect">
            <a:avLst/>
          </a:prstGeom>
          <a:noFill/>
        </p:spPr>
        <p:txBody>
          <a:bodyPr>
            <a:normAutofit fontScale="92500" lnSpcReduction="10000"/>
          </a:bodyPr>
          <a:lstStyle/>
          <a:p>
            <a:pPr>
              <a:lnSpc>
                <a:spcPct val="80000"/>
              </a:lnSpc>
            </a:pPr>
            <a:r>
              <a:rPr lang="en-US" sz="2000" u="sng" dirty="0" smtClean="0">
                <a:latin typeface="Times New Roman" pitchFamily="18" charset="0"/>
                <a:cs typeface="Times New Roman" pitchFamily="18" charset="0"/>
              </a:rPr>
              <a:t>Within </a:t>
            </a:r>
            <a:r>
              <a:rPr lang="en-US" sz="2000" u="sng" dirty="0">
                <a:latin typeface="Times New Roman" pitchFamily="18" charset="0"/>
                <a:cs typeface="Times New Roman" pitchFamily="18" charset="0"/>
              </a:rPr>
              <a:t>the IP region</a:t>
            </a:r>
            <a:r>
              <a:rPr lang="en-US" sz="2000" dirty="0">
                <a:latin typeface="Times New Roman" pitchFamily="18" charset="0"/>
                <a:cs typeface="Times New Roman" pitchFamily="18" charset="0"/>
              </a:rPr>
              <a:t> there are </a:t>
            </a:r>
            <a:r>
              <a:rPr lang="en-US" sz="2000" dirty="0">
                <a:solidFill>
                  <a:srgbClr val="0066FF"/>
                </a:solidFill>
                <a:latin typeface="Times New Roman" pitchFamily="18" charset="0"/>
                <a:cs typeface="Times New Roman" pitchFamily="18" charset="0"/>
              </a:rPr>
              <a:t>0.02 - 0.04 hits/bunch</a:t>
            </a:r>
            <a:r>
              <a:rPr lang="en-US" sz="2000" dirty="0">
                <a:latin typeface="Times New Roman" pitchFamily="18" charset="0"/>
                <a:cs typeface="Times New Roman" pitchFamily="18" charset="0"/>
              </a:rPr>
              <a:t> </a:t>
            </a:r>
            <a:r>
              <a:rPr lang="en-US" sz="2000" dirty="0">
                <a:solidFill>
                  <a:srgbClr val="FF0000"/>
                </a:solidFill>
                <a:latin typeface="Times New Roman" pitchFamily="18" charset="0"/>
                <a:cs typeface="Times New Roman" pitchFamily="18" charset="0"/>
              </a:rPr>
              <a:t>(3-6 hits </a:t>
            </a:r>
            <a:r>
              <a:rPr lang="en-US" sz="2000" dirty="0" smtClean="0">
                <a:solidFill>
                  <a:srgbClr val="FF0000"/>
                </a:solidFill>
                <a:latin typeface="Times New Roman" pitchFamily="18" charset="0"/>
                <a:cs typeface="Times New Roman" pitchFamily="18" charset="0"/>
              </a:rPr>
              <a:t>TPC) </a:t>
            </a:r>
            <a:r>
              <a:rPr lang="en-US" sz="2000" dirty="0" smtClean="0">
                <a:latin typeface="Times New Roman" pitchFamily="18" charset="0"/>
                <a:cs typeface="Times New Roman" pitchFamily="18" charset="0"/>
              </a:rPr>
              <a:t>at </a:t>
            </a:r>
            <a:r>
              <a:rPr lang="en-US" sz="2000" dirty="0">
                <a:latin typeface="Times New Roman" pitchFamily="18" charset="0"/>
                <a:cs typeface="Times New Roman" pitchFamily="18" charset="0"/>
              </a:rPr>
              <a:t>an average energy of about </a:t>
            </a:r>
            <a:r>
              <a:rPr lang="en-US" sz="2000" dirty="0">
                <a:solidFill>
                  <a:srgbClr val="008000"/>
                </a:solidFill>
                <a:latin typeface="Times New Roman" pitchFamily="18" charset="0"/>
                <a:cs typeface="Times New Roman" pitchFamily="18" charset="0"/>
              </a:rPr>
              <a:t>100 </a:t>
            </a:r>
            <a:r>
              <a:rPr lang="en-US" sz="2000" dirty="0" err="1">
                <a:solidFill>
                  <a:srgbClr val="008000"/>
                </a:solidFill>
                <a:latin typeface="Times New Roman" pitchFamily="18" charset="0"/>
                <a:cs typeface="Times New Roman" pitchFamily="18" charset="0"/>
              </a:rPr>
              <a:t>GeV</a:t>
            </a:r>
            <a:r>
              <a:rPr lang="en-US" sz="2000" dirty="0">
                <a:solidFill>
                  <a:srgbClr val="008000"/>
                </a:solidFill>
                <a:latin typeface="Times New Roman" pitchFamily="18" charset="0"/>
                <a:cs typeface="Times New Roman" pitchFamily="18" charset="0"/>
              </a:rPr>
              <a:t>/hit </a:t>
            </a:r>
            <a:r>
              <a:rPr lang="en-US" sz="2000" dirty="0">
                <a:latin typeface="Times New Roman" pitchFamily="18" charset="0"/>
                <a:cs typeface="Times New Roman" pitchFamily="18" charset="0"/>
              </a:rPr>
              <a:t>originating </a:t>
            </a:r>
            <a:r>
              <a:rPr lang="en-US" sz="2000" dirty="0" smtClean="0">
                <a:latin typeface="Times New Roman" pitchFamily="18" charset="0"/>
                <a:cs typeface="Times New Roman" pitchFamily="18" charset="0"/>
              </a:rPr>
              <a:t>QD0–200 </a:t>
            </a:r>
            <a:r>
              <a:rPr lang="en-US" sz="2000" dirty="0">
                <a:latin typeface="Times New Roman" pitchFamily="18" charset="0"/>
                <a:cs typeface="Times New Roman" pitchFamily="18" charset="0"/>
              </a:rPr>
              <a:t>m from the IP.</a:t>
            </a:r>
          </a:p>
          <a:p>
            <a:pPr marL="0" indent="0">
              <a:lnSpc>
                <a:spcPct val="80000"/>
              </a:lnSpc>
              <a:buNone/>
            </a:pPr>
            <a:r>
              <a:rPr lang="en-US" sz="2000" dirty="0" smtClean="0">
                <a:solidFill>
                  <a:srgbClr val="FF0000"/>
                </a:solidFill>
                <a:latin typeface="Times New Roman" pitchFamily="18" charset="0"/>
                <a:cs typeface="Times New Roman" pitchFamily="18" charset="0"/>
              </a:rPr>
              <a:t>Therefore </a:t>
            </a:r>
            <a:r>
              <a:rPr lang="en-US" sz="2000" dirty="0">
                <a:solidFill>
                  <a:srgbClr val="FF0000"/>
                </a:solidFill>
                <a:latin typeface="Times New Roman" pitchFamily="18" charset="0"/>
                <a:cs typeface="Times New Roman" pitchFamily="18" charset="0"/>
              </a:rPr>
              <a:t>1 </a:t>
            </a:r>
            <a:r>
              <a:rPr lang="en-US" sz="2000" dirty="0" err="1">
                <a:solidFill>
                  <a:srgbClr val="FF0000"/>
                </a:solidFill>
                <a:latin typeface="Times New Roman" pitchFamily="18" charset="0"/>
                <a:cs typeface="Times New Roman" pitchFamily="18" charset="0"/>
              </a:rPr>
              <a:t>nT</a:t>
            </a:r>
            <a:r>
              <a:rPr lang="en-US" sz="2000" dirty="0">
                <a:solidFill>
                  <a:srgbClr val="FF0000"/>
                </a:solidFill>
                <a:latin typeface="Times New Roman" pitchFamily="18" charset="0"/>
                <a:cs typeface="Times New Roman" pitchFamily="18" charset="0"/>
              </a:rPr>
              <a:t> from </a:t>
            </a:r>
            <a:r>
              <a:rPr lang="en-US" sz="2000" dirty="0" smtClean="0">
                <a:solidFill>
                  <a:srgbClr val="FF0000"/>
                </a:solidFill>
                <a:latin typeface="Times New Roman" pitchFamily="18" charset="0"/>
                <a:cs typeface="Times New Roman" pitchFamily="18" charset="0"/>
              </a:rPr>
              <a:t>QD0–200 </a:t>
            </a:r>
            <a:r>
              <a:rPr lang="en-US" sz="2000" dirty="0">
                <a:solidFill>
                  <a:srgbClr val="FF0000"/>
                </a:solidFill>
                <a:latin typeface="Times New Roman" pitchFamily="18" charset="0"/>
                <a:cs typeface="Times New Roman" pitchFamily="18" charset="0"/>
              </a:rPr>
              <a:t>m is conservative.</a:t>
            </a:r>
          </a:p>
          <a:p>
            <a:pPr>
              <a:lnSpc>
                <a:spcPct val="80000"/>
              </a:lnSpc>
            </a:pPr>
            <a:endParaRPr lang="en-US" sz="2000" dirty="0">
              <a:solidFill>
                <a:srgbClr val="990033"/>
              </a:solidFill>
              <a:latin typeface="Times New Roman" pitchFamily="18" charset="0"/>
              <a:cs typeface="Times New Roman" pitchFamily="18" charset="0"/>
            </a:endParaRPr>
          </a:p>
          <a:p>
            <a:pPr>
              <a:lnSpc>
                <a:spcPct val="80000"/>
              </a:lnSpc>
            </a:pPr>
            <a:r>
              <a:rPr lang="en-US" sz="2000" u="sng" dirty="0">
                <a:latin typeface="Times New Roman" pitchFamily="18" charset="0"/>
                <a:cs typeface="Times New Roman" pitchFamily="18" charset="0"/>
              </a:rPr>
              <a:t>On the FD protection collimator</a:t>
            </a:r>
            <a:r>
              <a:rPr lang="en-US" sz="2000" dirty="0">
                <a:latin typeface="Times New Roman" pitchFamily="18" charset="0"/>
                <a:cs typeface="Times New Roman" pitchFamily="18" charset="0"/>
              </a:rPr>
              <a:t> there are </a:t>
            </a:r>
            <a:r>
              <a:rPr lang="en-US" sz="2000" dirty="0">
                <a:solidFill>
                  <a:srgbClr val="0066FF"/>
                </a:solidFill>
                <a:latin typeface="Times New Roman" pitchFamily="18" charset="0"/>
                <a:cs typeface="Times New Roman" pitchFamily="18" charset="0"/>
              </a:rPr>
              <a:t>0.20 charged hits/bunch</a:t>
            </a:r>
            <a:r>
              <a:rPr lang="en-US" sz="2000" dirty="0">
                <a:latin typeface="Times New Roman" pitchFamily="18" charset="0"/>
                <a:cs typeface="Times New Roman" pitchFamily="18" charset="0"/>
              </a:rPr>
              <a:t> </a:t>
            </a:r>
            <a:r>
              <a:rPr lang="en-US" sz="2000" dirty="0">
                <a:solidFill>
                  <a:srgbClr val="FF0000"/>
                </a:solidFill>
                <a:latin typeface="Times New Roman" pitchFamily="18" charset="0"/>
                <a:cs typeface="Times New Roman" pitchFamily="18" charset="0"/>
              </a:rPr>
              <a:t>(33 hits TPC) </a:t>
            </a:r>
            <a:r>
              <a:rPr lang="en-US" sz="2000" dirty="0" smtClean="0">
                <a:latin typeface="Times New Roman" pitchFamily="18" charset="0"/>
                <a:cs typeface="Times New Roman" pitchFamily="18" charset="0"/>
              </a:rPr>
              <a:t>at </a:t>
            </a:r>
            <a:r>
              <a:rPr lang="en-US" sz="2000" dirty="0">
                <a:latin typeface="Times New Roman" pitchFamily="18" charset="0"/>
                <a:cs typeface="Times New Roman" pitchFamily="18" charset="0"/>
              </a:rPr>
              <a:t>an average energy of about </a:t>
            </a:r>
            <a:r>
              <a:rPr lang="en-US" sz="2000" dirty="0">
                <a:solidFill>
                  <a:srgbClr val="008000"/>
                </a:solidFill>
                <a:latin typeface="Times New Roman" pitchFamily="18" charset="0"/>
                <a:cs typeface="Times New Roman" pitchFamily="18" charset="0"/>
              </a:rPr>
              <a:t>240 </a:t>
            </a:r>
            <a:r>
              <a:rPr lang="en-US" sz="2000" dirty="0" err="1">
                <a:solidFill>
                  <a:srgbClr val="008000"/>
                </a:solidFill>
                <a:latin typeface="Times New Roman" pitchFamily="18" charset="0"/>
                <a:cs typeface="Times New Roman" pitchFamily="18" charset="0"/>
              </a:rPr>
              <a:t>GeV</a:t>
            </a:r>
            <a:r>
              <a:rPr lang="en-US" sz="2000" dirty="0">
                <a:solidFill>
                  <a:srgbClr val="008000"/>
                </a:solidFill>
                <a:latin typeface="Times New Roman" pitchFamily="18" charset="0"/>
                <a:cs typeface="Times New Roman" pitchFamily="18" charset="0"/>
              </a:rPr>
              <a:t>/hit </a:t>
            </a:r>
            <a:r>
              <a:rPr lang="en-US" sz="2000" dirty="0">
                <a:latin typeface="Times New Roman" pitchFamily="18" charset="0"/>
                <a:cs typeface="Times New Roman" pitchFamily="18" charset="0"/>
              </a:rPr>
              <a:t>and </a:t>
            </a:r>
            <a:r>
              <a:rPr lang="en-US" sz="2000" dirty="0">
                <a:solidFill>
                  <a:srgbClr val="3333FF"/>
                </a:solidFill>
                <a:latin typeface="Times New Roman" pitchFamily="18" charset="0"/>
                <a:cs typeface="Times New Roman" pitchFamily="18" charset="0"/>
              </a:rPr>
              <a:t>0.06 photon hits/bunch</a:t>
            </a:r>
            <a:r>
              <a:rPr lang="en-US" sz="2000" dirty="0">
                <a:solidFill>
                  <a:srgbClr val="008000"/>
                </a:solidFill>
                <a:latin typeface="Times New Roman" pitchFamily="18" charset="0"/>
                <a:cs typeface="Times New Roman" pitchFamily="18" charset="0"/>
              </a:rPr>
              <a:t> </a:t>
            </a:r>
            <a:r>
              <a:rPr lang="en-US" sz="2000" dirty="0">
                <a:solidFill>
                  <a:srgbClr val="FF0000"/>
                </a:solidFill>
                <a:latin typeface="Times New Roman" pitchFamily="18" charset="0"/>
                <a:cs typeface="Times New Roman" pitchFamily="18" charset="0"/>
              </a:rPr>
              <a:t>(9 hits </a:t>
            </a:r>
            <a:r>
              <a:rPr lang="en-US" sz="2000" dirty="0" smtClean="0">
                <a:solidFill>
                  <a:srgbClr val="FF0000"/>
                </a:solidFill>
                <a:latin typeface="Times New Roman" pitchFamily="18" charset="0"/>
                <a:cs typeface="Times New Roman" pitchFamily="18" charset="0"/>
              </a:rPr>
              <a:t>TPC)</a:t>
            </a:r>
            <a:r>
              <a:rPr lang="en-US" sz="2000" dirty="0">
                <a:solidFill>
                  <a:srgbClr val="008000"/>
                </a:solidFill>
                <a:latin typeface="Times New Roman" pitchFamily="18" charset="0"/>
                <a:cs typeface="Times New Roman" pitchFamily="18" charset="0"/>
              </a:rPr>
              <a:t> </a:t>
            </a:r>
            <a:r>
              <a:rPr lang="en-US" sz="2000" dirty="0" smtClean="0">
                <a:latin typeface="Times New Roman" pitchFamily="18" charset="0"/>
                <a:cs typeface="Times New Roman" pitchFamily="18" charset="0"/>
              </a:rPr>
              <a:t>at </a:t>
            </a:r>
            <a:r>
              <a:rPr lang="en-US" sz="2000" dirty="0">
                <a:latin typeface="Times New Roman" pitchFamily="18" charset="0"/>
                <a:cs typeface="Times New Roman" pitchFamily="18" charset="0"/>
              </a:rPr>
              <a:t>an average energy of about </a:t>
            </a:r>
            <a:r>
              <a:rPr lang="en-US" sz="2000" dirty="0">
                <a:solidFill>
                  <a:srgbClr val="008000"/>
                </a:solidFill>
                <a:latin typeface="Times New Roman" pitchFamily="18" charset="0"/>
                <a:cs typeface="Times New Roman" pitchFamily="18" charset="0"/>
              </a:rPr>
              <a:t>50 </a:t>
            </a:r>
            <a:r>
              <a:rPr lang="en-US" sz="2000" dirty="0" err="1">
                <a:solidFill>
                  <a:srgbClr val="008000"/>
                </a:solidFill>
                <a:latin typeface="Times New Roman" pitchFamily="18" charset="0"/>
                <a:cs typeface="Times New Roman" pitchFamily="18" charset="0"/>
              </a:rPr>
              <a:t>GeV</a:t>
            </a:r>
            <a:r>
              <a:rPr lang="en-US" sz="2000" dirty="0">
                <a:solidFill>
                  <a:srgbClr val="008000"/>
                </a:solidFill>
                <a:latin typeface="Times New Roman" pitchFamily="18" charset="0"/>
                <a:cs typeface="Times New Roman" pitchFamily="18" charset="0"/>
              </a:rPr>
              <a:t>/hit </a:t>
            </a:r>
            <a:r>
              <a:rPr lang="en-US" sz="2000" dirty="0">
                <a:latin typeface="Times New Roman" pitchFamily="18" charset="0"/>
                <a:cs typeface="Times New Roman" pitchFamily="18" charset="0"/>
              </a:rPr>
              <a:t>originating 0–800 m from the </a:t>
            </a:r>
            <a:r>
              <a:rPr lang="en-US" sz="2000" dirty="0" smtClean="0">
                <a:latin typeface="Times New Roman" pitchFamily="18" charset="0"/>
                <a:cs typeface="Times New Roman" pitchFamily="18" charset="0"/>
              </a:rPr>
              <a:t>IP.</a:t>
            </a:r>
            <a:endParaRPr lang="en-US" sz="2000" dirty="0">
              <a:solidFill>
                <a:srgbClr val="008000"/>
              </a:solidFill>
              <a:latin typeface="Times New Roman" pitchFamily="18" charset="0"/>
              <a:cs typeface="Times New Roman" pitchFamily="18" charset="0"/>
            </a:endParaRPr>
          </a:p>
          <a:p>
            <a:pPr marL="0" indent="0">
              <a:lnSpc>
                <a:spcPct val="80000"/>
              </a:lnSpc>
              <a:buNone/>
            </a:pPr>
            <a:r>
              <a:rPr lang="en-US" sz="2000" dirty="0" smtClean="0">
                <a:solidFill>
                  <a:srgbClr val="FF0000"/>
                </a:solidFill>
                <a:latin typeface="Times New Roman" pitchFamily="18" charset="0"/>
                <a:cs typeface="Times New Roman" pitchFamily="18" charset="0"/>
              </a:rPr>
              <a:t>Therefore </a:t>
            </a:r>
            <a:r>
              <a:rPr lang="en-US" sz="2000" dirty="0">
                <a:solidFill>
                  <a:srgbClr val="FF0000"/>
                </a:solidFill>
                <a:latin typeface="Times New Roman" pitchFamily="18" charset="0"/>
                <a:cs typeface="Times New Roman" pitchFamily="18" charset="0"/>
              </a:rPr>
              <a:t>10 </a:t>
            </a:r>
            <a:r>
              <a:rPr lang="en-US" sz="2000" dirty="0" err="1">
                <a:solidFill>
                  <a:srgbClr val="FF0000"/>
                </a:solidFill>
                <a:latin typeface="Times New Roman" pitchFamily="18" charset="0"/>
                <a:cs typeface="Times New Roman" pitchFamily="18" charset="0"/>
              </a:rPr>
              <a:t>nT</a:t>
            </a:r>
            <a:r>
              <a:rPr lang="en-US" sz="2000" dirty="0">
                <a:solidFill>
                  <a:srgbClr val="FF0000"/>
                </a:solidFill>
                <a:latin typeface="Times New Roman" pitchFamily="18" charset="0"/>
                <a:cs typeface="Times New Roman" pitchFamily="18" charset="0"/>
              </a:rPr>
              <a:t> from 200–800 m. </a:t>
            </a:r>
          </a:p>
          <a:p>
            <a:pPr>
              <a:lnSpc>
                <a:spcPct val="80000"/>
              </a:lnSpc>
            </a:pPr>
            <a:endParaRPr lang="en-US" sz="2000" dirty="0">
              <a:latin typeface="Times New Roman" pitchFamily="18" charset="0"/>
              <a:cs typeface="Times New Roman" pitchFamily="18" charset="0"/>
            </a:endParaRPr>
          </a:p>
          <a:p>
            <a:pPr>
              <a:lnSpc>
                <a:spcPct val="80000"/>
              </a:lnSpc>
            </a:pPr>
            <a:r>
              <a:rPr lang="en-US" sz="2000" u="sng" dirty="0">
                <a:latin typeface="Times New Roman" pitchFamily="18" charset="0"/>
                <a:cs typeface="Times New Roman" pitchFamily="18" charset="0"/>
              </a:rPr>
              <a:t>Beyond 800 m from the IP</a:t>
            </a:r>
            <a:r>
              <a:rPr lang="en-US" sz="2000" dirty="0">
                <a:latin typeface="Times New Roman" pitchFamily="18" charset="0"/>
                <a:cs typeface="Times New Roman" pitchFamily="18" charset="0"/>
              </a:rPr>
              <a:t> the pressure could conceivably be at </a:t>
            </a:r>
            <a:r>
              <a:rPr lang="en-US" sz="2000" dirty="0" smtClean="0">
                <a:latin typeface="Times New Roman" pitchFamily="18" charset="0"/>
                <a:cs typeface="Times New Roman" pitchFamily="18" charset="0"/>
              </a:rPr>
              <a:t>least an </a:t>
            </a:r>
            <a:r>
              <a:rPr lang="en-US" sz="2000" dirty="0">
                <a:latin typeface="Times New Roman" pitchFamily="18" charset="0"/>
                <a:cs typeface="Times New Roman" pitchFamily="18" charset="0"/>
              </a:rPr>
              <a:t>order of magnitude higher than 10 </a:t>
            </a:r>
            <a:r>
              <a:rPr lang="en-US" sz="2000" dirty="0" err="1">
                <a:latin typeface="Times New Roman" pitchFamily="18" charset="0"/>
                <a:cs typeface="Times New Roman" pitchFamily="18" charset="0"/>
              </a:rPr>
              <a:t>nT</a:t>
            </a:r>
            <a:r>
              <a:rPr lang="en-US" sz="2000" dirty="0">
                <a:latin typeface="Times New Roman" pitchFamily="18" charset="0"/>
                <a:cs typeface="Times New Roman" pitchFamily="18" charset="0"/>
              </a:rPr>
              <a:t>, pending look at BGB </a:t>
            </a:r>
            <a:r>
              <a:rPr lang="en-US" sz="2000" dirty="0" smtClean="0">
                <a:latin typeface="Times New Roman" pitchFamily="18" charset="0"/>
                <a:cs typeface="Times New Roman" pitchFamily="18" charset="0"/>
              </a:rPr>
              <a:t>background </a:t>
            </a:r>
            <a:r>
              <a:rPr lang="en-US" sz="2000" dirty="0">
                <a:latin typeface="Times New Roman" pitchFamily="18" charset="0"/>
                <a:cs typeface="Times New Roman" pitchFamily="18" charset="0"/>
              </a:rPr>
              <a:t>in the Compton polarimeter and energy spectrometer.</a:t>
            </a:r>
          </a:p>
          <a:p>
            <a:pPr>
              <a:lnSpc>
                <a:spcPct val="80000"/>
              </a:lnSpc>
              <a:buNone/>
            </a:pPr>
            <a:endParaRPr lang="en-US" sz="2000" dirty="0">
              <a:latin typeface="Times New Roman" pitchFamily="18" charset="0"/>
              <a:cs typeface="Times New Roman" pitchFamily="18" charset="0"/>
            </a:endParaRPr>
          </a:p>
        </p:txBody>
      </p:sp>
      <p:grpSp>
        <p:nvGrpSpPr>
          <p:cNvPr id="4" name="Group 3"/>
          <p:cNvGrpSpPr/>
          <p:nvPr/>
        </p:nvGrpSpPr>
        <p:grpSpPr>
          <a:xfrm>
            <a:off x="1431853" y="1765672"/>
            <a:ext cx="6340547" cy="366712"/>
            <a:chOff x="1323975" y="839217"/>
            <a:chExt cx="5997575" cy="366712"/>
          </a:xfrm>
        </p:grpSpPr>
        <p:sp>
          <p:nvSpPr>
            <p:cNvPr id="6" name="Rectangle 4"/>
            <p:cNvSpPr>
              <a:spLocks noChangeArrowheads="1"/>
            </p:cNvSpPr>
            <p:nvPr/>
          </p:nvSpPr>
          <p:spPr bwMode="auto">
            <a:xfrm>
              <a:off x="3473450" y="839217"/>
              <a:ext cx="3848100" cy="304800"/>
            </a:xfrm>
            <a:prstGeom prst="rect">
              <a:avLst/>
            </a:prstGeom>
            <a:noFill/>
            <a:ln w="9525">
              <a:solidFill>
                <a:schemeClr val="tx1"/>
              </a:solidFill>
              <a:miter lim="800000"/>
              <a:headEnd/>
              <a:tailEnd/>
            </a:ln>
          </p:spPr>
          <p:txBody>
            <a:bodyPr wrap="none" anchor="ctr"/>
            <a:lstStyle/>
            <a:p>
              <a:pPr algn="ctr"/>
              <a:r>
                <a:rPr lang="en-US" sz="1800" dirty="0" smtClean="0">
                  <a:cs typeface="Arial" pitchFamily="34" charset="0"/>
                </a:rPr>
                <a:t>OD2.4 cm </a:t>
              </a:r>
              <a:r>
                <a:rPr lang="en-US" sz="1800" dirty="0">
                  <a:cs typeface="Arial" pitchFamily="34" charset="0"/>
                  <a:sym typeface="Symbol" pitchFamily="18" charset="2"/>
                </a:rPr>
                <a:t>x</a:t>
              </a:r>
              <a:r>
                <a:rPr lang="en-US" sz="1800" dirty="0" smtClean="0">
                  <a:cs typeface="Arial" pitchFamily="34" charset="0"/>
                </a:rPr>
                <a:t> 7 m </a:t>
              </a:r>
              <a:r>
                <a:rPr lang="en-US" sz="1800" dirty="0">
                  <a:cs typeface="Arial" pitchFamily="34" charset="0"/>
                </a:rPr>
                <a:t>long gas (H</a:t>
              </a:r>
              <a:r>
                <a:rPr lang="en-US" sz="1800" baseline="-25000" dirty="0">
                  <a:cs typeface="Arial" pitchFamily="34" charset="0"/>
                </a:rPr>
                <a:t>2</a:t>
              </a:r>
              <a:r>
                <a:rPr lang="en-US" sz="1800" dirty="0">
                  <a:cs typeface="Arial" pitchFamily="34" charset="0"/>
                </a:rPr>
                <a:t>/CO/CO</a:t>
              </a:r>
              <a:r>
                <a:rPr lang="en-US" sz="1800" baseline="-25000" dirty="0">
                  <a:cs typeface="Arial" pitchFamily="34" charset="0"/>
                </a:rPr>
                <a:t>2</a:t>
              </a:r>
              <a:r>
                <a:rPr lang="en-US" sz="1800" dirty="0">
                  <a:cs typeface="Arial" pitchFamily="34" charset="0"/>
                </a:rPr>
                <a:t>)</a:t>
              </a:r>
            </a:p>
          </p:txBody>
        </p:sp>
        <p:sp>
          <p:nvSpPr>
            <p:cNvPr id="7" name="Line 5"/>
            <p:cNvSpPr>
              <a:spLocks noChangeShapeType="1"/>
            </p:cNvSpPr>
            <p:nvPr/>
          </p:nvSpPr>
          <p:spPr bwMode="auto">
            <a:xfrm>
              <a:off x="2711450" y="991617"/>
              <a:ext cx="685800" cy="0"/>
            </a:xfrm>
            <a:prstGeom prst="line">
              <a:avLst/>
            </a:prstGeom>
            <a:noFill/>
            <a:ln w="9525">
              <a:solidFill>
                <a:schemeClr val="tx1"/>
              </a:solidFill>
              <a:round/>
              <a:headEnd/>
              <a:tailEnd type="triangle" w="med" len="med"/>
            </a:ln>
          </p:spPr>
          <p:txBody>
            <a:bodyPr/>
            <a:lstStyle/>
            <a:p>
              <a:endParaRPr lang="en-US"/>
            </a:p>
          </p:txBody>
        </p:sp>
        <p:sp>
          <p:nvSpPr>
            <p:cNvPr id="8" name="Text Box 6"/>
            <p:cNvSpPr txBox="1">
              <a:spLocks noChangeArrowheads="1"/>
            </p:cNvSpPr>
            <p:nvPr/>
          </p:nvSpPr>
          <p:spPr bwMode="auto">
            <a:xfrm>
              <a:off x="1323975" y="839217"/>
              <a:ext cx="1352550" cy="366712"/>
            </a:xfrm>
            <a:prstGeom prst="rect">
              <a:avLst/>
            </a:prstGeom>
            <a:noFill/>
            <a:ln w="9525">
              <a:noFill/>
              <a:miter lim="800000"/>
              <a:headEnd/>
              <a:tailEnd/>
            </a:ln>
          </p:spPr>
          <p:txBody>
            <a:bodyPr wrap="none">
              <a:spAutoFit/>
            </a:bodyPr>
            <a:lstStyle/>
            <a:p>
              <a:r>
                <a:rPr lang="en-US" sz="1800" dirty="0">
                  <a:cs typeface="Arial" pitchFamily="34" charset="0"/>
                </a:rPr>
                <a:t>250 </a:t>
              </a:r>
              <a:r>
                <a:rPr lang="en-US" sz="1800" dirty="0" err="1">
                  <a:cs typeface="Arial" pitchFamily="34" charset="0"/>
                </a:rPr>
                <a:t>GeV</a:t>
              </a:r>
              <a:r>
                <a:rPr lang="en-US" sz="1800" dirty="0">
                  <a:cs typeface="Arial" pitchFamily="34" charset="0"/>
                </a:rPr>
                <a:t> e-</a:t>
              </a:r>
            </a:p>
          </p:txBody>
        </p:sp>
      </p:grpSp>
      <p:sp>
        <p:nvSpPr>
          <p:cNvPr id="3" name="Rectangle 2"/>
          <p:cNvSpPr/>
          <p:nvPr/>
        </p:nvSpPr>
        <p:spPr>
          <a:xfrm>
            <a:off x="315003" y="1431785"/>
            <a:ext cx="5736476" cy="289310"/>
          </a:xfrm>
          <a:prstGeom prst="rect">
            <a:avLst/>
          </a:prstGeom>
        </p:spPr>
        <p:txBody>
          <a:bodyPr wrap="square">
            <a:spAutoFit/>
          </a:bodyPr>
          <a:lstStyle/>
          <a:p>
            <a:pPr marL="285750" indent="-285750">
              <a:lnSpc>
                <a:spcPct val="80000"/>
              </a:lnSpc>
              <a:buFont typeface="Arial" pitchFamily="34" charset="0"/>
              <a:buChar char="•"/>
            </a:pPr>
            <a:r>
              <a:rPr lang="en-US" sz="1600" dirty="0" smtClean="0"/>
              <a:t>Scattering </a:t>
            </a:r>
            <a:r>
              <a:rPr lang="en-US" sz="1600" u="sng" dirty="0" smtClean="0"/>
              <a:t>inside </a:t>
            </a:r>
            <a:r>
              <a:rPr lang="en-US" sz="1600" u="sng" dirty="0"/>
              <a:t>the </a:t>
            </a:r>
            <a:r>
              <a:rPr lang="en-US" sz="1600" u="sng" dirty="0" smtClean="0"/>
              <a:t>detector </a:t>
            </a:r>
            <a:r>
              <a:rPr lang="en-US" sz="1600" dirty="0" smtClean="0"/>
              <a:t>is negligible up to </a:t>
            </a:r>
            <a:r>
              <a:rPr lang="en-US" sz="1600" dirty="0" smtClean="0">
                <a:solidFill>
                  <a:srgbClr val="FF0000"/>
                </a:solidFill>
              </a:rPr>
              <a:t>1’000 </a:t>
            </a:r>
            <a:r>
              <a:rPr lang="en-US" sz="1600" dirty="0" err="1" smtClean="0">
                <a:solidFill>
                  <a:srgbClr val="FF0000"/>
                </a:solidFill>
              </a:rPr>
              <a:t>nT</a:t>
            </a:r>
            <a:endParaRPr lang="en-US" sz="1600" u="sng" dirty="0">
              <a:solidFill>
                <a:srgbClr val="FF0000"/>
              </a:solidFill>
              <a:cs typeface="Times New Roman" pitchFamily="18" charset="0"/>
            </a:endParaRPr>
          </a:p>
        </p:txBody>
      </p:sp>
      <p:sp>
        <p:nvSpPr>
          <p:cNvPr id="9" name="Rectangle 8"/>
          <p:cNvSpPr/>
          <p:nvPr/>
        </p:nvSpPr>
        <p:spPr>
          <a:xfrm>
            <a:off x="3088382" y="2075043"/>
            <a:ext cx="5293618" cy="338554"/>
          </a:xfrm>
          <a:prstGeom prst="rect">
            <a:avLst/>
          </a:prstGeom>
        </p:spPr>
        <p:txBody>
          <a:bodyPr wrap="square">
            <a:spAutoFit/>
          </a:bodyPr>
          <a:lstStyle/>
          <a:p>
            <a:r>
              <a:rPr lang="en-US" sz="1600" dirty="0"/>
              <a:t>only Moller scattering off atomic electrons is significant.</a:t>
            </a:r>
          </a:p>
        </p:txBody>
      </p:sp>
      <p:sp>
        <p:nvSpPr>
          <p:cNvPr id="10" name="Rectangle 9"/>
          <p:cNvSpPr/>
          <p:nvPr/>
        </p:nvSpPr>
        <p:spPr>
          <a:xfrm>
            <a:off x="1066800" y="2743200"/>
            <a:ext cx="5681610" cy="338554"/>
          </a:xfrm>
          <a:prstGeom prst="rect">
            <a:avLst/>
          </a:prstGeom>
        </p:spPr>
        <p:txBody>
          <a:bodyPr wrap="square">
            <a:spAutoFit/>
          </a:bodyPr>
          <a:lstStyle/>
          <a:p>
            <a:r>
              <a:rPr lang="en-US" sz="1600" b="1" dirty="0">
                <a:solidFill>
                  <a:srgbClr val="FF0000"/>
                </a:solidFill>
                <a:cs typeface="Arial" pitchFamily="34" charset="0"/>
              </a:rPr>
              <a:t>Luminosity backgrounds (pairs, </a:t>
            </a:r>
            <a:r>
              <a:rPr lang="en-US" sz="1600" b="1" dirty="0">
                <a:solidFill>
                  <a:srgbClr val="FF0000"/>
                </a:solidFill>
                <a:cs typeface="Arial" pitchFamily="34" charset="0"/>
                <a:sym typeface="Symbol" pitchFamily="18" charset="2"/>
              </a:rPr>
              <a:t></a:t>
            </a:r>
            <a:r>
              <a:rPr lang="en-US" sz="1600" b="1" dirty="0">
                <a:solidFill>
                  <a:srgbClr val="FF0000"/>
                </a:solidFill>
                <a:cs typeface="Arial" pitchFamily="34" charset="0"/>
              </a:rPr>
              <a:t>hadrons) are much </a:t>
            </a:r>
            <a:r>
              <a:rPr lang="en-US" sz="1600" b="1" dirty="0" smtClean="0">
                <a:solidFill>
                  <a:srgbClr val="FF0000"/>
                </a:solidFill>
                <a:cs typeface="Arial" pitchFamily="34" charset="0"/>
              </a:rPr>
              <a:t>higher</a:t>
            </a:r>
            <a:endParaRPr lang="en-US" sz="1600" b="1" dirty="0">
              <a:solidFill>
                <a:srgbClr val="FF0000"/>
              </a:solidFill>
              <a:cs typeface="Arial" pitchFamily="34" charset="0"/>
            </a:endParaRPr>
          </a:p>
        </p:txBody>
      </p:sp>
    </p:spTree>
    <p:extLst>
      <p:ext uri="{BB962C8B-B14F-4D97-AF65-F5344CB8AC3E}">
        <p14:creationId xmlns:p14="http://schemas.microsoft.com/office/powerpoint/2010/main" val="12706771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ESENTER_VERSION" val="6"/>
  <p:tag name="ARTICULATE_PROJECT_CHECK" val="0"/>
  <p:tag name="ARTICULATE_PROJECT_OPEN" val="0"/>
</p:tagLst>
</file>

<file path=ppt/theme/theme1.xml><?xml version="1.0" encoding="utf-8"?>
<a:theme xmlns:a="http://schemas.openxmlformats.org/drawingml/2006/main" name="Blank">
  <a:themeElements>
    <a:clrScheme name="SLAC_RevisedPalette_2012">
      <a:dk1>
        <a:srgbClr val="000000"/>
      </a:dk1>
      <a:lt1>
        <a:sysClr val="window" lastClr="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SLAC_PPT_052412</Template>
  <TotalTime>0</TotalTime>
  <Words>2187</Words>
  <Application>Microsoft Office PowerPoint</Application>
  <PresentationFormat>On-screen Show (4:3)</PresentationFormat>
  <Paragraphs>427</Paragraphs>
  <Slides>53</Slides>
  <Notes>18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53</vt:i4>
      </vt:variant>
    </vt:vector>
  </HeadingPairs>
  <TitlesOfParts>
    <vt:vector size="55" baseType="lpstr">
      <vt:lpstr>Blank</vt:lpstr>
      <vt:lpstr>Acrobat Document</vt:lpstr>
      <vt:lpstr>SID MDI &amp; Engineering</vt:lpstr>
      <vt:lpstr>Slowly but Steadily</vt:lpstr>
      <vt:lpstr>Detailed Baseline Document - MDI</vt:lpstr>
      <vt:lpstr>Steps toward a real SiD</vt:lpstr>
      <vt:lpstr>From here to Commitment</vt:lpstr>
      <vt:lpstr>Critical Issues for Mechanical Engineering</vt:lpstr>
      <vt:lpstr>Critical Issues for Mechanical Engineering</vt:lpstr>
      <vt:lpstr>Interaction Region deliverable</vt:lpstr>
      <vt:lpstr>Vacuum Spec from Beam Gas Scattering</vt:lpstr>
      <vt:lpstr>Pair edge and Beam pipe design</vt:lpstr>
      <vt:lpstr>HOM heating at the IP and in QD0 (S.Novokhatski, SLAC)</vt:lpstr>
      <vt:lpstr>Magnetic Fields</vt:lpstr>
      <vt:lpstr>PowerPoint Presentation</vt:lpstr>
      <vt:lpstr>Radiation Rules - Japan</vt:lpstr>
      <vt:lpstr>20 R.L. Cu target in IP-9 m. Large pacman.</vt:lpstr>
      <vt:lpstr>Seismic Map Japan</vt:lpstr>
      <vt:lpstr>PowerPoint Presentation</vt:lpstr>
      <vt:lpstr>PowerPoint Presentation</vt:lpstr>
      <vt:lpstr>Detector Alignement – Frequency Scan Interferometry</vt:lpstr>
      <vt:lpstr>ILC Site</vt:lpstr>
      <vt:lpstr>Lean Detectors ?</vt:lpstr>
      <vt:lpstr>Lean assembly – Some Examples</vt:lpstr>
      <vt:lpstr>Kitakami Access Yard – Proposal </vt:lpstr>
      <vt:lpstr>Kitakami Access Yard </vt:lpstr>
      <vt:lpstr>Magnet Installation – Japanese Site</vt:lpstr>
      <vt:lpstr>Cryogenic Layout : Two options</vt:lpstr>
      <vt:lpstr>Push-Pull : Engineering Concept</vt:lpstr>
      <vt:lpstr>PowerPoint Presentation</vt:lpstr>
      <vt:lpstr>PowerPoint Presentation</vt:lpstr>
      <vt:lpstr>SID Forward Region</vt:lpstr>
      <vt:lpstr>PowerPoint Presentation</vt:lpstr>
      <vt:lpstr>Forward Region Diameter – Tracker maintenance</vt:lpstr>
      <vt:lpstr>Interface QD0-QF1: Critical for Fast&amp;Reliable Push-Pulls</vt:lpstr>
      <vt:lpstr>Luminosity Loss vs. QD0 Jitter </vt:lpstr>
      <vt:lpstr>Vibration Study (C.Collette, D.Thsilumba,ULB)</vt:lpstr>
      <vt:lpstr>Summary</vt:lpstr>
      <vt:lpstr>PowerPoint Presentation</vt:lpstr>
      <vt:lpstr>SID key design features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QD0 Wedge Design Concept</vt:lpstr>
      <vt:lpstr>Integration of the Cryogenic plant on the platform</vt:lpstr>
      <vt:lpstr>PowerPoint Presentation</vt:lpstr>
      <vt:lpstr>Assembly Yard - CMS</vt:lpstr>
      <vt:lpstr>SPS beam extraction - North area (CERN)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2012-06-11T23:50:00Z</dcterms:created>
  <dcterms:modified xsi:type="dcterms:W3CDTF">2014-03-12T21:14:42Z</dcterms:modified>
</cp:coreProperties>
</file>