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Default Extension="doc" ContentType="application/msword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5" r:id="rId1"/>
    <p:sldMasterId id="2147483738" r:id="rId2"/>
    <p:sldMasterId id="2147483773" r:id="rId3"/>
    <p:sldMasterId id="2147483813" r:id="rId4"/>
    <p:sldMasterId id="2147483828" r:id="rId5"/>
    <p:sldMasterId id="2147483854" r:id="rId6"/>
    <p:sldMasterId id="2147483866" r:id="rId7"/>
  </p:sldMasterIdLst>
  <p:notesMasterIdLst>
    <p:notesMasterId r:id="rId36"/>
  </p:notesMasterIdLst>
  <p:handoutMasterIdLst>
    <p:handoutMasterId r:id="rId37"/>
  </p:handoutMasterIdLst>
  <p:sldIdLst>
    <p:sldId id="257" r:id="rId8"/>
    <p:sldId id="869" r:id="rId9"/>
    <p:sldId id="870" r:id="rId10"/>
    <p:sldId id="871" r:id="rId11"/>
    <p:sldId id="872" r:id="rId12"/>
    <p:sldId id="874" r:id="rId13"/>
    <p:sldId id="875" r:id="rId14"/>
    <p:sldId id="876" r:id="rId15"/>
    <p:sldId id="877" r:id="rId16"/>
    <p:sldId id="878" r:id="rId17"/>
    <p:sldId id="883" r:id="rId18"/>
    <p:sldId id="880" r:id="rId19"/>
    <p:sldId id="881" r:id="rId20"/>
    <p:sldId id="882" r:id="rId21"/>
    <p:sldId id="663" r:id="rId22"/>
    <p:sldId id="889" r:id="rId23"/>
    <p:sldId id="556" r:id="rId24"/>
    <p:sldId id="600" r:id="rId25"/>
    <p:sldId id="626" r:id="rId26"/>
    <p:sldId id="677" r:id="rId27"/>
    <p:sldId id="885" r:id="rId28"/>
    <p:sldId id="890" r:id="rId29"/>
    <p:sldId id="884" r:id="rId30"/>
    <p:sldId id="635" r:id="rId31"/>
    <p:sldId id="638" r:id="rId32"/>
    <p:sldId id="623" r:id="rId33"/>
    <p:sldId id="888" r:id="rId34"/>
    <p:sldId id="658" r:id="rId35"/>
  </p:sldIdLst>
  <p:sldSz cx="9144000" cy="6858000" type="screen4x3"/>
  <p:notesSz cx="6858000" cy="9144000"/>
  <p:defaultTextStyle>
    <a:defPPr>
      <a:defRPr lang="ja-JP"/>
    </a:defPPr>
    <a:lvl1pPr marL="0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309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63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617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234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holas Walker" initials="NJW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FFCC"/>
    <a:srgbClr val="99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間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中間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中間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間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テーマ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濃色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05" autoAdjust="0"/>
    <p:restoredTop sz="99842" autoAdjust="0"/>
  </p:normalViewPr>
  <p:slideViewPr>
    <p:cSldViewPr snapToGrid="0" snapToObjects="1">
      <p:cViewPr varScale="1">
        <p:scale>
          <a:sx n="116" d="100"/>
          <a:sy n="116" d="100"/>
        </p:scale>
        <p:origin x="-18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1021F-1B2F-104D-A3F3-5E68819C61A0}" type="datetimeFigureOut">
              <a:rPr kumimoji="1" lang="ja-JP" altLang="en-US" smtClean="0"/>
              <a:pPr/>
              <a:t>2013/6/9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0C61D-02FE-B140-A9D8-BF6A3DC80F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564125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81809-EEA2-4C44-89D6-AB1A586285E9}" type="datetimeFigureOut">
              <a:rPr kumimoji="1" lang="ja-JP" altLang="en-US" smtClean="0"/>
              <a:pPr/>
              <a:t>2013/6/9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BABEB-6D95-684C-B0FF-8D03C10A81D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5544638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309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463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617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234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/>
              <a:t>linear collider experience through </a:t>
            </a:r>
            <a:r>
              <a:rPr lang="en-US" dirty="0" err="1"/>
              <a:t>slac</a:t>
            </a:r>
            <a:r>
              <a:rPr lang="en-US" dirty="0"/>
              <a:t>. Offset controls &amp; instrumentation against high power. The present Lep3 wars. </a:t>
            </a:r>
          </a:p>
          <a:p>
            <a:r>
              <a:rPr lang="en-US" dirty="0" smtClean="0"/>
              <a:t>International </a:t>
            </a:r>
            <a:r>
              <a:rPr lang="en-US" dirty="0"/>
              <a:t>science-studies done for the pip. Alma and </a:t>
            </a:r>
            <a:r>
              <a:rPr lang="en-US" dirty="0" err="1"/>
              <a:t>iter</a:t>
            </a:r>
            <a:r>
              <a:rPr lang="en-US" dirty="0"/>
              <a:t> and CERN. The coming age of bigger science. </a:t>
            </a:r>
          </a:p>
          <a:p>
            <a:r>
              <a:rPr lang="en-US" dirty="0" smtClean="0"/>
              <a:t>The </a:t>
            </a:r>
            <a:r>
              <a:rPr lang="en-US" dirty="0"/>
              <a:t>explosion of accelerator technology. The promise of small beams. </a:t>
            </a:r>
          </a:p>
          <a:p>
            <a:r>
              <a:rPr lang="en-US" dirty="0" smtClean="0"/>
              <a:t>The </a:t>
            </a:r>
            <a:r>
              <a:rPr lang="en-US" dirty="0"/>
              <a:t>role of projects in the definition of new technology. </a:t>
            </a:r>
            <a:r>
              <a:rPr lang="en-US" dirty="0" err="1"/>
              <a:t>Slac</a:t>
            </a:r>
            <a:r>
              <a:rPr lang="en-US" dirty="0"/>
              <a:t> 2mile project. ILC. </a:t>
            </a:r>
          </a:p>
          <a:p>
            <a:r>
              <a:rPr lang="en-US" dirty="0" smtClean="0"/>
              <a:t>The </a:t>
            </a:r>
            <a:r>
              <a:rPr lang="en-US" dirty="0"/>
              <a:t>promise of SRF. ITRP history. Possible link with </a:t>
            </a:r>
            <a:r>
              <a:rPr lang="en-US" dirty="0" err="1"/>
              <a:t>ncrf</a:t>
            </a:r>
            <a:r>
              <a:rPr lang="en-US" dirty="0"/>
              <a:t>. </a:t>
            </a:r>
          </a:p>
          <a:p>
            <a:r>
              <a:rPr lang="en-US" dirty="0" smtClean="0"/>
              <a:t>Industrialization</a:t>
            </a:r>
            <a:r>
              <a:rPr lang="en-US" dirty="0"/>
              <a:t>. </a:t>
            </a:r>
          </a:p>
          <a:p>
            <a:r>
              <a:rPr lang="en-US" dirty="0"/>
              <a:t> </a:t>
            </a:r>
            <a:r>
              <a:rPr lang="en-US" dirty="0" smtClean="0"/>
              <a:t>Accelerators </a:t>
            </a:r>
            <a:r>
              <a:rPr lang="en-US" dirty="0"/>
              <a:t>in the 1970's. where to go? Spear, pep, Petra and </a:t>
            </a:r>
            <a:r>
              <a:rPr lang="en-US" dirty="0" err="1"/>
              <a:t>Lep</a:t>
            </a:r>
            <a:r>
              <a:rPr lang="en-US" dirty="0"/>
              <a:t>. </a:t>
            </a:r>
          </a:p>
          <a:p>
            <a:r>
              <a:rPr lang="en-US" dirty="0"/>
              <a:t> </a:t>
            </a:r>
            <a:r>
              <a:rPr lang="en-US" dirty="0" smtClean="0"/>
              <a:t>The </a:t>
            </a:r>
            <a:r>
              <a:rPr lang="en-US" dirty="0"/>
              <a:t>linear collider.</a:t>
            </a:r>
          </a:p>
          <a:p>
            <a:r>
              <a:rPr lang="en-US" dirty="0"/>
              <a:t> </a:t>
            </a:r>
            <a:r>
              <a:rPr lang="en-US" dirty="0" smtClean="0"/>
              <a:t>The </a:t>
            </a:r>
            <a:r>
              <a:rPr lang="en-US" dirty="0"/>
              <a:t>story of the SLC. </a:t>
            </a:r>
          </a:p>
          <a:p>
            <a:r>
              <a:rPr lang="en-US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641391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4032648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Arial" pitchFamily="34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Arial" pitchFamily="34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Arial" pitchFamily="34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378560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811026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243491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675957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5A133C65-1B8D-4EDC-AE87-F68B93E8F800}" type="slidenum">
              <a:rPr lang="en-US" sz="1200">
                <a:latin typeface="Times" pitchFamily="18" charset="0"/>
              </a:rPr>
              <a:pPr/>
              <a:t>11</a:t>
            </a:fld>
            <a:endParaRPr lang="en-US" sz="1200">
              <a:latin typeface="Times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297933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6BC45B49-FEF6-504A-9F75-4D27FAED44BC}" type="slidenum">
              <a:rPr lang="en-US" altLang="ja-JP" sz="1200"/>
              <a:pPr>
                <a:defRPr/>
              </a:pPr>
              <a:t>15</a:t>
            </a:fld>
            <a:endParaRPr lang="en-US" altLang="ja-JP" sz="1200"/>
          </a:p>
        </p:txBody>
      </p:sp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fontAlgn="base"/>
            <a:fld id="{DFA20F94-FFD1-6F4A-8C0C-56CD0AB4CAE8}" type="slidenum">
              <a:rPr kumimoji="0" lang="en-US" altLang="ja-JP" sz="1200"/>
              <a:pPr algn="r" fontAlgn="base"/>
              <a:t>15</a:t>
            </a:fld>
            <a:endParaRPr kumimoji="0" lang="en-US" altLang="ja-JP" sz="1200"/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86486" tIns="43243" rIns="86486" bIns="43243"/>
          <a:lstStyle/>
          <a:p>
            <a:pPr eaLnBrk="1" hangingPunct="1">
              <a:defRPr/>
            </a:pPr>
            <a:endParaRPr kumimoji="0" lang="ja-JP" altLang="en-US">
              <a:latin typeface="Arial" charset="0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2ADA0-9038-FF48-ACF9-426B725702C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17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2C0A8-A073-4C4E-B5AE-C39213BA23F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19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49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6850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ja-JP" altLang="en-US">
              <a:ea typeface="ＭＳ Ｐ明朝" charset="0"/>
              <a:cs typeface="ＭＳ Ｐ明朝" charset="0"/>
            </a:endParaRPr>
          </a:p>
        </p:txBody>
      </p:sp>
      <p:sp>
        <p:nvSpPr>
          <p:cNvPr id="206851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586BAA-1E06-AF42-8FDE-1A761E5073D0}" type="slidenum">
              <a:rPr lang="en-US" altLang="ja-JP" sz="1200">
                <a:solidFill>
                  <a:srgbClr val="000000"/>
                </a:solidFill>
              </a:rPr>
              <a:pPr/>
              <a:t>25</a:t>
            </a:fld>
            <a:endParaRPr lang="en-US" altLang="ja-JP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1.jpe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1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881"/>
            <a:ext cx="7772400" cy="1470025"/>
          </a:xfrm>
        </p:spPr>
        <p:txBody>
          <a:bodyPr/>
          <a:lstStyle>
            <a:lvl1pPr>
              <a:defRPr sz="440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8C23D25E-B7C2-D247-A84B-D92E5B6ED7E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46818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59BC0ED2-BE38-2A46-9D5A-A425C756F48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700372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5095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5095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A6282462-058C-2942-BA07-5E91279743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14199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タイトル、2 つのコンテンツ (横)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762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695700" cy="1905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762500" y="1600200"/>
            <a:ext cx="3695700" cy="1905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half" idx="3"/>
          </p:nvPr>
        </p:nvSpPr>
        <p:spPr>
          <a:xfrm>
            <a:off x="914400" y="3657600"/>
            <a:ext cx="7543800" cy="1905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latin typeface="Calibri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E44EC6D8-2397-3C42-B594-2CC8CB602F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610374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95400" y="685801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309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 smtClean="0">
              <a:solidFill>
                <a:srgbClr val="000000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309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 smtClean="0">
              <a:solidFill>
                <a:srgbClr val="000000"/>
              </a:solidFill>
            </a:endParaRPr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3CCE72-6417-E64F-B60A-7C5F924D988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7478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D2495-D900-764B-95D8-E6F04B5A7C4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9692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31B92-5C4D-C24C-A6CD-31B9E8640C0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6881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E10D8-2820-BE49-8165-02187F20291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5269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70883-D785-6540-8684-92BF532C49F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59493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FB015-077B-8847-8958-F6785EEB66E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9215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C49DB-5A73-DA4F-9C14-AB7F3DBA4DE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46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>
            <a:lvl1pPr>
              <a:defRPr sz="3600">
                <a:solidFill>
                  <a:srgbClr val="800000"/>
                </a:solidFill>
                <a:latin typeface="Geneva"/>
                <a:cs typeface="Geneva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71602"/>
            <a:ext cx="8229600" cy="4754563"/>
          </a:xfrm>
        </p:spPr>
        <p:txBody>
          <a:bodyPr/>
          <a:lstStyle>
            <a:lvl1pPr>
              <a:defRPr sz="2000">
                <a:solidFill>
                  <a:srgbClr val="000090"/>
                </a:solidFill>
                <a:latin typeface="Geneva"/>
                <a:cs typeface="Geneva"/>
              </a:defRPr>
            </a:lvl1pPr>
            <a:lvl2pPr marL="544458" indent="-273023">
              <a:tabLst>
                <a:tab pos="453980" algn="l"/>
              </a:tabLst>
              <a:defRPr sz="1800" baseline="0">
                <a:solidFill>
                  <a:srgbClr val="008000"/>
                </a:solidFill>
                <a:latin typeface="Geneva"/>
                <a:cs typeface="Geneva"/>
              </a:defRPr>
            </a:lvl2pPr>
            <a:lvl3pPr marL="892086" indent="-273023">
              <a:defRPr sz="1600" baseline="0">
                <a:latin typeface="Geneva"/>
                <a:cs typeface="Geneva"/>
              </a:defRPr>
            </a:lvl3pPr>
            <a:lvl4pPr marL="1073043" indent="-180957">
              <a:defRPr sz="1600" baseline="0">
                <a:latin typeface="Geneva"/>
                <a:cs typeface="Geneva"/>
              </a:defRPr>
            </a:lvl4pPr>
            <a:lvl5pPr marL="1346065" indent="-182544">
              <a:defRPr sz="1400" baseline="0">
                <a:latin typeface="Geneva"/>
                <a:cs typeface="Genev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3E91DF28-8873-5B4F-81F5-B4BEBAF06CD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939631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ACDA8-3E30-844F-9809-0DC1DB8091D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6739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E95FF-BF2B-AC46-967C-0C5ACEC1FBE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5625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E798C-EBAE-DB4D-AED9-531C1D8F7D2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04788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F1F89-335C-4749-9A5A-886F5512CB5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5424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1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Nan Phinney, 6/12/13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CD77F-553A-4B49-A5ED-7E9689A904C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79275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47089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7" descr="Helmholtz_Logo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56600" y="6516689"/>
            <a:ext cx="584200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/>
            </a:pPr>
            <a:endParaRPr kumimoji="0" lang="ja-JP" altLang="en-US" sz="900">
              <a:solidFill>
                <a:srgbClr val="261748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121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89889" y="6511925"/>
            <a:ext cx="2524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22"/>
          <p:cNvSpPr>
            <a:spLocks noChangeArrowheads="1"/>
          </p:cNvSpPr>
          <p:nvPr userDrawn="1"/>
        </p:nvSpPr>
        <p:spPr bwMode="auto">
          <a:xfrm>
            <a:off x="1093789" y="114301"/>
            <a:ext cx="7283450" cy="9159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4309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GB" sz="2400">
              <a:solidFill>
                <a:srgbClr val="261748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Text Box 123"/>
          <p:cNvSpPr txBox="1">
            <a:spLocks noChangeArrowheads="1"/>
          </p:cNvSpPr>
          <p:nvPr userDrawn="1"/>
        </p:nvSpPr>
        <p:spPr bwMode="auto">
          <a:xfrm>
            <a:off x="1093788" y="114301"/>
            <a:ext cx="6629400" cy="193675"/>
          </a:xfrm>
          <a:prstGeom prst="rect">
            <a:avLst/>
          </a:prstGeom>
          <a:noFill/>
          <a:ln>
            <a:noFill/>
          </a:ln>
          <a:extLst/>
        </p:spPr>
        <p:txBody>
          <a:bodyPr lIns="79192" tIns="0" rIns="46795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defTabSz="914309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0" lang="en-US" sz="1000" dirty="0" smtClean="0">
                <a:solidFill>
                  <a:srgbClr val="FFFFFF"/>
                </a:solidFill>
                <a:cs typeface="ＭＳ Ｐゴシック" charset="0"/>
              </a:rPr>
              <a:t>The European XFEL - Progress and Status</a:t>
            </a:r>
          </a:p>
        </p:txBody>
      </p:sp>
      <p:pic>
        <p:nvPicPr>
          <p:cNvPr id="10" name="Picture 127" descr="logo-XFEL_rgb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7476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3789" y="541339"/>
            <a:ext cx="7283450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E4E536-C257-134A-9114-CE0733563557}" type="slidenum">
              <a:rPr lang="en-GB" altLang="ja-JP">
                <a:solidFill>
                  <a:srgbClr val="FFFFFF"/>
                </a:solidFill>
              </a:rPr>
              <a:pPr/>
              <a:t>‹#›</a:t>
            </a:fld>
            <a:endParaRPr lang="en-GB" altLang="ja-JP">
              <a:solidFill>
                <a:srgbClr val="FFFFFF"/>
              </a:solidFill>
            </a:endParaRPr>
          </a:p>
        </p:txBody>
      </p:sp>
      <p:sp>
        <p:nvSpPr>
          <p:cNvPr id="12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ILC Accelerator</a:t>
            </a:r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xmlns="" val="35290874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95703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9531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3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3173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7200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735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AD04F3BE-7F1C-0B47-826C-EDF91FB44D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794436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61" indent="0">
              <a:buNone/>
              <a:defRPr sz="2000" b="1"/>
            </a:lvl2pPr>
            <a:lvl3pPr marL="914119" indent="0">
              <a:buNone/>
              <a:defRPr sz="1800" b="1"/>
            </a:lvl3pPr>
            <a:lvl4pPr marL="1371179" indent="0">
              <a:buNone/>
              <a:defRPr sz="1600" b="1"/>
            </a:lvl4pPr>
            <a:lvl5pPr marL="1828238" indent="0">
              <a:buNone/>
              <a:defRPr sz="1600" b="1"/>
            </a:lvl5pPr>
            <a:lvl6pPr marL="2285298" indent="0">
              <a:buNone/>
              <a:defRPr sz="1600" b="1"/>
            </a:lvl6pPr>
            <a:lvl7pPr marL="2742356" indent="0">
              <a:buNone/>
              <a:defRPr sz="1600" b="1"/>
            </a:lvl7pPr>
            <a:lvl8pPr marL="3199416" indent="0">
              <a:buNone/>
              <a:defRPr sz="1600" b="1"/>
            </a:lvl8pPr>
            <a:lvl9pPr marL="3656475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61" indent="0">
              <a:buNone/>
              <a:defRPr sz="2000" b="1"/>
            </a:lvl2pPr>
            <a:lvl3pPr marL="914119" indent="0">
              <a:buNone/>
              <a:defRPr sz="1800" b="1"/>
            </a:lvl3pPr>
            <a:lvl4pPr marL="1371179" indent="0">
              <a:buNone/>
              <a:defRPr sz="1600" b="1"/>
            </a:lvl4pPr>
            <a:lvl5pPr marL="1828238" indent="0">
              <a:buNone/>
              <a:defRPr sz="1600" b="1"/>
            </a:lvl5pPr>
            <a:lvl6pPr marL="2285298" indent="0">
              <a:buNone/>
              <a:defRPr sz="1600" b="1"/>
            </a:lvl6pPr>
            <a:lvl7pPr marL="2742356" indent="0">
              <a:buNone/>
              <a:defRPr sz="1600" b="1"/>
            </a:lvl7pPr>
            <a:lvl8pPr marL="3199416" indent="0">
              <a:buNone/>
              <a:defRPr sz="1600" b="1"/>
            </a:lvl8pPr>
            <a:lvl9pPr marL="3656475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00075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87827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7679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2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61" indent="0">
              <a:buNone/>
              <a:defRPr sz="1200"/>
            </a:lvl2pPr>
            <a:lvl3pPr marL="914119" indent="0">
              <a:buNone/>
              <a:defRPr sz="1000"/>
            </a:lvl3pPr>
            <a:lvl4pPr marL="1371179" indent="0">
              <a:buNone/>
              <a:defRPr sz="900"/>
            </a:lvl4pPr>
            <a:lvl5pPr marL="1828238" indent="0">
              <a:buNone/>
              <a:defRPr sz="900"/>
            </a:lvl5pPr>
            <a:lvl6pPr marL="2285298" indent="0">
              <a:buNone/>
              <a:defRPr sz="900"/>
            </a:lvl6pPr>
            <a:lvl7pPr marL="2742356" indent="0">
              <a:buNone/>
              <a:defRPr sz="900"/>
            </a:lvl7pPr>
            <a:lvl8pPr marL="3199416" indent="0">
              <a:buNone/>
              <a:defRPr sz="900"/>
            </a:lvl8pPr>
            <a:lvl9pPr marL="3656475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9964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61" indent="0">
              <a:buNone/>
              <a:defRPr sz="2800"/>
            </a:lvl2pPr>
            <a:lvl3pPr marL="914119" indent="0">
              <a:buNone/>
              <a:defRPr sz="2400"/>
            </a:lvl3pPr>
            <a:lvl4pPr marL="1371179" indent="0">
              <a:buNone/>
              <a:defRPr sz="2000"/>
            </a:lvl4pPr>
            <a:lvl5pPr marL="1828238" indent="0">
              <a:buNone/>
              <a:defRPr sz="2000"/>
            </a:lvl5pPr>
            <a:lvl6pPr marL="2285298" indent="0">
              <a:buNone/>
              <a:defRPr sz="2000"/>
            </a:lvl6pPr>
            <a:lvl7pPr marL="2742356" indent="0">
              <a:buNone/>
              <a:defRPr sz="2000"/>
            </a:lvl7pPr>
            <a:lvl8pPr marL="3199416" indent="0">
              <a:buNone/>
              <a:defRPr sz="2000"/>
            </a:lvl8pPr>
            <a:lvl9pPr marL="3656475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61" indent="0">
              <a:buNone/>
              <a:defRPr sz="1200"/>
            </a:lvl2pPr>
            <a:lvl3pPr marL="914119" indent="0">
              <a:buNone/>
              <a:defRPr sz="1000"/>
            </a:lvl3pPr>
            <a:lvl4pPr marL="1371179" indent="0">
              <a:buNone/>
              <a:defRPr sz="900"/>
            </a:lvl4pPr>
            <a:lvl5pPr marL="1828238" indent="0">
              <a:buNone/>
              <a:defRPr sz="900"/>
            </a:lvl5pPr>
            <a:lvl6pPr marL="2285298" indent="0">
              <a:buNone/>
              <a:defRPr sz="900"/>
            </a:lvl6pPr>
            <a:lvl7pPr marL="2742356" indent="0">
              <a:buNone/>
              <a:defRPr sz="900"/>
            </a:lvl7pPr>
            <a:lvl8pPr marL="3199416" indent="0">
              <a:buNone/>
              <a:defRPr sz="900"/>
            </a:lvl8pPr>
            <a:lvl9pPr marL="3656475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15425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152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72710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4927113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4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1563410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909932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7E0A415F-33B1-1A40-BC50-FE561846D36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1174567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5305644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4028958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267822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3899236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5048115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144091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4590812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7015434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1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25037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8200" y="1600201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D54DD-8E10-4643-8497-9CDBFAAA891F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597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5A90FF7B-7BCB-3549-8F5B-A2E71649C5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8368848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  <p:extLst>
      <p:ext uri="{BB962C8B-B14F-4D97-AF65-F5344CB8AC3E}">
        <p14:creationId xmlns:p14="http://schemas.microsoft.com/office/powerpoint/2010/main" xmlns="" val="10633260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7672022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351254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8323925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7179110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337791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7159047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4514179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1765606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66753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4417491A-4894-1C47-BA79-3D9FC65D69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40122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1071422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6432229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4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490" y="6355774"/>
            <a:ext cx="1759239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Nan Phinney, 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353" y="6355774"/>
            <a:ext cx="98779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82894" y="6359386"/>
            <a:ext cx="603116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2163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490" y="6369114"/>
            <a:ext cx="1759239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Nan Phinney, 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6170" y="6355774"/>
            <a:ext cx="100725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87318" y="6355774"/>
            <a:ext cx="832156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74787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2906715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4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Nan Phinney, 6/12/13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025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Nan Phinney, 6/12/13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014218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Nan Phinney, 6/12/13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828436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4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Nan Phinney, 6/12/13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914904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Nan Phinney, 6/12/13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097813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Nan Phinney, 6/12/13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7816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C74B2807-D685-7349-9E45-F27BA9A05C9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2094049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Nan Phinney, 6/12/13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Accelerator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06018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3895767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1" y="103189"/>
            <a:ext cx="7493000" cy="544512"/>
          </a:xfrm>
          <a:prstGeom prst="rect">
            <a:avLst/>
          </a:prstGeom>
        </p:spPr>
        <p:txBody>
          <a:bodyPr lIns="91422" tIns="45711" rIns="91422" bIns="4571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906671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536700"/>
            <a:ext cx="7772400" cy="4683125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53115288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1659746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153027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7942653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3084713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2527353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339464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50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BA2EA4DC-3171-9240-A6A9-79CD1FF0DB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648469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0923003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4986422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9505463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1646316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361495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C2003909-4463-9D47-AC15-47D128D13B0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06061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9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image" Target="../media/image15.png"/><Relationship Id="rId2" Type="http://schemas.openxmlformats.org/officeDocument/2006/relationships/slideLayout" Target="../slideLayouts/slideLayout63.xml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13.emf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image" Target="../media/image12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76131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l" defTabSz="457154">
              <a:defRPr kumimoji="1"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  <a:sym typeface="ヒラギノ角ゴ Pro W3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Nan Phinney, 6/12/13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ctr" defTabSz="457154">
              <a:defRPr kumimoji="1" sz="1200">
                <a:solidFill>
                  <a:srgbClr val="898989"/>
                </a:solidFill>
                <a:latin typeface="Calibri" pitchFamily="-109" charset="0"/>
                <a:ea typeface="ＭＳ Ｐゴシック" pitchFamily="-109" charset="-128"/>
                <a:cs typeface="ＭＳ Ｐゴシック" pitchFamily="-109" charset="-128"/>
                <a:sym typeface="ヒラギノ角ゴ Pro W3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ILC Accelerator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r" defTabSz="457154">
              <a:defRPr kumimoji="1"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  <a:sym typeface="ヒラギノ角ゴ Pro W3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0E17E6-9872-204F-81AE-FBA4DDD82318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7932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hf hdr="0"/>
  <p:txStyles>
    <p:titleStyle>
      <a:lvl1pPr algn="ctr" defTabSz="457154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ＭＳ Ｐゴシック" charset="0"/>
          <a:cs typeface="ＭＳ Ｐゴシック" charset="-128"/>
        </a:defRPr>
      </a:lvl1pPr>
      <a:lvl2pPr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154"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309"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463"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617"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866" indent="-342866" algn="l" defTabSz="457154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ＭＳ Ｐゴシック" charset="0"/>
          <a:cs typeface="ＭＳ Ｐゴシック" charset="-128"/>
        </a:defRPr>
      </a:lvl1pPr>
      <a:lvl2pPr marL="742876" indent="-285721" algn="l" defTabSz="457154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886" indent="-228577" algn="l" defTabSz="457154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040" indent="-228577" algn="l" defTabSz="457154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194" indent="-228577" algn="l" defTabSz="457154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914309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solidFill>
                  <a:srgbClr val="000000"/>
                </a:solidFill>
              </a:rPr>
              <a:t>Nan Phinney, 6/12/13</a:t>
            </a:r>
            <a:endParaRPr kumimoji="0"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914309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/>
              <a:t>ILC Accelerator</a:t>
            </a:r>
            <a:endParaRPr kumimoji="0"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smtClean="0"/>
            </a:lvl1pPr>
          </a:lstStyle>
          <a:p>
            <a:pPr defTabSz="914309" eaLnBrk="0" hangingPunct="0">
              <a:spcBef>
                <a:spcPct val="0"/>
              </a:spcBef>
              <a:spcAft>
                <a:spcPct val="0"/>
              </a:spcAft>
              <a:defRPr/>
            </a:pPr>
            <a:fld id="{9A81A493-DE6C-C14D-B399-5F614C0865DF}" type="slidenum">
              <a:rPr kumimoji="0" lang="en-US" altLang="ja-JP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pPr defTabSz="914309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 altLang="ja-JP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95400" y="685801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309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 smtClean="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309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 smtClean="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2233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154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ＭＳ Ｐゴシック" charset="0"/>
          <a:cs typeface="+mn-cs"/>
        </a:defRPr>
      </a:lvl1pPr>
      <a:lvl2pPr marL="742876" indent="-285721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11" tIns="45706" rIns="91411" bIns="4570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11" tIns="45706" rIns="91411" bIns="4570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6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Nan Phinney, 6/12/13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6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Accelerator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61"/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061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63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hdr="0"/>
  <p:txStyles>
    <p:titleStyle>
      <a:lvl1pPr algn="ctr" defTabSz="45706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5" indent="-342795" algn="l" defTabSz="45706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2" indent="-285661" algn="l" defTabSz="45706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49" indent="-228530" algn="l" defTabSz="45706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08" indent="-228530" algn="l" defTabSz="45706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8" indent="-228530" algn="l" defTabSz="45706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28" indent="-228530" algn="l" defTabSz="45706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87" indent="-228530" algn="l" defTabSz="45706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46" indent="-228530" algn="l" defTabSz="45706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05" indent="-228530" algn="l" defTabSz="45706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9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9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8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98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56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16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75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6462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kumimoji="0"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kumimoji="0"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kumimoji="0"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kumimoji="0"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166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Arial" charset="0"/>
                <a:ea typeface="ＭＳ Ｐゴシック" charset="0"/>
              </a:rPr>
              <a:t>Nan Phinney, 6/12/13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09" y="6355774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Arial" charset="0"/>
                <a:ea typeface="ＭＳ Ｐゴシック" charset="0"/>
              </a:rPr>
              <a:t>ILC Accelerator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4" y="6355774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fld id="{377CA3EF-25DA-1D47-8E9C-9756F0E86062}" type="slidenum">
              <a:rPr kumimoji="0" lang="en-US" smtClean="0">
                <a:latin typeface="Arial" charset="0"/>
                <a:ea typeface="ＭＳ Ｐゴシック" charset="0"/>
              </a:rPr>
              <a:pPr defTabSz="45595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127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127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67990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5325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78" r:id="rId12"/>
  </p:sldLayoutIdLst>
  <p:hf hdr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kumimoji="0"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Nan Phinney, 6/12/13</a:t>
            </a:r>
            <a:endParaRPr kumimoji="0"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>
                <a:latin typeface="Arial"/>
                <a:ea typeface="Arial Unicode MS"/>
                <a:cs typeface="Arial Unicode MS"/>
              </a:rPr>
              <a:t>ILC Accelerator</a:t>
            </a:r>
            <a:endParaRPr kumimoji="0"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kumimoji="0"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02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33.emf"/><Relationship Id="rId5" Type="http://schemas.openxmlformats.org/officeDocument/2006/relationships/image" Target="../media/image32.png"/><Relationship Id="rId4" Type="http://schemas.openxmlformats.org/officeDocument/2006/relationships/image" Target="../media/image31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5.xml"/><Relationship Id="rId6" Type="http://schemas.microsoft.com/office/2007/relationships/hdphoto" Target="NUL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slideLayout" Target="../slideLayouts/slideLayout6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3.xml"/><Relationship Id="rId6" Type="http://schemas.microsoft.com/office/2007/relationships/hdphoto" Target="../media/hdphoto1.wdp"/><Relationship Id="rId5" Type="http://schemas.openxmlformats.org/officeDocument/2006/relationships/image" Target="../media/image23.jpeg"/><Relationship Id="rId4" Type="http://schemas.openxmlformats.org/officeDocument/2006/relationships/image" Target="../media/image2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1.doc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831274" y="3953000"/>
            <a:ext cx="7481455" cy="2054509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pPr algn="ctr"/>
            <a:r>
              <a:rPr kumimoji="1" lang="en-US" altLang="ja-JP" sz="2600" dirty="0">
                <a:solidFill>
                  <a:srgbClr val="000090"/>
                </a:solidFill>
                <a:latin typeface="Osaka"/>
                <a:ea typeface="Osaka"/>
                <a:cs typeface="Osaka"/>
              </a:rPr>
              <a:t> </a:t>
            </a:r>
            <a:r>
              <a:rPr kumimoji="1" lang="en-US" altLang="ja-JP" sz="2600" dirty="0" smtClean="0">
                <a:solidFill>
                  <a:srgbClr val="000090"/>
                </a:solidFill>
                <a:latin typeface="Osaka"/>
                <a:ea typeface="Osaka"/>
                <a:cs typeface="Osaka"/>
              </a:rPr>
              <a:t>Nan Phinney</a:t>
            </a:r>
            <a:endParaRPr kumimoji="1" lang="en-US" altLang="ja-JP" sz="2600" dirty="0">
              <a:solidFill>
                <a:srgbClr val="000090"/>
              </a:solidFill>
              <a:latin typeface="Osaka"/>
              <a:ea typeface="Osaka"/>
              <a:cs typeface="Osaka"/>
            </a:endParaRPr>
          </a:p>
          <a:p>
            <a:pPr algn="ctr"/>
            <a:r>
              <a:rPr kumimoji="1" lang="en-US" altLang="ja-JP" sz="2400" dirty="0" smtClean="0">
                <a:latin typeface="Osaka"/>
                <a:ea typeface="Osaka"/>
                <a:cs typeface="Osaka"/>
              </a:rPr>
              <a:t>SLAC</a:t>
            </a:r>
            <a:endParaRPr kumimoji="1" lang="en-US" altLang="ja-JP" sz="2400" dirty="0">
              <a:latin typeface="Osaka"/>
              <a:ea typeface="Osaka"/>
              <a:cs typeface="Osaka"/>
            </a:endParaRPr>
          </a:p>
          <a:p>
            <a:pPr algn="ctr"/>
            <a:endParaRPr kumimoji="1" lang="en-US" altLang="ja-JP" sz="2000" i="1" dirty="0"/>
          </a:p>
          <a:p>
            <a:pPr algn="ctr"/>
            <a:r>
              <a:rPr kumimoji="1" lang="en-US" altLang="ja-JP" sz="2000" i="1" dirty="0" smtClean="0">
                <a:latin typeface="Osaka"/>
                <a:ea typeface="Osaka"/>
                <a:cs typeface="Osaka"/>
              </a:rPr>
              <a:t>ILC Worldwide Event, </a:t>
            </a:r>
            <a:r>
              <a:rPr kumimoji="1" lang="en-US" altLang="ja-JP" sz="2000" i="1" dirty="0" err="1" smtClean="0">
                <a:latin typeface="Osaka"/>
                <a:ea typeface="Osaka"/>
                <a:cs typeface="Osaka"/>
              </a:rPr>
              <a:t>Fermilab</a:t>
            </a:r>
            <a:r>
              <a:rPr kumimoji="1" lang="en-US" altLang="ja-JP" sz="2000" i="1" dirty="0" smtClean="0">
                <a:latin typeface="Osaka"/>
                <a:ea typeface="Osaka"/>
                <a:cs typeface="Osaka"/>
              </a:rPr>
              <a:t>, June 12, 2013</a:t>
            </a:r>
          </a:p>
          <a:p>
            <a:pPr algn="ctr"/>
            <a:endParaRPr kumimoji="1" lang="en-US" altLang="ja-JP" sz="2000" i="1" dirty="0" smtClean="0">
              <a:latin typeface="Osaka"/>
              <a:ea typeface="Osaka"/>
              <a:cs typeface="Osaka"/>
            </a:endParaRPr>
          </a:p>
          <a:p>
            <a:pPr algn="ctr"/>
            <a:endParaRPr kumimoji="1" lang="en-US" altLang="ja-JP" sz="2000" i="1" dirty="0">
              <a:latin typeface="Osaka"/>
            </a:endParaRPr>
          </a:p>
          <a:p>
            <a:pPr algn="ctr"/>
            <a:r>
              <a:rPr kumimoji="1" lang="en-US" altLang="ja-JP" sz="2000" i="1" dirty="0" smtClean="0">
                <a:latin typeface="Osaka"/>
              </a:rPr>
              <a:t>(Many slides courtesy of Marc Ross, Akira Yamamoto, Barry </a:t>
            </a:r>
            <a:r>
              <a:rPr kumimoji="1" lang="en-US" altLang="ja-JP" sz="2000" i="1" dirty="0" err="1" smtClean="0">
                <a:latin typeface="Osaka"/>
              </a:rPr>
              <a:t>Barish</a:t>
            </a:r>
            <a:r>
              <a:rPr kumimoji="1" lang="en-US" altLang="ja-JP" sz="2000" i="1" dirty="0" smtClean="0">
                <a:latin typeface="Osaka"/>
              </a:rPr>
              <a:t>)</a:t>
            </a:r>
            <a:endParaRPr kumimoji="1" lang="en-US" altLang="ja-JP" sz="2000" i="1" dirty="0"/>
          </a:p>
        </p:txBody>
      </p:sp>
      <p:sp>
        <p:nvSpPr>
          <p:cNvPr id="3" name="タイトル 2"/>
          <p:cNvSpPr>
            <a:spLocks noGrp="1"/>
          </p:cNvSpPr>
          <p:nvPr>
            <p:ph type="ctrTitle" idx="4294967295"/>
          </p:nvPr>
        </p:nvSpPr>
        <p:spPr>
          <a:xfrm>
            <a:off x="211668" y="1428750"/>
            <a:ext cx="8662988" cy="1519238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lIns="91431" tIns="45715" rIns="91431" bIns="45715" anchor="ctr"/>
          <a:lstStyle/>
          <a:p>
            <a:r>
              <a:rPr kumimoji="1" lang="en-US" altLang="ja-JP" sz="5400" b="1" dirty="0">
                <a:solidFill>
                  <a:srgbClr val="000090"/>
                </a:solidFill>
              </a:rPr>
              <a:t>ILC </a:t>
            </a:r>
            <a:r>
              <a:rPr kumimoji="1" lang="en-US" altLang="ja-JP" sz="5400" b="1" dirty="0" smtClean="0">
                <a:solidFill>
                  <a:srgbClr val="000090"/>
                </a:solidFill>
              </a:rPr>
              <a:t>Accelerator </a:t>
            </a:r>
            <a:br>
              <a:rPr kumimoji="1" lang="en-US" altLang="ja-JP" sz="5400" b="1" dirty="0" smtClean="0">
                <a:solidFill>
                  <a:srgbClr val="000090"/>
                </a:solidFill>
              </a:rPr>
            </a:br>
            <a:r>
              <a:rPr kumimoji="1" lang="en-US" altLang="ja-JP" sz="3600" b="1" dirty="0" smtClean="0">
                <a:solidFill>
                  <a:srgbClr val="000090"/>
                </a:solidFill>
              </a:rPr>
              <a:t>A</a:t>
            </a:r>
            <a:r>
              <a:rPr kumimoji="1" lang="en-US" altLang="ja-JP" sz="5400" b="1" dirty="0" smtClean="0">
                <a:solidFill>
                  <a:srgbClr val="000090"/>
                </a:solidFill>
              </a:rPr>
              <a:t> </a:t>
            </a:r>
            <a:r>
              <a:rPr kumimoji="1" lang="en-US" altLang="ja-JP" sz="3600" b="1" dirty="0" smtClean="0">
                <a:solidFill>
                  <a:srgbClr val="000090"/>
                </a:solidFill>
              </a:rPr>
              <a:t>25-year effort</a:t>
            </a:r>
            <a:r>
              <a:rPr kumimoji="1" lang="en-US" altLang="ja-JP" sz="4000" b="1" dirty="0" smtClean="0">
                <a:solidFill>
                  <a:srgbClr val="000090"/>
                </a:solidFill>
              </a:rPr>
              <a:t> towards an </a:t>
            </a:r>
            <a:r>
              <a:rPr kumimoji="1" lang="en-US" altLang="ja-JP" sz="4000" b="1" dirty="0" err="1" smtClean="0">
                <a:solidFill>
                  <a:srgbClr val="000090"/>
                </a:solidFill>
              </a:rPr>
              <a:t>e</a:t>
            </a:r>
            <a:r>
              <a:rPr kumimoji="1" lang="en-US" altLang="ja-JP" sz="4000" b="1" baseline="30000" dirty="0" err="1" smtClean="0">
                <a:solidFill>
                  <a:srgbClr val="000090"/>
                </a:solidFill>
              </a:rPr>
              <a:t>+</a:t>
            </a:r>
            <a:r>
              <a:rPr kumimoji="1" lang="en-US" altLang="ja-JP" sz="4000" b="1" dirty="0" err="1" smtClean="0">
                <a:solidFill>
                  <a:srgbClr val="000090"/>
                </a:solidFill>
              </a:rPr>
              <a:t>e</a:t>
            </a:r>
            <a:r>
              <a:rPr kumimoji="1" lang="en-US" altLang="ja-JP" sz="4000" b="1" baseline="30000" dirty="0" smtClean="0">
                <a:solidFill>
                  <a:srgbClr val="000090"/>
                </a:solidFill>
              </a:rPr>
              <a:t>-</a:t>
            </a:r>
            <a:r>
              <a:rPr kumimoji="1" lang="en-US" altLang="ja-JP" sz="4000" b="1" dirty="0" smtClean="0">
                <a:solidFill>
                  <a:srgbClr val="000090"/>
                </a:solidFill>
              </a:rPr>
              <a:t> collider</a:t>
            </a:r>
            <a:endParaRPr kumimoji="1" lang="ja-JP" altLang="en-US" sz="40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8829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0226" name="Group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851780072"/>
              </p:ext>
            </p:extLst>
          </p:nvPr>
        </p:nvGraphicFramePr>
        <p:xfrm>
          <a:off x="404813" y="1536700"/>
          <a:ext cx="8412481" cy="4683127"/>
        </p:xfrm>
        <a:graphic>
          <a:graphicData uri="http://schemas.openxmlformats.org/drawingml/2006/table">
            <a:tbl>
              <a:tblPr/>
              <a:tblGrid>
                <a:gridCol w="1039925"/>
                <a:gridCol w="978942"/>
                <a:gridCol w="784758"/>
                <a:gridCol w="935612"/>
                <a:gridCol w="934007"/>
                <a:gridCol w="1869618"/>
                <a:gridCol w="1003015"/>
                <a:gridCol w="866604"/>
              </a:tblGrid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TESLA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SBLC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JLC-X/NLC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VLEPP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CLIC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b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[GHz]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5.7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L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sym typeface="Symbol" charset="0"/>
                        </a:rPr>
                        <a:t>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10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33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[cm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-2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s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-1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beam</a:t>
                      </a:r>
                      <a:b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[MW]</a:t>
                      </a: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5.8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6.9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AC</a:t>
                      </a:r>
                      <a:b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[MW]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233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ge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y</a:t>
                      </a:r>
                      <a:b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sym typeface="Symbol" charset="0"/>
                        </a:rPr>
                        <a:t>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10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-8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m]</a:t>
                      </a:r>
                      <a:endParaRPr kumimoji="0" lang="en-GB" sz="16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s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y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*</a:t>
                      </a:r>
                      <a:b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[nm]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0300" name="Text Box 76"/>
          <p:cNvSpPr txBox="1">
            <a:spLocks noChangeArrowheads="1"/>
          </p:cNvSpPr>
          <p:nvPr/>
        </p:nvSpPr>
        <p:spPr bwMode="auto">
          <a:xfrm>
            <a:off x="331788" y="1101725"/>
            <a:ext cx="160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base" hangingPunct="1"/>
            <a:r>
              <a:rPr lang="en-GB" sz="1800" b="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E</a:t>
            </a:r>
            <a:r>
              <a:rPr lang="en-GB" sz="1800" b="0" baseline="-2500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cm</a:t>
            </a:r>
            <a:r>
              <a:rPr lang="en-GB" sz="1800" b="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=500 GeV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5021" y="10859"/>
            <a:ext cx="6864019" cy="608574"/>
          </a:xfrm>
          <a:solidFill>
            <a:schemeClr val="bg1"/>
          </a:solidFill>
        </p:spPr>
        <p:txBody>
          <a:bodyPr/>
          <a:lstStyle/>
          <a:p>
            <a:r>
              <a:rPr lang="en-GB" sz="4000" dirty="0" smtClean="0"/>
              <a:t>2</a:t>
            </a:r>
            <a:r>
              <a:rPr lang="en-GB" sz="4000" baseline="30000" dirty="0" smtClean="0"/>
              <a:t>nd</a:t>
            </a:r>
            <a:r>
              <a:rPr lang="en-GB" sz="4000" dirty="0" smtClean="0"/>
              <a:t> LC Technology Review - 2002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7462831" y="3534114"/>
            <a:ext cx="170751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Not Ready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2861115" y="3534113"/>
            <a:ext cx="264848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Not Represented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150038" y="1468438"/>
            <a:ext cx="1703496" cy="4758941"/>
          </a:xfrm>
          <a:prstGeom prst="ellipse">
            <a:avLst/>
          </a:prstGeom>
          <a:noFill/>
          <a:ln w="5715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054631" y="1442741"/>
            <a:ext cx="1703496" cy="4758941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Footer Placeholder 1"/>
          <p:cNvSpPr txBox="1">
            <a:spLocks/>
          </p:cNvSpPr>
          <p:nvPr/>
        </p:nvSpPr>
        <p:spPr>
          <a:xfrm>
            <a:off x="754688" y="6400800"/>
            <a:ext cx="28956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 smtClean="0">
                <a:solidFill>
                  <a:schemeClr val="tx1"/>
                </a:solidFill>
              </a:rPr>
              <a:t>ILC Accelerator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Slide Number Placeholder 2"/>
          <p:cNvSpPr txBox="1">
            <a:spLocks/>
          </p:cNvSpPr>
          <p:nvPr/>
        </p:nvSpPr>
        <p:spPr>
          <a:xfrm>
            <a:off x="4183688" y="6400800"/>
            <a:ext cx="19050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5EE1C7-54C4-404D-93E8-C457A7A67E06}" type="slidenum">
              <a:rPr lang="en-GB" smtClean="0">
                <a:solidFill>
                  <a:srgbClr val="000000"/>
                </a:solidFill>
              </a:rPr>
              <a:pPr/>
              <a:t>10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5970640" y="6360849"/>
            <a:ext cx="24384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36624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1969475" y="23814"/>
            <a:ext cx="6243357" cy="579088"/>
          </a:xfrm>
          <a:solidFill>
            <a:schemeClr val="bg1"/>
          </a:solidFill>
        </p:spPr>
        <p:txBody>
          <a:bodyPr anchor="ctr"/>
          <a:lstStyle/>
          <a:p>
            <a:r>
              <a:rPr lang="en-US" b="0" dirty="0" smtClean="0"/>
              <a:t>International Technology Review Panel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1015" y="2207424"/>
            <a:ext cx="3791576" cy="4876800"/>
          </a:xfrm>
          <a:extLst>
            <a:ext uri="{91240B29-F687-4F45-9708-019B960494DF}">
              <a14:hiddenLine xmlns:a14="http://schemas.microsoft.com/office/drawing/2010/main" xmlns="" w="19050">
                <a:solidFill>
                  <a:srgbClr val="0066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000" b="0" dirty="0" smtClean="0">
                <a:solidFill>
                  <a:srgbClr val="002060"/>
                </a:solidFill>
              </a:rPr>
              <a:t>In </a:t>
            </a:r>
            <a:r>
              <a:rPr lang="en-US" sz="2000" b="0" dirty="0">
                <a:solidFill>
                  <a:srgbClr val="002060"/>
                </a:solidFill>
              </a:rPr>
              <a:t>Beijing </a:t>
            </a:r>
            <a:r>
              <a:rPr lang="en-US" sz="2000" b="0" dirty="0" smtClean="0">
                <a:solidFill>
                  <a:srgbClr val="002060"/>
                </a:solidFill>
              </a:rPr>
              <a:t>2004, ICFA accepted the ITRP recommendation.  </a:t>
            </a:r>
          </a:p>
          <a:p>
            <a:pPr>
              <a:defRPr/>
            </a:pPr>
            <a:r>
              <a:rPr lang="en-US" sz="2000" b="0" dirty="0" smtClean="0">
                <a:solidFill>
                  <a:srgbClr val="002060"/>
                </a:solidFill>
              </a:rPr>
              <a:t>Chose ILC accelerator technology (SCRF)</a:t>
            </a:r>
          </a:p>
          <a:p>
            <a:pPr>
              <a:defRPr/>
            </a:pPr>
            <a:r>
              <a:rPr lang="en-US" sz="2000" b="0" dirty="0" smtClean="0">
                <a:solidFill>
                  <a:srgbClr val="002060"/>
                </a:solidFill>
              </a:rPr>
              <a:t>Determined ILC physics design parameters</a:t>
            </a:r>
          </a:p>
          <a:p>
            <a:pPr>
              <a:defRPr/>
            </a:pPr>
            <a:r>
              <a:rPr lang="en-US" sz="2000" b="0" dirty="0" smtClean="0">
                <a:solidFill>
                  <a:srgbClr val="002060"/>
                </a:solidFill>
              </a:rPr>
              <a:t>Formed Global Design Effort and Mandate (TDR)</a:t>
            </a:r>
          </a:p>
          <a:p>
            <a:pPr>
              <a:defRPr/>
            </a:pPr>
            <a:endParaRPr lang="en-US" sz="2400" dirty="0" smtClean="0"/>
          </a:p>
        </p:txBody>
      </p:sp>
      <p:pic>
        <p:nvPicPr>
          <p:cNvPr id="4103" name="Picture 4" descr="icfa beij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2592" y="2178960"/>
            <a:ext cx="4953000" cy="365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2079" y="914400"/>
            <a:ext cx="81291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International Committee for Future Accelerators (ICFA) representing major particle physics laboratories 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worldwide convened a panel to choose the collider technology.  </a:t>
            </a:r>
            <a:endParaRPr lang="en-US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ooter Placeholder 1"/>
          <p:cNvSpPr txBox="1">
            <a:spLocks/>
          </p:cNvSpPr>
          <p:nvPr/>
        </p:nvSpPr>
        <p:spPr>
          <a:xfrm>
            <a:off x="754688" y="6411712"/>
            <a:ext cx="28956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 smtClean="0">
                <a:solidFill>
                  <a:schemeClr val="tx1"/>
                </a:solidFill>
              </a:rPr>
              <a:t>ILC Accelerator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2"/>
          <p:cNvSpPr txBox="1">
            <a:spLocks/>
          </p:cNvSpPr>
          <p:nvPr/>
        </p:nvSpPr>
        <p:spPr>
          <a:xfrm>
            <a:off x="4183688" y="6400800"/>
            <a:ext cx="19050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5EE1C7-54C4-404D-93E8-C457A7A67E06}" type="slidenum">
              <a:rPr lang="en-GB" smtClean="0">
                <a:solidFill>
                  <a:srgbClr val="000000"/>
                </a:solidFill>
              </a:rPr>
              <a:pPr/>
              <a:t>11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5970640" y="6360849"/>
            <a:ext cx="24384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Nan Phinney, 6/12/13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09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349" name="Rectangle 77"/>
          <p:cNvSpPr>
            <a:spLocks noGrp="1" noChangeArrowheads="1"/>
          </p:cNvSpPr>
          <p:nvPr>
            <p:ph type="title"/>
          </p:nvPr>
        </p:nvSpPr>
        <p:spPr>
          <a:xfrm>
            <a:off x="1700981" y="-14744"/>
            <a:ext cx="6757219" cy="653845"/>
          </a:xfrm>
          <a:solidFill>
            <a:schemeClr val="bg1"/>
          </a:solidFill>
        </p:spPr>
        <p:txBody>
          <a:bodyPr/>
          <a:lstStyle/>
          <a:p>
            <a:r>
              <a:rPr lang="en-GB" sz="4000" b="1" dirty="0" smtClean="0"/>
              <a:t>By late </a:t>
            </a:r>
            <a:r>
              <a:rPr lang="en-GB" sz="4000" b="1" dirty="0"/>
              <a:t>2004: only ILC and CLIC</a:t>
            </a:r>
          </a:p>
        </p:txBody>
      </p:sp>
      <p:graphicFrame>
        <p:nvGraphicFramePr>
          <p:cNvPr id="182274" name="Group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80051611"/>
              </p:ext>
            </p:extLst>
          </p:nvPr>
        </p:nvGraphicFramePr>
        <p:xfrm>
          <a:off x="616976" y="1536700"/>
          <a:ext cx="8460383" cy="4683127"/>
        </p:xfrm>
        <a:graphic>
          <a:graphicData uri="http://schemas.openxmlformats.org/drawingml/2006/table">
            <a:tbl>
              <a:tblPr/>
              <a:tblGrid>
                <a:gridCol w="1028700"/>
                <a:gridCol w="1060410"/>
                <a:gridCol w="822960"/>
                <a:gridCol w="925513"/>
                <a:gridCol w="923925"/>
                <a:gridCol w="1849437"/>
                <a:gridCol w="992188"/>
                <a:gridCol w="857250"/>
              </a:tblGrid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ILC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SBLC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JLC-X/NLC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VLEPP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CLIC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b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[GHz]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L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sym typeface="Symbol" charset="0"/>
                        </a:rPr>
                        <a:t>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10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33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[cm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-2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s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-1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  <a:sym typeface="Symbol" charset="0"/>
                        </a:rPr>
                        <a:t>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beam</a:t>
                      </a:r>
                      <a:b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[MW]</a:t>
                      </a: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5-23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AC</a:t>
                      </a:r>
                      <a:b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[MW]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140-300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ge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y</a:t>
                      </a:r>
                      <a:b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sym typeface="Symbol" charset="0"/>
                        </a:rPr>
                        <a:t>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10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-8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m]</a:t>
                      </a:r>
                      <a:endParaRPr kumimoji="0" lang="en-GB" sz="16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3-8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s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y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*</a:t>
                      </a:r>
                      <a:b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[nm]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3-8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2348" name="Text Box 76"/>
          <p:cNvSpPr txBox="1">
            <a:spLocks noChangeArrowheads="1"/>
          </p:cNvSpPr>
          <p:nvPr/>
        </p:nvSpPr>
        <p:spPr bwMode="auto">
          <a:xfrm>
            <a:off x="331788" y="1101725"/>
            <a:ext cx="2225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base" hangingPunct="1"/>
            <a:r>
              <a:rPr lang="en-GB" sz="1800" b="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E</a:t>
            </a:r>
            <a:r>
              <a:rPr lang="en-GB" sz="1800" b="0" baseline="-2500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cm</a:t>
            </a:r>
            <a:r>
              <a:rPr lang="en-GB" sz="1800" b="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=500-1000 GeV </a:t>
            </a:r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754688" y="6400800"/>
            <a:ext cx="28956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 smtClean="0">
                <a:solidFill>
                  <a:schemeClr val="tx1"/>
                </a:solidFill>
              </a:rPr>
              <a:t>ILC Accelerator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4183688" y="6400800"/>
            <a:ext cx="19050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5EE1C7-54C4-404D-93E8-C457A7A67E06}" type="slidenum">
              <a:rPr lang="en-GB" smtClean="0">
                <a:solidFill>
                  <a:srgbClr val="000000"/>
                </a:solidFill>
              </a:rPr>
              <a:pPr/>
              <a:t>12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5970640" y="6360849"/>
            <a:ext cx="24384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9920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349" name="Rectangle 77"/>
          <p:cNvSpPr>
            <a:spLocks noGrp="1" noChangeArrowheads="1"/>
          </p:cNvSpPr>
          <p:nvPr>
            <p:ph type="title"/>
          </p:nvPr>
        </p:nvSpPr>
        <p:spPr>
          <a:xfrm>
            <a:off x="2192594" y="14753"/>
            <a:ext cx="6265606" cy="673510"/>
          </a:xfrm>
        </p:spPr>
        <p:txBody>
          <a:bodyPr/>
          <a:lstStyle/>
          <a:p>
            <a:r>
              <a:rPr lang="en-GB" b="1" dirty="0" smtClean="0"/>
              <a:t>ILC and CLIC: 2013</a:t>
            </a:r>
            <a:endParaRPr lang="en-GB" b="1" dirty="0"/>
          </a:p>
        </p:txBody>
      </p:sp>
      <p:graphicFrame>
        <p:nvGraphicFramePr>
          <p:cNvPr id="182274" name="Group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742240098"/>
              </p:ext>
            </p:extLst>
          </p:nvPr>
        </p:nvGraphicFramePr>
        <p:xfrm>
          <a:off x="626808" y="1536700"/>
          <a:ext cx="8460383" cy="4683127"/>
        </p:xfrm>
        <a:graphic>
          <a:graphicData uri="http://schemas.openxmlformats.org/drawingml/2006/table">
            <a:tbl>
              <a:tblPr/>
              <a:tblGrid>
                <a:gridCol w="1028700"/>
                <a:gridCol w="1060410"/>
                <a:gridCol w="822960"/>
                <a:gridCol w="925513"/>
                <a:gridCol w="923925"/>
                <a:gridCol w="1849437"/>
                <a:gridCol w="992188"/>
                <a:gridCol w="857250"/>
              </a:tblGrid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ILC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SBLC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JLC-X/NLC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VLEPP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CLIC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b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[GHz]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11.4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L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sym typeface="Symbol" charset="0"/>
                        </a:rPr>
                        <a:t>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10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33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[cm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-2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s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-1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  <a:sym typeface="Symbol" charset="0"/>
                        </a:rPr>
                        <a:t>18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23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</a:t>
                      </a:r>
                      <a:r>
                        <a:rPr kumimoji="0" lang="en-GB" sz="18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beam</a:t>
                      </a:r>
                      <a:r>
                        <a:rPr kumimoji="0" lang="en-GB" sz="18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/>
                      </a:r>
                      <a:br>
                        <a:rPr kumimoji="0" lang="en-GB" sz="18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[MW]</a:t>
                      </a:r>
                      <a:endParaRPr kumimoji="0" lang="en-GB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5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AC</a:t>
                      </a:r>
                      <a:b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[MW]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160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257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ge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y</a:t>
                      </a:r>
                      <a:b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sym typeface="Symbol" charset="0"/>
                        </a:rPr>
                        <a:t>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10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-8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m]</a:t>
                      </a:r>
                      <a:endParaRPr kumimoji="0" lang="en-GB" sz="16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s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y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*</a:t>
                      </a:r>
                      <a:b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[nm]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6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rifa BT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2348" name="Text Box 76"/>
          <p:cNvSpPr txBox="1">
            <a:spLocks noChangeArrowheads="1"/>
          </p:cNvSpPr>
          <p:nvPr/>
        </p:nvSpPr>
        <p:spPr bwMode="auto">
          <a:xfrm>
            <a:off x="331788" y="1101725"/>
            <a:ext cx="2225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base" hangingPunct="1"/>
            <a:r>
              <a:rPr lang="en-GB" sz="1800" b="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E</a:t>
            </a:r>
            <a:r>
              <a:rPr lang="en-GB" sz="1800" b="0" baseline="-2500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cm</a:t>
            </a:r>
            <a:r>
              <a:rPr lang="en-GB" sz="1800" b="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=500-1000 GeV 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6085985" y="3959796"/>
            <a:ext cx="399564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Closer, but still </a:t>
            </a:r>
            <a:r>
              <a:rPr lang="en-US" sz="2400" i="1" u="sng" dirty="0" smtClean="0">
                <a:solidFill>
                  <a:srgbClr val="FF0000"/>
                </a:solidFill>
              </a:rPr>
              <a:t>Not Ready</a:t>
            </a:r>
            <a:endParaRPr lang="en-US" sz="2400" i="1" u="sng" dirty="0">
              <a:solidFill>
                <a:srgbClr val="FF0000"/>
              </a:solidFill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260834" y="3280142"/>
            <a:ext cx="1600200" cy="914400"/>
          </a:xfrm>
          <a:prstGeom prst="leftArrow">
            <a:avLst>
              <a:gd name="adj1" fmla="val 38194"/>
              <a:gd name="adj2" fmla="val 64061"/>
            </a:avLst>
          </a:prstGeom>
          <a:solidFill>
            <a:srgbClr val="3366FF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/>
            <a:endParaRPr lang="en-GB" sz="2400" b="0">
              <a:solidFill>
                <a:srgbClr val="FFFFFF"/>
              </a:solidFill>
              <a:latin typeface="Times New Roman" charset="0"/>
              <a:ea typeface="ＭＳ Ｐゴシック" charset="0"/>
              <a:cs typeface="Arial Unicode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63957" y="4243700"/>
            <a:ext cx="159707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</a:rPr>
              <a:t>This talk</a:t>
            </a:r>
            <a:endParaRPr lang="en-US" sz="2400" dirty="0">
              <a:solidFill>
                <a:srgbClr val="0000CC"/>
              </a:solidFill>
            </a:endParaRPr>
          </a:p>
        </p:txBody>
      </p:sp>
      <p:sp>
        <p:nvSpPr>
          <p:cNvPr id="8" name="Footer Placeholder 1"/>
          <p:cNvSpPr txBox="1">
            <a:spLocks/>
          </p:cNvSpPr>
          <p:nvPr/>
        </p:nvSpPr>
        <p:spPr>
          <a:xfrm>
            <a:off x="754688" y="6400800"/>
            <a:ext cx="28956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 smtClean="0">
                <a:solidFill>
                  <a:schemeClr val="tx1"/>
                </a:solidFill>
              </a:rPr>
              <a:t>ILC Accelerator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Slide Number Placeholder 2"/>
          <p:cNvSpPr txBox="1">
            <a:spLocks/>
          </p:cNvSpPr>
          <p:nvPr/>
        </p:nvSpPr>
        <p:spPr>
          <a:xfrm>
            <a:off x="4183688" y="6400800"/>
            <a:ext cx="19050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5EE1C7-54C4-404D-93E8-C457A7A67E06}" type="slidenum">
              <a:rPr lang="en-GB" smtClean="0">
                <a:solidFill>
                  <a:srgbClr val="000000"/>
                </a:solidFill>
              </a:rPr>
              <a:pPr/>
              <a:t>13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5970640" y="6360849"/>
            <a:ext cx="24384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69589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550" y="152400"/>
            <a:ext cx="7105650" cy="1143000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25 year – long effort towards a very high performance e+ / e- collider </a:t>
            </a:r>
            <a:endParaRPr lang="en-US" sz="3200" dirty="0"/>
          </a:p>
        </p:txBody>
      </p:sp>
      <p:graphicFrame>
        <p:nvGraphicFramePr>
          <p:cNvPr id="4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59999258"/>
              </p:ext>
            </p:extLst>
          </p:nvPr>
        </p:nvGraphicFramePr>
        <p:xfrm>
          <a:off x="-9525" y="1525945"/>
          <a:ext cx="9153525" cy="4331018"/>
        </p:xfrm>
        <a:graphic>
          <a:graphicData uri="http://schemas.openxmlformats.org/drawingml/2006/table">
            <a:tbl>
              <a:tblPr/>
              <a:tblGrid>
                <a:gridCol w="2495550"/>
                <a:gridCol w="1090854"/>
                <a:gridCol w="420569"/>
                <a:gridCol w="116840"/>
                <a:gridCol w="187059"/>
                <a:gridCol w="403491"/>
                <a:gridCol w="180975"/>
                <a:gridCol w="116840"/>
                <a:gridCol w="247773"/>
                <a:gridCol w="638693"/>
                <a:gridCol w="273044"/>
                <a:gridCol w="228600"/>
                <a:gridCol w="540130"/>
                <a:gridCol w="116840"/>
                <a:gridCol w="273948"/>
                <a:gridCol w="682501"/>
                <a:gridCol w="402399"/>
                <a:gridCol w="737419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1987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1992</a:t>
                      </a:r>
                      <a:endParaRPr kumimoji="0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1998</a:t>
                      </a:r>
                      <a:endParaRPr kumimoji="0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2004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2006</a:t>
                      </a:r>
                      <a:endParaRPr kumimoji="0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SLC @ SLAC</a:t>
                      </a:r>
                      <a:endParaRPr kumimoji="0" lang="en-US" altLang="ja-JP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LC Design</a:t>
                      </a:r>
                      <a:endParaRPr lang="en-US" dirty="0"/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en-US" u="sng" dirty="0" smtClean="0"/>
                        <a:t>Global Design Effort - ILC</a:t>
                      </a:r>
                      <a:endParaRPr lang="en-US" u="sng" dirty="0"/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500 GeV Linear Collider R &amp; D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8 schemes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4</a:t>
                      </a:r>
                      <a:endParaRPr kumimoji="0" lang="en-US" altLang="ja-JP" sz="2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</a:t>
                      </a:r>
                      <a:endParaRPr kumimoji="0" lang="en-US" sz="2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Comparative Reviews 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-107" charset="0"/>
                          <a:cs typeface="Arial Unicode MS" pitchFamily="-107" charset="0"/>
                        </a:rPr>
                        <a:t>Technology Review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itchFamily="-107" charset="0"/>
                          <a:cs typeface="Arial Unicode MS" pitchFamily="-107" charset="0"/>
                        </a:rPr>
                        <a:t>1995</a:t>
                      </a:r>
                      <a:endParaRPr kumimoji="0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100" b="1" dirty="0" smtClean="0"/>
                        <a:t>Technology Review</a:t>
                      </a:r>
                    </a:p>
                    <a:p>
                      <a:r>
                        <a:rPr lang="en-US" sz="1100" b="1" dirty="0" smtClean="0"/>
                        <a:t>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100" b="1" dirty="0" smtClean="0"/>
                        <a:t>International Technology</a:t>
                      </a:r>
                      <a:r>
                        <a:rPr lang="en-US" sz="1100" b="1" baseline="0" dirty="0" smtClean="0"/>
                        <a:t> Review Panel 2004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‘General issues’ </a:t>
                      </a:r>
                    </a:p>
                    <a:p>
                      <a:pPr algn="r"/>
                      <a:r>
                        <a:rPr lang="en-US" sz="1100" b="1" dirty="0" smtClean="0"/>
                        <a:t>ILC/CLIC</a:t>
                      </a:r>
                      <a:endParaRPr lang="en-US" sz="1100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810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Beam Test Facilities - </a:t>
                      </a:r>
                      <a:r>
                        <a:rPr kumimoji="0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Linac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(cost-driver)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(SLAC)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NLCTA, TTF / FLASH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NML, STF, CTF</a:t>
                      </a:r>
                      <a:endParaRPr kumimoji="0" lang="en-US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Beam Test Facilities - </a:t>
                      </a:r>
                      <a:r>
                        <a:rPr kumimoji="0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Emittance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FFTB</a:t>
                      </a:r>
                      <a:endParaRPr kumimoji="0" lang="en-US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ATF                     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CesrTA     ATF2</a:t>
                      </a:r>
                      <a:endParaRPr kumimoji="0" lang="en-US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0" lang="en-US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 bwMode="auto">
          <a:xfrm>
            <a:off x="8623738" y="2743200"/>
            <a:ext cx="520262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Footer Placeholder 1"/>
          <p:cNvSpPr txBox="1">
            <a:spLocks/>
          </p:cNvSpPr>
          <p:nvPr/>
        </p:nvSpPr>
        <p:spPr>
          <a:xfrm>
            <a:off x="754688" y="6400800"/>
            <a:ext cx="28956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 smtClean="0">
                <a:solidFill>
                  <a:schemeClr val="tx1"/>
                </a:solidFill>
              </a:rPr>
              <a:t>ILC Accelerator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Slide Number Placeholder 2"/>
          <p:cNvSpPr txBox="1">
            <a:spLocks/>
          </p:cNvSpPr>
          <p:nvPr/>
        </p:nvSpPr>
        <p:spPr>
          <a:xfrm>
            <a:off x="4183688" y="6400800"/>
            <a:ext cx="19050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5EE1C7-54C4-404D-93E8-C457A7A67E06}" type="slidenum">
              <a:rPr lang="en-GB" smtClean="0">
                <a:solidFill>
                  <a:srgbClr val="000000"/>
                </a:solidFill>
              </a:rPr>
              <a:pPr/>
              <a:t>14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5970640" y="6360849"/>
            <a:ext cx="24384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48858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>
          <a:xfrm>
            <a:off x="853206" y="1338966"/>
            <a:ext cx="7481455" cy="3844636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ja-JP" sz="2400" dirty="0">
                <a:solidFill>
                  <a:srgbClr val="3366FF"/>
                </a:solidFill>
                <a:latin typeface="Arial" charset="0"/>
              </a:rPr>
              <a:t>Basic requirements</a:t>
            </a:r>
            <a:r>
              <a:rPr lang="ja-JP" altLang="en-US" sz="2400" dirty="0">
                <a:solidFill>
                  <a:srgbClr val="3366FF"/>
                </a:solidFill>
                <a:latin typeface="Arial" charset="0"/>
              </a:rPr>
              <a:t>：</a:t>
            </a:r>
            <a:endParaRPr lang="en-US" altLang="ja-JP" sz="2400" dirty="0">
              <a:solidFill>
                <a:srgbClr val="3366FF"/>
              </a:solidFill>
              <a:latin typeface="Arial" charset="0"/>
            </a:endParaRPr>
          </a:p>
          <a:p>
            <a:pPr lvl="1">
              <a:lnSpc>
                <a:spcPct val="80000"/>
              </a:lnSpc>
              <a:spcAft>
                <a:spcPct val="30000"/>
              </a:spcAft>
            </a:pPr>
            <a:r>
              <a:rPr lang="en-US" altLang="ja-JP" sz="1800" dirty="0">
                <a:latin typeface="Arial" charset="0"/>
              </a:rPr>
              <a:t>Luminosity  </a:t>
            </a:r>
            <a:r>
              <a:rPr lang="en-US" altLang="ja-JP" sz="1800" dirty="0">
                <a:latin typeface="Arial" charset="0"/>
                <a:sym typeface="Wingdings" charset="0"/>
              </a:rPr>
              <a:t>:</a:t>
            </a:r>
            <a:r>
              <a:rPr lang="en-US" altLang="ja-JP" sz="1800" dirty="0">
                <a:latin typeface="Arial" charset="0"/>
              </a:rPr>
              <a:t>  		</a:t>
            </a:r>
            <a:r>
              <a:rPr lang="en-US" altLang="ja-JP" sz="4800" baseline="-8000" dirty="0">
                <a:latin typeface="Arial" charset="0"/>
              </a:rPr>
              <a:t>∫</a:t>
            </a:r>
            <a:r>
              <a:rPr lang="en-US" altLang="ja-JP" sz="1800" i="1" dirty="0" err="1">
                <a:latin typeface="Trebuchet MS" charset="0"/>
              </a:rPr>
              <a:t>Ldt</a:t>
            </a:r>
            <a:r>
              <a:rPr lang="en-US" altLang="ja-JP" sz="1800" dirty="0">
                <a:latin typeface="Arial" charset="0"/>
              </a:rPr>
              <a:t> = 500 fb</a:t>
            </a:r>
            <a:r>
              <a:rPr lang="en-US" altLang="ja-JP" sz="1800" baseline="30000" dirty="0">
                <a:latin typeface="Arial" charset="0"/>
              </a:rPr>
              <a:t>-1</a:t>
            </a:r>
            <a:r>
              <a:rPr lang="en-US" altLang="ja-JP" sz="1800" dirty="0">
                <a:latin typeface="Arial" charset="0"/>
              </a:rPr>
              <a:t> in 4 years </a:t>
            </a:r>
          </a:p>
          <a:p>
            <a:pPr lvl="1">
              <a:lnSpc>
                <a:spcPct val="80000"/>
              </a:lnSpc>
              <a:spcAft>
                <a:spcPct val="30000"/>
              </a:spcAft>
            </a:pPr>
            <a:r>
              <a:rPr lang="en-US" altLang="ja-JP" sz="1800" dirty="0" err="1">
                <a:latin typeface="Arial" charset="0"/>
              </a:rPr>
              <a:t>E</a:t>
            </a:r>
            <a:r>
              <a:rPr lang="en-US" altLang="ja-JP" sz="1800" baseline="-25000" dirty="0" err="1">
                <a:latin typeface="Arial" charset="0"/>
              </a:rPr>
              <a:t>cm</a:t>
            </a:r>
            <a:r>
              <a:rPr lang="en-US" altLang="ja-JP" sz="1800" dirty="0">
                <a:latin typeface="Arial" charset="0"/>
              </a:rPr>
              <a:t> </a:t>
            </a:r>
            <a:r>
              <a:rPr lang="en-US" altLang="ja-JP" sz="1800" dirty="0">
                <a:latin typeface="Arial" charset="0"/>
                <a:sym typeface="Wingdings"/>
              </a:rPr>
              <a:t>: 			</a:t>
            </a:r>
            <a:r>
              <a:rPr lang="en-US" altLang="ja-JP" sz="1800" dirty="0">
                <a:latin typeface="Arial" charset="0"/>
              </a:rPr>
              <a:t>200 – 500 </a:t>
            </a:r>
            <a:r>
              <a:rPr lang="en-US" altLang="ja-JP" sz="1800" dirty="0" err="1">
                <a:latin typeface="Arial" charset="0"/>
              </a:rPr>
              <a:t>GeV</a:t>
            </a:r>
            <a:r>
              <a:rPr lang="en-US" altLang="ja-JP" sz="1800" dirty="0">
                <a:latin typeface="Arial" charset="0"/>
              </a:rPr>
              <a:t> and the ability to scan</a:t>
            </a:r>
          </a:p>
          <a:p>
            <a:pPr lvl="1" eaLnBrk="1" hangingPunct="1">
              <a:lnSpc>
                <a:spcPct val="80000"/>
              </a:lnSpc>
              <a:spcAft>
                <a:spcPct val="30000"/>
              </a:spcAft>
            </a:pPr>
            <a:r>
              <a:rPr lang="en-US" altLang="ja-JP" sz="1800" dirty="0">
                <a:latin typeface="Arial" charset="0"/>
              </a:rPr>
              <a:t>E stability and precision: 	&lt; 0.1%</a:t>
            </a:r>
          </a:p>
          <a:p>
            <a:pPr lvl="1" eaLnBrk="1" hangingPunct="1">
              <a:lnSpc>
                <a:spcPct val="80000"/>
              </a:lnSpc>
              <a:spcAft>
                <a:spcPct val="30000"/>
              </a:spcAft>
            </a:pPr>
            <a:r>
              <a:rPr lang="en-US" altLang="ja-JP" sz="1800" dirty="0">
                <a:latin typeface="Arial" charset="0"/>
              </a:rPr>
              <a:t>Electron polarization: 	&gt; 80%</a:t>
            </a:r>
            <a:endParaRPr lang="en-US" altLang="ja-JP" sz="2000" dirty="0">
              <a:latin typeface="Arial" charset="0"/>
            </a:endParaRP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ja-JP" sz="2400" dirty="0">
                <a:solidFill>
                  <a:srgbClr val="3366FF"/>
                </a:solidFill>
                <a:latin typeface="Arial" charset="0"/>
              </a:rPr>
              <a:t>Extension capability</a:t>
            </a:r>
            <a:r>
              <a:rPr lang="ja-JP" altLang="en-US" sz="2400" dirty="0">
                <a:solidFill>
                  <a:srgbClr val="3366FF"/>
                </a:solidFill>
                <a:latin typeface="Arial" charset="0"/>
              </a:rPr>
              <a:t>：</a:t>
            </a:r>
            <a:endParaRPr lang="en-US" altLang="ja-JP" sz="2400" dirty="0">
              <a:solidFill>
                <a:srgbClr val="3366FF"/>
              </a:solidFill>
              <a:latin typeface="Arial" charset="0"/>
            </a:endParaRPr>
          </a:p>
          <a:p>
            <a:pPr lvl="1">
              <a:lnSpc>
                <a:spcPct val="80000"/>
              </a:lnSpc>
              <a:spcAft>
                <a:spcPct val="30000"/>
              </a:spcAft>
            </a:pPr>
            <a:r>
              <a:rPr lang="en-US" altLang="ja-JP" sz="1800" dirty="0">
                <a:latin typeface="Arial" charset="0"/>
              </a:rPr>
              <a:t>Energy upgrade: 		500  </a:t>
            </a:r>
            <a:r>
              <a:rPr lang="en-US" altLang="ja-JP" sz="1800" dirty="0">
                <a:latin typeface="Arial" charset="0"/>
                <a:sym typeface="Wingdings"/>
              </a:rPr>
              <a:t></a:t>
            </a:r>
            <a:r>
              <a:rPr lang="en-US" altLang="ja-JP" sz="1800" dirty="0">
                <a:latin typeface="Arial" charset="0"/>
              </a:rPr>
              <a:t> 1,000 </a:t>
            </a:r>
            <a:r>
              <a:rPr lang="en-US" altLang="ja-JP" sz="1800" dirty="0" err="1">
                <a:latin typeface="Arial" charset="0"/>
              </a:rPr>
              <a:t>GeV</a:t>
            </a:r>
            <a:endParaRPr lang="en-US" altLang="ja-JP" sz="1800" dirty="0">
              <a:latin typeface="Arial" charset="0"/>
            </a:endParaRPr>
          </a:p>
        </p:txBody>
      </p:sp>
      <p:sp>
        <p:nvSpPr>
          <p:cNvPr id="717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en-US" altLang="ja-JP" b="1" dirty="0" smtClean="0">
                <a:latin typeface="Arial" charset="0"/>
              </a:rPr>
              <a:t>Requirements from Physics Experiments</a:t>
            </a:r>
            <a:endParaRPr lang="en-US" altLang="ja-JP" b="1" dirty="0">
              <a:solidFill>
                <a:srgbClr val="3366FF"/>
              </a:solidFill>
              <a:latin typeface="Arial" charset="0"/>
            </a:endParaRPr>
          </a:p>
        </p:txBody>
      </p:sp>
      <p:sp>
        <p:nvSpPr>
          <p:cNvPr id="25601" name="Date Placeholder 1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1100" dirty="0" smtClean="0"/>
              <a:t>Nan Phinney, 6/12/13</a:t>
            </a:r>
            <a:endParaRPr kumimoji="0" lang="en-US" altLang="ja-JP" sz="1100" dirty="0"/>
          </a:p>
        </p:txBody>
      </p:sp>
      <p:sp>
        <p:nvSpPr>
          <p:cNvPr id="2560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1100" dirty="0" smtClean="0">
                <a:solidFill>
                  <a:srgbClr val="002060"/>
                </a:solidFill>
              </a:rPr>
              <a:t>ILC Accelerator</a:t>
            </a:r>
            <a:endParaRPr kumimoji="0" lang="en-US" altLang="ja-JP" sz="1100" dirty="0">
              <a:solidFill>
                <a:srgbClr val="002060"/>
              </a:solidFill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6EC52A-7C5D-A740-A5E6-E98570762347}" type="slidenum">
              <a:rPr kumimoji="0" lang="en-US" altLang="ja-JP" sz="1100"/>
              <a:pPr/>
              <a:t>15</a:t>
            </a:fld>
            <a:endParaRPr kumimoji="0" lang="en-US" altLang="ja-JP" sz="1100" dirty="0"/>
          </a:p>
        </p:txBody>
      </p:sp>
      <p:grpSp>
        <p:nvGrpSpPr>
          <p:cNvPr id="4" name="図形グループ 3"/>
          <p:cNvGrpSpPr/>
          <p:nvPr/>
        </p:nvGrpSpPr>
        <p:grpSpPr>
          <a:xfrm>
            <a:off x="174015" y="4413809"/>
            <a:ext cx="8681239" cy="1813842"/>
            <a:chOff x="-18918" y="4196953"/>
            <a:chExt cx="9306969" cy="2209800"/>
          </a:xfrm>
          <a:solidFill>
            <a:srgbClr val="CCFFCC"/>
          </a:solidFill>
        </p:grpSpPr>
        <p:pic>
          <p:nvPicPr>
            <p:cNvPr id="8" name="図 7" descr="ILC2011_01color_110716.pdf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t="14836" b="16240"/>
            <a:stretch/>
          </p:blipFill>
          <p:spPr>
            <a:xfrm>
              <a:off x="3282" y="4196953"/>
              <a:ext cx="9144000" cy="2209800"/>
            </a:xfrm>
            <a:prstGeom prst="rect">
              <a:avLst/>
            </a:prstGeom>
            <a:grpFill/>
          </p:spPr>
        </p:pic>
        <p:cxnSp>
          <p:nvCxnSpPr>
            <p:cNvPr id="9" name="直線矢印コネクタ 8"/>
            <p:cNvCxnSpPr>
              <a:cxnSpLocks noChangeShapeType="1"/>
            </p:cNvCxnSpPr>
            <p:nvPr/>
          </p:nvCxnSpPr>
          <p:spPr bwMode="auto">
            <a:xfrm rot="10800000" flipV="1">
              <a:off x="5417178" y="5809480"/>
              <a:ext cx="533400" cy="76200"/>
            </a:xfrm>
            <a:prstGeom prst="straightConnector1">
              <a:avLst/>
            </a:prstGeom>
            <a:grp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</p:cxnSp>
        <p:sp>
          <p:nvSpPr>
            <p:cNvPr id="10" name="フリーフォーム 9"/>
            <p:cNvSpPr/>
            <p:nvPr/>
          </p:nvSpPr>
          <p:spPr>
            <a:xfrm>
              <a:off x="3774811" y="5384998"/>
              <a:ext cx="504056" cy="144016"/>
            </a:xfrm>
            <a:custGeom>
              <a:avLst/>
              <a:gdLst>
                <a:gd name="connsiteX0" fmla="*/ 727011 w 727011"/>
                <a:gd name="connsiteY0" fmla="*/ 0 h 570542"/>
                <a:gd name="connsiteX1" fmla="*/ 625781 w 727011"/>
                <a:gd name="connsiteY1" fmla="*/ 18405 h 570542"/>
                <a:gd name="connsiteX2" fmla="*/ 570565 w 727011"/>
                <a:gd name="connsiteY2" fmla="*/ 64416 h 570542"/>
                <a:gd name="connsiteX3" fmla="*/ 506147 w 727011"/>
                <a:gd name="connsiteY3" fmla="*/ 174843 h 570542"/>
                <a:gd name="connsiteX4" fmla="*/ 432525 w 727011"/>
                <a:gd name="connsiteY4" fmla="*/ 331282 h 570542"/>
                <a:gd name="connsiteX5" fmla="*/ 322093 w 727011"/>
                <a:gd name="connsiteY5" fmla="*/ 460114 h 570542"/>
                <a:gd name="connsiteX6" fmla="*/ 174851 w 727011"/>
                <a:gd name="connsiteY6" fmla="*/ 533732 h 570542"/>
                <a:gd name="connsiteX7" fmla="*/ 0 w 727011"/>
                <a:gd name="connsiteY7" fmla="*/ 570542 h 570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7011" h="570542">
                  <a:moveTo>
                    <a:pt x="727011" y="0"/>
                  </a:moveTo>
                  <a:cubicBezTo>
                    <a:pt x="689433" y="3834"/>
                    <a:pt x="651855" y="7669"/>
                    <a:pt x="625781" y="18405"/>
                  </a:cubicBezTo>
                  <a:cubicBezTo>
                    <a:pt x="599707" y="29141"/>
                    <a:pt x="590504" y="38343"/>
                    <a:pt x="570565" y="64416"/>
                  </a:cubicBezTo>
                  <a:cubicBezTo>
                    <a:pt x="550626" y="90489"/>
                    <a:pt x="529154" y="130365"/>
                    <a:pt x="506147" y="174843"/>
                  </a:cubicBezTo>
                  <a:cubicBezTo>
                    <a:pt x="483140" y="219321"/>
                    <a:pt x="463201" y="283737"/>
                    <a:pt x="432525" y="331282"/>
                  </a:cubicBezTo>
                  <a:cubicBezTo>
                    <a:pt x="401849" y="378827"/>
                    <a:pt x="365039" y="426372"/>
                    <a:pt x="322093" y="460114"/>
                  </a:cubicBezTo>
                  <a:cubicBezTo>
                    <a:pt x="279147" y="493856"/>
                    <a:pt x="228533" y="515327"/>
                    <a:pt x="174851" y="533732"/>
                  </a:cubicBezTo>
                  <a:cubicBezTo>
                    <a:pt x="121169" y="552137"/>
                    <a:pt x="60584" y="561339"/>
                    <a:pt x="0" y="570542"/>
                  </a:cubicBezTo>
                </a:path>
              </a:pathLst>
            </a:custGeom>
            <a:grpFill/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5993242" y="5737472"/>
              <a:ext cx="76200" cy="76200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solidFill>
                  <a:srgbClr val="FFFFFF"/>
                </a:solidFill>
                <a:cs typeface="ＭＳ Ｐゴシック" pitchFamily="-60" charset="-128"/>
              </a:endParaRPr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4854930" y="5457006"/>
              <a:ext cx="504056" cy="424482"/>
            </a:xfrm>
            <a:custGeom>
              <a:avLst/>
              <a:gdLst>
                <a:gd name="connsiteX0" fmla="*/ 694267 w 694267"/>
                <a:gd name="connsiteY0" fmla="*/ 457200 h 457200"/>
                <a:gd name="connsiteX1" fmla="*/ 499534 w 694267"/>
                <a:gd name="connsiteY1" fmla="*/ 448733 h 457200"/>
                <a:gd name="connsiteX2" fmla="*/ 381000 w 694267"/>
                <a:gd name="connsiteY2" fmla="*/ 431800 h 457200"/>
                <a:gd name="connsiteX3" fmla="*/ 296334 w 694267"/>
                <a:gd name="connsiteY3" fmla="*/ 389467 h 457200"/>
                <a:gd name="connsiteX4" fmla="*/ 211667 w 694267"/>
                <a:gd name="connsiteY4" fmla="*/ 304800 h 457200"/>
                <a:gd name="connsiteX5" fmla="*/ 76200 w 694267"/>
                <a:gd name="connsiteY5" fmla="*/ 143933 h 457200"/>
                <a:gd name="connsiteX6" fmla="*/ 0 w 694267"/>
                <a:gd name="connsiteY6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4267" h="457200">
                  <a:moveTo>
                    <a:pt x="694267" y="457200"/>
                  </a:moveTo>
                  <a:cubicBezTo>
                    <a:pt x="623006" y="455083"/>
                    <a:pt x="551745" y="452966"/>
                    <a:pt x="499534" y="448733"/>
                  </a:cubicBezTo>
                  <a:cubicBezTo>
                    <a:pt x="447323" y="444500"/>
                    <a:pt x="414867" y="441678"/>
                    <a:pt x="381000" y="431800"/>
                  </a:cubicBezTo>
                  <a:cubicBezTo>
                    <a:pt x="347133" y="421922"/>
                    <a:pt x="324556" y="410634"/>
                    <a:pt x="296334" y="389467"/>
                  </a:cubicBezTo>
                  <a:cubicBezTo>
                    <a:pt x="268112" y="368300"/>
                    <a:pt x="248356" y="345722"/>
                    <a:pt x="211667" y="304800"/>
                  </a:cubicBezTo>
                  <a:cubicBezTo>
                    <a:pt x="174978" y="263878"/>
                    <a:pt x="111478" y="194733"/>
                    <a:pt x="76200" y="143933"/>
                  </a:cubicBezTo>
                  <a:cubicBezTo>
                    <a:pt x="40922" y="93133"/>
                    <a:pt x="20461" y="46566"/>
                    <a:pt x="0" y="0"/>
                  </a:cubicBezTo>
                </a:path>
              </a:pathLst>
            </a:custGeom>
            <a:grpFill/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4745826" y="4451475"/>
              <a:ext cx="576064" cy="360040"/>
            </a:xfrm>
            <a:custGeom>
              <a:avLst/>
              <a:gdLst>
                <a:gd name="connsiteX0" fmla="*/ 0 w 753534"/>
                <a:gd name="connsiteY0" fmla="*/ 2822 h 536222"/>
                <a:gd name="connsiteX1" fmla="*/ 143934 w 753534"/>
                <a:gd name="connsiteY1" fmla="*/ 2822 h 536222"/>
                <a:gd name="connsiteX2" fmla="*/ 287867 w 753534"/>
                <a:gd name="connsiteY2" fmla="*/ 19755 h 536222"/>
                <a:gd name="connsiteX3" fmla="*/ 406400 w 753534"/>
                <a:gd name="connsiteY3" fmla="*/ 70555 h 536222"/>
                <a:gd name="connsiteX4" fmla="*/ 533400 w 753534"/>
                <a:gd name="connsiteY4" fmla="*/ 163688 h 536222"/>
                <a:gd name="connsiteX5" fmla="*/ 635000 w 753534"/>
                <a:gd name="connsiteY5" fmla="*/ 282222 h 536222"/>
                <a:gd name="connsiteX6" fmla="*/ 719667 w 753534"/>
                <a:gd name="connsiteY6" fmla="*/ 434622 h 536222"/>
                <a:gd name="connsiteX7" fmla="*/ 753534 w 753534"/>
                <a:gd name="connsiteY7" fmla="*/ 536222 h 53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3534" h="536222">
                  <a:moveTo>
                    <a:pt x="0" y="2822"/>
                  </a:moveTo>
                  <a:cubicBezTo>
                    <a:pt x="47978" y="1411"/>
                    <a:pt x="95956" y="0"/>
                    <a:pt x="143934" y="2822"/>
                  </a:cubicBezTo>
                  <a:cubicBezTo>
                    <a:pt x="191912" y="5644"/>
                    <a:pt x="244123" y="8466"/>
                    <a:pt x="287867" y="19755"/>
                  </a:cubicBezTo>
                  <a:cubicBezTo>
                    <a:pt x="331611" y="31044"/>
                    <a:pt x="365478" y="46566"/>
                    <a:pt x="406400" y="70555"/>
                  </a:cubicBezTo>
                  <a:cubicBezTo>
                    <a:pt x="447322" y="94544"/>
                    <a:pt x="495300" y="128410"/>
                    <a:pt x="533400" y="163688"/>
                  </a:cubicBezTo>
                  <a:cubicBezTo>
                    <a:pt x="571500" y="198966"/>
                    <a:pt x="603956" y="237066"/>
                    <a:pt x="635000" y="282222"/>
                  </a:cubicBezTo>
                  <a:cubicBezTo>
                    <a:pt x="666044" y="327378"/>
                    <a:pt x="699911" y="392289"/>
                    <a:pt x="719667" y="434622"/>
                  </a:cubicBezTo>
                  <a:cubicBezTo>
                    <a:pt x="739423" y="476955"/>
                    <a:pt x="746478" y="506588"/>
                    <a:pt x="753534" y="536222"/>
                  </a:cubicBezTo>
                </a:path>
              </a:pathLst>
            </a:custGeom>
            <a:grpFill/>
            <a:ln>
              <a:solidFill>
                <a:srgbClr val="3366FF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 rot="540000" flipV="1">
              <a:off x="56025" y="4847040"/>
              <a:ext cx="515938" cy="365125"/>
            </a:xfrm>
            <a:custGeom>
              <a:avLst/>
              <a:gdLst>
                <a:gd name="connsiteX0" fmla="*/ 517173 w 517173"/>
                <a:gd name="connsiteY0" fmla="*/ 261055 h 364066"/>
                <a:gd name="connsiteX1" fmla="*/ 381706 w 517173"/>
                <a:gd name="connsiteY1" fmla="*/ 244122 h 364066"/>
                <a:gd name="connsiteX2" fmla="*/ 335139 w 517173"/>
                <a:gd name="connsiteY2" fmla="*/ 252589 h 364066"/>
                <a:gd name="connsiteX3" fmla="*/ 305506 w 517173"/>
                <a:gd name="connsiteY3" fmla="*/ 282222 h 364066"/>
                <a:gd name="connsiteX4" fmla="*/ 280106 w 517173"/>
                <a:gd name="connsiteY4" fmla="*/ 320322 h 364066"/>
                <a:gd name="connsiteX5" fmla="*/ 233539 w 517173"/>
                <a:gd name="connsiteY5" fmla="*/ 354189 h 364066"/>
                <a:gd name="connsiteX6" fmla="*/ 170039 w 517173"/>
                <a:gd name="connsiteY6" fmla="*/ 362655 h 364066"/>
                <a:gd name="connsiteX7" fmla="*/ 93839 w 517173"/>
                <a:gd name="connsiteY7" fmla="*/ 345722 h 364066"/>
                <a:gd name="connsiteX8" fmla="*/ 34573 w 517173"/>
                <a:gd name="connsiteY8" fmla="*/ 299155 h 364066"/>
                <a:gd name="connsiteX9" fmla="*/ 4939 w 517173"/>
                <a:gd name="connsiteY9" fmla="*/ 239889 h 364066"/>
                <a:gd name="connsiteX10" fmla="*/ 4939 w 517173"/>
                <a:gd name="connsiteY10" fmla="*/ 172155 h 364066"/>
                <a:gd name="connsiteX11" fmla="*/ 21873 w 517173"/>
                <a:gd name="connsiteY11" fmla="*/ 112889 h 364066"/>
                <a:gd name="connsiteX12" fmla="*/ 51506 w 517173"/>
                <a:gd name="connsiteY12" fmla="*/ 70555 h 364066"/>
                <a:gd name="connsiteX13" fmla="*/ 106539 w 517173"/>
                <a:gd name="connsiteY13" fmla="*/ 32455 h 364066"/>
                <a:gd name="connsiteX14" fmla="*/ 208139 w 517173"/>
                <a:gd name="connsiteY14" fmla="*/ 7055 h 364066"/>
                <a:gd name="connsiteX15" fmla="*/ 322439 w 517173"/>
                <a:gd name="connsiteY15" fmla="*/ 2822 h 364066"/>
                <a:gd name="connsiteX16" fmla="*/ 491773 w 517173"/>
                <a:gd name="connsiteY16" fmla="*/ 23989 h 36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7173" h="364066">
                  <a:moveTo>
                    <a:pt x="517173" y="261055"/>
                  </a:moveTo>
                  <a:cubicBezTo>
                    <a:pt x="464609" y="253294"/>
                    <a:pt x="412045" y="245533"/>
                    <a:pt x="381706" y="244122"/>
                  </a:cubicBezTo>
                  <a:cubicBezTo>
                    <a:pt x="351367" y="242711"/>
                    <a:pt x="347839" y="246239"/>
                    <a:pt x="335139" y="252589"/>
                  </a:cubicBezTo>
                  <a:cubicBezTo>
                    <a:pt x="322439" y="258939"/>
                    <a:pt x="314678" y="270933"/>
                    <a:pt x="305506" y="282222"/>
                  </a:cubicBezTo>
                  <a:cubicBezTo>
                    <a:pt x="296334" y="293511"/>
                    <a:pt x="292100" y="308328"/>
                    <a:pt x="280106" y="320322"/>
                  </a:cubicBezTo>
                  <a:cubicBezTo>
                    <a:pt x="268112" y="332316"/>
                    <a:pt x="251884" y="347134"/>
                    <a:pt x="233539" y="354189"/>
                  </a:cubicBezTo>
                  <a:cubicBezTo>
                    <a:pt x="215195" y="361245"/>
                    <a:pt x="193322" y="364066"/>
                    <a:pt x="170039" y="362655"/>
                  </a:cubicBezTo>
                  <a:cubicBezTo>
                    <a:pt x="146756" y="361244"/>
                    <a:pt x="116417" y="356305"/>
                    <a:pt x="93839" y="345722"/>
                  </a:cubicBezTo>
                  <a:cubicBezTo>
                    <a:pt x="71261" y="335139"/>
                    <a:pt x="49390" y="316794"/>
                    <a:pt x="34573" y="299155"/>
                  </a:cubicBezTo>
                  <a:cubicBezTo>
                    <a:pt x="19756" y="281516"/>
                    <a:pt x="9878" y="261056"/>
                    <a:pt x="4939" y="239889"/>
                  </a:cubicBezTo>
                  <a:cubicBezTo>
                    <a:pt x="0" y="218722"/>
                    <a:pt x="2117" y="193322"/>
                    <a:pt x="4939" y="172155"/>
                  </a:cubicBezTo>
                  <a:cubicBezTo>
                    <a:pt x="7761" y="150988"/>
                    <a:pt x="14112" y="129822"/>
                    <a:pt x="21873" y="112889"/>
                  </a:cubicBezTo>
                  <a:cubicBezTo>
                    <a:pt x="29634" y="95956"/>
                    <a:pt x="37395" y="83961"/>
                    <a:pt x="51506" y="70555"/>
                  </a:cubicBezTo>
                  <a:cubicBezTo>
                    <a:pt x="65617" y="57149"/>
                    <a:pt x="80434" y="43038"/>
                    <a:pt x="106539" y="32455"/>
                  </a:cubicBezTo>
                  <a:cubicBezTo>
                    <a:pt x="132644" y="21872"/>
                    <a:pt x="172156" y="11994"/>
                    <a:pt x="208139" y="7055"/>
                  </a:cubicBezTo>
                  <a:cubicBezTo>
                    <a:pt x="244122" y="2116"/>
                    <a:pt x="275167" y="0"/>
                    <a:pt x="322439" y="2822"/>
                  </a:cubicBezTo>
                  <a:cubicBezTo>
                    <a:pt x="369711" y="5644"/>
                    <a:pt x="430742" y="14816"/>
                    <a:pt x="491773" y="23989"/>
                  </a:cubicBezTo>
                </a:path>
              </a:pathLst>
            </a:custGeom>
            <a:noFill/>
            <a:ln>
              <a:solidFill>
                <a:srgbClr val="3366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16" name="フリーフォーム 15"/>
            <p:cNvSpPr/>
            <p:nvPr/>
          </p:nvSpPr>
          <p:spPr>
            <a:xfrm rot="180000">
              <a:off x="3057907" y="5623536"/>
              <a:ext cx="864096" cy="144016"/>
            </a:xfrm>
            <a:custGeom>
              <a:avLst/>
              <a:gdLst>
                <a:gd name="connsiteX0" fmla="*/ 0 w 1227667"/>
                <a:gd name="connsiteY0" fmla="*/ 0 h 350661"/>
                <a:gd name="connsiteX1" fmla="*/ 165100 w 1227667"/>
                <a:gd name="connsiteY1" fmla="*/ 16933 h 350661"/>
                <a:gd name="connsiteX2" fmla="*/ 237067 w 1227667"/>
                <a:gd name="connsiteY2" fmla="*/ 29633 h 350661"/>
                <a:gd name="connsiteX3" fmla="*/ 296334 w 1227667"/>
                <a:gd name="connsiteY3" fmla="*/ 80433 h 350661"/>
                <a:gd name="connsiteX4" fmla="*/ 385234 w 1227667"/>
                <a:gd name="connsiteY4" fmla="*/ 249766 h 350661"/>
                <a:gd name="connsiteX5" fmla="*/ 461434 w 1227667"/>
                <a:gd name="connsiteY5" fmla="*/ 313266 h 350661"/>
                <a:gd name="connsiteX6" fmla="*/ 647700 w 1227667"/>
                <a:gd name="connsiteY6" fmla="*/ 342900 h 350661"/>
                <a:gd name="connsiteX7" fmla="*/ 745067 w 1227667"/>
                <a:gd name="connsiteY7" fmla="*/ 266700 h 350661"/>
                <a:gd name="connsiteX8" fmla="*/ 817034 w 1227667"/>
                <a:gd name="connsiteY8" fmla="*/ 165100 h 350661"/>
                <a:gd name="connsiteX9" fmla="*/ 876300 w 1227667"/>
                <a:gd name="connsiteY9" fmla="*/ 135466 h 350661"/>
                <a:gd name="connsiteX10" fmla="*/ 982134 w 1227667"/>
                <a:gd name="connsiteY10" fmla="*/ 139700 h 350661"/>
                <a:gd name="connsiteX11" fmla="*/ 1227667 w 1227667"/>
                <a:gd name="connsiteY11" fmla="*/ 169333 h 35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667" h="350661">
                  <a:moveTo>
                    <a:pt x="0" y="0"/>
                  </a:moveTo>
                  <a:lnTo>
                    <a:pt x="165100" y="16933"/>
                  </a:lnTo>
                  <a:cubicBezTo>
                    <a:pt x="204611" y="21872"/>
                    <a:pt x="215195" y="19050"/>
                    <a:pt x="237067" y="29633"/>
                  </a:cubicBezTo>
                  <a:cubicBezTo>
                    <a:pt x="258939" y="40216"/>
                    <a:pt x="271640" y="43744"/>
                    <a:pt x="296334" y="80433"/>
                  </a:cubicBezTo>
                  <a:cubicBezTo>
                    <a:pt x="321028" y="117122"/>
                    <a:pt x="357717" y="210961"/>
                    <a:pt x="385234" y="249766"/>
                  </a:cubicBezTo>
                  <a:cubicBezTo>
                    <a:pt x="412751" y="288572"/>
                    <a:pt x="417690" y="297744"/>
                    <a:pt x="461434" y="313266"/>
                  </a:cubicBezTo>
                  <a:cubicBezTo>
                    <a:pt x="505178" y="328788"/>
                    <a:pt x="600428" y="350661"/>
                    <a:pt x="647700" y="342900"/>
                  </a:cubicBezTo>
                  <a:cubicBezTo>
                    <a:pt x="694972" y="335139"/>
                    <a:pt x="716845" y="296333"/>
                    <a:pt x="745067" y="266700"/>
                  </a:cubicBezTo>
                  <a:cubicBezTo>
                    <a:pt x="773289" y="237067"/>
                    <a:pt x="795162" y="186972"/>
                    <a:pt x="817034" y="165100"/>
                  </a:cubicBezTo>
                  <a:cubicBezTo>
                    <a:pt x="838906" y="143228"/>
                    <a:pt x="848783" y="139699"/>
                    <a:pt x="876300" y="135466"/>
                  </a:cubicBezTo>
                  <a:cubicBezTo>
                    <a:pt x="903817" y="131233"/>
                    <a:pt x="923573" y="134056"/>
                    <a:pt x="982134" y="139700"/>
                  </a:cubicBezTo>
                  <a:cubicBezTo>
                    <a:pt x="1040695" y="145345"/>
                    <a:pt x="1134181" y="157339"/>
                    <a:pt x="1227667" y="169333"/>
                  </a:cubicBezTo>
                </a:path>
              </a:pathLst>
            </a:custGeom>
            <a:grpFill/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17" name="フリーフォーム 16"/>
            <p:cNvSpPr/>
            <p:nvPr/>
          </p:nvSpPr>
          <p:spPr>
            <a:xfrm rot="780000" flipV="1">
              <a:off x="3359541" y="5343925"/>
              <a:ext cx="944508" cy="256799"/>
            </a:xfrm>
            <a:custGeom>
              <a:avLst/>
              <a:gdLst>
                <a:gd name="connsiteX0" fmla="*/ 0 w 1532467"/>
                <a:gd name="connsiteY0" fmla="*/ 0 h 715433"/>
                <a:gd name="connsiteX1" fmla="*/ 334433 w 1532467"/>
                <a:gd name="connsiteY1" fmla="*/ 42333 h 715433"/>
                <a:gd name="connsiteX2" fmla="*/ 660400 w 1532467"/>
                <a:gd name="connsiteY2" fmla="*/ 80433 h 715433"/>
                <a:gd name="connsiteX3" fmla="*/ 922867 w 1532467"/>
                <a:gd name="connsiteY3" fmla="*/ 110067 h 715433"/>
                <a:gd name="connsiteX4" fmla="*/ 1159933 w 1532467"/>
                <a:gd name="connsiteY4" fmla="*/ 139700 h 715433"/>
                <a:gd name="connsiteX5" fmla="*/ 1240367 w 1532467"/>
                <a:gd name="connsiteY5" fmla="*/ 160867 h 715433"/>
                <a:gd name="connsiteX6" fmla="*/ 1316567 w 1532467"/>
                <a:gd name="connsiteY6" fmla="*/ 190500 h 715433"/>
                <a:gd name="connsiteX7" fmla="*/ 1367367 w 1532467"/>
                <a:gd name="connsiteY7" fmla="*/ 270933 h 715433"/>
                <a:gd name="connsiteX8" fmla="*/ 1384300 w 1532467"/>
                <a:gd name="connsiteY8" fmla="*/ 364067 h 715433"/>
                <a:gd name="connsiteX9" fmla="*/ 1405467 w 1532467"/>
                <a:gd name="connsiteY9" fmla="*/ 495300 h 715433"/>
                <a:gd name="connsiteX10" fmla="*/ 1430867 w 1532467"/>
                <a:gd name="connsiteY10" fmla="*/ 579967 h 715433"/>
                <a:gd name="connsiteX11" fmla="*/ 1532467 w 1532467"/>
                <a:gd name="connsiteY11" fmla="*/ 715433 h 715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32467" h="715433">
                  <a:moveTo>
                    <a:pt x="0" y="0"/>
                  </a:moveTo>
                  <a:lnTo>
                    <a:pt x="334433" y="42333"/>
                  </a:lnTo>
                  <a:lnTo>
                    <a:pt x="660400" y="80433"/>
                  </a:lnTo>
                  <a:lnTo>
                    <a:pt x="922867" y="110067"/>
                  </a:lnTo>
                  <a:cubicBezTo>
                    <a:pt x="1006123" y="119945"/>
                    <a:pt x="1107016" y="131233"/>
                    <a:pt x="1159933" y="139700"/>
                  </a:cubicBezTo>
                  <a:cubicBezTo>
                    <a:pt x="1212850" y="148167"/>
                    <a:pt x="1214261" y="152400"/>
                    <a:pt x="1240367" y="160867"/>
                  </a:cubicBezTo>
                  <a:cubicBezTo>
                    <a:pt x="1266473" y="169334"/>
                    <a:pt x="1295400" y="172156"/>
                    <a:pt x="1316567" y="190500"/>
                  </a:cubicBezTo>
                  <a:cubicBezTo>
                    <a:pt x="1337734" y="208844"/>
                    <a:pt x="1356078" y="242005"/>
                    <a:pt x="1367367" y="270933"/>
                  </a:cubicBezTo>
                  <a:cubicBezTo>
                    <a:pt x="1378656" y="299861"/>
                    <a:pt x="1377950" y="326673"/>
                    <a:pt x="1384300" y="364067"/>
                  </a:cubicBezTo>
                  <a:cubicBezTo>
                    <a:pt x="1390650" y="401461"/>
                    <a:pt x="1397706" y="459317"/>
                    <a:pt x="1405467" y="495300"/>
                  </a:cubicBezTo>
                  <a:cubicBezTo>
                    <a:pt x="1413228" y="531283"/>
                    <a:pt x="1409700" y="543278"/>
                    <a:pt x="1430867" y="579967"/>
                  </a:cubicBezTo>
                  <a:cubicBezTo>
                    <a:pt x="1452034" y="616656"/>
                    <a:pt x="1492250" y="666044"/>
                    <a:pt x="1532467" y="715433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3875187" y="4463973"/>
              <a:ext cx="432048" cy="360040"/>
            </a:xfrm>
            <a:custGeom>
              <a:avLst/>
              <a:gdLst>
                <a:gd name="connsiteX0" fmla="*/ 800100 w 800100"/>
                <a:gd name="connsiteY0" fmla="*/ 2117 h 590551"/>
                <a:gd name="connsiteX1" fmla="*/ 694267 w 800100"/>
                <a:gd name="connsiteY1" fmla="*/ 2117 h 590551"/>
                <a:gd name="connsiteX2" fmla="*/ 592667 w 800100"/>
                <a:gd name="connsiteY2" fmla="*/ 14817 h 590551"/>
                <a:gd name="connsiteX3" fmla="*/ 465667 w 800100"/>
                <a:gd name="connsiteY3" fmla="*/ 48684 h 590551"/>
                <a:gd name="connsiteX4" fmla="*/ 381000 w 800100"/>
                <a:gd name="connsiteY4" fmla="*/ 95251 h 590551"/>
                <a:gd name="connsiteX5" fmla="*/ 254000 w 800100"/>
                <a:gd name="connsiteY5" fmla="*/ 192617 h 590551"/>
                <a:gd name="connsiteX6" fmla="*/ 118534 w 800100"/>
                <a:gd name="connsiteY6" fmla="*/ 349251 h 590551"/>
                <a:gd name="connsiteX7" fmla="*/ 38100 w 800100"/>
                <a:gd name="connsiteY7" fmla="*/ 476251 h 590551"/>
                <a:gd name="connsiteX8" fmla="*/ 0 w 800100"/>
                <a:gd name="connsiteY8" fmla="*/ 590551 h 59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590551">
                  <a:moveTo>
                    <a:pt x="800100" y="2117"/>
                  </a:moveTo>
                  <a:cubicBezTo>
                    <a:pt x="764469" y="1058"/>
                    <a:pt x="728839" y="0"/>
                    <a:pt x="694267" y="2117"/>
                  </a:cubicBezTo>
                  <a:cubicBezTo>
                    <a:pt x="659695" y="4234"/>
                    <a:pt x="630767" y="7056"/>
                    <a:pt x="592667" y="14817"/>
                  </a:cubicBezTo>
                  <a:cubicBezTo>
                    <a:pt x="554567" y="22578"/>
                    <a:pt x="500945" y="35278"/>
                    <a:pt x="465667" y="48684"/>
                  </a:cubicBezTo>
                  <a:cubicBezTo>
                    <a:pt x="430389" y="62090"/>
                    <a:pt x="416278" y="71262"/>
                    <a:pt x="381000" y="95251"/>
                  </a:cubicBezTo>
                  <a:cubicBezTo>
                    <a:pt x="345722" y="119240"/>
                    <a:pt x="297744" y="150284"/>
                    <a:pt x="254000" y="192617"/>
                  </a:cubicBezTo>
                  <a:cubicBezTo>
                    <a:pt x="210256" y="234950"/>
                    <a:pt x="154517" y="301979"/>
                    <a:pt x="118534" y="349251"/>
                  </a:cubicBezTo>
                  <a:cubicBezTo>
                    <a:pt x="82551" y="396523"/>
                    <a:pt x="57856" y="436034"/>
                    <a:pt x="38100" y="476251"/>
                  </a:cubicBezTo>
                  <a:cubicBezTo>
                    <a:pt x="18344" y="516468"/>
                    <a:pt x="9172" y="553509"/>
                    <a:pt x="0" y="590551"/>
                  </a:cubicBezTo>
                </a:path>
              </a:pathLst>
            </a:custGeom>
            <a:grpFill/>
            <a:ln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 rot="20760000" flipV="1">
              <a:off x="5083182" y="5278997"/>
              <a:ext cx="936104" cy="216024"/>
            </a:xfrm>
            <a:custGeom>
              <a:avLst/>
              <a:gdLst>
                <a:gd name="connsiteX0" fmla="*/ 0 w 952500"/>
                <a:gd name="connsiteY0" fmla="*/ 190500 h 190500"/>
                <a:gd name="connsiteX1" fmla="*/ 55033 w 952500"/>
                <a:gd name="connsiteY1" fmla="*/ 118533 h 190500"/>
                <a:gd name="connsiteX2" fmla="*/ 105833 w 952500"/>
                <a:gd name="connsiteY2" fmla="*/ 97366 h 190500"/>
                <a:gd name="connsiteX3" fmla="*/ 198967 w 952500"/>
                <a:gd name="connsiteY3" fmla="*/ 80433 h 190500"/>
                <a:gd name="connsiteX4" fmla="*/ 355600 w 952500"/>
                <a:gd name="connsiteY4" fmla="*/ 63500 h 190500"/>
                <a:gd name="connsiteX5" fmla="*/ 673100 w 952500"/>
                <a:gd name="connsiteY5" fmla="*/ 29633 h 190500"/>
                <a:gd name="connsiteX6" fmla="*/ 952500 w 952500"/>
                <a:gd name="connsiteY6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0" h="190500">
                  <a:moveTo>
                    <a:pt x="0" y="190500"/>
                  </a:moveTo>
                  <a:cubicBezTo>
                    <a:pt x="18697" y="162277"/>
                    <a:pt x="37394" y="134055"/>
                    <a:pt x="55033" y="118533"/>
                  </a:cubicBezTo>
                  <a:cubicBezTo>
                    <a:pt x="72672" y="103011"/>
                    <a:pt x="81844" y="103716"/>
                    <a:pt x="105833" y="97366"/>
                  </a:cubicBezTo>
                  <a:cubicBezTo>
                    <a:pt x="129822" y="91016"/>
                    <a:pt x="157339" y="86077"/>
                    <a:pt x="198967" y="80433"/>
                  </a:cubicBezTo>
                  <a:cubicBezTo>
                    <a:pt x="240595" y="74789"/>
                    <a:pt x="355600" y="63500"/>
                    <a:pt x="355600" y="63500"/>
                  </a:cubicBezTo>
                  <a:lnTo>
                    <a:pt x="673100" y="29633"/>
                  </a:lnTo>
                  <a:lnTo>
                    <a:pt x="952500" y="0"/>
                  </a:lnTo>
                </a:path>
              </a:pathLst>
            </a:custGeom>
            <a:grp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2" name="フリーフォーム 21"/>
            <p:cNvSpPr/>
            <p:nvPr/>
          </p:nvSpPr>
          <p:spPr>
            <a:xfrm rot="20820000" flipV="1">
              <a:off x="8195818" y="4970921"/>
              <a:ext cx="839787" cy="349250"/>
            </a:xfrm>
            <a:custGeom>
              <a:avLst/>
              <a:gdLst>
                <a:gd name="connsiteX0" fmla="*/ 283633 w 839611"/>
                <a:gd name="connsiteY0" fmla="*/ 325967 h 349250"/>
                <a:gd name="connsiteX1" fmla="*/ 368300 w 839611"/>
                <a:gd name="connsiteY1" fmla="*/ 313267 h 349250"/>
                <a:gd name="connsiteX2" fmla="*/ 440266 w 839611"/>
                <a:gd name="connsiteY2" fmla="*/ 304800 h 349250"/>
                <a:gd name="connsiteX3" fmla="*/ 503766 w 839611"/>
                <a:gd name="connsiteY3" fmla="*/ 300567 h 349250"/>
                <a:gd name="connsiteX4" fmla="*/ 567266 w 839611"/>
                <a:gd name="connsiteY4" fmla="*/ 309033 h 349250"/>
                <a:gd name="connsiteX5" fmla="*/ 626533 w 839611"/>
                <a:gd name="connsiteY5" fmla="*/ 334433 h 349250"/>
                <a:gd name="connsiteX6" fmla="*/ 673100 w 839611"/>
                <a:gd name="connsiteY6" fmla="*/ 347133 h 349250"/>
                <a:gd name="connsiteX7" fmla="*/ 732366 w 839611"/>
                <a:gd name="connsiteY7" fmla="*/ 342900 h 349250"/>
                <a:gd name="connsiteX8" fmla="*/ 791633 w 839611"/>
                <a:gd name="connsiteY8" fmla="*/ 309033 h 349250"/>
                <a:gd name="connsiteX9" fmla="*/ 821266 w 839611"/>
                <a:gd name="connsiteY9" fmla="*/ 262467 h 349250"/>
                <a:gd name="connsiteX10" fmla="*/ 838200 w 839611"/>
                <a:gd name="connsiteY10" fmla="*/ 198967 h 349250"/>
                <a:gd name="connsiteX11" fmla="*/ 829733 w 839611"/>
                <a:gd name="connsiteY11" fmla="*/ 131233 h 349250"/>
                <a:gd name="connsiteX12" fmla="*/ 804333 w 839611"/>
                <a:gd name="connsiteY12" fmla="*/ 93133 h 349250"/>
                <a:gd name="connsiteX13" fmla="*/ 762000 w 839611"/>
                <a:gd name="connsiteY13" fmla="*/ 55033 h 349250"/>
                <a:gd name="connsiteX14" fmla="*/ 685800 w 839611"/>
                <a:gd name="connsiteY14" fmla="*/ 12700 h 349250"/>
                <a:gd name="connsiteX15" fmla="*/ 592666 w 839611"/>
                <a:gd name="connsiteY15" fmla="*/ 4233 h 349250"/>
                <a:gd name="connsiteX16" fmla="*/ 478366 w 839611"/>
                <a:gd name="connsiteY16" fmla="*/ 4233 h 349250"/>
                <a:gd name="connsiteX17" fmla="*/ 287866 w 839611"/>
                <a:gd name="connsiteY17" fmla="*/ 29633 h 349250"/>
                <a:gd name="connsiteX18" fmla="*/ 0 w 839611"/>
                <a:gd name="connsiteY18" fmla="*/ 6350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39611" h="349250">
                  <a:moveTo>
                    <a:pt x="283633" y="325967"/>
                  </a:moveTo>
                  <a:lnTo>
                    <a:pt x="368300" y="313267"/>
                  </a:lnTo>
                  <a:cubicBezTo>
                    <a:pt x="394405" y="309739"/>
                    <a:pt x="417688" y="306917"/>
                    <a:pt x="440266" y="304800"/>
                  </a:cubicBezTo>
                  <a:cubicBezTo>
                    <a:pt x="462844" y="302683"/>
                    <a:pt x="482599" y="299862"/>
                    <a:pt x="503766" y="300567"/>
                  </a:cubicBezTo>
                  <a:cubicBezTo>
                    <a:pt x="524933" y="301273"/>
                    <a:pt x="546805" y="303389"/>
                    <a:pt x="567266" y="309033"/>
                  </a:cubicBezTo>
                  <a:cubicBezTo>
                    <a:pt x="587727" y="314677"/>
                    <a:pt x="608894" y="328083"/>
                    <a:pt x="626533" y="334433"/>
                  </a:cubicBezTo>
                  <a:cubicBezTo>
                    <a:pt x="644172" y="340783"/>
                    <a:pt x="655461" y="345722"/>
                    <a:pt x="673100" y="347133"/>
                  </a:cubicBezTo>
                  <a:cubicBezTo>
                    <a:pt x="690739" y="348544"/>
                    <a:pt x="712611" y="349250"/>
                    <a:pt x="732366" y="342900"/>
                  </a:cubicBezTo>
                  <a:cubicBezTo>
                    <a:pt x="752121" y="336550"/>
                    <a:pt x="776816" y="322439"/>
                    <a:pt x="791633" y="309033"/>
                  </a:cubicBezTo>
                  <a:cubicBezTo>
                    <a:pt x="806450" y="295628"/>
                    <a:pt x="813505" y="280811"/>
                    <a:pt x="821266" y="262467"/>
                  </a:cubicBezTo>
                  <a:cubicBezTo>
                    <a:pt x="829027" y="244123"/>
                    <a:pt x="836789" y="220839"/>
                    <a:pt x="838200" y="198967"/>
                  </a:cubicBezTo>
                  <a:cubicBezTo>
                    <a:pt x="839611" y="177095"/>
                    <a:pt x="835378" y="148872"/>
                    <a:pt x="829733" y="131233"/>
                  </a:cubicBezTo>
                  <a:cubicBezTo>
                    <a:pt x="824088" y="113594"/>
                    <a:pt x="815622" y="105833"/>
                    <a:pt x="804333" y="93133"/>
                  </a:cubicBezTo>
                  <a:cubicBezTo>
                    <a:pt x="793044" y="80433"/>
                    <a:pt x="781756" y="68439"/>
                    <a:pt x="762000" y="55033"/>
                  </a:cubicBezTo>
                  <a:cubicBezTo>
                    <a:pt x="742244" y="41627"/>
                    <a:pt x="714022" y="21167"/>
                    <a:pt x="685800" y="12700"/>
                  </a:cubicBezTo>
                  <a:cubicBezTo>
                    <a:pt x="657578" y="4233"/>
                    <a:pt x="627238" y="5644"/>
                    <a:pt x="592666" y="4233"/>
                  </a:cubicBezTo>
                  <a:cubicBezTo>
                    <a:pt x="558094" y="2822"/>
                    <a:pt x="529166" y="0"/>
                    <a:pt x="478366" y="4233"/>
                  </a:cubicBezTo>
                  <a:cubicBezTo>
                    <a:pt x="427566" y="8466"/>
                    <a:pt x="287866" y="29633"/>
                    <a:pt x="287866" y="29633"/>
                  </a:cubicBezTo>
                  <a:lnTo>
                    <a:pt x="0" y="6350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3" name="フリーフォーム 22"/>
            <p:cNvSpPr/>
            <p:nvPr/>
          </p:nvSpPr>
          <p:spPr>
            <a:xfrm>
              <a:off x="6007058" y="5457006"/>
              <a:ext cx="1744663" cy="193675"/>
            </a:xfrm>
            <a:custGeom>
              <a:avLst/>
              <a:gdLst>
                <a:gd name="connsiteX0" fmla="*/ 1744133 w 1744133"/>
                <a:gd name="connsiteY0" fmla="*/ 0 h 194734"/>
                <a:gd name="connsiteX1" fmla="*/ 1621367 w 1744133"/>
                <a:gd name="connsiteY1" fmla="*/ 12700 h 194734"/>
                <a:gd name="connsiteX2" fmla="*/ 1439333 w 1744133"/>
                <a:gd name="connsiteY2" fmla="*/ 33867 h 194734"/>
                <a:gd name="connsiteX3" fmla="*/ 1244600 w 1744133"/>
                <a:gd name="connsiteY3" fmla="*/ 55034 h 194734"/>
                <a:gd name="connsiteX4" fmla="*/ 1079500 w 1744133"/>
                <a:gd name="connsiteY4" fmla="*/ 71967 h 194734"/>
                <a:gd name="connsiteX5" fmla="*/ 872067 w 1744133"/>
                <a:gd name="connsiteY5" fmla="*/ 97367 h 194734"/>
                <a:gd name="connsiteX6" fmla="*/ 643467 w 1744133"/>
                <a:gd name="connsiteY6" fmla="*/ 122767 h 194734"/>
                <a:gd name="connsiteX7" fmla="*/ 211667 w 1744133"/>
                <a:gd name="connsiteY7" fmla="*/ 173567 h 194734"/>
                <a:gd name="connsiteX8" fmla="*/ 0 w 1744133"/>
                <a:gd name="connsiteY8" fmla="*/ 194734 h 19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133" h="194734">
                  <a:moveTo>
                    <a:pt x="1744133" y="0"/>
                  </a:moveTo>
                  <a:lnTo>
                    <a:pt x="1621367" y="12700"/>
                  </a:lnTo>
                  <a:lnTo>
                    <a:pt x="1439333" y="33867"/>
                  </a:lnTo>
                  <a:lnTo>
                    <a:pt x="1244600" y="55034"/>
                  </a:lnTo>
                  <a:lnTo>
                    <a:pt x="1079500" y="71967"/>
                  </a:lnTo>
                  <a:lnTo>
                    <a:pt x="872067" y="97367"/>
                  </a:lnTo>
                  <a:lnTo>
                    <a:pt x="643467" y="122767"/>
                  </a:lnTo>
                  <a:lnTo>
                    <a:pt x="211667" y="173567"/>
                  </a:lnTo>
                  <a:cubicBezTo>
                    <a:pt x="104423" y="185561"/>
                    <a:pt x="52211" y="190147"/>
                    <a:pt x="0" y="194734"/>
                  </a:cubicBezTo>
                </a:path>
              </a:pathLst>
            </a:custGeom>
            <a:grp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4" name="フリーフォーム 23"/>
            <p:cNvSpPr/>
            <p:nvPr/>
          </p:nvSpPr>
          <p:spPr>
            <a:xfrm>
              <a:off x="4638906" y="5745038"/>
              <a:ext cx="587375" cy="72008"/>
            </a:xfrm>
            <a:custGeom>
              <a:avLst/>
              <a:gdLst>
                <a:gd name="connsiteX0" fmla="*/ 588434 w 588434"/>
                <a:gd name="connsiteY0" fmla="*/ 0 h 71967"/>
                <a:gd name="connsiteX1" fmla="*/ 461434 w 588434"/>
                <a:gd name="connsiteY1" fmla="*/ 16933 h 71967"/>
                <a:gd name="connsiteX2" fmla="*/ 461434 w 588434"/>
                <a:gd name="connsiteY2" fmla="*/ 16933 h 71967"/>
                <a:gd name="connsiteX3" fmla="*/ 313267 w 588434"/>
                <a:gd name="connsiteY3" fmla="*/ 33867 h 71967"/>
                <a:gd name="connsiteX4" fmla="*/ 152400 w 588434"/>
                <a:gd name="connsiteY4" fmla="*/ 55033 h 71967"/>
                <a:gd name="connsiteX5" fmla="*/ 0 w 588434"/>
                <a:gd name="connsiteY5" fmla="*/ 71967 h 7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434" h="71967">
                  <a:moveTo>
                    <a:pt x="588434" y="0"/>
                  </a:moveTo>
                  <a:lnTo>
                    <a:pt x="461434" y="16933"/>
                  </a:lnTo>
                  <a:lnTo>
                    <a:pt x="461434" y="16933"/>
                  </a:lnTo>
                  <a:lnTo>
                    <a:pt x="313267" y="33867"/>
                  </a:lnTo>
                  <a:lnTo>
                    <a:pt x="152400" y="55033"/>
                  </a:lnTo>
                  <a:cubicBezTo>
                    <a:pt x="100189" y="61383"/>
                    <a:pt x="50094" y="66675"/>
                    <a:pt x="0" y="71967"/>
                  </a:cubicBezTo>
                </a:path>
              </a:pathLst>
            </a:custGeom>
            <a:grp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5" name="フリーフォーム 24"/>
            <p:cNvSpPr/>
            <p:nvPr/>
          </p:nvSpPr>
          <p:spPr>
            <a:xfrm>
              <a:off x="3846818" y="5745038"/>
              <a:ext cx="614362" cy="80963"/>
            </a:xfrm>
            <a:custGeom>
              <a:avLst/>
              <a:gdLst>
                <a:gd name="connsiteX0" fmla="*/ 0 w 613833"/>
                <a:gd name="connsiteY0" fmla="*/ 0 h 80433"/>
                <a:gd name="connsiteX1" fmla="*/ 118533 w 613833"/>
                <a:gd name="connsiteY1" fmla="*/ 16933 h 80433"/>
                <a:gd name="connsiteX2" fmla="*/ 237066 w 613833"/>
                <a:gd name="connsiteY2" fmla="*/ 33867 h 80433"/>
                <a:gd name="connsiteX3" fmla="*/ 465666 w 613833"/>
                <a:gd name="connsiteY3" fmla="*/ 63500 h 80433"/>
                <a:gd name="connsiteX4" fmla="*/ 563033 w 613833"/>
                <a:gd name="connsiteY4" fmla="*/ 76200 h 80433"/>
                <a:gd name="connsiteX5" fmla="*/ 613833 w 613833"/>
                <a:gd name="connsiteY5" fmla="*/ 80433 h 8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833" h="80433">
                  <a:moveTo>
                    <a:pt x="0" y="0"/>
                  </a:moveTo>
                  <a:lnTo>
                    <a:pt x="118533" y="16933"/>
                  </a:lnTo>
                  <a:lnTo>
                    <a:pt x="237066" y="33867"/>
                  </a:lnTo>
                  <a:lnTo>
                    <a:pt x="465666" y="63500"/>
                  </a:lnTo>
                  <a:lnTo>
                    <a:pt x="563033" y="76200"/>
                  </a:lnTo>
                  <a:cubicBezTo>
                    <a:pt x="587727" y="79022"/>
                    <a:pt x="600780" y="79727"/>
                    <a:pt x="613833" y="80433"/>
                  </a:cubicBezTo>
                </a:path>
              </a:pathLst>
            </a:custGeom>
            <a:grpFill/>
            <a:ln>
              <a:solidFill>
                <a:srgbClr val="3366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6" name="TextBox 33"/>
            <p:cNvSpPr txBox="1">
              <a:spLocks noChangeArrowheads="1"/>
            </p:cNvSpPr>
            <p:nvPr/>
          </p:nvSpPr>
          <p:spPr bwMode="auto">
            <a:xfrm>
              <a:off x="5705211" y="5953496"/>
              <a:ext cx="1050374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E- production 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30" name="TextBox 37"/>
            <p:cNvSpPr txBox="1">
              <a:spLocks noChangeArrowheads="1"/>
            </p:cNvSpPr>
            <p:nvPr/>
          </p:nvSpPr>
          <p:spPr bwMode="auto">
            <a:xfrm>
              <a:off x="-18918" y="5377433"/>
              <a:ext cx="1422601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Bunch compression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31" name="TextBox 38"/>
            <p:cNvSpPr txBox="1">
              <a:spLocks noChangeArrowheads="1"/>
            </p:cNvSpPr>
            <p:nvPr/>
          </p:nvSpPr>
          <p:spPr bwMode="auto">
            <a:xfrm>
              <a:off x="3036513" y="5072956"/>
              <a:ext cx="1077871" cy="318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E+ production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32" name="TextBox 39"/>
            <p:cNvSpPr txBox="1">
              <a:spLocks noChangeArrowheads="1"/>
            </p:cNvSpPr>
            <p:nvPr/>
          </p:nvSpPr>
          <p:spPr bwMode="auto">
            <a:xfrm>
              <a:off x="5013484" y="4225304"/>
              <a:ext cx="2343211" cy="318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5GeV e-, e+ Damping Ring (3.2km)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33" name="TextBox 40"/>
            <p:cNvSpPr txBox="1">
              <a:spLocks noChangeArrowheads="1"/>
            </p:cNvSpPr>
            <p:nvPr/>
          </p:nvSpPr>
          <p:spPr bwMode="auto">
            <a:xfrm>
              <a:off x="7865450" y="5377433"/>
              <a:ext cx="1422601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Bunch compression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35" name="TextBox 42"/>
            <p:cNvSpPr txBox="1">
              <a:spLocks noChangeArrowheads="1"/>
            </p:cNvSpPr>
            <p:nvPr/>
          </p:nvSpPr>
          <p:spPr bwMode="auto">
            <a:xfrm>
              <a:off x="4265049" y="5953496"/>
              <a:ext cx="321711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IP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cxnSp>
          <p:nvCxnSpPr>
            <p:cNvPr id="36" name="直線矢印コネクタ 35"/>
            <p:cNvCxnSpPr>
              <a:cxnSpLocks noChangeShapeType="1"/>
            </p:cNvCxnSpPr>
            <p:nvPr/>
          </p:nvCxnSpPr>
          <p:spPr bwMode="auto">
            <a:xfrm flipH="1" flipV="1">
              <a:off x="1830594" y="5240982"/>
              <a:ext cx="1656184" cy="216024"/>
            </a:xfrm>
            <a:prstGeom prst="straightConnector1">
              <a:avLst/>
            </a:prstGeom>
            <a:grpFill/>
            <a:ln w="25400">
              <a:solidFill>
                <a:srgbClr val="3366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</p:cxnSp>
        <p:sp>
          <p:nvSpPr>
            <p:cNvPr id="37" name="フリーフォーム 36"/>
            <p:cNvSpPr/>
            <p:nvPr/>
          </p:nvSpPr>
          <p:spPr>
            <a:xfrm>
              <a:off x="894490" y="5312990"/>
              <a:ext cx="1872208" cy="216024"/>
            </a:xfrm>
            <a:custGeom>
              <a:avLst/>
              <a:gdLst>
                <a:gd name="connsiteX0" fmla="*/ 0 w 613833"/>
                <a:gd name="connsiteY0" fmla="*/ 0 h 80433"/>
                <a:gd name="connsiteX1" fmla="*/ 118533 w 613833"/>
                <a:gd name="connsiteY1" fmla="*/ 16933 h 80433"/>
                <a:gd name="connsiteX2" fmla="*/ 237066 w 613833"/>
                <a:gd name="connsiteY2" fmla="*/ 33867 h 80433"/>
                <a:gd name="connsiteX3" fmla="*/ 465666 w 613833"/>
                <a:gd name="connsiteY3" fmla="*/ 63500 h 80433"/>
                <a:gd name="connsiteX4" fmla="*/ 563033 w 613833"/>
                <a:gd name="connsiteY4" fmla="*/ 76200 h 80433"/>
                <a:gd name="connsiteX5" fmla="*/ 613833 w 613833"/>
                <a:gd name="connsiteY5" fmla="*/ 80433 h 8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833" h="80433">
                  <a:moveTo>
                    <a:pt x="0" y="0"/>
                  </a:moveTo>
                  <a:lnTo>
                    <a:pt x="118533" y="16933"/>
                  </a:lnTo>
                  <a:lnTo>
                    <a:pt x="237066" y="33867"/>
                  </a:lnTo>
                  <a:lnTo>
                    <a:pt x="465666" y="63500"/>
                  </a:lnTo>
                  <a:lnTo>
                    <a:pt x="563033" y="76200"/>
                  </a:lnTo>
                  <a:cubicBezTo>
                    <a:pt x="587727" y="79022"/>
                    <a:pt x="600780" y="79727"/>
                    <a:pt x="613833" y="80433"/>
                  </a:cubicBezTo>
                </a:path>
              </a:pathLst>
            </a:custGeom>
            <a:grpFill/>
            <a:ln>
              <a:solidFill>
                <a:srgbClr val="3366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39" name="TextBox 37"/>
            <p:cNvSpPr txBox="1">
              <a:spLocks noChangeArrowheads="1"/>
            </p:cNvSpPr>
            <p:nvPr/>
          </p:nvSpPr>
          <p:spPr bwMode="auto">
            <a:xfrm>
              <a:off x="1168706" y="5593456"/>
              <a:ext cx="555434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e- ML 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40" name="TextBox 37"/>
            <p:cNvSpPr txBox="1">
              <a:spLocks noChangeArrowheads="1"/>
            </p:cNvSpPr>
            <p:nvPr/>
          </p:nvSpPr>
          <p:spPr bwMode="auto">
            <a:xfrm>
              <a:off x="7001354" y="5593456"/>
              <a:ext cx="582931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E+ ML</a:t>
              </a:r>
              <a:endParaRPr lang="ja-JP" altLang="en-US" sz="1100" b="1" dirty="0">
                <a:latin typeface="Calibri" pitchFamily="7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10227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570271"/>
          </a:xfrm>
          <a:solidFill>
            <a:schemeClr val="bg1"/>
          </a:solidFill>
        </p:spPr>
        <p:txBody>
          <a:bodyPr/>
          <a:lstStyle/>
          <a:p>
            <a:r>
              <a:rPr lang="en-US" sz="4000" dirty="0" smtClean="0"/>
              <a:t>Reference Design - 2007</a:t>
            </a:r>
          </a:p>
        </p:txBody>
      </p:sp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14400"/>
            <a:ext cx="7124700" cy="532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ate Placeholder 1"/>
          <p:cNvSpPr txBox="1">
            <a:spLocks/>
          </p:cNvSpPr>
          <p:nvPr/>
        </p:nvSpPr>
        <p:spPr>
          <a:xfrm>
            <a:off x="6553490" y="6369114"/>
            <a:ext cx="2168287" cy="365125"/>
          </a:xfrm>
          <a:prstGeom prst="rect">
            <a:avLst/>
          </a:prstGeom>
          <a:noFill/>
        </p:spPr>
        <p:txBody>
          <a:bodyPr/>
          <a:lstStyle>
            <a:defPPr>
              <a:defRPr lang="ja-JP"/>
            </a:defPPr>
            <a:lvl1pPr marL="0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2886" indent="-228577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040" indent="-228577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194" indent="-228577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349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503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8657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5811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kumimoji="0" lang="en-US" altLang="ja-JP" sz="1100" dirty="0" smtClean="0">
                <a:latin typeface="+mn-lt"/>
              </a:rPr>
              <a:t>Nan Phinney, 6/12/13</a:t>
            </a:r>
            <a:endParaRPr kumimoji="0" lang="en-US" altLang="ja-JP" sz="1100" dirty="0">
              <a:latin typeface="+mn-lt"/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656170" y="6355773"/>
            <a:ext cx="1241456" cy="365125"/>
          </a:xfrm>
          <a:prstGeom prst="rect">
            <a:avLst/>
          </a:prstGeom>
          <a:noFill/>
        </p:spPr>
        <p:txBody>
          <a:bodyPr/>
          <a:lstStyle>
            <a:defPPr>
              <a:defRPr lang="ja-JP"/>
            </a:defPPr>
            <a:lvl1pPr marL="0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2886" indent="-228577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040" indent="-228577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194" indent="-228577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349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503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8657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5811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kumimoji="0" lang="en-US" altLang="ja-JP" sz="1100" dirty="0" smtClean="0">
                <a:latin typeface="+mn-lt"/>
              </a:rPr>
              <a:t>ILC Accelerator</a:t>
            </a:r>
            <a:endParaRPr kumimoji="0" lang="en-US" altLang="ja-JP" sz="1100" dirty="0">
              <a:latin typeface="+mn-lt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4187318" y="6355774"/>
            <a:ext cx="1025644" cy="365125"/>
          </a:xfrm>
          <a:prstGeom prst="rect">
            <a:avLst/>
          </a:prstGeom>
          <a:noFill/>
        </p:spPr>
        <p:txBody>
          <a:bodyPr/>
          <a:lstStyle>
            <a:defPPr>
              <a:defRPr lang="ja-JP"/>
            </a:defPPr>
            <a:lvl1pPr marL="0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2886" indent="-228577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040" indent="-228577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194" indent="-228577" algn="l" defTabSz="457154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349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503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8657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5811" indent="-228577" algn="l" defTabSz="457154" rtl="0" eaLnBrk="0" fontAlgn="ctr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fld id="{606EC52A-7C5D-A740-A5E6-E98570762347}" type="slidenum">
              <a:rPr kumimoji="0" lang="en-US" altLang="ja-JP" sz="1100" smtClean="0">
                <a:latin typeface="+mn-lt"/>
              </a:rPr>
              <a:pPr/>
              <a:t>16</a:t>
            </a:fld>
            <a:endParaRPr kumimoji="0" lang="en-US" altLang="ja-JP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91939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タイトル 7"/>
          <p:cNvSpPr>
            <a:spLocks noGrp="1"/>
          </p:cNvSpPr>
          <p:nvPr>
            <p:ph type="title"/>
          </p:nvPr>
        </p:nvSpPr>
        <p:spPr>
          <a:xfrm>
            <a:off x="1387789" y="78286"/>
            <a:ext cx="7493000" cy="544512"/>
          </a:xfrm>
        </p:spPr>
        <p:txBody>
          <a:bodyPr>
            <a:normAutofit fontScale="90000"/>
          </a:bodyPr>
          <a:lstStyle/>
          <a:p>
            <a:r>
              <a:rPr lang="en-US" altLang="ja-JP" sz="3200" b="1" dirty="0">
                <a:solidFill>
                  <a:srgbClr val="000090"/>
                </a:solidFill>
                <a:cs typeface="Osaka"/>
              </a:rPr>
              <a:t>RDR (2007) to TDR (2012)  </a:t>
            </a:r>
            <a:endParaRPr lang="ja-JP" altLang="en-US" sz="3200" b="1" dirty="0">
              <a:solidFill>
                <a:srgbClr val="3366FF"/>
              </a:solidFill>
              <a:cs typeface="Osaka"/>
            </a:endParaRPr>
          </a:p>
        </p:txBody>
      </p:sp>
      <p:sp>
        <p:nvSpPr>
          <p:cNvPr id="17" name="コンテンツ プレースホルダー 1"/>
          <p:cNvSpPr>
            <a:spLocks noGrp="1"/>
          </p:cNvSpPr>
          <p:nvPr>
            <p:ph sz="half" idx="4294967295"/>
          </p:nvPr>
        </p:nvSpPr>
        <p:spPr>
          <a:xfrm>
            <a:off x="4872940" y="859730"/>
            <a:ext cx="4146550" cy="3830638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u="sng" dirty="0" smtClean="0">
                <a:solidFill>
                  <a:srgbClr val="000090"/>
                </a:solidFill>
                <a:latin typeface="Osaka"/>
                <a:ea typeface="Osaka"/>
                <a:cs typeface="Osaka"/>
              </a:rPr>
              <a:t> </a:t>
            </a:r>
            <a:r>
              <a:rPr kumimoji="1" lang="en-US" altLang="ja-JP" u="sng" dirty="0" smtClean="0">
                <a:solidFill>
                  <a:srgbClr val="000090"/>
                </a:solidFill>
                <a:latin typeface="+mn-lt"/>
                <a:ea typeface="Osaka"/>
                <a:cs typeface="Osaka"/>
              </a:rPr>
              <a:t>Cost Containment Effort</a:t>
            </a:r>
            <a:endParaRPr kumimoji="1" lang="en-US" altLang="ja-JP" sz="2400" dirty="0">
              <a:solidFill>
                <a:srgbClr val="3366FF"/>
              </a:solidFill>
              <a:latin typeface="+mn-lt"/>
            </a:endParaRPr>
          </a:p>
          <a:p>
            <a:r>
              <a:rPr kumimoji="1" lang="en-US" altLang="ja-JP" sz="2400" dirty="0">
                <a:solidFill>
                  <a:srgbClr val="000000"/>
                </a:solidFill>
                <a:latin typeface="+mn-lt"/>
              </a:rPr>
              <a:t>Single acc. Tunnel</a:t>
            </a:r>
          </a:p>
          <a:p>
            <a:r>
              <a:rPr kumimoji="1" lang="en-US" altLang="ja-JP" sz="2400" dirty="0">
                <a:solidFill>
                  <a:srgbClr val="3366FF"/>
                </a:solidFill>
                <a:latin typeface="+mn-lt"/>
              </a:rPr>
              <a:t>Reducing # bunches </a:t>
            </a:r>
          </a:p>
          <a:p>
            <a:pPr lvl="1"/>
            <a:r>
              <a:rPr kumimoji="1" lang="en-US" altLang="ja-JP" sz="1900" dirty="0">
                <a:solidFill>
                  <a:srgbClr val="000090"/>
                </a:solidFill>
              </a:rPr>
              <a:t>w/ smaller damping rings</a:t>
            </a:r>
          </a:p>
          <a:p>
            <a:r>
              <a:rPr kumimoji="1" lang="en-US" altLang="ja-JP" sz="2400" dirty="0">
                <a:solidFill>
                  <a:srgbClr val="3366FF"/>
                </a:solidFill>
                <a:latin typeface="+mn-lt"/>
              </a:rPr>
              <a:t>Allowing gradient spread</a:t>
            </a:r>
          </a:p>
          <a:p>
            <a:pPr lvl="1"/>
            <a:r>
              <a:rPr kumimoji="1" lang="en-US" altLang="ja-JP" sz="2200" dirty="0"/>
              <a:t>31.5 MV/m </a:t>
            </a:r>
            <a:r>
              <a:rPr kumimoji="1" lang="en-US" altLang="ja-JP" sz="2200" dirty="0">
                <a:solidFill>
                  <a:srgbClr val="FF0000"/>
                </a:solidFill>
              </a:rPr>
              <a:t>+/- 20 %, </a:t>
            </a:r>
          </a:p>
          <a:p>
            <a:r>
              <a:rPr kumimoji="1" lang="en-US" altLang="ja-JP" sz="2400" dirty="0">
                <a:solidFill>
                  <a:srgbClr val="3366FF"/>
                </a:solidFill>
                <a:latin typeface="+mn-lt"/>
              </a:rPr>
              <a:t>Site-dependent RF system: </a:t>
            </a:r>
          </a:p>
          <a:p>
            <a:pPr lvl="1"/>
            <a:r>
              <a:rPr kumimoji="1" lang="en-US" altLang="ja-JP" sz="2000" dirty="0"/>
              <a:t>Clustered on surface (KCS), </a:t>
            </a:r>
          </a:p>
          <a:p>
            <a:pPr lvl="1"/>
            <a:r>
              <a:rPr kumimoji="1" lang="en-US" altLang="ja-JP" sz="2000" dirty="0"/>
              <a:t>Distributed in </a:t>
            </a:r>
            <a:r>
              <a:rPr kumimoji="1" lang="en-US" altLang="ja-JP" sz="2000" dirty="0" smtClean="0"/>
              <a:t>tunnel  </a:t>
            </a:r>
            <a:r>
              <a:rPr kumimoji="1" lang="en-US" altLang="ja-JP" sz="2000" dirty="0"/>
              <a:t>(DKS)</a:t>
            </a:r>
            <a:endParaRPr kumimoji="1" lang="ja-JP" altLang="en-US" sz="2000" dirty="0">
              <a:solidFill>
                <a:srgbClr val="A6A6A6"/>
              </a:solidFill>
            </a:endParaRPr>
          </a:p>
        </p:txBody>
      </p:sp>
      <p:pic>
        <p:nvPicPr>
          <p:cNvPr id="15" name="Content Placeholder 3" descr="Figure-4-2.png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417364" y="4731197"/>
            <a:ext cx="1062037" cy="1471613"/>
          </a:xfrm>
          <a:ln>
            <a:solidFill>
              <a:srgbClr val="3366FF"/>
            </a:solidFill>
          </a:ln>
        </p:spPr>
      </p:pic>
      <p:sp>
        <p:nvSpPr>
          <p:cNvPr id="25640" name="日付プレースホルダ 10"/>
          <p:cNvSpPr>
            <a:spLocks noGrp="1"/>
          </p:cNvSpPr>
          <p:nvPr>
            <p:ph type="dt" sz="half" idx="4294967295"/>
          </p:nvPr>
        </p:nvSpPr>
        <p:spPr>
          <a:xfrm>
            <a:off x="5862446" y="6298736"/>
            <a:ext cx="2438400" cy="457200"/>
          </a:xfrm>
          <a:noFill/>
        </p:spPr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  <a:ea typeface="Arial Unicode MS" pitchFamily="-112" charset="0"/>
                <a:cs typeface="Arial Unicode MS" pitchFamily="-112" charset="0"/>
              </a:rPr>
              <a:t>Nan Phinney, 6/12/13</a:t>
            </a:r>
            <a:endParaRPr lang="en-US" altLang="ja-JP" dirty="0">
              <a:solidFill>
                <a:schemeClr val="tx1"/>
              </a:solidFill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4294967295"/>
          </p:nvPr>
        </p:nvSpPr>
        <p:spPr>
          <a:xfrm>
            <a:off x="914400" y="6398351"/>
            <a:ext cx="2446694" cy="457200"/>
          </a:xfrm>
        </p:spPr>
        <p:txBody>
          <a:bodyPr/>
          <a:lstStyle/>
          <a:p>
            <a:pPr algn="l"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ILC Accelerator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25639" name="スライド番号プレースホルダ 5"/>
          <p:cNvSpPr>
            <a:spLocks noGrp="1"/>
          </p:cNvSpPr>
          <p:nvPr>
            <p:ph type="sldNum" sz="quarter" idx="4294967295"/>
          </p:nvPr>
        </p:nvSpPr>
        <p:spPr>
          <a:xfrm>
            <a:off x="4170067" y="6400800"/>
            <a:ext cx="974690" cy="355136"/>
          </a:xfrm>
          <a:noFill/>
        </p:spPr>
        <p:txBody>
          <a:bodyPr/>
          <a:lstStyle/>
          <a:p>
            <a:fld id="{112B317A-387A-A64A-8604-D8065BCF9A73}" type="slidenum">
              <a:rPr lang="en-US" altLang="ja-JP" smtClean="0">
                <a:solidFill>
                  <a:schemeClr val="tx1"/>
                </a:solidFill>
                <a:ea typeface="Arial Unicode MS" pitchFamily="-112" charset="0"/>
                <a:cs typeface="Arial Unicode MS" pitchFamily="-112" charset="0"/>
              </a:rPr>
              <a:pPr/>
              <a:t>17</a:t>
            </a:fld>
            <a:endParaRPr lang="en-US" altLang="ja-JP" dirty="0" smtClean="0">
              <a:solidFill>
                <a:schemeClr val="tx1"/>
              </a:solidFill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2564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8710" y="835958"/>
            <a:ext cx="4620301" cy="3940309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434" y="4919533"/>
            <a:ext cx="2160147" cy="123747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921506" y="5040312"/>
            <a:ext cx="2307080" cy="1015663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RDR’07  </a:t>
            </a:r>
            <a:r>
              <a:rPr lang="en-US" altLang="ja-JP" b="1" dirty="0" smtClean="0">
                <a:solidFill>
                  <a:srgbClr val="000090"/>
                </a:solidFill>
                <a:sym typeface="Wingdings"/>
              </a:rPr>
              <a:t> </a:t>
            </a:r>
          </a:p>
          <a:p>
            <a:r>
              <a:rPr lang="en-US" altLang="ja-JP" sz="1200" b="1" dirty="0">
                <a:solidFill>
                  <a:srgbClr val="000090"/>
                </a:solidFill>
                <a:sym typeface="Wingdings"/>
              </a:rPr>
              <a:t>(Reference Design Rep.)</a:t>
            </a:r>
          </a:p>
          <a:p>
            <a:r>
              <a:rPr lang="en-US" altLang="ja-JP" b="1" dirty="0" smtClean="0">
                <a:solidFill>
                  <a:srgbClr val="000090"/>
                </a:solidFill>
                <a:sym typeface="Wingdings"/>
              </a:rPr>
              <a:t>          </a:t>
            </a:r>
            <a:r>
              <a:rPr lang="en-US" altLang="ja-JP" b="1" dirty="0" smtClean="0">
                <a:solidFill>
                  <a:srgbClr val="3366FF"/>
                </a:solidFill>
                <a:sym typeface="Wingdings"/>
              </a:rPr>
              <a:t>TDR’12</a:t>
            </a:r>
          </a:p>
          <a:p>
            <a:r>
              <a:rPr lang="en-US" altLang="ja-JP" sz="1200" b="1" dirty="0">
                <a:solidFill>
                  <a:srgbClr val="3366FF"/>
                </a:solidFill>
                <a:sym typeface="Wingdings"/>
              </a:rPr>
              <a:t>       (Technical Design Rep.)</a:t>
            </a:r>
            <a:endParaRPr lang="ja-JP" altLang="en-US" sz="1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632370" y="6219559"/>
            <a:ext cx="3113703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400" dirty="0"/>
              <a:t>Flat-land or Mountainous Tunnel Design</a:t>
            </a:r>
            <a:endParaRPr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615547" y="5419619"/>
            <a:ext cx="416391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1200" dirty="0"/>
              <a:t>5 m</a:t>
            </a:r>
            <a:endParaRPr lang="ja-JP" altLang="en-US" sz="1200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8660374" y="5169648"/>
            <a:ext cx="7471" cy="7490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右矢印 2"/>
          <p:cNvSpPr/>
          <p:nvPr/>
        </p:nvSpPr>
        <p:spPr bwMode="auto">
          <a:xfrm>
            <a:off x="2224875" y="2809023"/>
            <a:ext cx="509867" cy="389369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6" name="図 15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6220" t="44345" r="41974" b="40469"/>
          <a:stretch/>
        </p:blipFill>
        <p:spPr bwMode="auto">
          <a:xfrm>
            <a:off x="6732249" y="4735944"/>
            <a:ext cx="2299690" cy="14637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400885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>
          <a:xfrm>
            <a:off x="831273" y="1426710"/>
            <a:ext cx="7909604" cy="4635694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2400" dirty="0">
                <a:solidFill>
                  <a:srgbClr val="000090"/>
                </a:solidFill>
              </a:rPr>
              <a:t>SCRF technology and beam acceleration</a:t>
            </a:r>
            <a:r>
              <a:rPr kumimoji="1" lang="ja-JP" altLang="en-US" sz="2400" dirty="0">
                <a:solidFill>
                  <a:srgbClr val="000090"/>
                </a:solidFill>
              </a:rPr>
              <a:t>：</a:t>
            </a:r>
            <a:endParaRPr kumimoji="1" lang="en-US" altLang="ja-JP" sz="2400" dirty="0">
              <a:solidFill>
                <a:srgbClr val="000090"/>
              </a:solidFill>
            </a:endParaRPr>
          </a:p>
          <a:p>
            <a:pPr lvl="1"/>
            <a:r>
              <a:rPr kumimoji="1" lang="en-US" altLang="ja-JP" sz="2000" dirty="0"/>
              <a:t>Cavity Gradient required</a:t>
            </a:r>
            <a:r>
              <a:rPr kumimoji="1" lang="ja-JP" altLang="en-US" sz="2000" dirty="0"/>
              <a:t>：</a:t>
            </a:r>
            <a:r>
              <a:rPr kumimoji="1" lang="en-US" altLang="ja-JP" sz="2000" dirty="0">
                <a:solidFill>
                  <a:srgbClr val="3366FF"/>
                </a:solidFill>
              </a:rPr>
              <a:t>31.5 </a:t>
            </a:r>
            <a:r>
              <a:rPr kumimoji="1" lang="en-US" altLang="ja-JP" sz="2000" dirty="0" smtClean="0">
                <a:solidFill>
                  <a:srgbClr val="3366FF"/>
                </a:solidFill>
              </a:rPr>
              <a:t>MV/m</a:t>
            </a:r>
          </a:p>
          <a:p>
            <a:pPr lvl="2"/>
            <a:r>
              <a:rPr kumimoji="1" lang="en-US" altLang="ja-JP" u="sng" dirty="0" smtClean="0">
                <a:latin typeface="Osaka"/>
                <a:ea typeface="Osaka"/>
                <a:cs typeface="Osaka"/>
              </a:rPr>
              <a:t>ILC </a:t>
            </a:r>
            <a:r>
              <a:rPr kumimoji="1" lang="en-US" altLang="ja-JP" u="sng" dirty="0">
                <a:latin typeface="Osaka"/>
                <a:ea typeface="Osaka"/>
                <a:cs typeface="Osaka"/>
              </a:rPr>
              <a:t>SCRF cavity R&amp;D </a:t>
            </a:r>
            <a:endParaRPr lang="en-US" altLang="ja-JP" dirty="0">
              <a:latin typeface="Osaka"/>
              <a:ea typeface="Osaka"/>
              <a:cs typeface="Osaka"/>
            </a:endParaRPr>
          </a:p>
          <a:p>
            <a:pPr lvl="3"/>
            <a:r>
              <a:rPr lang="en-US" altLang="ja-JP" sz="1800" dirty="0">
                <a:latin typeface="Osaka"/>
                <a:ea typeface="Osaka"/>
                <a:cs typeface="Osaka"/>
              </a:rPr>
              <a:t>Effort for ~ 7 x Gradient (KEK-TRISTAN, CERN-LEP) </a:t>
            </a:r>
          </a:p>
          <a:p>
            <a:pPr lvl="3"/>
            <a:r>
              <a:rPr kumimoji="1" lang="en-US" altLang="ja-JP" sz="1800" dirty="0">
                <a:latin typeface="Osaka"/>
                <a:ea typeface="Osaka"/>
                <a:cs typeface="Osaka"/>
              </a:rPr>
              <a:t>Gradient Progress </a:t>
            </a:r>
            <a:r>
              <a:rPr kumimoji="1" lang="ja-JP" altLang="en-US" sz="1800" dirty="0">
                <a:latin typeface="Osaka"/>
                <a:ea typeface="Osaka"/>
                <a:cs typeface="Osaka"/>
              </a:rPr>
              <a:t>：　</a:t>
            </a:r>
            <a:r>
              <a:rPr kumimoji="1" lang="en-US" altLang="ja-JP" sz="1800" dirty="0">
                <a:solidFill>
                  <a:srgbClr val="3366FF"/>
                </a:solidFill>
                <a:latin typeface="Osaka"/>
                <a:ea typeface="Osaka"/>
                <a:cs typeface="Osaka"/>
              </a:rPr>
              <a:t>&lt; 37 MV/m&gt; </a:t>
            </a:r>
            <a:r>
              <a:rPr kumimoji="1" lang="ja-JP" altLang="en-US" sz="1800" dirty="0" smtClean="0">
                <a:latin typeface="Osaka"/>
                <a:ea typeface="Osaka"/>
                <a:cs typeface="Osaka"/>
              </a:rPr>
              <a:t>（</a:t>
            </a:r>
            <a:r>
              <a:rPr kumimoji="1" lang="en-US" altLang="ja-JP" sz="1800" dirty="0">
                <a:solidFill>
                  <a:srgbClr val="FF0000"/>
                </a:solidFill>
                <a:latin typeface="Osaka"/>
                <a:ea typeface="Osaka"/>
                <a:cs typeface="Osaka"/>
              </a:rPr>
              <a:t>Record</a:t>
            </a:r>
            <a:r>
              <a:rPr kumimoji="1" lang="ja-JP" altLang="en-US" sz="1800" dirty="0">
                <a:solidFill>
                  <a:srgbClr val="FF0000"/>
                </a:solidFill>
                <a:latin typeface="Osaka"/>
                <a:ea typeface="Osaka"/>
                <a:cs typeface="Osaka"/>
              </a:rPr>
              <a:t>：</a:t>
            </a:r>
            <a:r>
              <a:rPr kumimoji="1" lang="en-US" altLang="ja-JP" sz="1800" dirty="0">
                <a:solidFill>
                  <a:srgbClr val="FF0000"/>
                </a:solidFill>
                <a:latin typeface="Osaka"/>
                <a:ea typeface="Osaka"/>
                <a:cs typeface="Osaka"/>
              </a:rPr>
              <a:t>46 MV/m </a:t>
            </a:r>
            <a:r>
              <a:rPr kumimoji="1" lang="en-US" altLang="ja-JP" sz="1800" dirty="0">
                <a:solidFill>
                  <a:srgbClr val="000090"/>
                </a:solidFill>
                <a:latin typeface="Osaka"/>
                <a:ea typeface="Osaka"/>
                <a:cs typeface="Osaka"/>
              </a:rPr>
              <a:t>at DESY</a:t>
            </a:r>
            <a:r>
              <a:rPr kumimoji="1" lang="en-US" altLang="ja-JP" sz="1800" dirty="0">
                <a:latin typeface="Osaka"/>
                <a:ea typeface="Osaka"/>
                <a:cs typeface="Osaka"/>
              </a:rPr>
              <a:t>) </a:t>
            </a:r>
          </a:p>
          <a:p>
            <a:pPr lvl="3"/>
            <a:r>
              <a:rPr kumimoji="1" lang="en-US" altLang="ja-JP" sz="1800" dirty="0">
                <a:latin typeface="Osaka"/>
                <a:ea typeface="Osaka"/>
                <a:cs typeface="Osaka"/>
              </a:rPr>
              <a:t>System engineering</a:t>
            </a:r>
            <a:r>
              <a:rPr kumimoji="1" lang="ja-JP" altLang="en-US" sz="1800" dirty="0">
                <a:latin typeface="Osaka"/>
                <a:ea typeface="Osaka"/>
                <a:cs typeface="Osaka"/>
              </a:rPr>
              <a:t>：</a:t>
            </a:r>
            <a:r>
              <a:rPr kumimoji="1" lang="en-US" altLang="ja-JP" sz="1800" dirty="0">
                <a:latin typeface="Osaka"/>
                <a:ea typeface="Osaka"/>
                <a:cs typeface="Osaka"/>
              </a:rPr>
              <a:t> S1-Global program with global effort</a:t>
            </a:r>
          </a:p>
          <a:p>
            <a:pPr lvl="1"/>
            <a:r>
              <a:rPr kumimoji="1" lang="en-US" altLang="ja-JP" sz="2000" dirty="0"/>
              <a:t>Industrialization of cavity production</a:t>
            </a:r>
          </a:p>
          <a:p>
            <a:pPr marL="0" indent="0">
              <a:buNone/>
            </a:pPr>
            <a:r>
              <a:rPr kumimoji="1" lang="en-US" altLang="ja-JP" sz="2400" dirty="0" smtClean="0">
                <a:solidFill>
                  <a:srgbClr val="000090"/>
                </a:solidFill>
              </a:rPr>
              <a:t>Electron </a:t>
            </a:r>
            <a:r>
              <a:rPr kumimoji="1" lang="en-US" altLang="ja-JP" sz="2400" dirty="0">
                <a:solidFill>
                  <a:srgbClr val="000090"/>
                </a:solidFill>
              </a:rPr>
              <a:t>Cloud </a:t>
            </a:r>
            <a:r>
              <a:rPr kumimoji="1" lang="en-US" altLang="ja-JP" sz="2400" dirty="0" smtClean="0">
                <a:solidFill>
                  <a:srgbClr val="000090"/>
                </a:solidFill>
              </a:rPr>
              <a:t>Mitigation </a:t>
            </a:r>
            <a:r>
              <a:rPr kumimoji="1" lang="en-US" altLang="ja-JP" sz="2000" b="0" dirty="0" smtClean="0">
                <a:solidFill>
                  <a:srgbClr val="0070C0"/>
                </a:solidFill>
              </a:rPr>
              <a:t>(CESR-TA)</a:t>
            </a:r>
            <a:endParaRPr kumimoji="1" lang="en-US" altLang="ja-JP" sz="2000" b="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kumimoji="1" lang="en-US" altLang="ja-JP" sz="2400" dirty="0">
                <a:solidFill>
                  <a:srgbClr val="000090"/>
                </a:solidFill>
              </a:rPr>
              <a:t>Nano-beam handling :</a:t>
            </a:r>
            <a:r>
              <a:rPr kumimoji="1" lang="ja-JP" altLang="en-US" sz="2400" dirty="0">
                <a:solidFill>
                  <a:srgbClr val="000090"/>
                </a:solidFill>
              </a:rPr>
              <a:t>　</a:t>
            </a:r>
            <a:endParaRPr kumimoji="1" lang="en-US" altLang="ja-JP" sz="2400" dirty="0">
              <a:solidFill>
                <a:srgbClr val="000090"/>
              </a:solidFill>
            </a:endParaRPr>
          </a:p>
          <a:p>
            <a:pPr lvl="1"/>
            <a:r>
              <a:rPr kumimoji="1" lang="en-US" altLang="ja-JP" sz="2000" dirty="0"/>
              <a:t>ILC </a:t>
            </a:r>
            <a:r>
              <a:rPr kumimoji="1" lang="en-US" altLang="ja-JP" sz="2000" dirty="0" smtClean="0"/>
              <a:t>requires </a:t>
            </a:r>
            <a:r>
              <a:rPr kumimoji="1" lang="en-US" altLang="ja-JP" sz="2000" dirty="0"/>
              <a:t>a beam size </a:t>
            </a:r>
            <a:r>
              <a:rPr kumimoji="1" lang="en-US" altLang="ja-JP" sz="2000" dirty="0">
                <a:solidFill>
                  <a:srgbClr val="3366FF"/>
                </a:solidFill>
              </a:rPr>
              <a:t>~ 6 nm </a:t>
            </a:r>
            <a:r>
              <a:rPr kumimoji="1" lang="en-US" altLang="ja-JP" sz="2000" dirty="0"/>
              <a:t>(vertical)  and stability ~2nm:  </a:t>
            </a:r>
          </a:p>
          <a:p>
            <a:pPr lvl="2"/>
            <a:r>
              <a:rPr kumimoji="1" lang="en-US" altLang="ja-JP" dirty="0">
                <a:latin typeface="Osaka"/>
                <a:ea typeface="Osaka"/>
                <a:cs typeface="Osaka"/>
              </a:rPr>
              <a:t>Progress in </a:t>
            </a:r>
            <a:r>
              <a:rPr kumimoji="1" lang="en-US" altLang="ja-JP" dirty="0" smtClean="0"/>
              <a:t>KEK-ATF2:</a:t>
            </a:r>
            <a:endParaRPr kumimoji="1" lang="en-US" altLang="ja-JP" dirty="0"/>
          </a:p>
          <a:p>
            <a:pPr lvl="3"/>
            <a:r>
              <a:rPr kumimoji="1" lang="en-US" altLang="ja-JP" sz="1800" dirty="0" smtClean="0"/>
              <a:t>achieved </a:t>
            </a:r>
            <a:r>
              <a:rPr kumimoji="1" lang="en-US" altLang="ja-JP" sz="1800" dirty="0">
                <a:solidFill>
                  <a:srgbClr val="FF0000"/>
                </a:solidFill>
              </a:rPr>
              <a:t>~70 nm (at 1.3 </a:t>
            </a:r>
            <a:r>
              <a:rPr kumimoji="1" lang="en-US" altLang="ja-JP" sz="1800" dirty="0" err="1">
                <a:solidFill>
                  <a:srgbClr val="FF0000"/>
                </a:solidFill>
              </a:rPr>
              <a:t>GeV</a:t>
            </a:r>
            <a:r>
              <a:rPr kumimoji="1" lang="en-US" altLang="ja-JP" sz="1800" dirty="0">
                <a:solidFill>
                  <a:srgbClr val="FF0000"/>
                </a:solidFill>
              </a:rPr>
              <a:t>)</a:t>
            </a:r>
            <a:r>
              <a:rPr kumimoji="1" lang="en-US" altLang="ja-JP" sz="1800" dirty="0"/>
              <a:t>, </a:t>
            </a:r>
          </a:p>
          <a:p>
            <a:pPr lvl="3"/>
            <a:r>
              <a:rPr kumimoji="1" lang="en-US" altLang="ja-JP" sz="1800" dirty="0"/>
              <a:t>corresponding to 10 nm (at 250 </a:t>
            </a:r>
            <a:r>
              <a:rPr kumimoji="1" lang="en-US" altLang="ja-JP" sz="1800" dirty="0" err="1"/>
              <a:t>GeV</a:t>
            </a:r>
            <a:r>
              <a:rPr kumimoji="1" lang="en-US" altLang="ja-JP" sz="1800" dirty="0"/>
              <a:t>, ILC)</a:t>
            </a:r>
          </a:p>
          <a:p>
            <a:pPr lvl="1"/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10" name="タイトル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>
                <a:ea typeface="Osaka"/>
                <a:cs typeface="Osaka"/>
              </a:rPr>
              <a:t>Major R&amp;D Efforts in TD Phase  </a:t>
            </a:r>
            <a:endParaRPr kumimoji="1" lang="ja-JP" altLang="en-US" b="1" dirty="0">
              <a:ea typeface="Osaka"/>
              <a:cs typeface="Osaka"/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Nan Phinney, 6/12/13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ILC Accelerator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9C48C-D733-1745-8254-B98F368A1390}" type="slidenum">
              <a:rPr lang="en-US" altLang="ja-JP" smtClean="0">
                <a:solidFill>
                  <a:schemeClr val="tx1"/>
                </a:solidFill>
              </a:rPr>
              <a:pPr>
                <a:defRPr/>
              </a:pPr>
              <a:t>18</a:t>
            </a:fld>
            <a:endParaRPr lang="en-US" altLang="ja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3781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546" y="696579"/>
            <a:ext cx="7481455" cy="500303"/>
          </a:xfrm>
        </p:spPr>
        <p:txBody>
          <a:bodyPr/>
          <a:lstStyle/>
          <a:p>
            <a:r>
              <a:rPr lang="en-US" altLang="ja-JP" sz="3600" dirty="0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2400" dirty="0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2831128"/>
              </p:ext>
            </p:extLst>
          </p:nvPr>
        </p:nvGraphicFramePr>
        <p:xfrm>
          <a:off x="143936" y="1325127"/>
          <a:ext cx="8862215" cy="4774918"/>
        </p:xfrm>
        <a:graphic>
          <a:graphicData uri="http://schemas.openxmlformats.org/drawingml/2006/table">
            <a:tbl>
              <a:tblPr/>
              <a:tblGrid>
                <a:gridCol w="2588081"/>
                <a:gridCol w="844863"/>
                <a:gridCol w="667830"/>
                <a:gridCol w="477508"/>
                <a:gridCol w="492857"/>
                <a:gridCol w="535492"/>
                <a:gridCol w="470687"/>
                <a:gridCol w="630993"/>
                <a:gridCol w="1088038"/>
                <a:gridCol w="1065866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45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</a:t>
                      </a:r>
                      <a:r>
                        <a:rPr kumimoji="0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vert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test to 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57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cryomodule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NML/ASTA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QB, STF2 (KEK)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45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8168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Communication with industry: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1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Visit Vendors (2009),  Organize Workshop (2010)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visit and communication, Organize 2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workshop (2011)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3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communication and study contracted with selected vendors (2011-2012)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日付プレースホルダー 6"/>
          <p:cNvSpPr txBox="1">
            <a:spLocks/>
          </p:cNvSpPr>
          <p:nvPr/>
        </p:nvSpPr>
        <p:spPr>
          <a:xfrm>
            <a:off x="6553490" y="636911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Nan Phinney, 6/12/13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8" name="フッター プレースホルダー 7"/>
          <p:cNvSpPr txBox="1">
            <a:spLocks/>
          </p:cNvSpPr>
          <p:nvPr/>
        </p:nvSpPr>
        <p:spPr>
          <a:xfrm>
            <a:off x="656170" y="6355774"/>
            <a:ext cx="10072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ILC Accelerator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9" name="スライド番号プレースホルダー 8"/>
          <p:cNvSpPr txBox="1">
            <a:spLocks/>
          </p:cNvSpPr>
          <p:nvPr/>
        </p:nvSpPr>
        <p:spPr>
          <a:xfrm>
            <a:off x="4187318" y="6355774"/>
            <a:ext cx="832156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F69C48C-D733-1745-8254-B98F368A1390}" type="slidenum">
              <a:rPr lang="en-US" altLang="ja-JP" smtClean="0">
                <a:solidFill>
                  <a:schemeClr val="tx1"/>
                </a:solidFill>
              </a:rPr>
              <a:pPr>
                <a:defRPr/>
              </a:pPr>
              <a:t>19</a:t>
            </a:fld>
            <a:endParaRPr lang="en-US" altLang="ja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1105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1355" y="76200"/>
            <a:ext cx="5421734" cy="914400"/>
          </a:xfrm>
        </p:spPr>
        <p:txBody>
          <a:bodyPr/>
          <a:lstStyle/>
          <a:p>
            <a:pPr algn="l"/>
            <a:r>
              <a:rPr lang="en-US" dirty="0" smtClean="0"/>
              <a:t>The Beginning – </a:t>
            </a:r>
            <a:r>
              <a:rPr lang="en-US" i="1" u="sng" dirty="0" smtClean="0">
                <a:solidFill>
                  <a:srgbClr val="FF0000"/>
                </a:solidFill>
              </a:rPr>
              <a:t>an idea</a:t>
            </a:r>
            <a:endParaRPr lang="en-US" i="1" u="sng" dirty="0">
              <a:solidFill>
                <a:srgbClr val="FF0000"/>
              </a:solidFill>
            </a:endParaRPr>
          </a:p>
        </p:txBody>
      </p:sp>
      <p:sp>
        <p:nvSpPr>
          <p:cNvPr id="159747" name="Text Box 3"/>
          <p:cNvSpPr txBox="1">
            <a:spLocks noChangeArrowheads="1"/>
          </p:cNvSpPr>
          <p:nvPr/>
        </p:nvSpPr>
        <p:spPr bwMode="auto">
          <a:xfrm>
            <a:off x="372533" y="1421309"/>
            <a:ext cx="8229600" cy="14773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A Possible Apparatus for Electron-Clashing Experiments</a:t>
            </a:r>
            <a:r>
              <a:rPr lang="en-US" sz="2400" b="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 (*).</a:t>
            </a:r>
          </a:p>
          <a:p>
            <a:pPr algn="ctr" fontAlgn="base">
              <a:spcBef>
                <a:spcPct val="50000"/>
              </a:spcBef>
            </a:pPr>
            <a:r>
              <a:rPr lang="en-US" sz="2400" b="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M. </a:t>
            </a:r>
            <a:r>
              <a:rPr lang="en-US" sz="2400" b="0" dirty="0" err="1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Tigner</a:t>
            </a:r>
            <a:endParaRPr lang="en-US" sz="2400" b="0" dirty="0">
              <a:solidFill>
                <a:srgbClr val="000000"/>
              </a:solidFill>
              <a:latin typeface="Times New Roman" charset="0"/>
              <a:ea typeface="ＭＳ Ｐゴシック" charset="0"/>
              <a:cs typeface="Arial Unicode MS"/>
            </a:endParaRPr>
          </a:p>
          <a:p>
            <a:pPr algn="ctr" fontAlgn="base">
              <a:spcBef>
                <a:spcPct val="50000"/>
              </a:spcBef>
            </a:pPr>
            <a:r>
              <a:rPr lang="en-US" sz="2000" b="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Laboratory of Nuclear Studies. </a:t>
            </a:r>
            <a:r>
              <a:rPr lang="en-US" sz="2000" i="1" u="sng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Cornell</a:t>
            </a:r>
            <a:r>
              <a:rPr lang="en-US" sz="2000" b="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 </a:t>
            </a:r>
            <a:r>
              <a:rPr lang="en-US" sz="2000" i="1" u="sng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University</a:t>
            </a:r>
            <a:r>
              <a:rPr lang="en-US" sz="2000" b="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 - Ithaca, N.Y.</a:t>
            </a:r>
            <a:endParaRPr lang="en-US" sz="2400" b="0" dirty="0">
              <a:solidFill>
                <a:srgbClr val="000000"/>
              </a:solidFill>
              <a:latin typeface="Times New Roman" charset="0"/>
              <a:ea typeface="ＭＳ Ｐゴシック" charset="0"/>
              <a:cs typeface="Arial Unicode MS"/>
            </a:endParaRP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3293533" y="3205045"/>
            <a:ext cx="5562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</a:pPr>
            <a:r>
              <a:rPr lang="en-US" sz="2400" b="0" dirty="0">
                <a:solidFill>
                  <a:srgbClr val="FFFFFF">
                    <a:lumMod val="65000"/>
                  </a:srgbClr>
                </a:solidFill>
                <a:latin typeface="Times New Roman" charset="0"/>
                <a:ea typeface="ＭＳ Ｐゴシック" charset="0"/>
                <a:cs typeface="Arial Unicode MS"/>
              </a:rPr>
              <a:t>M. </a:t>
            </a:r>
            <a:r>
              <a:rPr lang="en-US" sz="2400" b="0" dirty="0" err="1">
                <a:solidFill>
                  <a:srgbClr val="FFFFFF">
                    <a:lumMod val="65000"/>
                  </a:srgbClr>
                </a:solidFill>
                <a:latin typeface="Times New Roman" charset="0"/>
                <a:ea typeface="ＭＳ Ｐゴシック" charset="0"/>
                <a:cs typeface="Arial Unicode MS"/>
              </a:rPr>
              <a:t>Tigner</a:t>
            </a:r>
            <a:r>
              <a:rPr lang="en-US" sz="2400" b="0" dirty="0">
                <a:solidFill>
                  <a:srgbClr val="FFFFFF">
                    <a:lumMod val="65000"/>
                  </a:srgbClr>
                </a:solidFill>
                <a:latin typeface="Times New Roman" charset="0"/>
                <a:ea typeface="ＭＳ Ｐゴシック" charset="0"/>
                <a:cs typeface="Arial Unicode MS"/>
              </a:rPr>
              <a:t>, </a:t>
            </a:r>
            <a:br>
              <a:rPr lang="en-US" sz="2400" b="0" dirty="0">
                <a:solidFill>
                  <a:srgbClr val="FFFFFF">
                    <a:lumMod val="65000"/>
                  </a:srgbClr>
                </a:solidFill>
                <a:latin typeface="Times New Roman" charset="0"/>
                <a:ea typeface="ＭＳ Ｐゴシック" charset="0"/>
                <a:cs typeface="Arial Unicode MS"/>
              </a:rPr>
            </a:br>
            <a:r>
              <a:rPr lang="en-US" sz="2400" b="0" dirty="0" err="1">
                <a:solidFill>
                  <a:srgbClr val="FFFFFF">
                    <a:lumMod val="65000"/>
                  </a:srgbClr>
                </a:solidFill>
                <a:latin typeface="Times New Roman" charset="0"/>
                <a:ea typeface="ＭＳ Ｐゴシック" charset="0"/>
                <a:cs typeface="Arial Unicode MS"/>
              </a:rPr>
              <a:t>Nuovo</a:t>
            </a:r>
            <a:r>
              <a:rPr lang="en-US" sz="2400" b="0" dirty="0">
                <a:solidFill>
                  <a:srgbClr val="FFFFFF">
                    <a:lumMod val="65000"/>
                  </a:srgbClr>
                </a:solidFill>
                <a:latin typeface="Times New Roman" charset="0"/>
                <a:ea typeface="ＭＳ Ｐゴシック" charset="0"/>
                <a:cs typeface="Arial Unicode MS"/>
              </a:rPr>
              <a:t> </a:t>
            </a:r>
            <a:r>
              <a:rPr lang="en-US" sz="2400" b="0" dirty="0" err="1">
                <a:solidFill>
                  <a:srgbClr val="FFFFFF">
                    <a:lumMod val="65000"/>
                  </a:srgbClr>
                </a:solidFill>
                <a:latin typeface="Times New Roman" charset="0"/>
                <a:ea typeface="ＭＳ Ｐゴシック" charset="0"/>
                <a:cs typeface="Arial Unicode MS"/>
              </a:rPr>
              <a:t>Cimento</a:t>
            </a:r>
            <a:r>
              <a:rPr lang="en-US" sz="2400" b="0" dirty="0">
                <a:solidFill>
                  <a:srgbClr val="FFFFFF">
                    <a:lumMod val="65000"/>
                  </a:srgbClr>
                </a:solidFill>
                <a:latin typeface="Times New Roman" charset="0"/>
                <a:ea typeface="ＭＳ Ｐゴシック" charset="0"/>
                <a:cs typeface="Arial Unicode MS"/>
              </a:rPr>
              <a:t> </a:t>
            </a:r>
            <a:r>
              <a:rPr lang="en-US" sz="2400" dirty="0">
                <a:solidFill>
                  <a:srgbClr val="FFFFFF">
                    <a:lumMod val="65000"/>
                  </a:srgbClr>
                </a:solidFill>
                <a:latin typeface="Times New Roman" charset="0"/>
                <a:ea typeface="ＭＳ Ｐゴシック" charset="0"/>
                <a:cs typeface="Arial Unicode MS"/>
              </a:rPr>
              <a:t>37</a:t>
            </a:r>
            <a:r>
              <a:rPr lang="en-US" sz="2400" b="0" dirty="0">
                <a:solidFill>
                  <a:srgbClr val="FFFFFF">
                    <a:lumMod val="65000"/>
                  </a:srgbClr>
                </a:solidFill>
                <a:latin typeface="Times New Roman" charset="0"/>
                <a:ea typeface="ＭＳ Ｐゴシック" charset="0"/>
                <a:cs typeface="Arial Unicode MS"/>
              </a:rPr>
              <a:t> (1965) 1228</a:t>
            </a:r>
          </a:p>
        </p:txBody>
      </p:sp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287867" y="4326467"/>
            <a:ext cx="62484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</a:pPr>
            <a:r>
              <a:rPr lang="en-US" sz="2000" b="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Arial Unicode MS"/>
              </a:rPr>
              <a:t>“While the storage ring concept for providing clashing-beam experiments (</a:t>
            </a:r>
            <a:r>
              <a:rPr lang="en-US" sz="2000" b="0" baseline="300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Arial Unicode MS"/>
              </a:rPr>
              <a:t>1</a:t>
            </a:r>
            <a:r>
              <a:rPr lang="en-US" sz="2000" b="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Arial Unicode MS"/>
              </a:rPr>
              <a:t>) is very elegant in concept it seems worth-while at the present juncture to investigate other methods which, while less elegant and superficially more complex may prove more tractable.”</a:t>
            </a:r>
          </a:p>
        </p:txBody>
      </p:sp>
      <p:pic>
        <p:nvPicPr>
          <p:cNvPr id="2" name="Picture 1" descr="Tigner_Maury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951056" y="4094863"/>
            <a:ext cx="1819086" cy="210180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chemeClr val="tx1"/>
                </a:solidFill>
              </a:rPr>
              <a:pPr/>
              <a:t>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Nan Phinney, 6/12/13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ILC Accelerator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684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2"/>
          <p:cNvSpPr>
            <a:spLocks noGrp="1"/>
          </p:cNvSpPr>
          <p:nvPr>
            <p:ph type="title"/>
          </p:nvPr>
        </p:nvSpPr>
        <p:spPr>
          <a:xfrm>
            <a:off x="831274" y="675985"/>
            <a:ext cx="7481455" cy="500303"/>
          </a:xfrm>
          <a:noFill/>
        </p:spPr>
        <p:txBody>
          <a:bodyPr/>
          <a:lstStyle/>
          <a:p>
            <a:pPr>
              <a:defRPr/>
            </a:pPr>
            <a:r>
              <a:rPr lang="en-US" altLang="ja-JP" sz="3200" dirty="0">
                <a:latin typeface="Arial" charset="0"/>
                <a:cs typeface="Arial Unicode MS" charset="0"/>
              </a:rPr>
              <a:t>Progress in SCRF Cavity Gradient</a:t>
            </a:r>
            <a:endParaRPr lang="en-US" altLang="ja-JP" sz="2400" dirty="0">
              <a:solidFill>
                <a:srgbClr val="3366FF"/>
              </a:solidFill>
              <a:latin typeface="Arial" charset="0"/>
            </a:endParaRPr>
          </a:p>
        </p:txBody>
      </p:sp>
      <p:pic>
        <p:nvPicPr>
          <p:cNvPr id="41989" name="Picture 3"/>
          <p:cNvPicPr>
            <a:picLocks noGrp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832" b="-2177"/>
          <a:stretch>
            <a:fillRect/>
          </a:stretch>
        </p:blipFill>
        <p:spPr>
          <a:xfrm>
            <a:off x="1" y="1219201"/>
            <a:ext cx="5611813" cy="4976813"/>
          </a:xfrm>
        </p:spPr>
      </p:pic>
      <p:sp>
        <p:nvSpPr>
          <p:cNvPr id="41990" name="テキスト ボックス 9"/>
          <p:cNvSpPr txBox="1">
            <a:spLocks noChangeArrowheads="1"/>
          </p:cNvSpPr>
          <p:nvPr/>
        </p:nvSpPr>
        <p:spPr bwMode="auto">
          <a:xfrm>
            <a:off x="5790370" y="3518166"/>
            <a:ext cx="3048000" cy="2677646"/>
          </a:xfrm>
          <a:prstGeom prst="rect">
            <a:avLst/>
          </a:prstGeom>
          <a:solidFill>
            <a:srgbClr val="FFFF00"/>
          </a:solidFill>
          <a:ln w="9525">
            <a:solidFill>
              <a:srgbClr val="008000"/>
            </a:solidFill>
            <a:miter lim="800000"/>
            <a:headEnd/>
            <a:tailEnd/>
          </a:ln>
          <a:extLst/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dirty="0"/>
              <a:t>Production yield</a:t>
            </a:r>
            <a:r>
              <a:rPr kumimoji="0" lang="en-US" altLang="ja-JP" dirty="0">
                <a:solidFill>
                  <a:srgbClr val="3366FF"/>
                </a:solidFill>
              </a:rPr>
              <a:t>:  </a:t>
            </a:r>
          </a:p>
          <a:p>
            <a:r>
              <a:rPr kumimoji="0" lang="en-US" altLang="ja-JP" dirty="0">
                <a:solidFill>
                  <a:srgbClr val="3366FF"/>
                </a:solidFill>
              </a:rPr>
              <a:t>94 % </a:t>
            </a:r>
            <a:r>
              <a:rPr kumimoji="0" lang="en-US" altLang="ja-JP" dirty="0"/>
              <a:t>at &gt; 28 MV/m,</a:t>
            </a:r>
          </a:p>
          <a:p>
            <a:r>
              <a:rPr kumimoji="0" lang="en-US" altLang="ja-JP" dirty="0"/>
              <a:t> </a:t>
            </a:r>
          </a:p>
          <a:p>
            <a:r>
              <a:rPr kumimoji="0" lang="en-US" altLang="ja-JP" dirty="0"/>
              <a:t>Average gradient: </a:t>
            </a:r>
          </a:p>
          <a:p>
            <a:r>
              <a:rPr kumimoji="0" lang="en-US" altLang="ja-JP" dirty="0">
                <a:solidFill>
                  <a:srgbClr val="FF0000"/>
                </a:solidFill>
              </a:rPr>
              <a:t>37.1 MV/</a:t>
            </a:r>
            <a:r>
              <a:rPr kumimoji="0" lang="en-US" altLang="ja-JP" dirty="0" smtClean="0">
                <a:solidFill>
                  <a:srgbClr val="FF0000"/>
                </a:solidFill>
              </a:rPr>
              <a:t>m</a:t>
            </a:r>
          </a:p>
          <a:p>
            <a:endParaRPr kumimoji="0" lang="en-US" altLang="ja-JP" dirty="0">
              <a:solidFill>
                <a:srgbClr val="FF0000"/>
              </a:solidFill>
            </a:endParaRPr>
          </a:p>
          <a:p>
            <a:r>
              <a:rPr kumimoji="0" lang="en-US" altLang="ja-JP" dirty="0" smtClean="0">
                <a:solidFill>
                  <a:srgbClr val="000090"/>
                </a:solidFill>
              </a:rPr>
              <a:t>reached in 2012</a:t>
            </a:r>
            <a:endParaRPr lang="ja-JP" altLang="en-US" dirty="0">
              <a:solidFill>
                <a:srgbClr val="000090"/>
              </a:solidFill>
            </a:endParaRPr>
          </a:p>
        </p:txBody>
      </p:sp>
      <p:pic>
        <p:nvPicPr>
          <p:cNvPr id="9" name="図 8" descr="TESLA-like Cavity (KAKO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90370" y="1190730"/>
            <a:ext cx="3048000" cy="2031999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4086125" y="2062316"/>
            <a:ext cx="762000" cy="762000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日付プレースホルダー 6"/>
          <p:cNvSpPr txBox="1">
            <a:spLocks/>
          </p:cNvSpPr>
          <p:nvPr/>
        </p:nvSpPr>
        <p:spPr>
          <a:xfrm>
            <a:off x="6553490" y="636911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Nan Phinney, 6/12/13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6" name="フッター プレースホルダー 7"/>
          <p:cNvSpPr txBox="1">
            <a:spLocks/>
          </p:cNvSpPr>
          <p:nvPr/>
        </p:nvSpPr>
        <p:spPr>
          <a:xfrm>
            <a:off x="656170" y="6355774"/>
            <a:ext cx="10072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smtClean="0">
                <a:solidFill>
                  <a:schemeClr val="tx1"/>
                </a:solidFill>
              </a:rPr>
              <a:t>ILC Accelerator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7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4187318" y="6355774"/>
            <a:ext cx="832156" cy="365125"/>
          </a:xfrm>
        </p:spPr>
        <p:txBody>
          <a:bodyPr/>
          <a:lstStyle/>
          <a:p>
            <a:pPr>
              <a:defRPr/>
            </a:pPr>
            <a:fld id="{4F69C48C-D733-1745-8254-B98F368A1390}" type="slidenum">
              <a:rPr lang="en-US" altLang="ja-JP" smtClean="0">
                <a:solidFill>
                  <a:schemeClr val="tx1"/>
                </a:solidFill>
              </a:rPr>
              <a:pPr>
                <a:defRPr/>
              </a:pPr>
              <a:t>20</a:t>
            </a:fld>
            <a:endParaRPr lang="en-US" altLang="ja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5101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969342" y="101105"/>
            <a:ext cx="5962819" cy="500303"/>
          </a:xfrm>
        </p:spPr>
        <p:txBody>
          <a:bodyPr/>
          <a:lstStyle/>
          <a:p>
            <a:r>
              <a:rPr lang="en-US" sz="3200" dirty="0" smtClean="0"/>
              <a:t>ILC Cryomodule</a:t>
            </a:r>
            <a:endParaRPr lang="en-US" sz="32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2489627"/>
            <a:ext cx="7772400" cy="4330337"/>
          </a:xfrm>
        </p:spPr>
      </p:pic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685800" y="961684"/>
            <a:ext cx="7772400" cy="1407890"/>
          </a:xfrm>
        </p:spPr>
        <p:txBody>
          <a:bodyPr>
            <a:normAutofit/>
          </a:bodyPr>
          <a:lstStyle/>
          <a:p>
            <a:r>
              <a:rPr lang="en-US" dirty="0" smtClean="0"/>
              <a:t>12.6 m long; 1 m diameter</a:t>
            </a:r>
            <a:r>
              <a:rPr lang="en-US" baseline="0" dirty="0" smtClean="0"/>
              <a:t> </a:t>
            </a:r>
          </a:p>
          <a:p>
            <a:pPr lvl="1"/>
            <a:r>
              <a:rPr lang="en-US" sz="2400" baseline="0" dirty="0" smtClean="0"/>
              <a:t>(Similar to LHC dipole)</a:t>
            </a:r>
          </a:p>
          <a:p>
            <a:pPr lvl="1"/>
            <a:r>
              <a:rPr lang="en-US" sz="2400" dirty="0" smtClean="0"/>
              <a:t>8 cavities w / SC quad </a:t>
            </a:r>
            <a:r>
              <a:rPr lang="en-US" sz="2300" dirty="0" smtClean="0"/>
              <a:t>magnet in middle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xmlns="" val="1855573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67664" y="76200"/>
            <a:ext cx="5314335" cy="775138"/>
          </a:xfrm>
        </p:spPr>
        <p:txBody>
          <a:bodyPr/>
          <a:lstStyle/>
          <a:p>
            <a:r>
              <a:rPr lang="en-US" dirty="0" smtClean="0"/>
              <a:t>View along main </a:t>
            </a:r>
            <a:r>
              <a:rPr lang="en-US" dirty="0" err="1" smtClean="0"/>
              <a:t>linac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056"/>
          <a:stretch/>
        </p:blipFill>
        <p:spPr>
          <a:xfrm>
            <a:off x="725214" y="722502"/>
            <a:ext cx="7803931" cy="6135498"/>
          </a:xfrm>
        </p:spPr>
      </p:pic>
    </p:spTree>
    <p:extLst>
      <p:ext uri="{BB962C8B-B14F-4D97-AF65-F5344CB8AC3E}">
        <p14:creationId xmlns:p14="http://schemas.microsoft.com/office/powerpoint/2010/main" xmlns="" val="2172118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DSc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516062"/>
            <a:ext cx="9144000" cy="2515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80586" cy="513735"/>
          </a:xfrm>
          <a:solidFill>
            <a:schemeClr val="bg1"/>
          </a:solidFill>
        </p:spPr>
        <p:txBody>
          <a:bodyPr/>
          <a:lstStyle/>
          <a:p>
            <a:r>
              <a:rPr lang="en-GB" sz="4000" dirty="0" smtClean="0"/>
              <a:t>RF Power Source and Distribution</a:t>
            </a:r>
            <a:endParaRPr lang="en-GB" sz="4000" dirty="0"/>
          </a:p>
        </p:txBody>
      </p:sp>
      <p:pic>
        <p:nvPicPr>
          <p:cNvPr id="3" name="Picture 2" descr="marxmods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67249" r="-242"/>
          <a:stretch/>
        </p:blipFill>
        <p:spPr>
          <a:xfrm>
            <a:off x="452284" y="1362145"/>
            <a:ext cx="2791846" cy="2335407"/>
          </a:xfrm>
          <a:prstGeom prst="rect">
            <a:avLst/>
          </a:prstGeom>
        </p:spPr>
      </p:pic>
      <p:pic>
        <p:nvPicPr>
          <p:cNvPr id="4" name="Picture 3" descr="mbks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91235" y="1054992"/>
            <a:ext cx="5136506" cy="2644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3397" y="1006152"/>
            <a:ext cx="2326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Marx modulator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36803" y="1008117"/>
            <a:ext cx="3295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 smtClean="0"/>
              <a:t>10MW MB Klystron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491051" y="3695591"/>
            <a:ext cx="4482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Adjustable local power distribution system</a:t>
            </a:r>
            <a:endParaRPr lang="en-GB" dirty="0"/>
          </a:p>
        </p:txBody>
      </p:sp>
      <p:sp>
        <p:nvSpPr>
          <p:cNvPr id="13" name="日付プレースホルダー 6"/>
          <p:cNvSpPr txBox="1">
            <a:spLocks/>
          </p:cNvSpPr>
          <p:nvPr/>
        </p:nvSpPr>
        <p:spPr>
          <a:xfrm>
            <a:off x="6553490" y="6369114"/>
            <a:ext cx="1759239" cy="365125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sz="1100" smtClean="0"/>
              <a:t>Nan Phinney, 6/12/13</a:t>
            </a:r>
            <a:endParaRPr lang="en-US" altLang="ja-JP" sz="1100" dirty="0"/>
          </a:p>
        </p:txBody>
      </p:sp>
      <p:sp>
        <p:nvSpPr>
          <p:cNvPr id="15" name="フッター プレースホルダー 7"/>
          <p:cNvSpPr txBox="1">
            <a:spLocks/>
          </p:cNvSpPr>
          <p:nvPr/>
        </p:nvSpPr>
        <p:spPr>
          <a:xfrm>
            <a:off x="656170" y="6355774"/>
            <a:ext cx="1093972" cy="365125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sz="1100" dirty="0" smtClean="0"/>
              <a:t>ILC Accelerator</a:t>
            </a:r>
            <a:endParaRPr lang="en-US" altLang="ja-JP" sz="1100" dirty="0"/>
          </a:p>
        </p:txBody>
      </p:sp>
      <p:sp>
        <p:nvSpPr>
          <p:cNvPr id="16" name="スライド番号プレースホルダー 8"/>
          <p:cNvSpPr txBox="1">
            <a:spLocks/>
          </p:cNvSpPr>
          <p:nvPr/>
        </p:nvSpPr>
        <p:spPr>
          <a:xfrm>
            <a:off x="4187318" y="6355774"/>
            <a:ext cx="832156" cy="365125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F69C48C-D733-1745-8254-B98F368A1390}" type="slidenum">
              <a:rPr lang="en-US" altLang="ja-JP" sz="1100" smtClean="0"/>
              <a:pPr>
                <a:defRPr/>
              </a:pPr>
              <a:t>23</a:t>
            </a:fld>
            <a:endParaRPr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xmlns="" val="2453737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14325" y="4298416"/>
            <a:ext cx="2638111" cy="1730164"/>
          </a:xfrm>
          <a:prstGeom prst="rect">
            <a:avLst/>
          </a:prstGeom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62403" y="773547"/>
            <a:ext cx="4203786" cy="500303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KEK-ATF</a:t>
            </a:r>
            <a:r>
              <a:rPr kumimoji="1" lang="ja-JP" altLang="en-US" sz="3200" dirty="0" smtClean="0"/>
              <a:t>：</a:t>
            </a:r>
            <a:r>
              <a:rPr kumimoji="1" lang="en-US" altLang="ja-JP" sz="3200" dirty="0"/>
              <a:t>Progress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4294967295"/>
          </p:nvPr>
        </p:nvSpPr>
        <p:spPr>
          <a:xfrm>
            <a:off x="181440" y="1491053"/>
            <a:ext cx="4038600" cy="4525963"/>
          </a:xfrm>
          <a:solidFill>
            <a:srgbClr val="CCFFCC"/>
          </a:solidFill>
          <a:ln>
            <a:solidFill>
              <a:srgbClr val="3366FF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b="1" dirty="0" smtClean="0">
                <a:solidFill>
                  <a:srgbClr val="FF0000"/>
                </a:solidFill>
                <a:cs typeface="Times"/>
              </a:rPr>
              <a:t>Ultra-small beam</a:t>
            </a:r>
          </a:p>
          <a:p>
            <a:r>
              <a:rPr lang="en-US" altLang="ja-JP" sz="2200" dirty="0">
                <a:solidFill>
                  <a:srgbClr val="000000"/>
                </a:solidFill>
                <a:cs typeface="Times"/>
              </a:rPr>
              <a:t>Low </a:t>
            </a:r>
            <a:r>
              <a:rPr lang="en-US" altLang="ja-JP" sz="2200" dirty="0" err="1">
                <a:solidFill>
                  <a:srgbClr val="000000"/>
                </a:solidFill>
                <a:cs typeface="Times"/>
              </a:rPr>
              <a:t>emittance</a:t>
            </a:r>
            <a:r>
              <a:rPr lang="en-US" altLang="ja-JP" sz="2200" dirty="0">
                <a:solidFill>
                  <a:srgbClr val="000000"/>
                </a:solidFill>
                <a:cs typeface="Times"/>
              </a:rPr>
              <a:t> : KEK-ATF </a:t>
            </a:r>
          </a:p>
          <a:p>
            <a:pPr lvl="1"/>
            <a:r>
              <a:rPr lang="en-US" altLang="ja-JP" sz="1900" dirty="0">
                <a:solidFill>
                  <a:srgbClr val="000000"/>
                </a:solidFill>
                <a:cs typeface="Times"/>
              </a:rPr>
              <a:t>Achieved the ILC goal (2004).</a:t>
            </a:r>
          </a:p>
          <a:p>
            <a:endParaRPr lang="en-US" altLang="ja-JP" sz="2200" dirty="0">
              <a:solidFill>
                <a:srgbClr val="000000"/>
              </a:solidFill>
              <a:cs typeface="Times"/>
            </a:endParaRPr>
          </a:p>
          <a:p>
            <a:r>
              <a:rPr lang="en-US" altLang="ja-JP" sz="2200" dirty="0">
                <a:solidFill>
                  <a:srgbClr val="000000"/>
                </a:solidFill>
                <a:cs typeface="Times"/>
              </a:rPr>
              <a:t>Small vertical beam size : KEK ATF2</a:t>
            </a:r>
          </a:p>
          <a:p>
            <a:pPr lvl="1"/>
            <a:r>
              <a:rPr lang="en-US" altLang="ja-JP" dirty="0" smtClean="0">
                <a:solidFill>
                  <a:srgbClr val="000000"/>
                </a:solidFill>
                <a:cs typeface="Times"/>
              </a:rPr>
              <a:t>Goal = 37 nm, </a:t>
            </a:r>
          </a:p>
          <a:p>
            <a:pPr lvl="2"/>
            <a:r>
              <a:rPr lang="en-US" altLang="ja-JP" dirty="0" smtClean="0">
                <a:solidFill>
                  <a:srgbClr val="000000"/>
                </a:solidFill>
                <a:cs typeface="Times"/>
              </a:rPr>
              <a:t>160 nm (spring, 2012)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  <a:cs typeface="Times"/>
              </a:rPr>
              <a:t>~70 nm (Dec. 2012)  at low beam current</a:t>
            </a:r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753" b="-654"/>
          <a:stretch/>
        </p:blipFill>
        <p:spPr>
          <a:xfrm>
            <a:off x="4451796" y="1874839"/>
            <a:ext cx="4556125" cy="2039937"/>
          </a:xfrm>
          <a:ln>
            <a:solidFill>
              <a:srgbClr val="008000"/>
            </a:solidFill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5763" y="4286088"/>
            <a:ext cx="1983777" cy="1897526"/>
          </a:xfrm>
          <a:prstGeom prst="rect">
            <a:avLst/>
          </a:prstGeom>
          <a:ln>
            <a:noFill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18413" y="1305370"/>
            <a:ext cx="1290169" cy="704560"/>
          </a:xfrm>
          <a:prstGeom prst="rect">
            <a:avLst/>
          </a:prstGeom>
          <a:ln>
            <a:solidFill>
              <a:srgbClr val="008000"/>
            </a:solidFill>
          </a:ln>
        </p:spPr>
      </p:pic>
      <p:cxnSp>
        <p:nvCxnSpPr>
          <p:cNvPr id="18" name="直線矢印コネクタ 17"/>
          <p:cNvCxnSpPr/>
          <p:nvPr/>
        </p:nvCxnSpPr>
        <p:spPr>
          <a:xfrm>
            <a:off x="3963738" y="2707105"/>
            <a:ext cx="3222968" cy="171548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4204432" y="5116531"/>
            <a:ext cx="1595699" cy="27526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日付プレースホルダー 6"/>
          <p:cNvSpPr txBox="1">
            <a:spLocks/>
          </p:cNvSpPr>
          <p:nvPr/>
        </p:nvSpPr>
        <p:spPr>
          <a:xfrm>
            <a:off x="6553490" y="636911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Nan Phinney, 6/12/13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4" name="フッター プレースホルダー 7"/>
          <p:cNvSpPr txBox="1">
            <a:spLocks/>
          </p:cNvSpPr>
          <p:nvPr/>
        </p:nvSpPr>
        <p:spPr>
          <a:xfrm>
            <a:off x="636506" y="6355774"/>
            <a:ext cx="10072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ILC Accelerator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5" name="スライド番号プレースホルダー 8"/>
          <p:cNvSpPr txBox="1">
            <a:spLocks/>
          </p:cNvSpPr>
          <p:nvPr/>
        </p:nvSpPr>
        <p:spPr>
          <a:xfrm>
            <a:off x="4187318" y="6355774"/>
            <a:ext cx="832156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F69C48C-D733-1745-8254-B98F368A1390}" type="slidenum">
              <a:rPr lang="en-US" altLang="ja-JP" smtClean="0">
                <a:solidFill>
                  <a:schemeClr val="tx1"/>
                </a:solidFill>
              </a:rPr>
              <a:pPr>
                <a:defRPr/>
              </a:pPr>
              <a:t>24</a:t>
            </a:fld>
            <a:endParaRPr lang="en-US" altLang="ja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961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3" y="1143000"/>
            <a:ext cx="825011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フッター プレースホルダー 7"/>
          <p:cNvSpPr txBox="1">
            <a:spLocks/>
          </p:cNvSpPr>
          <p:nvPr/>
        </p:nvSpPr>
        <p:spPr>
          <a:xfrm>
            <a:off x="656170" y="6355774"/>
            <a:ext cx="10072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ILC Accelerator</a:t>
            </a:r>
            <a:endParaRPr lang="en-US" altLang="ja-JP" dirty="0">
              <a:solidFill>
                <a:schemeClr val="tx1"/>
              </a:solidFill>
            </a:endParaRPr>
          </a:p>
        </p:txBody>
      </p:sp>
      <p:grpSp>
        <p:nvGrpSpPr>
          <p:cNvPr id="205826" name="Group 59"/>
          <p:cNvGrpSpPr>
            <a:grpSpLocks/>
          </p:cNvGrpSpPr>
          <p:nvPr/>
        </p:nvGrpSpPr>
        <p:grpSpPr bwMode="auto">
          <a:xfrm>
            <a:off x="6428643" y="3668713"/>
            <a:ext cx="1393580" cy="400110"/>
            <a:chOff x="295176" y="2109784"/>
            <a:chExt cx="1285975" cy="399753"/>
          </a:xfrm>
        </p:grpSpPr>
        <p:sp>
          <p:nvSpPr>
            <p:cNvPr id="205862" name="TextBox 11"/>
            <p:cNvSpPr txBox="1">
              <a:spLocks noChangeArrowheads="1"/>
            </p:cNvSpPr>
            <p:nvPr/>
          </p:nvSpPr>
          <p:spPr bwMode="auto">
            <a:xfrm>
              <a:off x="1001714" y="2109786"/>
              <a:ext cx="579437" cy="399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>
                  <a:solidFill>
                    <a:srgbClr val="1B1BFD"/>
                  </a:solidFill>
                  <a:latin typeface="Times New Roman" charset="0"/>
                  <a:cs typeface="Times New Roman" charset="0"/>
                </a:rPr>
                <a:t></a:t>
              </a:r>
            </a:p>
          </p:txBody>
        </p:sp>
        <p:sp>
          <p:nvSpPr>
            <p:cNvPr id="205863" name="TextBox 12"/>
            <p:cNvSpPr txBox="1">
              <a:spLocks noChangeArrowheads="1"/>
            </p:cNvSpPr>
            <p:nvPr/>
          </p:nvSpPr>
          <p:spPr bwMode="auto">
            <a:xfrm>
              <a:off x="295176" y="2109784"/>
              <a:ext cx="678429" cy="399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 dirty="0">
                  <a:solidFill>
                    <a:srgbClr val="1B1BFD"/>
                  </a:solidFill>
                  <a:latin typeface="+mn-lt"/>
                  <a:cs typeface="Times New Roman" charset="0"/>
                </a:rPr>
                <a:t>FNAL</a:t>
              </a:r>
            </a:p>
          </p:txBody>
        </p:sp>
      </p:grpSp>
      <p:grpSp>
        <p:nvGrpSpPr>
          <p:cNvPr id="205827" name="Group 63"/>
          <p:cNvGrpSpPr>
            <a:grpSpLocks/>
          </p:cNvGrpSpPr>
          <p:nvPr/>
        </p:nvGrpSpPr>
        <p:grpSpPr bwMode="auto">
          <a:xfrm>
            <a:off x="5770689" y="4038605"/>
            <a:ext cx="2893894" cy="1862515"/>
            <a:chOff x="6146327" y="3641683"/>
            <a:chExt cx="2671552" cy="1862804"/>
          </a:xfrm>
        </p:grpSpPr>
        <p:sp>
          <p:nvSpPr>
            <p:cNvPr id="205860" name="TextBox 52"/>
            <p:cNvSpPr txBox="1">
              <a:spLocks noChangeArrowheads="1"/>
            </p:cNvSpPr>
            <p:nvPr/>
          </p:nvSpPr>
          <p:spPr bwMode="auto">
            <a:xfrm>
              <a:off x="6146327" y="4860854"/>
              <a:ext cx="2671552" cy="643633"/>
            </a:xfrm>
            <a:prstGeom prst="rect">
              <a:avLst/>
            </a:prstGeom>
            <a:solidFill>
              <a:srgbClr val="FFFFFF">
                <a:alpha val="5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b="1" u="sng" dirty="0">
                  <a:solidFill>
                    <a:srgbClr val="FF0000"/>
                  </a:solidFill>
                  <a:latin typeface="+mn-lt"/>
                  <a:cs typeface="Times New Roman" charset="0"/>
                </a:rPr>
                <a:t>NML facility</a:t>
              </a:r>
              <a:r>
                <a:rPr lang="ja-JP" altLang="en-US" sz="1800" u="sng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　</a:t>
              </a:r>
              <a:r>
                <a:rPr lang="en-GB" altLang="ja-JP" sz="1800" u="sng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ILC </a:t>
              </a: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RF unit test</a:t>
              </a:r>
              <a:endParaRPr lang="ja-JP" altLang="en-US" sz="1800" dirty="0">
                <a:solidFill>
                  <a:srgbClr val="000000"/>
                </a:solidFill>
                <a:latin typeface="+mn-lt"/>
                <a:cs typeface="Times New Roman" charset="0"/>
              </a:endParaRP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Under construction</a:t>
              </a:r>
              <a:r>
                <a:rPr lang="ja-JP" altLang="en-US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　</a:t>
              </a:r>
              <a:endPara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endParaRPr>
            </a:p>
          </p:txBody>
        </p:sp>
        <p:pic>
          <p:nvPicPr>
            <p:cNvPr id="59430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9038" y="3641683"/>
              <a:ext cx="1335211" cy="1084431"/>
            </a:xfrm>
            <a:prstGeom prst="rect">
              <a:avLst/>
            </a:prstGeom>
            <a:no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828" name="Group 58"/>
          <p:cNvGrpSpPr>
            <a:grpSpLocks/>
          </p:cNvGrpSpPr>
          <p:nvPr/>
        </p:nvGrpSpPr>
        <p:grpSpPr bwMode="auto">
          <a:xfrm>
            <a:off x="914403" y="3171825"/>
            <a:ext cx="861831" cy="592138"/>
            <a:chOff x="4295781" y="2003425"/>
            <a:chExt cx="794315" cy="591827"/>
          </a:xfrm>
        </p:grpSpPr>
        <p:sp>
          <p:nvSpPr>
            <p:cNvPr id="205858" name="TextBox 23"/>
            <p:cNvSpPr txBox="1">
              <a:spLocks noChangeArrowheads="1"/>
            </p:cNvSpPr>
            <p:nvPr/>
          </p:nvSpPr>
          <p:spPr bwMode="auto">
            <a:xfrm>
              <a:off x="4295781" y="2195512"/>
              <a:ext cx="579439" cy="399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>
                  <a:solidFill>
                    <a:srgbClr val="1B1BFD"/>
                  </a:solidFill>
                  <a:latin typeface="Times New Roman" charset="0"/>
                  <a:cs typeface="Times New Roman" charset="0"/>
                </a:rPr>
                <a:t></a:t>
              </a:r>
            </a:p>
          </p:txBody>
        </p:sp>
        <p:sp>
          <p:nvSpPr>
            <p:cNvPr id="205859" name="TextBox 25"/>
            <p:cNvSpPr txBox="1">
              <a:spLocks noChangeArrowheads="1"/>
            </p:cNvSpPr>
            <p:nvPr/>
          </p:nvSpPr>
          <p:spPr bwMode="auto">
            <a:xfrm>
              <a:off x="4411663" y="2003425"/>
              <a:ext cx="678433" cy="39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 dirty="0">
                  <a:solidFill>
                    <a:srgbClr val="1B1BFD"/>
                  </a:solidFill>
                  <a:latin typeface="+mn-lt"/>
                  <a:cs typeface="Times New Roman" charset="0"/>
                </a:rPr>
                <a:t>DESY</a:t>
              </a:r>
            </a:p>
          </p:txBody>
        </p:sp>
      </p:grpSp>
      <p:grpSp>
        <p:nvGrpSpPr>
          <p:cNvPr id="205829" name="Group 62"/>
          <p:cNvGrpSpPr>
            <a:grpSpLocks/>
          </p:cNvGrpSpPr>
          <p:nvPr/>
        </p:nvGrpSpPr>
        <p:grpSpPr bwMode="auto">
          <a:xfrm>
            <a:off x="172917" y="936626"/>
            <a:ext cx="2627759" cy="2157413"/>
            <a:chOff x="160583" y="631035"/>
            <a:chExt cx="2427361" cy="2157679"/>
          </a:xfrm>
          <a:solidFill>
            <a:srgbClr val="CCFFCC">
              <a:alpha val="33000"/>
            </a:srgbClr>
          </a:solidFill>
        </p:grpSpPr>
        <p:pic>
          <p:nvPicPr>
            <p:cNvPr id="59425" name="Picture 5" descr="DSCN0007s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021" y="1539197"/>
              <a:ext cx="2226724" cy="1249517"/>
            </a:xfrm>
            <a:prstGeom prst="rect">
              <a:avLst/>
            </a:prstGeom>
            <a:grp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57" name="TextBox 50"/>
            <p:cNvSpPr txBox="1">
              <a:spLocks noChangeArrowheads="1"/>
            </p:cNvSpPr>
            <p:nvPr/>
          </p:nvSpPr>
          <p:spPr bwMode="auto">
            <a:xfrm>
              <a:off x="160583" y="631035"/>
              <a:ext cx="2427361" cy="8954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b="1" u="sng" dirty="0">
                  <a:solidFill>
                    <a:srgbClr val="FF0000"/>
                  </a:solidFill>
                  <a:latin typeface="+mn-lt"/>
                  <a:cs typeface="Times New Roman" charset="0"/>
                </a:rPr>
                <a:t>TTF/FLASH</a:t>
              </a:r>
              <a:r>
                <a:rPr lang="ja-JP" altLang="en-US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 </a:t>
              </a:r>
              <a:r>
                <a:rPr lang="en-US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(DESY)</a:t>
              </a:r>
              <a:r>
                <a:rPr lang="ja-JP" altLang="en-US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 </a:t>
              </a: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~1 </a:t>
              </a:r>
              <a:r>
                <a:rPr lang="en-GB" altLang="ja-JP" sz="1800" dirty="0" err="1">
                  <a:solidFill>
                    <a:srgbClr val="000000"/>
                  </a:solidFill>
                  <a:latin typeface="+mn-lt"/>
                  <a:cs typeface="Times New Roman" charset="0"/>
                </a:rPr>
                <a:t>GeV</a:t>
              </a:r>
              <a:endPara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endParaRP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ILC-like beam</a:t>
              </a:r>
              <a:r>
                <a:rPr lang="ja-JP" altLang="en-US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　</a:t>
              </a: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ILC RF unit</a:t>
              </a:r>
              <a:b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</a:br>
              <a:r>
                <a:rPr lang="en-GB" altLang="ja-JP" sz="16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(* lower gradient)</a:t>
              </a:r>
              <a:endPara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endParaRPr>
            </a:p>
          </p:txBody>
        </p:sp>
      </p:grpSp>
      <p:sp>
        <p:nvSpPr>
          <p:cNvPr id="205830" name="TextBox 55"/>
          <p:cNvSpPr txBox="1">
            <a:spLocks noChangeArrowheads="1"/>
          </p:cNvSpPr>
          <p:nvPr/>
        </p:nvSpPr>
        <p:spPr bwMode="auto">
          <a:xfrm>
            <a:off x="3258608" y="1206719"/>
            <a:ext cx="3622431" cy="923330"/>
          </a:xfrm>
          <a:prstGeom prst="rect">
            <a:avLst/>
          </a:prstGeom>
          <a:solidFill>
            <a:srgbClr val="CCFFCC">
              <a:alpha val="42000"/>
            </a:srgbClr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1800" b="1" u="sng" dirty="0">
                <a:solidFill>
                  <a:srgbClr val="FF0000"/>
                </a:solidFill>
                <a:latin typeface="+mn-lt"/>
                <a:cs typeface="Times New Roman" charset="0"/>
              </a:rPr>
              <a:t>STF</a:t>
            </a:r>
            <a:r>
              <a:rPr lang="ja-JP" altLang="en-US" sz="1800" dirty="0">
                <a:solidFill>
                  <a:srgbClr val="000000"/>
                </a:solidFill>
                <a:latin typeface="+mn-lt"/>
                <a:cs typeface="Times New Roman" charset="0"/>
              </a:rPr>
              <a:t> </a:t>
            </a:r>
            <a:r>
              <a:rPr lang="en-US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(KEK)</a:t>
            </a:r>
            <a:r>
              <a:rPr lang="ja-JP" altLang="en-US" sz="1800" dirty="0">
                <a:solidFill>
                  <a:srgbClr val="000000"/>
                </a:solidFill>
                <a:latin typeface="+mn-lt"/>
                <a:cs typeface="Times New Roman" charset="0"/>
              </a:rPr>
              <a:t> </a:t>
            </a:r>
            <a:r>
              <a:rPr lang="en-US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operation/</a:t>
            </a: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construction</a:t>
            </a:r>
          </a:p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ILC </a:t>
            </a:r>
            <a:r>
              <a:rPr lang="en-GB" altLang="ja-JP" sz="1800" dirty="0" err="1">
                <a:solidFill>
                  <a:srgbClr val="000000"/>
                </a:solidFill>
                <a:latin typeface="+mn-lt"/>
                <a:cs typeface="Times New Roman" charset="0"/>
              </a:rPr>
              <a:t>Cryomodule</a:t>
            </a: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 test</a:t>
            </a:r>
            <a:r>
              <a:rPr lang="ja-JP" altLang="en-US" sz="1800" dirty="0">
                <a:solidFill>
                  <a:srgbClr val="000000"/>
                </a:solidFill>
                <a:latin typeface="+mn-lt"/>
                <a:cs typeface="Times New Roman" charset="0"/>
              </a:rPr>
              <a:t>：</a:t>
            </a:r>
            <a:r>
              <a:rPr lang="en-US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 </a:t>
            </a:r>
            <a:r>
              <a:rPr lang="en-US" altLang="ja-JP" sz="1800" dirty="0" smtClean="0">
                <a:solidFill>
                  <a:srgbClr val="000000"/>
                </a:solidFill>
                <a:latin typeface="+mn-lt"/>
                <a:cs typeface="Times New Roman" charset="0"/>
              </a:rPr>
              <a:t>S1-Global</a:t>
            </a:r>
            <a:endParaRPr lang="en-US" altLang="ja-JP" sz="1800" dirty="0">
              <a:solidFill>
                <a:srgbClr val="000000"/>
              </a:solidFill>
              <a:latin typeface="+mn-lt"/>
              <a:cs typeface="Times New Roman" charset="0"/>
            </a:endParaRPr>
          </a:p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Quantum Beam experiment</a:t>
            </a:r>
            <a:endParaRPr lang="en-GB" altLang="ja-JP" sz="1800" dirty="0">
              <a:solidFill>
                <a:srgbClr val="000000"/>
              </a:solidFill>
              <a:latin typeface="+mn-lt"/>
              <a:cs typeface="Times New Roman" charset="0"/>
            </a:endParaRPr>
          </a:p>
        </p:txBody>
      </p:sp>
      <p:pic>
        <p:nvPicPr>
          <p:cNvPr id="59400" name="図 3" descr="20080626Di-009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90497" y="2166938"/>
            <a:ext cx="2422280" cy="149066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832" name="Group 57"/>
          <p:cNvGrpSpPr>
            <a:grpSpLocks/>
          </p:cNvGrpSpPr>
          <p:nvPr/>
        </p:nvGrpSpPr>
        <p:grpSpPr bwMode="auto">
          <a:xfrm>
            <a:off x="4038598" y="3754438"/>
            <a:ext cx="1327807" cy="619125"/>
            <a:chOff x="7612067" y="2098674"/>
            <a:chExt cx="1227278" cy="618830"/>
          </a:xfrm>
        </p:grpSpPr>
        <p:sp>
          <p:nvSpPr>
            <p:cNvPr id="205854" name="TextBox 6"/>
            <p:cNvSpPr txBox="1">
              <a:spLocks noChangeArrowheads="1"/>
            </p:cNvSpPr>
            <p:nvPr/>
          </p:nvSpPr>
          <p:spPr bwMode="auto">
            <a:xfrm>
              <a:off x="7650167" y="2317747"/>
              <a:ext cx="579438" cy="399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>
                  <a:solidFill>
                    <a:srgbClr val="1B1BFD"/>
                  </a:solidFill>
                  <a:latin typeface="Times New Roman" charset="0"/>
                  <a:cs typeface="Times New Roman" charset="0"/>
                </a:rPr>
                <a:t></a:t>
              </a:r>
            </a:p>
          </p:txBody>
        </p:sp>
        <p:sp>
          <p:nvSpPr>
            <p:cNvPr id="205855" name="TextBox 8"/>
            <p:cNvSpPr txBox="1">
              <a:spLocks noChangeArrowheads="1"/>
            </p:cNvSpPr>
            <p:nvPr/>
          </p:nvSpPr>
          <p:spPr bwMode="auto">
            <a:xfrm>
              <a:off x="7612067" y="2098674"/>
              <a:ext cx="1227278" cy="399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 dirty="0">
                  <a:solidFill>
                    <a:srgbClr val="1B1BFD"/>
                  </a:solidFill>
                  <a:latin typeface="+mn-lt"/>
                  <a:cs typeface="Times New Roman" charset="0"/>
                </a:rPr>
                <a:t>KEK, Japan</a:t>
              </a:r>
            </a:p>
          </p:txBody>
        </p:sp>
      </p:grpSp>
      <p:grpSp>
        <p:nvGrpSpPr>
          <p:cNvPr id="205833" name="Group 20"/>
          <p:cNvGrpSpPr>
            <a:grpSpLocks/>
          </p:cNvGrpSpPr>
          <p:nvPr/>
        </p:nvGrpSpPr>
        <p:grpSpPr bwMode="auto">
          <a:xfrm>
            <a:off x="7543800" y="3657600"/>
            <a:ext cx="1332050" cy="452438"/>
            <a:chOff x="1357312" y="1987551"/>
            <a:chExt cx="1231330" cy="452020"/>
          </a:xfrm>
        </p:grpSpPr>
        <p:sp>
          <p:nvSpPr>
            <p:cNvPr id="205852" name="TextBox 17"/>
            <p:cNvSpPr txBox="1">
              <a:spLocks noChangeArrowheads="1"/>
            </p:cNvSpPr>
            <p:nvPr/>
          </p:nvSpPr>
          <p:spPr bwMode="auto">
            <a:xfrm>
              <a:off x="1357312" y="2039940"/>
              <a:ext cx="579437" cy="399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>
                  <a:solidFill>
                    <a:srgbClr val="1B1BFD"/>
                  </a:solidFill>
                  <a:latin typeface="Times New Roman" charset="0"/>
                  <a:cs typeface="Times New Roman" charset="0"/>
                </a:rPr>
                <a:t></a:t>
              </a:r>
            </a:p>
          </p:txBody>
        </p:sp>
        <p:sp>
          <p:nvSpPr>
            <p:cNvPr id="205853" name="TextBox 18"/>
            <p:cNvSpPr txBox="1">
              <a:spLocks noChangeArrowheads="1"/>
            </p:cNvSpPr>
            <p:nvPr/>
          </p:nvSpPr>
          <p:spPr bwMode="auto">
            <a:xfrm>
              <a:off x="1717675" y="1987551"/>
              <a:ext cx="870967" cy="399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 dirty="0">
                  <a:solidFill>
                    <a:srgbClr val="1B1BFD"/>
                  </a:solidFill>
                  <a:latin typeface="+mn-lt"/>
                  <a:cs typeface="Times New Roman" charset="0"/>
                </a:rPr>
                <a:t>Cornell</a:t>
              </a:r>
            </a:p>
          </p:txBody>
        </p:sp>
      </p:grpSp>
      <p:grpSp>
        <p:nvGrpSpPr>
          <p:cNvPr id="205834" name="Group 21"/>
          <p:cNvGrpSpPr>
            <a:grpSpLocks/>
          </p:cNvGrpSpPr>
          <p:nvPr/>
        </p:nvGrpSpPr>
        <p:grpSpPr bwMode="auto">
          <a:xfrm>
            <a:off x="6787662" y="987429"/>
            <a:ext cx="2142392" cy="2670175"/>
            <a:chOff x="177800" y="2552700"/>
            <a:chExt cx="1976438" cy="2669266"/>
          </a:xfrm>
        </p:grpSpPr>
        <p:pic>
          <p:nvPicPr>
            <p:cNvPr id="59419" name="Picture 6" descr="cesr_cornell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453" y="2552700"/>
              <a:ext cx="1685785" cy="1663134"/>
            </a:xfrm>
            <a:prstGeom prst="rect">
              <a:avLst/>
            </a:prstGeom>
            <a:no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51" name="TextBox 53"/>
            <p:cNvSpPr txBox="1">
              <a:spLocks noChangeArrowheads="1"/>
            </p:cNvSpPr>
            <p:nvPr/>
          </p:nvSpPr>
          <p:spPr bwMode="auto">
            <a:xfrm>
              <a:off x="177800" y="4298950"/>
              <a:ext cx="1577094" cy="923016"/>
            </a:xfrm>
            <a:prstGeom prst="rect">
              <a:avLst/>
            </a:prstGeom>
            <a:solidFill>
              <a:srgbClr val="CCFFCC">
                <a:alpha val="5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b="1" u="sng" dirty="0" err="1">
                  <a:latin typeface="+mn-lt"/>
                  <a:cs typeface="Times New Roman" charset="0"/>
                </a:rPr>
                <a:t>CesrT</a:t>
              </a:r>
              <a:r>
                <a:rPr lang="en-GB" altLang="ja-JP" sz="1800" b="1" dirty="0" err="1">
                  <a:latin typeface="+mn-lt"/>
                  <a:cs typeface="Times New Roman" charset="0"/>
                </a:rPr>
                <a:t>A</a:t>
              </a:r>
              <a:r>
                <a:rPr lang="en-GB" altLang="ja-JP" sz="1800" dirty="0">
                  <a:latin typeface="+mn-lt"/>
                  <a:cs typeface="Times New Roman" charset="0"/>
                </a:rPr>
                <a:t> (Cornell)</a:t>
              </a: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latin typeface="+mn-lt"/>
                  <a:cs typeface="Times New Roman" charset="0"/>
                </a:rPr>
                <a:t>electron cloud</a:t>
              </a: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latin typeface="+mn-lt"/>
                  <a:cs typeface="Times New Roman" charset="0"/>
                </a:rPr>
                <a:t>low </a:t>
              </a:r>
              <a:r>
                <a:rPr lang="en-GB" altLang="ja-JP" sz="1800" dirty="0" err="1">
                  <a:latin typeface="+mn-lt"/>
                  <a:cs typeface="Times New Roman" charset="0"/>
                </a:rPr>
                <a:t>emittan</a:t>
              </a:r>
              <a:r>
                <a:rPr lang="en-GB" altLang="ja-JP" sz="1800" dirty="0" err="1">
                  <a:latin typeface="Times New Roman" charset="0"/>
                  <a:cs typeface="Times New Roman" charset="0"/>
                </a:rPr>
                <a:t>ce</a:t>
              </a:r>
              <a:endParaRPr lang="en-GB" altLang="ja-JP" sz="1800" dirty="0">
                <a:latin typeface="Times New Roman" charset="0"/>
                <a:cs typeface="Times New Roman" charset="0"/>
              </a:endParaRPr>
            </a:p>
          </p:txBody>
        </p:sp>
      </p:grpSp>
      <p:grpSp>
        <p:nvGrpSpPr>
          <p:cNvPr id="205835" name="Group 19"/>
          <p:cNvGrpSpPr>
            <a:grpSpLocks/>
          </p:cNvGrpSpPr>
          <p:nvPr/>
        </p:nvGrpSpPr>
        <p:grpSpPr bwMode="auto">
          <a:xfrm>
            <a:off x="1040424" y="3716343"/>
            <a:ext cx="2092934" cy="419618"/>
            <a:chOff x="3555949" y="2610902"/>
            <a:chExt cx="1930277" cy="421290"/>
          </a:xfrm>
        </p:grpSpPr>
        <p:sp>
          <p:nvSpPr>
            <p:cNvPr id="205848" name="TextBox 28"/>
            <p:cNvSpPr txBox="1">
              <a:spLocks noChangeArrowheads="1"/>
            </p:cNvSpPr>
            <p:nvPr/>
          </p:nvSpPr>
          <p:spPr bwMode="auto">
            <a:xfrm>
              <a:off x="3555949" y="2610902"/>
              <a:ext cx="581025" cy="400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>
                  <a:solidFill>
                    <a:srgbClr val="1B1BFD"/>
                  </a:solidFill>
                  <a:latin typeface="Times New Roman" charset="0"/>
                  <a:cs typeface="Times New Roman" charset="0"/>
                </a:rPr>
                <a:t></a:t>
              </a:r>
            </a:p>
          </p:txBody>
        </p:sp>
        <p:sp>
          <p:nvSpPr>
            <p:cNvPr id="205849" name="TextBox 29"/>
            <p:cNvSpPr txBox="1">
              <a:spLocks noChangeArrowheads="1"/>
            </p:cNvSpPr>
            <p:nvPr/>
          </p:nvSpPr>
          <p:spPr bwMode="auto">
            <a:xfrm>
              <a:off x="4021137" y="2630487"/>
              <a:ext cx="1465089" cy="401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 dirty="0">
                  <a:solidFill>
                    <a:srgbClr val="1B1BFD"/>
                  </a:solidFill>
                  <a:latin typeface="+mn-lt"/>
                  <a:cs typeface="Times New Roman" charset="0"/>
                </a:rPr>
                <a:t>INFN </a:t>
              </a:r>
              <a:r>
                <a:rPr lang="en-GB" altLang="ja-JP" sz="2000" b="1" dirty="0" err="1">
                  <a:solidFill>
                    <a:srgbClr val="1B1BFD"/>
                  </a:solidFill>
                  <a:latin typeface="+mn-lt"/>
                  <a:cs typeface="Times New Roman" charset="0"/>
                </a:rPr>
                <a:t>Frascati</a:t>
              </a:r>
              <a:endParaRPr lang="en-GB" altLang="ja-JP" sz="2000" b="1" dirty="0">
                <a:solidFill>
                  <a:srgbClr val="1B1BFD"/>
                </a:solidFill>
                <a:latin typeface="+mn-lt"/>
                <a:cs typeface="Times New Roman" charset="0"/>
              </a:endParaRPr>
            </a:p>
          </p:txBody>
        </p:sp>
      </p:grpSp>
      <p:grpSp>
        <p:nvGrpSpPr>
          <p:cNvPr id="205836" name="Group 23"/>
          <p:cNvGrpSpPr>
            <a:grpSpLocks/>
          </p:cNvGrpSpPr>
          <p:nvPr/>
        </p:nvGrpSpPr>
        <p:grpSpPr bwMode="auto">
          <a:xfrm>
            <a:off x="281355" y="4189414"/>
            <a:ext cx="2369526" cy="2381905"/>
            <a:chOff x="3070210" y="3338511"/>
            <a:chExt cx="2186492" cy="2382331"/>
          </a:xfrm>
          <a:solidFill>
            <a:srgbClr val="CCFFCC">
              <a:alpha val="50000"/>
            </a:srgbClr>
          </a:solidFill>
        </p:grpSpPr>
        <p:pic>
          <p:nvPicPr>
            <p:cNvPr id="59415" name="Picture 2" descr="http://www.lnf.infn.it/~mazzitel/webcam/dafne/dafneWeb2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2628" y="3338511"/>
              <a:ext cx="1774074" cy="1359143"/>
            </a:xfrm>
            <a:prstGeom prst="rect">
              <a:avLst/>
            </a:prstGeom>
            <a:grp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47" name="TextBox 54"/>
            <p:cNvSpPr txBox="1">
              <a:spLocks noChangeArrowheads="1"/>
            </p:cNvSpPr>
            <p:nvPr/>
          </p:nvSpPr>
          <p:spPr bwMode="auto">
            <a:xfrm>
              <a:off x="3070210" y="4788019"/>
              <a:ext cx="2071498" cy="9328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b="1" dirty="0" err="1">
                  <a:solidFill>
                    <a:srgbClr val="FF0000"/>
                  </a:solidFill>
                  <a:latin typeface="+mn-lt"/>
                  <a:cs typeface="Times New Roman" charset="0"/>
                </a:rPr>
                <a:t>DA</a:t>
              </a:r>
              <a:r>
                <a:rPr lang="en-GB" altLang="ja-JP" sz="2800" b="1" baseline="14000" dirty="0" err="1">
                  <a:solidFill>
                    <a:srgbClr val="FF0000"/>
                  </a:solidFill>
                  <a:latin typeface="+mn-lt"/>
                  <a:cs typeface="Times New Roman" charset="0"/>
                </a:rPr>
                <a:t>f</a:t>
              </a:r>
              <a:r>
                <a:rPr lang="en-GB" altLang="ja-JP" sz="1800" b="1" dirty="0" err="1">
                  <a:solidFill>
                    <a:srgbClr val="FF0000"/>
                  </a:solidFill>
                  <a:latin typeface="+mn-lt"/>
                  <a:cs typeface="Times New Roman" charset="0"/>
                </a:rPr>
                <a:t>NE</a:t>
              </a: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 (INFN </a:t>
              </a:r>
              <a:r>
                <a:rPr lang="en-GB" altLang="ja-JP" sz="1800" dirty="0" err="1">
                  <a:solidFill>
                    <a:srgbClr val="000000"/>
                  </a:solidFill>
                  <a:latin typeface="+mn-lt"/>
                  <a:cs typeface="Times New Roman" charset="0"/>
                </a:rPr>
                <a:t>Frascati</a:t>
              </a: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)</a:t>
              </a: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kicker development</a:t>
              </a: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electron cloud</a:t>
              </a:r>
            </a:p>
          </p:txBody>
        </p:sp>
      </p:grpSp>
      <p:pic>
        <p:nvPicPr>
          <p:cNvPr id="59406" name="Picture 1040" descr="DR_ARC_001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15055" y="4343400"/>
            <a:ext cx="1647092" cy="998538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7" name="Picture 12" descr="20081010Di-002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13791" y="4071942"/>
            <a:ext cx="901211" cy="124777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39" name="TextBox 55"/>
          <p:cNvSpPr txBox="1">
            <a:spLocks noChangeArrowheads="1"/>
          </p:cNvSpPr>
          <p:nvPr/>
        </p:nvSpPr>
        <p:spPr bwMode="auto">
          <a:xfrm>
            <a:off x="2954216" y="5334003"/>
            <a:ext cx="2128922" cy="1211521"/>
          </a:xfrm>
          <a:prstGeom prst="rect">
            <a:avLst/>
          </a:prstGeom>
          <a:solidFill>
            <a:srgbClr val="CCFFCC">
              <a:alpha val="49000"/>
            </a:srgbClr>
          </a:solidFill>
          <a:ln>
            <a:noFill/>
          </a:ln>
          <a:extLst/>
        </p:spPr>
        <p:txBody>
          <a:bodyPr wrap="none"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1800" b="1" u="sng" dirty="0">
                <a:solidFill>
                  <a:srgbClr val="FF0000"/>
                </a:solidFill>
                <a:latin typeface="+mn-lt"/>
                <a:cs typeface="Times New Roman" charset="0"/>
              </a:rPr>
              <a:t>ATF &amp; ATF2 </a:t>
            </a: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(KEK)</a:t>
            </a:r>
          </a:p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ultra-low </a:t>
            </a:r>
            <a:r>
              <a:rPr lang="en-GB" altLang="ja-JP" sz="1800" dirty="0" err="1">
                <a:solidFill>
                  <a:srgbClr val="000000"/>
                </a:solidFill>
                <a:latin typeface="+mn-lt"/>
                <a:cs typeface="Times New Roman" charset="0"/>
              </a:rPr>
              <a:t>emittance</a:t>
            </a:r>
            <a:endParaRPr lang="en-GB" altLang="ja-JP" sz="1800" dirty="0">
              <a:solidFill>
                <a:srgbClr val="000000"/>
              </a:solidFill>
              <a:latin typeface="+mn-lt"/>
              <a:cs typeface="Times New Roman" charset="0"/>
            </a:endParaRPr>
          </a:p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Final Focus optics</a:t>
            </a:r>
            <a:endParaRPr lang="ja-JP" altLang="en-US" sz="1800" dirty="0">
              <a:solidFill>
                <a:srgbClr val="000000"/>
              </a:solidFill>
              <a:latin typeface="+mn-lt"/>
              <a:cs typeface="Times New Roman" charset="0"/>
            </a:endParaRPr>
          </a:p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u="sng" dirty="0">
                <a:solidFill>
                  <a:srgbClr val="FF0000"/>
                </a:solidFill>
                <a:latin typeface="+mn-lt"/>
                <a:cs typeface="Times New Roman" charset="0"/>
              </a:rPr>
              <a:t>KEKB</a:t>
            </a:r>
            <a:r>
              <a:rPr lang="ja-JP" altLang="en-US" sz="1800" dirty="0">
                <a:solidFill>
                  <a:srgbClr val="000000"/>
                </a:solidFill>
                <a:latin typeface="+mn-lt"/>
                <a:cs typeface="Times New Roman" charset="0"/>
              </a:rPr>
              <a:t> </a:t>
            </a:r>
            <a:r>
              <a:rPr lang="en-US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electron-cloud</a:t>
            </a:r>
            <a:endParaRPr lang="en-GB" altLang="ja-JP" sz="1800" dirty="0">
              <a:solidFill>
                <a:srgbClr val="000000"/>
              </a:solidFill>
              <a:latin typeface="+mn-lt"/>
              <a:cs typeface="Times New Roman" charset="0"/>
            </a:endParaRPr>
          </a:p>
        </p:txBody>
      </p:sp>
      <p:sp>
        <p:nvSpPr>
          <p:cNvPr id="205841" name="円/楕円 35"/>
          <p:cNvSpPr>
            <a:spLocks noChangeArrowheads="1"/>
          </p:cNvSpPr>
          <p:nvPr/>
        </p:nvSpPr>
        <p:spPr bwMode="auto">
          <a:xfrm>
            <a:off x="4142645" y="4071939"/>
            <a:ext cx="287215" cy="214312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0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05842" name="円/楕円 37"/>
          <p:cNvSpPr>
            <a:spLocks noChangeArrowheads="1"/>
          </p:cNvSpPr>
          <p:nvPr/>
        </p:nvSpPr>
        <p:spPr bwMode="auto">
          <a:xfrm>
            <a:off x="1071197" y="3786189"/>
            <a:ext cx="285750" cy="214312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0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05843" name="円/楕円 38"/>
          <p:cNvSpPr>
            <a:spLocks noChangeArrowheads="1"/>
          </p:cNvSpPr>
          <p:nvPr/>
        </p:nvSpPr>
        <p:spPr bwMode="auto">
          <a:xfrm>
            <a:off x="1000860" y="3500439"/>
            <a:ext cx="285750" cy="214312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0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05844" name="円/楕円 41"/>
          <p:cNvSpPr>
            <a:spLocks noChangeArrowheads="1"/>
          </p:cNvSpPr>
          <p:nvPr/>
        </p:nvSpPr>
        <p:spPr bwMode="auto">
          <a:xfrm>
            <a:off x="7287360" y="3786189"/>
            <a:ext cx="285750" cy="214312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0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05845" name="円/楕円 42"/>
          <p:cNvSpPr>
            <a:spLocks noChangeArrowheads="1"/>
          </p:cNvSpPr>
          <p:nvPr/>
        </p:nvSpPr>
        <p:spPr bwMode="auto">
          <a:xfrm>
            <a:off x="7643449" y="3786189"/>
            <a:ext cx="285750" cy="214312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0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4313" y="116606"/>
            <a:ext cx="6729453" cy="820020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sz="2800" dirty="0">
                <a:ea typeface="Osaka"/>
                <a:cs typeface="Osaka"/>
              </a:rPr>
              <a:t>Global Cooperation for ILC Accelerator Beam Demonstration</a:t>
            </a:r>
            <a:endParaRPr kumimoji="1" lang="ja-JP" altLang="en-US" sz="2800" dirty="0">
              <a:ea typeface="Osaka"/>
              <a:cs typeface="Osaka"/>
            </a:endParaRPr>
          </a:p>
        </p:txBody>
      </p:sp>
      <p:sp>
        <p:nvSpPr>
          <p:cNvPr id="6" name="円/楕円 5"/>
          <p:cNvSpPr/>
          <p:nvPr/>
        </p:nvSpPr>
        <p:spPr bwMode="auto">
          <a:xfrm>
            <a:off x="2424546" y="5234495"/>
            <a:ext cx="3224014" cy="1027765"/>
          </a:xfrm>
          <a:prstGeom prst="ellipse">
            <a:avLst/>
          </a:prstGeom>
          <a:solidFill>
            <a:srgbClr val="FFFF00">
              <a:alpha val="39000"/>
            </a:srgbClr>
          </a:solidFill>
          <a:ln w="7620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5" name="日付プレースホルダー 6"/>
          <p:cNvSpPr txBox="1">
            <a:spLocks/>
          </p:cNvSpPr>
          <p:nvPr/>
        </p:nvSpPr>
        <p:spPr>
          <a:xfrm>
            <a:off x="6553490" y="636911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Nan Phinney, 6/12/13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47" name="スライド番号プレースホルダー 8"/>
          <p:cNvSpPr txBox="1">
            <a:spLocks/>
          </p:cNvSpPr>
          <p:nvPr/>
        </p:nvSpPr>
        <p:spPr>
          <a:xfrm>
            <a:off x="4187318" y="6355774"/>
            <a:ext cx="832156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F69C48C-D733-1745-8254-B98F368A1390}" type="slidenum">
              <a:rPr lang="en-US" altLang="ja-JP" smtClean="0">
                <a:solidFill>
                  <a:schemeClr val="tx1"/>
                </a:solidFill>
              </a:rPr>
              <a:pPr>
                <a:defRPr/>
              </a:pPr>
              <a:t>25</a:t>
            </a:fld>
            <a:endParaRPr lang="en-US" altLang="ja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1168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858839" y="660862"/>
            <a:ext cx="7481455" cy="500303"/>
          </a:xfrm>
          <a:noFill/>
        </p:spPr>
        <p:txBody>
          <a:bodyPr/>
          <a:lstStyle/>
          <a:p>
            <a:pPr>
              <a:defRPr/>
            </a:pPr>
            <a:r>
              <a:rPr lang="en-GB" sz="2800" dirty="0">
                <a:latin typeface="Arial" charset="0"/>
                <a:cs typeface="+mj-cs"/>
              </a:rPr>
              <a:t>Technical Design Report Completed </a:t>
            </a:r>
          </a:p>
        </p:txBody>
      </p:sp>
      <p:pic>
        <p:nvPicPr>
          <p:cNvPr id="47106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14638" y="1482725"/>
            <a:ext cx="13462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8839" y="3862388"/>
            <a:ext cx="131445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TextBox 9"/>
          <p:cNvSpPr txBox="1">
            <a:spLocks noChangeArrowheads="1"/>
          </p:cNvSpPr>
          <p:nvPr/>
        </p:nvSpPr>
        <p:spPr bwMode="auto">
          <a:xfrm>
            <a:off x="771526" y="5535614"/>
            <a:ext cx="2276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2000"/>
              <a:t>Reference Design Report</a:t>
            </a:r>
          </a:p>
        </p:txBody>
      </p:sp>
      <p:sp>
        <p:nvSpPr>
          <p:cNvPr id="47109" name="TextBox 10"/>
          <p:cNvSpPr txBox="1">
            <a:spLocks noChangeArrowheads="1"/>
          </p:cNvSpPr>
          <p:nvPr/>
        </p:nvSpPr>
        <p:spPr bwMode="auto">
          <a:xfrm>
            <a:off x="2814639" y="3344863"/>
            <a:ext cx="2073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2000"/>
              <a:t>ILC Technical Progress Report </a:t>
            </a:r>
          </a:p>
          <a:p>
            <a:r>
              <a:rPr kumimoji="0" lang="en-GB" altLang="ja-JP" sz="2000"/>
              <a:t>(</a:t>
            </a:r>
            <a:r>
              <a:rPr kumimoji="0" lang="en-GB" sz="2000"/>
              <a:t>“</a:t>
            </a:r>
            <a:r>
              <a:rPr kumimoji="0" lang="en-GB" altLang="ja-JP" sz="2000" i="1"/>
              <a:t>interim report</a:t>
            </a:r>
            <a:r>
              <a:rPr kumimoji="0" lang="en-GB" sz="2000" i="1"/>
              <a:t>”</a:t>
            </a:r>
            <a:r>
              <a:rPr kumimoji="0" lang="en-GB" altLang="ja-JP" sz="2000"/>
              <a:t>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69026" y="2155825"/>
            <a:ext cx="1314450" cy="17224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TextBox 12"/>
          <p:cNvSpPr txBox="1">
            <a:spLocks noChangeArrowheads="1"/>
          </p:cNvSpPr>
          <p:nvPr/>
        </p:nvSpPr>
        <p:spPr bwMode="auto">
          <a:xfrm>
            <a:off x="6145213" y="2165350"/>
            <a:ext cx="1234006" cy="59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600" dirty="0">
                <a:solidFill>
                  <a:schemeClr val="bg1"/>
                </a:solidFill>
              </a:rPr>
              <a:t>TDR Part I:</a:t>
            </a:r>
          </a:p>
          <a:p>
            <a:r>
              <a:rPr kumimoji="0" lang="en-GB" altLang="ja-JP" sz="1600" dirty="0">
                <a:solidFill>
                  <a:schemeClr val="bg1"/>
                </a:solidFill>
              </a:rPr>
              <a:t>R&amp;D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53200" y="3217864"/>
            <a:ext cx="1314450" cy="172243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3" name="TextBox 14"/>
          <p:cNvSpPr txBox="1">
            <a:spLocks noChangeArrowheads="1"/>
          </p:cNvSpPr>
          <p:nvPr/>
        </p:nvSpPr>
        <p:spPr bwMode="auto">
          <a:xfrm>
            <a:off x="6529388" y="3227388"/>
            <a:ext cx="1292309" cy="109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600" dirty="0">
                <a:solidFill>
                  <a:schemeClr val="bg1"/>
                </a:solidFill>
              </a:rPr>
              <a:t>TDR Part II:</a:t>
            </a:r>
            <a:br>
              <a:rPr kumimoji="0" lang="en-GB" altLang="ja-JP" sz="1600" dirty="0">
                <a:solidFill>
                  <a:schemeClr val="bg1"/>
                </a:solidFill>
              </a:rPr>
            </a:br>
            <a:r>
              <a:rPr kumimoji="0" lang="en-GB" altLang="ja-JP" sz="1600" dirty="0">
                <a:solidFill>
                  <a:schemeClr val="bg1"/>
                </a:solidFill>
              </a:rPr>
              <a:t>Baseline</a:t>
            </a:r>
            <a:br>
              <a:rPr kumimoji="0" lang="en-GB" altLang="ja-JP" sz="1600" dirty="0">
                <a:solidFill>
                  <a:schemeClr val="bg1"/>
                </a:solidFill>
              </a:rPr>
            </a:br>
            <a:r>
              <a:rPr kumimoji="0" lang="en-GB" altLang="ja-JP" sz="1600" dirty="0">
                <a:solidFill>
                  <a:schemeClr val="bg1"/>
                </a:solidFill>
              </a:rPr>
              <a:t>Reference</a:t>
            </a:r>
            <a:br>
              <a:rPr kumimoji="0" lang="en-GB" altLang="ja-JP" sz="1600" dirty="0">
                <a:solidFill>
                  <a:schemeClr val="bg1"/>
                </a:solidFill>
              </a:rPr>
            </a:br>
            <a:r>
              <a:rPr kumimoji="0" lang="en-GB" altLang="ja-JP" sz="1600" dirty="0">
                <a:solidFill>
                  <a:schemeClr val="bg1"/>
                </a:solidFill>
              </a:rPr>
              <a:t>Report</a:t>
            </a:r>
          </a:p>
        </p:txBody>
      </p:sp>
      <p:cxnSp>
        <p:nvCxnSpPr>
          <p:cNvPr id="47114" name="Elbow Connector 16"/>
          <p:cNvCxnSpPr>
            <a:cxnSpLocks noChangeShapeType="1"/>
            <a:stCxn id="47106" idx="3"/>
            <a:endCxn id="12" idx="1"/>
          </p:cNvCxnSpPr>
          <p:nvPr/>
        </p:nvCxnSpPr>
        <p:spPr bwMode="auto">
          <a:xfrm>
            <a:off x="4160838" y="2451100"/>
            <a:ext cx="2008187" cy="5651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7115" name="Elbow Connector 18"/>
          <p:cNvCxnSpPr>
            <a:cxnSpLocks noChangeShapeType="1"/>
            <a:stCxn id="47107" idx="3"/>
            <a:endCxn id="14" idx="1"/>
          </p:cNvCxnSpPr>
          <p:nvPr/>
        </p:nvCxnSpPr>
        <p:spPr bwMode="auto">
          <a:xfrm flipV="1">
            <a:off x="2173289" y="4079876"/>
            <a:ext cx="4379912" cy="638175"/>
          </a:xfrm>
          <a:prstGeom prst="bentConnector3">
            <a:avLst>
              <a:gd name="adj1" fmla="val 66037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7116" name="TextBox 22"/>
          <p:cNvSpPr txBox="1">
            <a:spLocks noChangeArrowheads="1"/>
          </p:cNvSpPr>
          <p:nvPr/>
        </p:nvSpPr>
        <p:spPr bwMode="auto">
          <a:xfrm>
            <a:off x="6437314" y="5026026"/>
            <a:ext cx="2270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2000"/>
              <a:t>Technical Design Report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73951" y="2136776"/>
            <a:ext cx="1233488" cy="52387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</a:rPr>
              <a:t>~250 pages</a:t>
            </a:r>
            <a:br>
              <a:rPr lang="en-GB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</a:rPr>
            </a:br>
            <a:r>
              <a:rPr lang="en-GB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</a:rPr>
              <a:t>Deliverable 2</a:t>
            </a:r>
          </a:p>
        </p:txBody>
      </p:sp>
      <p:sp>
        <p:nvSpPr>
          <p:cNvPr id="47118" name="TextBox 24"/>
          <p:cNvSpPr txBox="1">
            <a:spLocks noChangeArrowheads="1"/>
          </p:cNvSpPr>
          <p:nvPr/>
        </p:nvSpPr>
        <p:spPr bwMode="auto">
          <a:xfrm>
            <a:off x="7894638" y="3227388"/>
            <a:ext cx="1249362" cy="738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400">
                <a:solidFill>
                  <a:srgbClr val="A6A6A6"/>
                </a:solidFill>
              </a:rPr>
              <a:t>~300 pages</a:t>
            </a:r>
            <a:br>
              <a:rPr kumimoji="0" lang="en-GB" altLang="ja-JP" sz="1400">
                <a:solidFill>
                  <a:srgbClr val="A6A6A6"/>
                </a:solidFill>
              </a:rPr>
            </a:br>
            <a:r>
              <a:rPr kumimoji="0" lang="en-GB" altLang="ja-JP" sz="1400">
                <a:solidFill>
                  <a:srgbClr val="A6A6A6"/>
                </a:solidFill>
              </a:rPr>
              <a:t>Deliverables 1,3 and 4</a:t>
            </a:r>
          </a:p>
        </p:txBody>
      </p:sp>
      <p:cxnSp>
        <p:nvCxnSpPr>
          <p:cNvPr id="47119" name="Elbow Connector 25"/>
          <p:cNvCxnSpPr>
            <a:cxnSpLocks noChangeShapeType="1"/>
          </p:cNvCxnSpPr>
          <p:nvPr/>
        </p:nvCxnSpPr>
        <p:spPr bwMode="auto">
          <a:xfrm>
            <a:off x="4160839" y="2581275"/>
            <a:ext cx="2368550" cy="1404938"/>
          </a:xfrm>
          <a:prstGeom prst="bentConnector3">
            <a:avLst>
              <a:gd name="adj1" fmla="val 38218"/>
            </a:avLst>
          </a:prstGeom>
          <a:noFill/>
          <a:ln w="9525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7120" name="TextBox 31"/>
          <p:cNvSpPr txBox="1">
            <a:spLocks noChangeArrowheads="1"/>
          </p:cNvSpPr>
          <p:nvPr/>
        </p:nvSpPr>
        <p:spPr bwMode="auto">
          <a:xfrm>
            <a:off x="6827838" y="5762625"/>
            <a:ext cx="2209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400">
                <a:solidFill>
                  <a:srgbClr val="7F7F7F"/>
                </a:solidFill>
              </a:rPr>
              <a:t>* end of 2012 – formal publication early 2013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81964" y="1036276"/>
            <a:ext cx="703365" cy="372130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>
              <a:defRPr/>
            </a:pP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n-ea"/>
                <a:cs typeface="+mn-cs"/>
              </a:rPr>
              <a:t>2007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308719" y="1036378"/>
            <a:ext cx="852349" cy="46165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GB" dirty="0">
                <a:latin typeface="Arial" pitchFamily="34" charset="0"/>
                <a:ea typeface="+mn-ea"/>
                <a:cs typeface="+mn-cs"/>
              </a:rPr>
              <a:t>2011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53201" y="1036378"/>
            <a:ext cx="989105" cy="46165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GB" dirty="0">
                <a:latin typeface="Arial" pitchFamily="34" charset="0"/>
                <a:ea typeface="+mn-ea"/>
                <a:cs typeface="+mn-cs"/>
              </a:rPr>
              <a:t>2013*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10126" y="3263900"/>
            <a:ext cx="527050" cy="261938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5" rIns="91431" bIns="45715">
            <a:spAutoFit/>
          </a:bodyPr>
          <a:lstStyle/>
          <a:p>
            <a:pPr>
              <a:defRPr/>
            </a:pPr>
            <a:r>
              <a:rPr lang="en-GB" sz="1100" dirty="0">
                <a:solidFill>
                  <a:srgbClr val="0000FF"/>
                </a:solidFill>
                <a:latin typeface="Arial" pitchFamily="34" charset="0"/>
              </a:rPr>
              <a:t>AD&amp;I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50426" y="4461419"/>
            <a:ext cx="1797756" cy="1733550"/>
          </a:xfrm>
          <a:prstGeom prst="rect">
            <a:avLst/>
          </a:prstGeom>
        </p:spPr>
      </p:pic>
      <p:sp>
        <p:nvSpPr>
          <p:cNvPr id="26" name="日付プレースホルダー 6"/>
          <p:cNvSpPr txBox="1">
            <a:spLocks/>
          </p:cNvSpPr>
          <p:nvPr/>
        </p:nvSpPr>
        <p:spPr>
          <a:xfrm>
            <a:off x="6553490" y="636911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Nan Phinney, 6/12/13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27" name="フッター プレースホルダー 7"/>
          <p:cNvSpPr txBox="1">
            <a:spLocks/>
          </p:cNvSpPr>
          <p:nvPr/>
        </p:nvSpPr>
        <p:spPr>
          <a:xfrm>
            <a:off x="675834" y="6355774"/>
            <a:ext cx="10072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schemeClr val="tx1"/>
                </a:solidFill>
              </a:rPr>
              <a:t>ILC Accelerator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28" name="スライド番号プレースホルダー 8"/>
          <p:cNvSpPr txBox="1">
            <a:spLocks/>
          </p:cNvSpPr>
          <p:nvPr/>
        </p:nvSpPr>
        <p:spPr>
          <a:xfrm>
            <a:off x="4187318" y="6355774"/>
            <a:ext cx="832156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154" rtl="0" eaLnBrk="1" latinLnBrk="0" hangingPunct="1">
              <a:defRPr kumimoji="1" sz="1100" kern="120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F69C48C-D733-1745-8254-B98F368A1390}" type="slidenum">
              <a:rPr lang="en-US" altLang="ja-JP" smtClean="0">
                <a:solidFill>
                  <a:schemeClr val="tx1"/>
                </a:solidFill>
              </a:rPr>
              <a:pPr>
                <a:defRPr/>
              </a:pPr>
              <a:t>26</a:t>
            </a:fld>
            <a:endParaRPr lang="en-US" altLang="ja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7832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1984" y="79802"/>
            <a:ext cx="7481455" cy="500303"/>
          </a:xfrm>
        </p:spPr>
        <p:txBody>
          <a:bodyPr/>
          <a:lstStyle/>
          <a:p>
            <a:r>
              <a:rPr lang="en-US" dirty="0" smtClean="0"/>
              <a:t>Japanese plans for a “Science City”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335194" y="6355774"/>
            <a:ext cx="1759239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Nan Phinney, 6/12/13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1274" y="6355774"/>
            <a:ext cx="2366818" cy="365125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1"/>
                </a:solidFill>
              </a:rPr>
              <a:t>ILC Accelerator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064002" y="6355774"/>
            <a:ext cx="496081" cy="365125"/>
          </a:xfrm>
        </p:spPr>
        <p:txBody>
          <a:bodyPr/>
          <a:lstStyle/>
          <a:p>
            <a:pPr>
              <a:defRPr/>
            </a:pPr>
            <a:fld id="{05A3D802-AAAA-D947-9202-65E7C7D696D8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コンテンツ プレースホルダー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291" t="-424" r="1291"/>
          <a:stretch/>
        </p:blipFill>
        <p:spPr>
          <a:xfrm>
            <a:off x="260726" y="1405884"/>
            <a:ext cx="8716124" cy="4697517"/>
          </a:xfrm>
          <a:prstGeom prst="rect">
            <a:avLst/>
          </a:prstGeom>
          <a:ln>
            <a:noFill/>
          </a:ln>
        </p:spPr>
      </p:pic>
      <p:pic>
        <p:nvPicPr>
          <p:cNvPr id="8" name="Picture Placeholder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933345" y="750926"/>
            <a:ext cx="3803405" cy="2454498"/>
          </a:xfrm>
          <a:prstGeom prst="rect">
            <a:avLst/>
          </a:prstGeom>
        </p:spPr>
      </p:pic>
      <p:pic>
        <p:nvPicPr>
          <p:cNvPr id="9" name="Picture Placeholder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4524" y="1899137"/>
            <a:ext cx="3715397" cy="2397703"/>
          </a:xfrm>
          <a:prstGeom prst="rect">
            <a:avLst/>
          </a:prstGeom>
        </p:spPr>
      </p:pic>
      <p:pic>
        <p:nvPicPr>
          <p:cNvPr id="7" name="コンテンツ プレースホルダー 4" descr="\\Data_tohoku\D\交通計画G\002_都市地域計画系フォルダ\都市地域計画系データ\H24年度\■ILCプロジェクト立地に関わる調査検討\05打合せ資料\作業資料(片岡）\CG追加\20130522\0522_p3.jpg"/>
          <p:cNvPicPr>
            <a:picLocks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55251" y="1318647"/>
            <a:ext cx="7327074" cy="45275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5336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65294" y="884904"/>
            <a:ext cx="7760951" cy="52985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b="1" dirty="0" smtClean="0">
                <a:solidFill>
                  <a:srgbClr val="3366FF"/>
                </a:solidFill>
              </a:rPr>
              <a:t>20 years from 1</a:t>
            </a:r>
            <a:r>
              <a:rPr lang="en-US" altLang="ja-JP" b="1" baseline="30000" dirty="0" smtClean="0">
                <a:solidFill>
                  <a:srgbClr val="3366FF"/>
                </a:solidFill>
              </a:rPr>
              <a:t>st</a:t>
            </a:r>
            <a:r>
              <a:rPr lang="en-US" altLang="ja-JP" b="1" dirty="0" smtClean="0">
                <a:solidFill>
                  <a:srgbClr val="3366FF"/>
                </a:solidFill>
              </a:rPr>
              <a:t> idea to 1</a:t>
            </a:r>
            <a:r>
              <a:rPr lang="en-US" altLang="ja-JP" b="1" baseline="30000" dirty="0" smtClean="0">
                <a:solidFill>
                  <a:srgbClr val="3366FF"/>
                </a:solidFill>
              </a:rPr>
              <a:t>st</a:t>
            </a:r>
            <a:r>
              <a:rPr lang="en-US" altLang="ja-JP" b="1" dirty="0" smtClean="0">
                <a:solidFill>
                  <a:srgbClr val="3366FF"/>
                </a:solidFill>
              </a:rPr>
              <a:t> prototype SLC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rgbClr val="3366FF"/>
                </a:solidFill>
              </a:rPr>
              <a:t>25 more years to a complete ILC design</a:t>
            </a:r>
          </a:p>
          <a:p>
            <a:pPr marL="0" indent="0">
              <a:buNone/>
            </a:pPr>
            <a:r>
              <a:rPr lang="en-US" altLang="ja-JP" b="1" dirty="0" smtClean="0">
                <a:solidFill>
                  <a:srgbClr val="3366FF"/>
                </a:solidFill>
              </a:rPr>
              <a:t>2013</a:t>
            </a:r>
          </a:p>
          <a:p>
            <a:pPr lvl="1"/>
            <a:r>
              <a:rPr lang="en-US" altLang="ja-JP" dirty="0" smtClean="0"/>
              <a:t>TDR complete, Technical- and Cost-Reviews done </a:t>
            </a:r>
          </a:p>
          <a:p>
            <a:pPr lvl="1"/>
            <a:r>
              <a:rPr lang="en-US" altLang="ja-JP" dirty="0" smtClean="0"/>
              <a:t>Linear Collider Collaboration is being formed</a:t>
            </a:r>
          </a:p>
          <a:p>
            <a:pPr lvl="1"/>
            <a:r>
              <a:rPr lang="en-US" altLang="ja-JP" dirty="0" smtClean="0"/>
              <a:t>Japan plans to select a site this summer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rgbClr val="3366FF"/>
                </a:solidFill>
              </a:rPr>
              <a:t>2013-2016 </a:t>
            </a:r>
            <a:endParaRPr lang="en-US" altLang="ja-JP" dirty="0">
              <a:solidFill>
                <a:srgbClr val="3366FF"/>
              </a:solidFill>
            </a:endParaRPr>
          </a:p>
          <a:p>
            <a:pPr lvl="1"/>
            <a:r>
              <a:rPr lang="en-US" altLang="ja-JP" dirty="0" smtClean="0"/>
              <a:t>Prepare a proposal to the funding agencies 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b="1" dirty="0" smtClean="0">
                <a:solidFill>
                  <a:srgbClr val="3366FF"/>
                </a:solidFill>
              </a:rPr>
              <a:t>2016  </a:t>
            </a:r>
          </a:p>
          <a:p>
            <a:pPr marL="0" indent="0" algn="ctr">
              <a:buNone/>
            </a:pPr>
            <a:r>
              <a:rPr lang="en-US" altLang="ja-JP" sz="4000" dirty="0" smtClean="0">
                <a:solidFill>
                  <a:srgbClr val="FF0000"/>
                </a:solidFill>
              </a:rPr>
              <a:t>The ILC is Good to Go</a:t>
            </a:r>
          </a:p>
          <a:p>
            <a:pPr marL="0" indent="0" algn="r">
              <a:spcBef>
                <a:spcPts val="1200"/>
              </a:spcBef>
              <a:buNone/>
            </a:pPr>
            <a:r>
              <a:rPr lang="en-US" altLang="ja-JP" sz="1600" b="0" dirty="0" smtClean="0"/>
              <a:t>Quote from ILCSC chair Jonathan Bagger at LC2013 DESY      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74312" y="90534"/>
            <a:ext cx="5338417" cy="500303"/>
          </a:xfrm>
        </p:spPr>
        <p:txBody>
          <a:bodyPr/>
          <a:lstStyle/>
          <a:p>
            <a:r>
              <a:rPr lang="en-US" altLang="ja-JP" sz="3600" dirty="0" smtClean="0"/>
              <a:t>What’s next?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  <a:latin typeface="Calibri"/>
                <a:ea typeface="ＭＳ Ｐゴシック"/>
              </a:rPr>
              <a:t>Nan Phinney, 6/12/13</a:t>
            </a:r>
            <a:endParaRPr lang="ja-JP" altLang="en-US" dirty="0">
              <a:solidFill>
                <a:schemeClr val="tx1"/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  <a:latin typeface="Calibri"/>
                <a:ea typeface="ＭＳ Ｐゴシック"/>
              </a:rPr>
              <a:t>ILC Accelerator</a:t>
            </a:r>
            <a:endParaRPr lang="ja-JP" altLang="en-US" dirty="0">
              <a:solidFill>
                <a:schemeClr val="tx1"/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schemeClr val="tx1"/>
                </a:solidFill>
                <a:latin typeface="Calibri"/>
                <a:ea typeface="ＭＳ Ｐゴシック"/>
              </a:rPr>
              <a:pPr/>
              <a:t>28</a:t>
            </a:fld>
            <a:endParaRPr lang="ja-JP" altLang="en-US" dirty="0">
              <a:solidFill>
                <a:schemeClr val="tx1"/>
              </a:solidFill>
              <a:latin typeface="Calibri"/>
              <a:ea typeface="ＭＳ Ｐゴシック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543665" y="4522830"/>
            <a:ext cx="825909" cy="2556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400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428545" y="1377262"/>
            <a:ext cx="8118475" cy="20224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base" hangingPunct="1">
              <a:spcBef>
                <a:spcPct val="50000"/>
              </a:spcBef>
            </a:pPr>
            <a:endParaRPr lang="en-GB" sz="2400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pic>
        <p:nvPicPr>
          <p:cNvPr id="158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4595" y="1891612"/>
            <a:ext cx="776287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58724" name="Rectangle 4"/>
          <p:cNvSpPr>
            <a:spLocks noGrp="1" noChangeArrowheads="1"/>
          </p:cNvSpPr>
          <p:nvPr>
            <p:ph type="title"/>
          </p:nvPr>
        </p:nvSpPr>
        <p:spPr>
          <a:xfrm>
            <a:off x="2880852" y="76200"/>
            <a:ext cx="6017796" cy="914400"/>
          </a:xfrm>
        </p:spPr>
        <p:txBody>
          <a:bodyPr/>
          <a:lstStyle/>
          <a:p>
            <a:r>
              <a:rPr lang="en-US" dirty="0" smtClean="0"/>
              <a:t>Two </a:t>
            </a:r>
            <a:r>
              <a:rPr lang="en-US" dirty="0" err="1" smtClean="0"/>
              <a:t>Linacs</a:t>
            </a:r>
            <a:r>
              <a:rPr lang="en-US" dirty="0" smtClean="0"/>
              <a:t>, No Bends!</a:t>
            </a:r>
            <a:endParaRPr lang="en-US" dirty="0"/>
          </a:p>
        </p:txBody>
      </p:sp>
      <p:grpSp>
        <p:nvGrpSpPr>
          <p:cNvPr id="158725" name="Group 5"/>
          <p:cNvGrpSpPr>
            <a:grpSpLocks/>
          </p:cNvGrpSpPr>
          <p:nvPr/>
        </p:nvGrpSpPr>
        <p:grpSpPr bwMode="auto">
          <a:xfrm>
            <a:off x="4079795" y="1510612"/>
            <a:ext cx="838200" cy="944562"/>
            <a:chOff x="2518" y="1123"/>
            <a:chExt cx="528" cy="595"/>
          </a:xfrm>
        </p:grpSpPr>
        <p:graphicFrame>
          <p:nvGraphicFramePr>
            <p:cNvPr id="158726" name="Object 6"/>
            <p:cNvGraphicFramePr>
              <a:graphicFrameLocks noChangeAspect="1"/>
            </p:cNvGraphicFramePr>
            <p:nvPr/>
          </p:nvGraphicFramePr>
          <p:xfrm>
            <a:off x="2519" y="1315"/>
            <a:ext cx="527" cy="403"/>
          </p:xfrm>
          <a:graphic>
            <a:graphicData uri="http://schemas.openxmlformats.org/presentationml/2006/ole">
              <p:oleObj spid="_x0000_s2059" name="Clip" r:id="rId4" imgW="837127" imgH="638424" progId="">
                <p:embed/>
              </p:oleObj>
            </a:graphicData>
          </a:graphic>
        </p:graphicFrame>
        <p:sp>
          <p:nvSpPr>
            <p:cNvPr id="158727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518" y="1123"/>
              <a:ext cx="480" cy="28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pPr algn="ctr" eaLnBrk="1" fontAlgn="base" hangingPunct="1">
                <a:spcBef>
                  <a:spcPct val="50000"/>
                </a:spcBef>
              </a:pPr>
              <a:r>
                <a:rPr lang="en-GB" sz="2400" b="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Arial"/>
                  <a:ea typeface="Arial"/>
                  <a:cs typeface="Arial"/>
                </a:rPr>
                <a:t>bang!</a:t>
              </a:r>
            </a:p>
          </p:txBody>
        </p:sp>
      </p:grpSp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406320" y="1739212"/>
            <a:ext cx="473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/>
            <a:r>
              <a:rPr lang="en-US" sz="2400" b="0">
                <a:solidFill>
                  <a:srgbClr val="333399"/>
                </a:solidFill>
                <a:ea typeface="ＭＳ Ｐゴシック" charset="0"/>
                <a:cs typeface="Arial Unicode MS"/>
              </a:rPr>
              <a:t>e</a:t>
            </a:r>
            <a:r>
              <a:rPr lang="en-US" sz="2400" b="0" baseline="30000">
                <a:solidFill>
                  <a:srgbClr val="333399"/>
                </a:solidFill>
                <a:ea typeface="ＭＳ Ｐゴシック" charset="0"/>
                <a:cs typeface="Arial Unicode MS"/>
              </a:rPr>
              <a:t>+</a:t>
            </a:r>
            <a:endParaRPr lang="en-US" sz="2400" b="0">
              <a:solidFill>
                <a:srgbClr val="000000"/>
              </a:solidFill>
              <a:ea typeface="ＭＳ Ｐゴシック" charset="0"/>
              <a:cs typeface="Arial Unicode MS"/>
            </a:endParaRPr>
          </a:p>
        </p:txBody>
      </p:sp>
      <p:sp>
        <p:nvSpPr>
          <p:cNvPr id="158729" name="Text Box 9"/>
          <p:cNvSpPr txBox="1">
            <a:spLocks noChangeArrowheads="1"/>
          </p:cNvSpPr>
          <p:nvPr/>
        </p:nvSpPr>
        <p:spPr bwMode="auto">
          <a:xfrm>
            <a:off x="8118395" y="1739212"/>
            <a:ext cx="422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/>
            <a:r>
              <a:rPr lang="en-US" sz="2400" b="0">
                <a:solidFill>
                  <a:srgbClr val="FF3300"/>
                </a:solidFill>
                <a:ea typeface="ＭＳ Ｐゴシック" charset="0"/>
                <a:cs typeface="Arial Unicode MS"/>
              </a:rPr>
              <a:t>e</a:t>
            </a:r>
            <a:r>
              <a:rPr lang="en-US" sz="2400" b="0" baseline="30000">
                <a:solidFill>
                  <a:srgbClr val="FF3300"/>
                </a:solidFill>
                <a:ea typeface="ＭＳ Ｐゴシック" charset="0"/>
                <a:cs typeface="Arial Unicode MS"/>
              </a:rPr>
              <a:t>-</a:t>
            </a:r>
            <a:endParaRPr lang="en-US" sz="2400" b="0">
              <a:solidFill>
                <a:srgbClr val="FF3300"/>
              </a:solidFill>
              <a:ea typeface="ＭＳ Ｐゴシック" charset="0"/>
              <a:cs typeface="Arial Unicode MS"/>
            </a:endParaRPr>
          </a:p>
        </p:txBody>
      </p:sp>
      <p:sp>
        <p:nvSpPr>
          <p:cNvPr id="158731" name="Line 11"/>
          <p:cNvSpPr>
            <a:spLocks noChangeShapeType="1"/>
          </p:cNvSpPr>
          <p:nvPr/>
        </p:nvSpPr>
        <p:spPr bwMode="auto">
          <a:xfrm>
            <a:off x="803195" y="2501212"/>
            <a:ext cx="0" cy="52525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>
              <a:spcBef>
                <a:spcPct val="50000"/>
              </a:spcBef>
            </a:pPr>
            <a:endParaRPr lang="en-GB" sz="2400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158732" name="Line 12"/>
          <p:cNvSpPr>
            <a:spLocks noChangeShapeType="1"/>
          </p:cNvSpPr>
          <p:nvPr/>
        </p:nvSpPr>
        <p:spPr bwMode="auto">
          <a:xfrm>
            <a:off x="3801713" y="2577412"/>
            <a:ext cx="0" cy="374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>
              <a:spcBef>
                <a:spcPct val="50000"/>
              </a:spcBef>
            </a:pPr>
            <a:endParaRPr lang="en-GB" sz="2400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158733" name="Line 13"/>
          <p:cNvSpPr>
            <a:spLocks noChangeShapeType="1"/>
          </p:cNvSpPr>
          <p:nvPr/>
        </p:nvSpPr>
        <p:spPr bwMode="auto">
          <a:xfrm>
            <a:off x="803196" y="2806013"/>
            <a:ext cx="29822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>
              <a:spcBef>
                <a:spcPct val="50000"/>
              </a:spcBef>
            </a:pPr>
            <a:endParaRPr lang="en-GB" sz="2400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158734" name="Text Box 14"/>
          <p:cNvSpPr txBox="1">
            <a:spLocks noChangeArrowheads="1"/>
          </p:cNvSpPr>
          <p:nvPr/>
        </p:nvSpPr>
        <p:spPr bwMode="auto">
          <a:xfrm>
            <a:off x="1282620" y="2590112"/>
            <a:ext cx="1708150" cy="4572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</a:pPr>
            <a:r>
              <a:rPr lang="en-US" sz="2400" b="0">
                <a:solidFill>
                  <a:srgbClr val="99CC00"/>
                </a:solidFill>
                <a:ea typeface="ＭＳ Ｐゴシック" charset="0"/>
                <a:cs typeface="Arial Unicode MS"/>
              </a:rPr>
              <a:t>~15-20 km</a:t>
            </a:r>
          </a:p>
        </p:txBody>
      </p:sp>
      <p:sp>
        <p:nvSpPr>
          <p:cNvPr id="158735" name="Text Box 15"/>
          <p:cNvSpPr txBox="1">
            <a:spLocks noChangeArrowheads="1"/>
          </p:cNvSpPr>
          <p:nvPr/>
        </p:nvSpPr>
        <p:spPr bwMode="auto">
          <a:xfrm>
            <a:off x="1303433" y="3193638"/>
            <a:ext cx="636090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</a:pPr>
            <a:r>
              <a:rPr lang="en-US" sz="24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For a </a:t>
            </a:r>
            <a:r>
              <a:rPr lang="en-US" sz="2400" b="0" dirty="0" err="1">
                <a:solidFill>
                  <a:srgbClr val="000090"/>
                </a:solidFill>
                <a:ea typeface="ＭＳ Ｐゴシック" charset="0"/>
                <a:cs typeface="Arial Unicode MS"/>
              </a:rPr>
              <a:t>E</a:t>
            </a:r>
            <a:r>
              <a:rPr lang="en-US" sz="2400" b="0" baseline="-25000" dirty="0" err="1">
                <a:solidFill>
                  <a:srgbClr val="000090"/>
                </a:solidFill>
                <a:ea typeface="ＭＳ Ｐゴシック" charset="0"/>
                <a:cs typeface="Arial Unicode MS"/>
              </a:rPr>
              <a:t>cm</a:t>
            </a:r>
            <a:r>
              <a:rPr lang="en-US" sz="24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 = 1 </a:t>
            </a:r>
            <a:r>
              <a:rPr lang="en-US" sz="2400" b="0" dirty="0" err="1">
                <a:solidFill>
                  <a:srgbClr val="000090"/>
                </a:solidFill>
                <a:ea typeface="ＭＳ Ｐゴシック" charset="0"/>
                <a:cs typeface="Arial Unicode MS"/>
              </a:rPr>
              <a:t>TeV</a:t>
            </a:r>
            <a:r>
              <a:rPr lang="en-US" sz="24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 machine:</a:t>
            </a:r>
          </a:p>
          <a:p>
            <a:pPr algn="ctr" fontAlgn="base">
              <a:spcBef>
                <a:spcPct val="50000"/>
              </a:spcBef>
            </a:pPr>
            <a:r>
              <a:rPr lang="en-US" sz="24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Effective gradient </a:t>
            </a:r>
            <a:r>
              <a:rPr lang="en-US" sz="2400" b="0" i="1" dirty="0">
                <a:solidFill>
                  <a:srgbClr val="000090"/>
                </a:solidFill>
                <a:latin typeface="Times New Roman" charset="0"/>
                <a:ea typeface="ＭＳ Ｐゴシック" charset="0"/>
                <a:cs typeface="Arial Unicode MS"/>
              </a:rPr>
              <a:t>G</a:t>
            </a:r>
            <a:r>
              <a:rPr lang="en-US" sz="24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 = 500 GV / 15 km</a:t>
            </a:r>
          </a:p>
          <a:p>
            <a:pPr algn="ctr" fontAlgn="base">
              <a:spcBef>
                <a:spcPct val="50000"/>
              </a:spcBef>
            </a:pPr>
            <a:r>
              <a:rPr lang="en-US" sz="32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= 34 </a:t>
            </a:r>
            <a:r>
              <a:rPr lang="en-US" sz="3200" b="0" dirty="0" smtClean="0">
                <a:solidFill>
                  <a:srgbClr val="000090"/>
                </a:solidFill>
                <a:ea typeface="ＭＳ Ｐゴシック" charset="0"/>
                <a:cs typeface="Arial Unicode MS"/>
              </a:rPr>
              <a:t>MV/m real-estate gradient</a:t>
            </a:r>
            <a:endParaRPr lang="en-US" sz="3200" b="0" dirty="0">
              <a:solidFill>
                <a:srgbClr val="000090"/>
              </a:solidFill>
              <a:ea typeface="ＭＳ Ｐゴシック" charset="0"/>
              <a:cs typeface="Arial Unicode MS"/>
            </a:endParaRPr>
          </a:p>
        </p:txBody>
      </p:sp>
      <p:sp>
        <p:nvSpPr>
          <p:cNvPr id="158737" name="Text Box 17"/>
          <p:cNvSpPr txBox="1">
            <a:spLocks noChangeArrowheads="1"/>
          </p:cNvSpPr>
          <p:nvPr/>
        </p:nvSpPr>
        <p:spPr bwMode="auto">
          <a:xfrm>
            <a:off x="905162" y="5126544"/>
            <a:ext cx="728716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tabLst>
                <a:tab pos="2332038" algn="l"/>
                <a:tab pos="4935538" algn="l"/>
              </a:tabLst>
            </a:pPr>
            <a:r>
              <a:rPr lang="en-US" sz="2800" b="0" dirty="0" smtClean="0">
                <a:solidFill>
                  <a:srgbClr val="000090"/>
                </a:solidFill>
                <a:ea typeface="ＭＳ Ｐゴシック" charset="0"/>
                <a:cs typeface="Arial Unicode MS"/>
              </a:rPr>
              <a:t>Cost scaling: 	storage ring	</a:t>
            </a:r>
            <a:r>
              <a:rPr lang="en-US" sz="3200" b="0" dirty="0" smtClean="0">
                <a:solidFill>
                  <a:srgbClr val="000090"/>
                </a:solidFill>
                <a:ea typeface="ＭＳ Ｐゴシック" charset="0"/>
                <a:cs typeface="Arial Unicode MS"/>
              </a:rPr>
              <a:t>$</a:t>
            </a:r>
            <a:r>
              <a:rPr lang="en-US" sz="3200" b="0" i="1" baseline="-25000" dirty="0">
                <a:solidFill>
                  <a:srgbClr val="000090"/>
                </a:solidFill>
                <a:latin typeface="Times New Roman" charset="0"/>
                <a:ea typeface="ＭＳ Ｐゴシック" charset="0"/>
                <a:cs typeface="Arial Unicode MS"/>
              </a:rPr>
              <a:t>tot</a:t>
            </a:r>
            <a:r>
              <a:rPr lang="en-US" sz="32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 </a:t>
            </a:r>
            <a:r>
              <a:rPr lang="en-US" sz="3200" b="0" dirty="0">
                <a:solidFill>
                  <a:srgbClr val="000090"/>
                </a:solidFill>
                <a:latin typeface="Symbol" charset="0"/>
                <a:ea typeface="ＭＳ Ｐゴシック" charset="0"/>
                <a:cs typeface="Arial Unicode MS"/>
              </a:rPr>
              <a:t>µ</a:t>
            </a:r>
            <a:r>
              <a:rPr lang="en-US" sz="32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 </a:t>
            </a:r>
            <a:r>
              <a:rPr lang="en-US" sz="3200" b="0" i="1" dirty="0" smtClean="0">
                <a:solidFill>
                  <a:srgbClr val="000090"/>
                </a:solidFill>
                <a:latin typeface="Times New Roman" charset="0"/>
                <a:ea typeface="ＭＳ Ｐゴシック" charset="0"/>
                <a:cs typeface="Arial Unicode MS"/>
              </a:rPr>
              <a:t>E</a:t>
            </a:r>
            <a:r>
              <a:rPr lang="en-US" sz="3200" b="0" baseline="30000" dirty="0" smtClean="0">
                <a:solidFill>
                  <a:srgbClr val="000090"/>
                </a:solidFill>
                <a:latin typeface="Times New Roman" charset="0"/>
                <a:ea typeface="ＭＳ Ｐゴシック" charset="0"/>
                <a:cs typeface="Arial Unicode MS"/>
              </a:rPr>
              <a:t>2</a:t>
            </a:r>
            <a:br>
              <a:rPr lang="en-US" sz="3200" b="0" baseline="30000" dirty="0" smtClean="0">
                <a:solidFill>
                  <a:srgbClr val="000090"/>
                </a:solidFill>
                <a:latin typeface="Times New Roman" charset="0"/>
                <a:ea typeface="ＭＳ Ｐゴシック" charset="0"/>
                <a:cs typeface="Arial Unicode MS"/>
              </a:rPr>
            </a:br>
            <a:r>
              <a:rPr lang="en-US" sz="3200" b="0" baseline="30000" dirty="0" smtClean="0">
                <a:solidFill>
                  <a:srgbClr val="000090"/>
                </a:solidFill>
                <a:latin typeface="Times New Roman" charset="0"/>
                <a:ea typeface="ＭＳ Ｐゴシック" charset="0"/>
                <a:cs typeface="Arial Unicode MS"/>
              </a:rPr>
              <a:t>	</a:t>
            </a:r>
            <a:r>
              <a:rPr lang="en-US" sz="2800" b="0" dirty="0" smtClean="0">
                <a:solidFill>
                  <a:srgbClr val="000090"/>
                </a:solidFill>
                <a:ea typeface="ＭＳ Ｐゴシック" charset="0"/>
                <a:cs typeface="Arial Unicode MS"/>
              </a:rPr>
              <a:t>linear </a:t>
            </a:r>
            <a:r>
              <a:rPr lang="en-US" sz="28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collider</a:t>
            </a:r>
            <a:r>
              <a:rPr lang="en-US" sz="3200" b="0" dirty="0" smtClean="0">
                <a:solidFill>
                  <a:srgbClr val="000090"/>
                </a:solidFill>
                <a:latin typeface="Times New Roman" charset="0"/>
                <a:ea typeface="ＭＳ Ｐゴシック" charset="0"/>
                <a:cs typeface="Arial Unicode MS"/>
              </a:rPr>
              <a:t>	</a:t>
            </a:r>
            <a:r>
              <a:rPr lang="en-US" sz="32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$</a:t>
            </a:r>
            <a:r>
              <a:rPr lang="en-US" sz="3200" b="0" i="1" baseline="-25000" dirty="0">
                <a:solidFill>
                  <a:srgbClr val="000090"/>
                </a:solidFill>
                <a:latin typeface="Times New Roman" charset="0"/>
                <a:ea typeface="ＭＳ Ｐゴシック" charset="0"/>
                <a:cs typeface="Arial Unicode MS"/>
              </a:rPr>
              <a:t>tot</a:t>
            </a:r>
            <a:r>
              <a:rPr lang="en-US" sz="32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 </a:t>
            </a:r>
            <a:r>
              <a:rPr lang="en-US" sz="3200" b="0" dirty="0">
                <a:solidFill>
                  <a:srgbClr val="000090"/>
                </a:solidFill>
                <a:latin typeface="Symbol" charset="0"/>
                <a:ea typeface="ＭＳ Ｐゴシック" charset="0"/>
                <a:cs typeface="Arial Unicode MS"/>
              </a:rPr>
              <a:t>µ</a:t>
            </a:r>
            <a:r>
              <a:rPr lang="en-US" sz="3200" b="0" dirty="0">
                <a:solidFill>
                  <a:srgbClr val="000090"/>
                </a:solidFill>
                <a:ea typeface="ＭＳ Ｐゴシック" charset="0"/>
                <a:cs typeface="Arial Unicode MS"/>
              </a:rPr>
              <a:t> </a:t>
            </a:r>
            <a:r>
              <a:rPr lang="en-US" sz="3200" b="0" i="1" dirty="0" smtClean="0">
                <a:solidFill>
                  <a:srgbClr val="000090"/>
                </a:solidFill>
                <a:latin typeface="Times New Roman" charset="0"/>
                <a:ea typeface="ＭＳ Ｐゴシック" charset="0"/>
                <a:cs typeface="Arial Unicode MS"/>
              </a:rPr>
              <a:t>E</a:t>
            </a:r>
            <a:endParaRPr lang="en-US" sz="3200" b="0" baseline="30000" dirty="0">
              <a:solidFill>
                <a:srgbClr val="000090"/>
              </a:solidFill>
              <a:ea typeface="ＭＳ Ｐゴシック" charset="0"/>
              <a:cs typeface="Arial Unicode M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chemeClr val="tx1"/>
                </a:solidFill>
              </a:rPr>
              <a:t>ILC Accelerator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0728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ILC Accelerator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1E01-CFF9-374C-90C0-378C39CD55E6}" type="slidenum">
              <a:rPr lang="en-US" smtClean="0">
                <a:solidFill>
                  <a:srgbClr val="000000"/>
                </a:solidFill>
                <a:ea typeface="Arial Unicode MS"/>
              </a:rPr>
              <a:pPr/>
              <a:t>4</a:t>
            </a:fld>
            <a:endParaRPr lang="en-US" dirty="0">
              <a:solidFill>
                <a:srgbClr val="000000"/>
              </a:solidFill>
              <a:ea typeface="Arial Unicode MS"/>
            </a:endParaRPr>
          </a:p>
        </p:txBody>
      </p:sp>
      <p:pic>
        <p:nvPicPr>
          <p:cNvPr id="7" name="Picture 6" descr="BurtonRich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0548" y="1100012"/>
            <a:ext cx="2286000" cy="1651000"/>
          </a:xfrm>
          <a:prstGeom prst="rect">
            <a:avLst/>
          </a:prstGeom>
        </p:spPr>
      </p:pic>
      <p:pic>
        <p:nvPicPr>
          <p:cNvPr id="9" name="Picture 8" descr="SLD_Z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6979" y="3510656"/>
            <a:ext cx="4096871" cy="3005667"/>
          </a:xfrm>
          <a:prstGeom prst="rect">
            <a:avLst/>
          </a:prstGeom>
        </p:spPr>
      </p:pic>
      <p:pic>
        <p:nvPicPr>
          <p:cNvPr id="10" name="Picture 9" descr="slc-aeria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48458" y="2983815"/>
            <a:ext cx="4272748" cy="2720607"/>
          </a:xfrm>
          <a:prstGeom prst="rect">
            <a:avLst/>
          </a:prstGeom>
        </p:spPr>
      </p:pic>
      <p:pic>
        <p:nvPicPr>
          <p:cNvPr id="8" name="Picture 7" descr="luftbild_slac.jp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071335" y="1076921"/>
            <a:ext cx="3085211" cy="24450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09051" y="1146264"/>
            <a:ext cx="25401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base" hangingPunct="1">
              <a:spcBef>
                <a:spcPct val="50000"/>
              </a:spcBef>
            </a:pPr>
            <a:r>
              <a:rPr lang="en-GB" sz="2400" u="sng" dirty="0" smtClean="0">
                <a:solidFill>
                  <a:srgbClr val="FF0000"/>
                </a:solidFill>
                <a:latin typeface="Serifa BT" charset="0"/>
                <a:ea typeface="ＭＳ Ｐゴシック" charset="0"/>
                <a:cs typeface="Arial Unicode MS"/>
              </a:rPr>
              <a:t>SLAC Linear Collider (SLC)</a:t>
            </a:r>
          </a:p>
          <a:p>
            <a:pPr eaLnBrk="1" fontAlgn="base" hangingPunct="1">
              <a:spcBef>
                <a:spcPct val="50000"/>
              </a:spcBef>
            </a:pPr>
            <a:r>
              <a:rPr lang="en-GB" sz="2000" b="0" dirty="0" smtClean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1988-1998</a:t>
            </a:r>
          </a:p>
          <a:p>
            <a:pPr eaLnBrk="1" fontAlgn="base" hangingPunct="1">
              <a:spcBef>
                <a:spcPct val="50000"/>
              </a:spcBef>
            </a:pPr>
            <a:r>
              <a:rPr lang="en-GB" sz="2000" b="0" dirty="0" smtClean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A proof of principle</a:t>
            </a:r>
            <a:endParaRPr lang="en-GB" sz="2000" b="0" dirty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932" y="2704852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50000"/>
              </a:spcBef>
            </a:pPr>
            <a:r>
              <a:rPr lang="en-GB" sz="1400" b="0" dirty="0" smtClean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Burt Richter</a:t>
            </a:r>
            <a:endParaRPr lang="en-GB" sz="1400" b="0" dirty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876753" y="76200"/>
            <a:ext cx="5457498" cy="494071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The real Beginning was </a:t>
            </a:r>
            <a:r>
              <a:rPr lang="en-US" i="1" dirty="0" smtClean="0">
                <a:solidFill>
                  <a:srgbClr val="FF0000"/>
                </a:solidFill>
              </a:rPr>
              <a:t>at SLAC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ea typeface="Arial Unicode MS"/>
              </a:rPr>
              <a:t>Nan Phinney, 6/12/13</a:t>
            </a:r>
            <a:endParaRPr lang="en-US" dirty="0">
              <a:solidFill>
                <a:srgbClr val="000000"/>
              </a:solidFill>
              <a:ea typeface="Arial Unicode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55032" y="5887377"/>
            <a:ext cx="3771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Achieved </a:t>
            </a:r>
            <a:r>
              <a:rPr lang="el-GR" dirty="0" smtClean="0"/>
              <a:t>σ</a:t>
            </a:r>
            <a:r>
              <a:rPr lang="en-US" baseline="30000" dirty="0" smtClean="0"/>
              <a:t>x</a:t>
            </a:r>
            <a:r>
              <a:rPr lang="el-GR" dirty="0" smtClean="0"/>
              <a:t>×σ</a:t>
            </a:r>
            <a:r>
              <a:rPr lang="en-US" baseline="30000" dirty="0" smtClean="0"/>
              <a:t>y </a:t>
            </a:r>
            <a:r>
              <a:rPr lang="en-US" dirty="0" smtClean="0"/>
              <a:t>= 1/3 of design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xmlns="" val="2019595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AutoShape 2"/>
          <p:cNvSpPr>
            <a:spLocks noChangeArrowheads="1"/>
          </p:cNvSpPr>
          <p:nvPr/>
        </p:nvSpPr>
        <p:spPr bwMode="auto">
          <a:xfrm flipV="1">
            <a:off x="1533421" y="3395950"/>
            <a:ext cx="1265237" cy="13462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>
              <a:spcBef>
                <a:spcPct val="50000"/>
              </a:spcBef>
            </a:pPr>
            <a:endParaRPr lang="en-GB" sz="2400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title"/>
          </p:nvPr>
        </p:nvSpPr>
        <p:spPr>
          <a:xfrm>
            <a:off x="1533421" y="24533"/>
            <a:ext cx="6833831" cy="544512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Linear Collider </a:t>
            </a:r>
            <a:r>
              <a:rPr lang="en-GB" dirty="0"/>
              <a:t>Design Issues</a:t>
            </a:r>
          </a:p>
        </p:txBody>
      </p:sp>
      <p:sp>
        <p:nvSpPr>
          <p:cNvPr id="189445" name="AutoShape 5"/>
          <p:cNvSpPr>
            <a:spLocks noChangeArrowheads="1"/>
          </p:cNvSpPr>
          <p:nvPr/>
        </p:nvSpPr>
        <p:spPr bwMode="auto">
          <a:xfrm>
            <a:off x="1563583" y="1651288"/>
            <a:ext cx="1265238" cy="13462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>
              <a:spcBef>
                <a:spcPct val="50000"/>
              </a:spcBef>
            </a:pPr>
            <a:endParaRPr lang="en-GB" sz="2400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189446" name="Oval 6"/>
          <p:cNvSpPr>
            <a:spLocks noChangeArrowheads="1"/>
          </p:cNvSpPr>
          <p:nvPr/>
        </p:nvSpPr>
        <p:spPr bwMode="auto">
          <a:xfrm>
            <a:off x="804758" y="2600613"/>
            <a:ext cx="1920875" cy="1158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fontAlgn="base" hangingPunct="1"/>
            <a:r>
              <a:rPr lang="en-GB" sz="2000" b="0" dirty="0" smtClean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LC Parameters</a:t>
            </a:r>
            <a:endParaRPr lang="en-GB" sz="2000" b="0" dirty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189447" name="Text Box 7"/>
          <p:cNvSpPr txBox="1">
            <a:spLocks noChangeArrowheads="1"/>
          </p:cNvSpPr>
          <p:nvPr/>
        </p:nvSpPr>
        <p:spPr bwMode="auto">
          <a:xfrm>
            <a:off x="3022869" y="1803495"/>
            <a:ext cx="2109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base" hangingPunct="1"/>
            <a:r>
              <a:rPr lang="en-GB" sz="2400" b="0" dirty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Energy Reach</a:t>
            </a:r>
          </a:p>
        </p:txBody>
      </p:sp>
      <p:sp>
        <p:nvSpPr>
          <p:cNvPr id="189449" name="Text Box 9"/>
          <p:cNvSpPr txBox="1">
            <a:spLocks noChangeArrowheads="1"/>
          </p:cNvSpPr>
          <p:nvPr/>
        </p:nvSpPr>
        <p:spPr bwMode="auto">
          <a:xfrm>
            <a:off x="2982839" y="4108833"/>
            <a:ext cx="1739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base" hangingPunct="1"/>
            <a:r>
              <a:rPr lang="en-GB" sz="2400" b="0" dirty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Luminosity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16372815"/>
              </p:ext>
            </p:extLst>
          </p:nvPr>
        </p:nvGraphicFramePr>
        <p:xfrm>
          <a:off x="4193687" y="2433171"/>
          <a:ext cx="3888983" cy="736860"/>
        </p:xfrm>
        <a:graphic>
          <a:graphicData uri="http://schemas.openxmlformats.org/presentationml/2006/ole">
            <p:oleObj spid="_x0000_s3092" name="Equation" r:id="rId3" imgW="1197360" imgH="219240" progId="Equation.3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82668737"/>
              </p:ext>
            </p:extLst>
          </p:nvPr>
        </p:nvGraphicFramePr>
        <p:xfrm>
          <a:off x="4359122" y="4408511"/>
          <a:ext cx="3455748" cy="1436659"/>
        </p:xfrm>
        <a:graphic>
          <a:graphicData uri="http://schemas.openxmlformats.org/presentationml/2006/ole">
            <p:oleObj spid="_x0000_s3093" name="Equation" r:id="rId4" imgW="1115280" imgH="456840" progId="Equation.3">
              <p:embed/>
            </p:oleObj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04758" y="6340263"/>
            <a:ext cx="2895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1200" dirty="0" smtClean="0"/>
              <a:t>ILC Accelerator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562168" y="6340263"/>
            <a:ext cx="570489" cy="457200"/>
          </a:xfrm>
          <a:prstGeom prst="rect">
            <a:avLst/>
          </a:prstGeom>
        </p:spPr>
        <p:txBody>
          <a:bodyPr/>
          <a:lstStyle/>
          <a:p>
            <a:fld id="{1BF6E662-10C0-8546-80F8-67558EE8B433}" type="slidenum">
              <a:rPr lang="en-GB" sz="1200" smtClean="0">
                <a:solidFill>
                  <a:srgbClr val="000000"/>
                </a:solidFill>
              </a:rPr>
              <a:pPr/>
              <a:t>5</a:t>
            </a:fld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6961238" y="6350095"/>
            <a:ext cx="1954161" cy="457200"/>
          </a:xfrm>
          <a:prstGeom prst="rect">
            <a:avLst/>
          </a:prstGeom>
        </p:spPr>
        <p:txBody>
          <a:bodyPr/>
          <a:lstStyle/>
          <a:p>
            <a:r>
              <a:rPr lang="en-US" sz="1200" smtClean="0">
                <a:solidFill>
                  <a:srgbClr val="000000"/>
                </a:solidFill>
              </a:rPr>
              <a:t>Nan Phinney, 6/12/13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7797" y="3820662"/>
            <a:ext cx="6633265" cy="2246769"/>
          </a:xfrm>
          <a:prstGeom prst="rect">
            <a:avLst/>
          </a:prstGeom>
          <a:solidFill>
            <a:srgbClr val="99FFCC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collision Center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Mass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Energy </a:t>
            </a:r>
          </a:p>
          <a:p>
            <a:r>
              <a:rPr lang="en-US" sz="2800" b="0" i="1" dirty="0" err="1" smtClean="0">
                <a:latin typeface="Times New Roman" pitchFamily="18" charset="0"/>
                <a:cs typeface="Times New Roman" pitchFamily="18" charset="0"/>
              </a:rPr>
              <a:t>b_</a:t>
            </a:r>
            <a:r>
              <a:rPr lang="en-US" sz="2800" b="0" i="1" baseline="-25000" dirty="0" err="1" smtClean="0">
                <a:latin typeface="Times New Roman" pitchFamily="18" charset="0"/>
                <a:cs typeface="Times New Roman" pitchFamily="18" charset="0"/>
              </a:rPr>
              <a:t>fill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– the fraction of the machine length actually used for acceleration</a:t>
            </a:r>
          </a:p>
          <a:p>
            <a:r>
              <a:rPr lang="en-US" sz="2800" b="0" i="1" dirty="0" err="1" smtClean="0">
                <a:latin typeface="Times New Roman" pitchFamily="18" charset="0"/>
                <a:cs typeface="Times New Roman" pitchFamily="18" charset="0"/>
              </a:rPr>
              <a:t>L_</a:t>
            </a:r>
            <a:r>
              <a:rPr lang="en-US" sz="2800" b="0" i="1" baseline="-25000" dirty="0" err="1" smtClean="0">
                <a:latin typeface="Times New Roman" pitchFamily="18" charset="0"/>
                <a:cs typeface="Times New Roman" pitchFamily="18" charset="0"/>
              </a:rPr>
              <a:t>linac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– the length of the linac</a:t>
            </a:r>
          </a:p>
          <a:p>
            <a:r>
              <a:rPr lang="en-US" sz="2800" b="0" i="1" dirty="0" smtClean="0">
                <a:latin typeface="Times New Roman" pitchFamily="18" charset="0"/>
                <a:cs typeface="Times New Roman" pitchFamily="18" charset="0"/>
              </a:rPr>
              <a:t>G_</a:t>
            </a:r>
            <a:r>
              <a:rPr lang="en-US" sz="2800" b="0" i="1" baseline="-25000" dirty="0" smtClean="0">
                <a:latin typeface="Times New Roman" pitchFamily="18" charset="0"/>
                <a:cs typeface="Times New Roman" pitchFamily="18" charset="0"/>
              </a:rPr>
              <a:t>RF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– the average accelerating gradient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0735" y="599981"/>
            <a:ext cx="6633265" cy="3108543"/>
          </a:xfrm>
          <a:prstGeom prst="rect">
            <a:avLst/>
          </a:prstGeom>
          <a:solidFill>
            <a:srgbClr val="99FFCC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L –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Luminosity: Effectiveness of collider</a:t>
            </a:r>
          </a:p>
          <a:p>
            <a:r>
              <a:rPr lang="en-US" sz="2800" b="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– particles in a bunch</a:t>
            </a:r>
          </a:p>
          <a:p>
            <a:r>
              <a:rPr lang="en-US" sz="2800" b="0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b="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– bunches in a machine pulse</a:t>
            </a:r>
          </a:p>
          <a:p>
            <a:r>
              <a:rPr lang="en-US" sz="2800" b="0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0" i="1" baseline="-25000" dirty="0" err="1" smtClean="0">
                <a:latin typeface="Times New Roman" pitchFamily="18" charset="0"/>
                <a:cs typeface="Times New Roman" pitchFamily="18" charset="0"/>
              </a:rPr>
              <a:t>rep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– pulses per second</a:t>
            </a:r>
          </a:p>
          <a:p>
            <a:r>
              <a:rPr lang="el-GR" sz="2800" b="0" i="1" dirty="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2800" b="0" i="1" baseline="-25000" dirty="0" err="1" smtClean="0">
                <a:latin typeface="Times New Roman" pitchFamily="18" charset="0"/>
                <a:cs typeface="Times New Roman" pitchFamily="18" charset="0"/>
              </a:rPr>
              <a:t>x,</a:t>
            </a:r>
            <a:r>
              <a:rPr lang="en-US" sz="2800" b="0" baseline="-250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– x (and y) beam sigma at IP</a:t>
            </a:r>
          </a:p>
          <a:p>
            <a:r>
              <a:rPr lang="en-US" sz="2800" b="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="0" i="1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– disruption of one beam caused by the fields of the other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905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Luminosity</a:t>
            </a:r>
            <a:r>
              <a:rPr lang="en-US" dirty="0"/>
              <a:t> Issue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228600" y="2819400"/>
            <a:ext cx="3581400" cy="1981200"/>
          </a:xfrm>
          <a:prstGeom prst="rect">
            <a:avLst/>
          </a:prstGeom>
        </p:spPr>
        <p:txBody>
          <a:bodyPr/>
          <a:lstStyle/>
          <a:p>
            <a:r>
              <a:rPr lang="en-US" sz="2400"/>
              <a:t>High Beam Power</a:t>
            </a:r>
            <a:br>
              <a:rPr lang="en-US" sz="2400"/>
            </a:br>
            <a:endParaRPr lang="en-US" sz="2400"/>
          </a:p>
          <a:p>
            <a:r>
              <a:rPr lang="en-US" sz="2400"/>
              <a:t>Small IP vertical</a:t>
            </a:r>
            <a:br>
              <a:rPr lang="en-US" sz="2400"/>
            </a:br>
            <a:r>
              <a:rPr lang="en-US" sz="2400"/>
              <a:t>beam size</a:t>
            </a:r>
          </a:p>
        </p:txBody>
      </p:sp>
      <p:sp>
        <p:nvSpPr>
          <p:cNvPr id="171012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5257799" y="1536700"/>
            <a:ext cx="3374923" cy="1560513"/>
          </a:xfrm>
          <a:prstGeom prst="rect">
            <a:avLst/>
          </a:prstGeom>
        </p:spPr>
        <p:txBody>
          <a:bodyPr/>
          <a:lstStyle/>
          <a:p>
            <a:r>
              <a:rPr lang="en-US" sz="2400" dirty="0"/>
              <a:t>High current (</a:t>
            </a:r>
            <a:r>
              <a:rPr lang="en-US" sz="2400" dirty="0" err="1"/>
              <a:t>n</a:t>
            </a:r>
            <a:r>
              <a:rPr lang="en-US" sz="2400" baseline="-25000" dirty="0" err="1"/>
              <a:t>b</a:t>
            </a:r>
            <a:r>
              <a:rPr lang="en-US" sz="2400" dirty="0"/>
              <a:t> N)</a:t>
            </a:r>
          </a:p>
          <a:p>
            <a:r>
              <a:rPr lang="en-US" sz="2400" dirty="0"/>
              <a:t>High efficiency</a:t>
            </a:r>
            <a:br>
              <a:rPr lang="en-US" sz="2400" dirty="0"/>
            </a:br>
            <a:r>
              <a:rPr lang="en-US" sz="2400" dirty="0"/>
              <a:t>(P</a:t>
            </a:r>
            <a:r>
              <a:rPr lang="en-US" sz="2400" baseline="-25000" dirty="0"/>
              <a:t>RF </a:t>
            </a:r>
            <a:r>
              <a:rPr lang="en-US" sz="2400" dirty="0">
                <a:sym typeface="Symbol" charset="0"/>
              </a:rPr>
              <a:t></a:t>
            </a:r>
            <a:r>
              <a:rPr lang="en-US" sz="2400" dirty="0" err="1"/>
              <a:t>P</a:t>
            </a:r>
            <a:r>
              <a:rPr lang="en-US" sz="2400" baseline="-25000" dirty="0" err="1"/>
              <a:t>beam</a:t>
            </a:r>
            <a:r>
              <a:rPr lang="en-US" sz="2400" dirty="0"/>
              <a:t>)</a:t>
            </a:r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5257800" y="4267200"/>
            <a:ext cx="3200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fontAlgn="base" hangingPunct="1">
              <a:spcBef>
                <a:spcPct val="20000"/>
              </a:spcBef>
              <a:buFontTx/>
              <a:buChar char="•"/>
            </a:pPr>
            <a: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Small emittance </a:t>
            </a:r>
            <a:r>
              <a:rPr lang="en-US" sz="2400" b="0">
                <a:solidFill>
                  <a:srgbClr val="000000"/>
                </a:solidFill>
                <a:latin typeface="Symbol" charset="0"/>
                <a:ea typeface="ＭＳ Ｐゴシック" charset="0"/>
                <a:cs typeface="Arial Unicode MS"/>
              </a:rPr>
              <a:t>e</a:t>
            </a:r>
            <a:r>
              <a:rPr lang="en-US" sz="2400" b="0" i="1" baseline="-250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y</a:t>
            </a:r>
            <a:endParaRPr lang="en-US" sz="2400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  <a:p>
            <a:pPr marL="342900" indent="-342900" eaLnBrk="1" fontAlgn="base" hangingPunct="1">
              <a:spcBef>
                <a:spcPct val="20000"/>
              </a:spcBef>
              <a:buFontTx/>
              <a:buChar char="•"/>
            </a:pPr>
            <a: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strong focusing</a:t>
            </a:r>
            <a:b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</a:br>
            <a: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(small </a:t>
            </a:r>
            <a:r>
              <a:rPr lang="en-US" sz="2400" b="0">
                <a:solidFill>
                  <a:srgbClr val="000000"/>
                </a:solidFill>
                <a:latin typeface="Symbol" charset="0"/>
                <a:ea typeface="ＭＳ Ｐゴシック" charset="0"/>
                <a:cs typeface="Arial Unicode MS"/>
              </a:rPr>
              <a:t>b</a:t>
            </a:r>
            <a: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*</a:t>
            </a:r>
            <a:r>
              <a:rPr lang="en-US" sz="2400" b="0" i="1" baseline="-250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y</a:t>
            </a:r>
            <a: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)</a:t>
            </a:r>
          </a:p>
        </p:txBody>
      </p:sp>
      <p:cxnSp>
        <p:nvCxnSpPr>
          <p:cNvPr id="171014" name="AutoShape 6"/>
          <p:cNvCxnSpPr>
            <a:cxnSpLocks noChangeShapeType="1"/>
          </p:cNvCxnSpPr>
          <p:nvPr/>
        </p:nvCxnSpPr>
        <p:spPr bwMode="auto">
          <a:xfrm flipV="1">
            <a:off x="3429000" y="2209800"/>
            <a:ext cx="1752600" cy="8382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bg1">
                <a:lumMod val="6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1015" name="AutoShape 7"/>
          <p:cNvCxnSpPr>
            <a:cxnSpLocks noChangeShapeType="1"/>
          </p:cNvCxnSpPr>
          <p:nvPr/>
        </p:nvCxnSpPr>
        <p:spPr bwMode="auto">
          <a:xfrm>
            <a:off x="3429000" y="3886200"/>
            <a:ext cx="1676400" cy="6096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bg1">
                <a:lumMod val="6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656170" y="6355774"/>
            <a:ext cx="122179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1100" dirty="0" smtClean="0"/>
              <a:t>ILC Accelerator</a:t>
            </a:r>
            <a:endParaRPr lang="en-GB" sz="1100" dirty="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4187318" y="6355774"/>
            <a:ext cx="832156" cy="365125"/>
          </a:xfrm>
          <a:prstGeom prst="rect">
            <a:avLst/>
          </a:prstGeom>
        </p:spPr>
        <p:txBody>
          <a:bodyPr/>
          <a:lstStyle/>
          <a:p>
            <a:fld id="{13B16109-CDFC-914A-8989-F1DE13FE790C}" type="slidenum">
              <a:rPr lang="en-GB" sz="1100" smtClean="0">
                <a:solidFill>
                  <a:srgbClr val="000000"/>
                </a:solidFill>
              </a:rPr>
              <a:pPr/>
              <a:t>6</a:t>
            </a:fld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553490" y="6369114"/>
            <a:ext cx="1759239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100" dirty="0" smtClean="0">
                <a:solidFill>
                  <a:srgbClr val="000000"/>
                </a:solidFill>
              </a:rPr>
              <a:t>Nan Phinney, 6/12/13</a:t>
            </a:r>
            <a:endParaRPr lang="en-GB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297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Luminosity</a:t>
            </a:r>
            <a:r>
              <a:rPr lang="en-US" dirty="0"/>
              <a:t> Issue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5257799" y="1536700"/>
            <a:ext cx="3296265" cy="1560513"/>
          </a:xfrm>
          <a:prstGeom prst="rect">
            <a:avLst/>
          </a:prstGeom>
        </p:spPr>
        <p:txBody>
          <a:bodyPr/>
          <a:lstStyle/>
          <a:p>
            <a:r>
              <a:rPr lang="en-US" sz="2400" dirty="0"/>
              <a:t>High current (</a:t>
            </a:r>
            <a:r>
              <a:rPr lang="en-US" sz="2400" dirty="0" err="1"/>
              <a:t>n</a:t>
            </a:r>
            <a:r>
              <a:rPr lang="en-US" sz="2400" baseline="-25000" dirty="0" err="1"/>
              <a:t>b</a:t>
            </a:r>
            <a:r>
              <a:rPr lang="en-US" sz="2400" dirty="0"/>
              <a:t> N)</a:t>
            </a:r>
          </a:p>
          <a:p>
            <a:r>
              <a:rPr lang="en-US" sz="2400" dirty="0"/>
              <a:t>High efficiency</a:t>
            </a:r>
            <a:br>
              <a:rPr lang="en-US" sz="2400" dirty="0"/>
            </a:br>
            <a:r>
              <a:rPr lang="en-US" sz="2400" dirty="0"/>
              <a:t>(P</a:t>
            </a:r>
            <a:r>
              <a:rPr lang="en-US" sz="2400" baseline="-25000" dirty="0"/>
              <a:t>RF </a:t>
            </a:r>
            <a:r>
              <a:rPr lang="en-US" sz="2400" dirty="0">
                <a:sym typeface="Symbol" charset="0"/>
              </a:rPr>
              <a:t></a:t>
            </a:r>
            <a:r>
              <a:rPr lang="en-US" sz="2400" dirty="0" err="1"/>
              <a:t>P</a:t>
            </a:r>
            <a:r>
              <a:rPr lang="en-US" sz="2400" baseline="-25000" dirty="0" err="1"/>
              <a:t>beam</a:t>
            </a:r>
            <a:r>
              <a:rPr lang="en-US" sz="2400" dirty="0"/>
              <a:t>)</a:t>
            </a:r>
          </a:p>
        </p:txBody>
      </p:sp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5257800" y="4267200"/>
            <a:ext cx="3200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fontAlgn="base" hangingPunct="1">
              <a:spcBef>
                <a:spcPct val="20000"/>
              </a:spcBef>
              <a:buFontTx/>
              <a:buChar char="•"/>
            </a:pPr>
            <a: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Small emittance </a:t>
            </a:r>
            <a:r>
              <a:rPr lang="en-US" sz="2400" b="0">
                <a:solidFill>
                  <a:srgbClr val="000000"/>
                </a:solidFill>
                <a:latin typeface="Symbol" charset="0"/>
                <a:ea typeface="ＭＳ Ｐゴシック" charset="0"/>
                <a:cs typeface="Arial Unicode MS"/>
              </a:rPr>
              <a:t>e</a:t>
            </a:r>
            <a:r>
              <a:rPr lang="en-US" sz="2400" b="0" i="1" baseline="-250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y</a:t>
            </a:r>
            <a:endParaRPr lang="en-US" sz="2400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  <a:p>
            <a:pPr marL="342900" indent="-342900" eaLnBrk="1" fontAlgn="base" hangingPunct="1">
              <a:spcBef>
                <a:spcPct val="20000"/>
              </a:spcBef>
              <a:buFontTx/>
              <a:buChar char="•"/>
            </a:pPr>
            <a: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strong focusing</a:t>
            </a:r>
            <a:b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</a:br>
            <a: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(small </a:t>
            </a:r>
            <a:r>
              <a:rPr lang="en-US" sz="2400" b="0">
                <a:solidFill>
                  <a:srgbClr val="000000"/>
                </a:solidFill>
                <a:latin typeface="Symbol" charset="0"/>
                <a:ea typeface="ＭＳ Ｐゴシック" charset="0"/>
                <a:cs typeface="Arial Unicode MS"/>
              </a:rPr>
              <a:t>b</a:t>
            </a:r>
            <a: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*</a:t>
            </a:r>
            <a:r>
              <a:rPr lang="en-US" sz="2400" b="0" i="1" baseline="-250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 Unicode MS"/>
              </a:rPr>
              <a:t>y</a:t>
            </a:r>
            <a:r>
              <a:rPr lang="en-US" sz="2400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)</a:t>
            </a:r>
          </a:p>
        </p:txBody>
      </p:sp>
      <p:sp>
        <p:nvSpPr>
          <p:cNvPr id="172037" name="AutoShape 5"/>
          <p:cNvSpPr>
            <a:spLocks noChangeArrowheads="1"/>
          </p:cNvSpPr>
          <p:nvPr/>
        </p:nvSpPr>
        <p:spPr bwMode="auto">
          <a:xfrm>
            <a:off x="3733800" y="2936300"/>
            <a:ext cx="1600200" cy="914400"/>
          </a:xfrm>
          <a:prstGeom prst="leftArrow">
            <a:avLst>
              <a:gd name="adj1" fmla="val 38194"/>
              <a:gd name="adj2" fmla="val 64061"/>
            </a:avLst>
          </a:prstGeom>
          <a:solidFill>
            <a:srgbClr val="3366FF"/>
          </a:solidFill>
          <a:ln>
            <a:noFill/>
          </a:ln>
          <a:effectLst/>
        </p:spPr>
        <p:txBody>
          <a:bodyPr wrap="none" anchor="ctr"/>
          <a:lstStyle/>
          <a:p>
            <a:pPr algn="ctr" fontAlgn="base"/>
            <a:endParaRPr lang="en-GB" sz="2400" b="0">
              <a:solidFill>
                <a:srgbClr val="FFFFFF"/>
              </a:solidFill>
              <a:latin typeface="Times New Roman" charset="0"/>
              <a:ea typeface="ＭＳ Ｐゴシック" charset="0"/>
              <a:cs typeface="Arial Unicode MS"/>
            </a:endParaRPr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457200" y="2555300"/>
            <a:ext cx="33528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</a:pPr>
            <a:r>
              <a:rPr lang="en-US" sz="3200" b="0" dirty="0">
                <a:solidFill>
                  <a:srgbClr val="3366FF"/>
                </a:solidFill>
                <a:ea typeface="ＭＳ Ｐゴシック" charset="0"/>
                <a:cs typeface="Arial Unicode MS"/>
              </a:rPr>
              <a:t>Superconducting </a:t>
            </a:r>
            <a:r>
              <a:rPr lang="en-US" sz="3200" b="0" dirty="0" smtClean="0">
                <a:solidFill>
                  <a:srgbClr val="3366FF"/>
                </a:solidFill>
                <a:ea typeface="ＭＳ Ｐゴシック" charset="0"/>
                <a:cs typeface="Arial Unicode MS"/>
              </a:rPr>
              <a:t>RF Linac</a:t>
            </a:r>
            <a:r>
              <a:rPr lang="en-US" sz="3200" b="0" dirty="0">
                <a:solidFill>
                  <a:srgbClr val="3366FF"/>
                </a:solidFill>
                <a:ea typeface="ＭＳ Ｐゴシック" charset="0"/>
                <a:cs typeface="Arial Unicode MS"/>
              </a:rPr>
              <a:t/>
            </a:r>
            <a:br>
              <a:rPr lang="en-US" sz="3200" b="0" dirty="0">
                <a:solidFill>
                  <a:srgbClr val="3366FF"/>
                </a:solidFill>
                <a:ea typeface="ＭＳ Ｐゴシック" charset="0"/>
                <a:cs typeface="Arial Unicode MS"/>
              </a:rPr>
            </a:br>
            <a:r>
              <a:rPr lang="en-US" sz="3200" b="0" dirty="0" smtClean="0">
                <a:solidFill>
                  <a:srgbClr val="3366FF"/>
                </a:solidFill>
                <a:ea typeface="ＭＳ Ｐゴシック" charset="0"/>
                <a:cs typeface="Arial Unicode MS"/>
              </a:rPr>
              <a:t>Technology</a:t>
            </a:r>
          </a:p>
          <a:p>
            <a:pPr fontAlgn="base">
              <a:spcBef>
                <a:spcPct val="50000"/>
              </a:spcBef>
            </a:pPr>
            <a:r>
              <a:rPr lang="en-US" sz="3200" b="0" dirty="0" smtClean="0">
                <a:ea typeface="ＭＳ Ｐゴシック" charset="0"/>
                <a:cs typeface="Arial Unicode MS"/>
              </a:rPr>
              <a:t>(SCRF)</a:t>
            </a:r>
            <a:endParaRPr lang="en-US" sz="3200" b="0" dirty="0">
              <a:ea typeface="ＭＳ Ｐゴシック" charset="0"/>
              <a:cs typeface="Arial Unicode M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754688" y="6400800"/>
            <a:ext cx="2895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1100" dirty="0" smtClean="0"/>
              <a:t>ILC Accelerator</a:t>
            </a:r>
            <a:endParaRPr lang="en-GB" sz="1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4183688" y="6400800"/>
            <a:ext cx="1905000" cy="457200"/>
          </a:xfrm>
          <a:prstGeom prst="rect">
            <a:avLst/>
          </a:prstGeom>
        </p:spPr>
        <p:txBody>
          <a:bodyPr/>
          <a:lstStyle/>
          <a:p>
            <a:fld id="{6D5EE1C7-54C4-404D-93E8-C457A7A67E06}" type="slidenum">
              <a:rPr lang="en-GB" sz="1100" smtClean="0">
                <a:solidFill>
                  <a:srgbClr val="000000"/>
                </a:solidFill>
              </a:rPr>
              <a:pPr/>
              <a:t>7</a:t>
            </a:fld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970640" y="6360849"/>
            <a:ext cx="2438400" cy="4572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100" smtClean="0">
                <a:solidFill>
                  <a:srgbClr val="000000"/>
                </a:solidFill>
              </a:rPr>
              <a:t>Nan Phinney, 6/12/13</a:t>
            </a:r>
            <a:endParaRPr lang="en-GB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4887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6013" y="-71704"/>
            <a:ext cx="7044250" cy="661639"/>
          </a:xfrm>
          <a:solidFill>
            <a:schemeClr val="bg1"/>
          </a:solidFill>
        </p:spPr>
        <p:txBody>
          <a:bodyPr/>
          <a:lstStyle/>
          <a:p>
            <a:r>
              <a:rPr lang="en-US" sz="4000" dirty="0" smtClean="0"/>
              <a:t>the Big Jump from SLC to ILC:</a:t>
            </a:r>
            <a:endParaRPr lang="en-US" sz="4000" dirty="0"/>
          </a:p>
        </p:txBody>
      </p:sp>
      <p:graphicFrame>
        <p:nvGraphicFramePr>
          <p:cNvPr id="15363" name="Object 3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86497433"/>
              </p:ext>
            </p:extLst>
          </p:nvPr>
        </p:nvGraphicFramePr>
        <p:xfrm>
          <a:off x="803275" y="2711450"/>
          <a:ext cx="7646988" cy="3830638"/>
        </p:xfrm>
        <a:graphic>
          <a:graphicData uri="http://schemas.openxmlformats.org/presentationml/2006/ole">
            <p:oleObj spid="_x0000_s6157" name="Document" r:id="rId4" imgW="7853210" imgH="3928236" progId="Word.Document.8">
              <p:embed/>
            </p:oleObj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685800" y="785792"/>
            <a:ext cx="77724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In Beam Power (</a:t>
            </a:r>
            <a:r>
              <a:rPr lang="en-US" sz="2400" i="1" dirty="0" err="1" smtClean="0"/>
              <a:t>P</a:t>
            </a:r>
            <a:r>
              <a:rPr lang="en-US" sz="2400" i="1" baseline="-25000" dirty="0" err="1" smtClean="0"/>
              <a:t>beam</a:t>
            </a:r>
            <a:r>
              <a:rPr lang="en-US" sz="2400" dirty="0" smtClean="0"/>
              <a:t>) </a:t>
            </a:r>
            <a:r>
              <a:rPr lang="en-US" sz="2400" dirty="0">
                <a:solidFill>
                  <a:srgbClr val="FF0000"/>
                </a:solidFill>
              </a:rPr>
              <a:t>X </a:t>
            </a:r>
            <a:r>
              <a:rPr lang="en-US" sz="2400" dirty="0" smtClean="0">
                <a:solidFill>
                  <a:srgbClr val="FF0000"/>
                </a:solidFill>
              </a:rPr>
              <a:t>100</a:t>
            </a:r>
            <a:r>
              <a:rPr lang="en-US" sz="2400" dirty="0" smtClean="0"/>
              <a:t>,</a:t>
            </a:r>
            <a:r>
              <a:rPr lang="en-US" sz="2400" dirty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collision</a:t>
            </a:r>
            <a:r>
              <a:rPr lang="en-US" sz="2400" baseline="0" dirty="0" smtClean="0"/>
              <a:t> beam size (</a:t>
            </a:r>
            <a:r>
              <a:rPr lang="el-GR" sz="2400" baseline="0" dirty="0" smtClean="0"/>
              <a:t>σ</a:t>
            </a:r>
            <a:r>
              <a:rPr lang="en-US" sz="3200" baseline="8000" dirty="0" smtClean="0"/>
              <a:t>*</a:t>
            </a:r>
            <a:r>
              <a:rPr lang="en-US" sz="2400" i="1" baseline="-25000" dirty="0" smtClean="0"/>
              <a:t>y</a:t>
            </a:r>
            <a:r>
              <a:rPr lang="en-US" sz="2400" baseline="0" dirty="0" smtClean="0"/>
              <a:t>) </a:t>
            </a:r>
            <a:r>
              <a:rPr lang="en-US" sz="2400" dirty="0">
                <a:solidFill>
                  <a:srgbClr val="FF0000"/>
                </a:solidFill>
              </a:rPr>
              <a:t>1/100</a:t>
            </a:r>
          </a:p>
          <a:p>
            <a:pPr marL="0" indent="0">
              <a:buNone/>
            </a:pPr>
            <a:r>
              <a:rPr lang="en-US" sz="2400" baseline="0" dirty="0" smtClean="0"/>
              <a:t>and Luminosity (</a:t>
            </a:r>
            <a:r>
              <a:rPr lang="en-US" sz="2400" b="1" i="1" baseline="0" dirty="0" smtClean="0"/>
              <a:t>L</a:t>
            </a:r>
            <a:r>
              <a:rPr lang="en-US" sz="2400" baseline="0" dirty="0" smtClean="0"/>
              <a:t>) </a:t>
            </a:r>
            <a:r>
              <a:rPr lang="en-US" sz="2400" dirty="0">
                <a:solidFill>
                  <a:srgbClr val="FF0000"/>
                </a:solidFill>
              </a:rPr>
              <a:t>X </a:t>
            </a:r>
            <a:r>
              <a:rPr lang="en-US" sz="2400" dirty="0" smtClean="0">
                <a:solidFill>
                  <a:srgbClr val="FF0000"/>
                </a:solidFill>
              </a:rPr>
              <a:t>10</a:t>
            </a:r>
            <a:r>
              <a:rPr lang="en-US" sz="2400" baseline="30000" dirty="0" smtClean="0">
                <a:solidFill>
                  <a:srgbClr val="FF0000"/>
                </a:solidFill>
              </a:rPr>
              <a:t>4</a:t>
            </a:r>
            <a:endParaRPr lang="en-US" sz="2400" baseline="30000" dirty="0" smtClean="0"/>
          </a:p>
          <a:p>
            <a:pPr marL="0" indent="0" algn="ctr">
              <a:buNone/>
            </a:pPr>
            <a:endParaRPr lang="en-US" sz="600" dirty="0" smtClean="0"/>
          </a:p>
          <a:p>
            <a:pPr marL="0" indent="0" algn="ctr">
              <a:buNone/>
            </a:pPr>
            <a:r>
              <a:rPr lang="en-US" dirty="0" smtClean="0"/>
              <a:t>SLC / ILC Comparison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19075" y="2123767"/>
            <a:ext cx="8763000" cy="457230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4734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61651" y="58489"/>
            <a:ext cx="6870169" cy="551112"/>
          </a:xfrm>
          <a:solidFill>
            <a:schemeClr val="bg1"/>
          </a:solidFill>
        </p:spPr>
        <p:txBody>
          <a:bodyPr/>
          <a:lstStyle/>
          <a:p>
            <a:r>
              <a:rPr lang="en-GB" sz="4000" dirty="0" smtClean="0"/>
              <a:t>1</a:t>
            </a:r>
            <a:r>
              <a:rPr lang="en-GB" sz="4000" baseline="30000" dirty="0" smtClean="0"/>
              <a:t>st</a:t>
            </a:r>
            <a:r>
              <a:rPr lang="en-GB" sz="4000" dirty="0" smtClean="0"/>
              <a:t> LC Technology Review - 1994</a:t>
            </a:r>
            <a:endParaRPr lang="en-GB" sz="4000" dirty="0"/>
          </a:p>
        </p:txBody>
      </p:sp>
      <p:graphicFrame>
        <p:nvGraphicFramePr>
          <p:cNvPr id="179203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675563961"/>
              </p:ext>
            </p:extLst>
          </p:nvPr>
        </p:nvGraphicFramePr>
        <p:xfrm>
          <a:off x="404813" y="1536700"/>
          <a:ext cx="8412481" cy="4683127"/>
        </p:xfrm>
        <a:graphic>
          <a:graphicData uri="http://schemas.openxmlformats.org/drawingml/2006/table">
            <a:tbl>
              <a:tblPr/>
              <a:tblGrid>
                <a:gridCol w="1039925"/>
                <a:gridCol w="978942"/>
                <a:gridCol w="784758"/>
                <a:gridCol w="935612"/>
                <a:gridCol w="934007"/>
                <a:gridCol w="935611"/>
                <a:gridCol w="934007"/>
                <a:gridCol w="1003015"/>
                <a:gridCol w="866604"/>
              </a:tblGrid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TESLA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SBLC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JLC-X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NLC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VLEPP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CLIC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b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[GHz]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2.8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5.7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14.0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L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sym typeface="Symbol" charset="0"/>
                        </a:rPr>
                        <a:t>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10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33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[cm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-2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s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-1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1-5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beam</a:t>
                      </a:r>
                      <a:b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[MW]</a:t>
                      </a:r>
                      <a:endParaRPr kumimoji="0" lang="en-GB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16.5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7.3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2.4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~1-4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AC</a:t>
                      </a:r>
                      <a:b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[MW]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139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209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ge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y</a:t>
                      </a:r>
                      <a:b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sym typeface="Symbol" charset="0"/>
                        </a:rPr>
                        <a:t>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10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-8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m]</a:t>
                      </a:r>
                      <a:endParaRPr kumimoji="0" lang="en-GB" sz="16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7.5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</a:rPr>
                        <a:t>s</a:t>
                      </a:r>
                      <a:r>
                        <a:rPr kumimoji="0" lang="en-GB" sz="18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y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*</a:t>
                      </a:r>
                      <a:b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</a:b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[nm]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3.2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rifa BT" charset="0"/>
                          <a:ea typeface="ＭＳ Ｐゴシック" charset="0"/>
                        </a:rPr>
                        <a:t>7.4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9285" name="Text Box 85"/>
          <p:cNvSpPr txBox="1">
            <a:spLocks noChangeArrowheads="1"/>
          </p:cNvSpPr>
          <p:nvPr/>
        </p:nvSpPr>
        <p:spPr bwMode="auto">
          <a:xfrm>
            <a:off x="331788" y="1101725"/>
            <a:ext cx="160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base" hangingPunct="1"/>
            <a:r>
              <a:rPr lang="en-GB" sz="1800" b="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E</a:t>
            </a:r>
            <a:r>
              <a:rPr lang="en-GB" sz="1800" b="0" baseline="-2500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cm</a:t>
            </a:r>
            <a:r>
              <a:rPr lang="en-GB" sz="1800" b="0">
                <a:solidFill>
                  <a:srgbClr val="333399"/>
                </a:solidFill>
                <a:latin typeface="Serifa BT" charset="0"/>
                <a:ea typeface="ＭＳ Ｐゴシック" charset="0"/>
                <a:cs typeface="Arial Unicode MS"/>
              </a:rPr>
              <a:t>=500 GeV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1150038" y="1468438"/>
            <a:ext cx="1703496" cy="4758941"/>
          </a:xfrm>
          <a:prstGeom prst="ellipse">
            <a:avLst/>
          </a:prstGeom>
          <a:noFill/>
          <a:ln w="5715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1237" y="913715"/>
            <a:ext cx="4858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Only one scheme (of 8) was superconducting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7" name="Footer Placeholder 1"/>
          <p:cNvSpPr txBox="1">
            <a:spLocks/>
          </p:cNvSpPr>
          <p:nvPr/>
        </p:nvSpPr>
        <p:spPr>
          <a:xfrm>
            <a:off x="754688" y="6400800"/>
            <a:ext cx="28956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dirty="0" smtClean="0">
                <a:solidFill>
                  <a:schemeClr val="tx1"/>
                </a:solidFill>
              </a:rPr>
              <a:t>ILC Accelerator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Slide Number Placeholder 2"/>
          <p:cNvSpPr txBox="1">
            <a:spLocks/>
          </p:cNvSpPr>
          <p:nvPr/>
        </p:nvSpPr>
        <p:spPr>
          <a:xfrm>
            <a:off x="4183688" y="6400800"/>
            <a:ext cx="19050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5EE1C7-54C4-404D-93E8-C457A7A67E06}" type="slidenum">
              <a:rPr lang="en-GB" smtClean="0">
                <a:solidFill>
                  <a:srgbClr val="000000"/>
                </a:solidFill>
              </a:rPr>
              <a:pPr/>
              <a:t>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5970640" y="6360849"/>
            <a:ext cx="2438400" cy="4572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154" rtl="0" eaLnBrk="1" latinLnBrk="0" hangingPunct="1">
              <a:defRPr kumimoji="1" sz="1100" kern="1200" smtClean="0">
                <a:solidFill>
                  <a:srgbClr val="692A36"/>
                </a:solidFill>
                <a:latin typeface="+mn-lt"/>
                <a:ea typeface="+mn-ea"/>
                <a:cs typeface="Arial" charset="0"/>
              </a:defRPr>
            </a:lvl1pPr>
            <a:lvl2pPr marL="45715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</a:rPr>
              <a:t>Nan Phinney, 6/12/13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85400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4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30014</TotalTime>
  <Words>1554</Words>
  <Application>Microsoft Office PowerPoint</Application>
  <PresentationFormat>On-screen Show (4:3)</PresentationFormat>
  <Paragraphs>513</Paragraphs>
  <Slides>28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10_Office テーマ</vt:lpstr>
      <vt:lpstr>Blank Presentation</vt:lpstr>
      <vt:lpstr>3_ホワイト</vt:lpstr>
      <vt:lpstr>2_Default Theme</vt:lpstr>
      <vt:lpstr>3_Default Theme</vt:lpstr>
      <vt:lpstr>Draft_LLC_PowerPoint_template_021513</vt:lpstr>
      <vt:lpstr>4_Default Theme</vt:lpstr>
      <vt:lpstr>Clip</vt:lpstr>
      <vt:lpstr>Equation</vt:lpstr>
      <vt:lpstr>Document</vt:lpstr>
      <vt:lpstr>ILC Accelerator  A 25-year effort towards an e+e- collider</vt:lpstr>
      <vt:lpstr>The Beginning – an idea</vt:lpstr>
      <vt:lpstr>Two Linacs, No Bends!</vt:lpstr>
      <vt:lpstr>The real Beginning was at SLAC</vt:lpstr>
      <vt:lpstr>Linear Collider Design Issues</vt:lpstr>
      <vt:lpstr>The Luminosity Issue</vt:lpstr>
      <vt:lpstr>The Luminosity Issue</vt:lpstr>
      <vt:lpstr>the Big Jump from SLC to ILC:</vt:lpstr>
      <vt:lpstr>1st LC Technology Review - 1994</vt:lpstr>
      <vt:lpstr>2nd LC Technology Review - 2002</vt:lpstr>
      <vt:lpstr>International Technology Review Panel</vt:lpstr>
      <vt:lpstr>By late 2004: only ILC and CLIC</vt:lpstr>
      <vt:lpstr>ILC and CLIC: 2013</vt:lpstr>
      <vt:lpstr>25 year – long effort towards a very high performance e+ / e- collider </vt:lpstr>
      <vt:lpstr>Requirements from Physics Experiments</vt:lpstr>
      <vt:lpstr>Reference Design - 2007</vt:lpstr>
      <vt:lpstr>RDR (2007) to TDR (2012)  </vt:lpstr>
      <vt:lpstr>Major R&amp;D Efforts in TD Phase  </vt:lpstr>
      <vt:lpstr>Global Plan for SCRF R&amp;D</vt:lpstr>
      <vt:lpstr>Progress in SCRF Cavity Gradient</vt:lpstr>
      <vt:lpstr>ILC Cryomodule</vt:lpstr>
      <vt:lpstr>View along main linac:</vt:lpstr>
      <vt:lpstr>RF Power Source and Distribution</vt:lpstr>
      <vt:lpstr>KEK-ATF：Progress</vt:lpstr>
      <vt:lpstr>Global Cooperation for ILC Accelerator Beam Demonstration</vt:lpstr>
      <vt:lpstr>Technical Design Report Completed </vt:lpstr>
      <vt:lpstr>Japanese plans for a “Science City”</vt:lpstr>
      <vt:lpstr>What’s next?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Accelerator Baseline Design  SCRF</dc:title>
  <dc:creator>Yamamoto Akira</dc:creator>
  <cp:lastModifiedBy>Marty</cp:lastModifiedBy>
  <cp:revision>464</cp:revision>
  <cp:lastPrinted>2013-05-27T05:01:00Z</cp:lastPrinted>
  <dcterms:created xsi:type="dcterms:W3CDTF">2012-12-02T02:10:59Z</dcterms:created>
  <dcterms:modified xsi:type="dcterms:W3CDTF">2013-06-09T20:58:46Z</dcterms:modified>
</cp:coreProperties>
</file>