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6"/>
  </p:notesMasterIdLst>
  <p:sldIdLst>
    <p:sldId id="256" r:id="rId2"/>
    <p:sldId id="333" r:id="rId3"/>
    <p:sldId id="334" r:id="rId4"/>
    <p:sldId id="335" r:id="rId5"/>
    <p:sldId id="336" r:id="rId6"/>
    <p:sldId id="337" r:id="rId7"/>
    <p:sldId id="338" r:id="rId8"/>
    <p:sldId id="339" r:id="rId9"/>
    <p:sldId id="340" r:id="rId10"/>
    <p:sldId id="342" r:id="rId11"/>
    <p:sldId id="343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  <p:sldId id="361" r:id="rId22"/>
    <p:sldId id="354" r:id="rId23"/>
    <p:sldId id="362" r:id="rId24"/>
    <p:sldId id="364" r:id="rId25"/>
    <p:sldId id="356" r:id="rId26"/>
    <p:sldId id="363" r:id="rId27"/>
    <p:sldId id="368" r:id="rId28"/>
    <p:sldId id="357" r:id="rId29"/>
    <p:sldId id="359" r:id="rId30"/>
    <p:sldId id="360" r:id="rId31"/>
    <p:sldId id="365" r:id="rId32"/>
    <p:sldId id="366" r:id="rId33"/>
    <p:sldId id="358" r:id="rId34"/>
    <p:sldId id="367" r:id="rId3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FF33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6691" autoAdjust="0"/>
    <p:restoredTop sz="86441" autoAdjust="0"/>
  </p:normalViewPr>
  <p:slideViewPr>
    <p:cSldViewPr>
      <p:cViewPr varScale="1">
        <p:scale>
          <a:sx n="66" d="100"/>
          <a:sy n="66" d="100"/>
        </p:scale>
        <p:origin x="-42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2276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6C0A6A-48AB-4CC0-BB5C-54D060BD8BA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C0A6A-48AB-4CC0-BB5C-54D060BD8BAC}" type="slidenum">
              <a:rPr lang="fr-FR" smtClean="0"/>
              <a:pPr>
                <a:defRPr/>
              </a:pPr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C0A6A-48AB-4CC0-BB5C-54D060BD8BAC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C0A6A-48AB-4CC0-BB5C-54D060BD8BAC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C0A6A-48AB-4CC0-BB5C-54D060BD8BAC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6C0A6A-48AB-4CC0-BB5C-54D060BD8BAC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sz="2400" dirty="0">
              <a:latin typeface="Times New Roman" pitchFamily="18" charset="0"/>
            </a:endParaRPr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F8D0A-D55F-436B-8155-F82A7C068F2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93DDF-BC57-4C23-8DC3-1DD2B3BF0A1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ABDB1-F4A2-41D0-A7C3-76D1ED2CDF28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648F4-AA60-4DB5-B998-FEB1779FAD3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7A2E9-05C4-43EB-941B-C397F0093E4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EE7A2-5201-492C-AD00-BC19E0E4750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88899-6D5B-4BB1-9B3C-C0B35C33240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9EFC1-C31C-4312-A873-B9EE19FA570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20261-0117-44BF-A103-467BA6A85F0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A94B4-FCB2-4C22-A419-FDA51923E32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CF1EA-92BF-4188-A70D-88B72ADC513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71684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fr-FR" sz="2400" dirty="0">
              <a:latin typeface="Times New Roman" pitchFamily="18" charset="0"/>
            </a:endParaRPr>
          </a:p>
        </p:txBody>
      </p:sp>
      <p:sp>
        <p:nvSpPr>
          <p:cNvPr id="71685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C10F516-843E-4CF7-A238-25A673DE35F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desy.de/conferenceDisplay.py?confId=6537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387424" y="332656"/>
            <a:ext cx="8001000" cy="1216025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 for a LC: </a:t>
            </a:r>
            <a:b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design to reality               </a:t>
            </a:r>
            <a:endParaRPr lang="fr-FR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Sous-titre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ES_tradnl" dirty="0" smtClean="0"/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s-ES_tradnl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09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/>
              <a:t>F. Richard June 2013</a:t>
            </a:r>
            <a:endParaRPr lang="fr-FR" dirty="0" smtClean="0"/>
          </a:p>
        </p:txBody>
      </p:sp>
      <p:sp>
        <p:nvSpPr>
          <p:cNvPr id="4106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D4739C-0316-4E25-9266-565D64569794}" type="slidenum">
              <a:rPr lang="fr-FR" smtClean="0"/>
              <a:pPr/>
              <a:t>1</a:t>
            </a:fld>
            <a:endParaRPr lang="fr-FR" dirty="0" smtClean="0"/>
          </a:p>
        </p:txBody>
      </p:sp>
      <p:pic>
        <p:nvPicPr>
          <p:cNvPr id="12" name="Image 11" descr="http://www.linearcollider.org/images/pid/1000890/gallery/01_logo_LCC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221088"/>
            <a:ext cx="1445417" cy="1445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http://www.linearcollider.org/images/pid/1000880/2013-06_Poster_ILC-TDR-Handcover-Event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-27384"/>
            <a:ext cx="2971800" cy="4200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339752" y="6237312"/>
            <a:ext cx="3970959" cy="369332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s-ES_trad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François Richard  LAL/Orsay 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59" y="1700808"/>
            <a:ext cx="4620231" cy="447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ZoneTexte 17"/>
          <p:cNvSpPr txBox="1"/>
          <p:nvPr/>
        </p:nvSpPr>
        <p:spPr>
          <a:xfrm>
            <a:off x="6156176" y="5589240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LINEAR COLLIDER COLLABORATION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Common features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700808"/>
            <a:ext cx="6516216" cy="4267200"/>
          </a:xfrm>
        </p:spPr>
        <p:txBody>
          <a:bodyPr/>
          <a:lstStyle/>
          <a:p>
            <a:pPr lvl="0"/>
            <a:r>
              <a:rPr lang="en-US" sz="2100" dirty="0" smtClean="0"/>
              <a:t>Full </a:t>
            </a:r>
            <a:r>
              <a:rPr lang="en-US" sz="2100" b="1" dirty="0" smtClean="0"/>
              <a:t>angular coverage </a:t>
            </a:r>
            <a:r>
              <a:rPr lang="en-US" sz="2100" dirty="0" smtClean="0"/>
              <a:t>including                  for flavor tagging  </a:t>
            </a:r>
            <a:endParaRPr lang="fr-FR" sz="2100" dirty="0" smtClean="0"/>
          </a:p>
          <a:p>
            <a:pPr lvl="0"/>
            <a:r>
              <a:rPr lang="en-US" sz="2100" dirty="0" smtClean="0"/>
              <a:t>Large SC </a:t>
            </a:r>
            <a:r>
              <a:rPr lang="en-US" sz="2100" dirty="0" err="1" smtClean="0"/>
              <a:t>solenoidal</a:t>
            </a:r>
            <a:r>
              <a:rPr lang="en-US" sz="2100" dirty="0" smtClean="0"/>
              <a:t> magnetic field              ‘a la CMS’ B&gt;3 T ensuring excellent </a:t>
            </a:r>
            <a:r>
              <a:rPr lang="en-US" sz="2100" b="1" dirty="0" smtClean="0"/>
              <a:t>momentum resolution    </a:t>
            </a:r>
            <a:endParaRPr lang="fr-FR" sz="2100" b="1" dirty="0" smtClean="0"/>
          </a:p>
          <a:p>
            <a:pPr lvl="0"/>
            <a:r>
              <a:rPr lang="en-US" sz="2100" dirty="0" smtClean="0"/>
              <a:t>Almost ‘transparent’ trackers with calorimeters included inside the coil </a:t>
            </a:r>
            <a:r>
              <a:rPr lang="en-US" sz="2100" b="1" dirty="0" smtClean="0"/>
              <a:t>minimizing material effects</a:t>
            </a:r>
            <a:endParaRPr lang="fr-FR" sz="2100" b="1" dirty="0" smtClean="0"/>
          </a:p>
          <a:p>
            <a:pPr lvl="0"/>
            <a:r>
              <a:rPr lang="en-US" sz="2100" b="1" dirty="0" smtClean="0"/>
              <a:t>Imaging </a:t>
            </a:r>
            <a:r>
              <a:rPr lang="en-US" sz="2100" b="1" dirty="0" err="1" smtClean="0"/>
              <a:t>calorimetry</a:t>
            </a:r>
            <a:r>
              <a:rPr lang="en-US" sz="2100" b="1" dirty="0" smtClean="0"/>
              <a:t> </a:t>
            </a:r>
            <a:r>
              <a:rPr lang="en-US" sz="2100" dirty="0" smtClean="0"/>
              <a:t>for PFA with                a very large number of electronic           channels(&gt;10</a:t>
            </a:r>
            <a:r>
              <a:rPr lang="en-US" sz="2100" baseline="30000" dirty="0" smtClean="0"/>
              <a:t>8</a:t>
            </a:r>
            <a:r>
              <a:rPr lang="en-US" sz="2100" dirty="0" smtClean="0"/>
              <a:t>)</a:t>
            </a:r>
            <a:endParaRPr lang="fr-FR" sz="2100" dirty="0" smtClean="0"/>
          </a:p>
          <a:p>
            <a:r>
              <a:rPr lang="en-US" sz="2100" b="1" dirty="0" smtClean="0"/>
              <a:t>Push-pull</a:t>
            </a:r>
            <a:r>
              <a:rPr lang="en-US" sz="2100" dirty="0" smtClean="0"/>
              <a:t> philosophy insuring scientific and technical safety </a:t>
            </a:r>
            <a:endParaRPr lang="fr-FR" sz="2100" dirty="0" smtClean="0"/>
          </a:p>
          <a:p>
            <a:pPr lvl="0">
              <a:buNone/>
            </a:pPr>
            <a:endParaRPr lang="fr-FR" sz="2000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rcRect r="5517"/>
          <a:stretch>
            <a:fillRect/>
          </a:stretch>
        </p:blipFill>
        <p:spPr bwMode="auto">
          <a:xfrm>
            <a:off x="5364088" y="1556792"/>
            <a:ext cx="3773423" cy="387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Differences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99992" y="1754088"/>
            <a:ext cx="4752528" cy="4267200"/>
          </a:xfrm>
        </p:spPr>
        <p:txBody>
          <a:bodyPr/>
          <a:lstStyle/>
          <a:p>
            <a:pPr lvl="0"/>
            <a:r>
              <a:rPr lang="en-US" sz="2100" dirty="0" smtClean="0"/>
              <a:t>Different </a:t>
            </a:r>
            <a:r>
              <a:rPr lang="en-US" sz="2100" dirty="0" smtClean="0"/>
              <a:t>B field &amp; tracker radius achieving </a:t>
            </a:r>
            <a:r>
              <a:rPr lang="en-US" sz="2100" dirty="0" smtClean="0"/>
              <a:t>similar</a:t>
            </a:r>
            <a:r>
              <a:rPr lang="en-US" sz="2100" dirty="0" smtClean="0"/>
              <a:t> energy/momentum </a:t>
            </a:r>
            <a:r>
              <a:rPr lang="en-US" sz="2100" dirty="0" smtClean="0"/>
              <a:t>resolution </a:t>
            </a:r>
            <a:endParaRPr lang="fr-FR" sz="2100" dirty="0" smtClean="0"/>
          </a:p>
          <a:p>
            <a:pPr lvl="0"/>
            <a:r>
              <a:rPr lang="en-US" sz="2100" dirty="0" smtClean="0"/>
              <a:t>100% Silicon tracker for </a:t>
            </a:r>
            <a:r>
              <a:rPr lang="en-US" sz="2100" dirty="0" err="1" smtClean="0"/>
              <a:t>SiD</a:t>
            </a:r>
            <a:endParaRPr lang="en-US" sz="2100" dirty="0" smtClean="0"/>
          </a:p>
          <a:p>
            <a:pPr lvl="0"/>
            <a:r>
              <a:rPr lang="en-US" sz="2100" dirty="0" smtClean="0"/>
              <a:t>ILD has a large volume gaseous tracker (TPC &gt;&gt;LEP) supplemented by silicon tracking </a:t>
            </a:r>
            <a:endParaRPr lang="fr-FR" sz="2100" dirty="0" smtClean="0"/>
          </a:p>
          <a:p>
            <a:pPr lvl="0"/>
            <a:r>
              <a:rPr lang="en-US" sz="2100" dirty="0" smtClean="0"/>
              <a:t>Various calorimeter technologies are considered, ILD leaving open its final choice</a:t>
            </a:r>
            <a:endParaRPr lang="fr-FR" sz="2100" dirty="0" smtClean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F. Richard </a:t>
            </a:r>
            <a:r>
              <a:rPr lang="fr-FR" dirty="0" err="1" smtClean="0"/>
              <a:t>June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7" name="Espace réservé du contenu 8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18984" r="18972"/>
          <a:stretch>
            <a:fillRect/>
          </a:stretch>
        </p:blipFill>
        <p:spPr bwMode="auto">
          <a:xfrm>
            <a:off x="1403648" y="1772816"/>
            <a:ext cx="3159701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0" y="3513782"/>
            <a:ext cx="133164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SiD</a:t>
            </a:r>
            <a:r>
              <a:rPr lang="en-GB" b="1" dirty="0" smtClean="0"/>
              <a:t> 5T</a:t>
            </a:r>
          </a:p>
          <a:p>
            <a:r>
              <a:rPr lang="en-GB" b="1" dirty="0" smtClean="0"/>
              <a:t>ILD 3.5T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4509120"/>
            <a:ext cx="140364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SiD</a:t>
            </a:r>
            <a:r>
              <a:rPr lang="en-GB" b="1" dirty="0" smtClean="0"/>
              <a:t> 1.2m</a:t>
            </a:r>
          </a:p>
          <a:p>
            <a:r>
              <a:rPr lang="en-GB" b="1" dirty="0" smtClean="0"/>
              <a:t>ILD 1.8m</a:t>
            </a:r>
            <a:endParaRPr lang="en-GB" b="1" dirty="0"/>
          </a:p>
        </p:txBody>
      </p:sp>
      <p:sp>
        <p:nvSpPr>
          <p:cNvPr id="10" name="Flèche droite 9"/>
          <p:cNvSpPr/>
          <p:nvPr/>
        </p:nvSpPr>
        <p:spPr>
          <a:xfrm>
            <a:off x="1259632" y="3789040"/>
            <a:ext cx="288032" cy="14401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lèche droite 10"/>
          <p:cNvSpPr/>
          <p:nvPr/>
        </p:nvSpPr>
        <p:spPr>
          <a:xfrm>
            <a:off x="1259632" y="4869160"/>
            <a:ext cx="288032" cy="144016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1619672" y="2060848"/>
            <a:ext cx="4824536" cy="18002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H="1">
            <a:off x="1691680" y="2060848"/>
            <a:ext cx="6129064" cy="2808312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532829" y="304800"/>
            <a:ext cx="8575675" cy="1216025"/>
          </a:xfrm>
        </p:spPr>
        <p:txBody>
          <a:bodyPr/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Particle Flow Algorithm (PFA)</a:t>
            </a:r>
            <a:endParaRPr lang="en-GB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179512" y="1700808"/>
            <a:ext cx="8964488" cy="4267200"/>
          </a:xfrm>
        </p:spPr>
        <p:txBody>
          <a:bodyPr/>
          <a:lstStyle/>
          <a:p>
            <a:r>
              <a:rPr lang="en-US" sz="2400" dirty="0" smtClean="0"/>
              <a:t>Plays a major role in the optimization of the 2 detectors</a:t>
            </a:r>
            <a:endParaRPr lang="fr-FR" sz="2400" dirty="0" smtClean="0"/>
          </a:p>
          <a:p>
            <a:r>
              <a:rPr lang="en-US" sz="2400" dirty="0" smtClean="0"/>
              <a:t>What is the                                                               problem ?  </a:t>
            </a:r>
          </a:p>
          <a:p>
            <a:pPr lvl="0">
              <a:buNone/>
            </a:pPr>
            <a:endParaRPr lang="en-US" sz="2400" dirty="0" smtClean="0"/>
          </a:p>
          <a:p>
            <a:pPr lvl="0"/>
            <a:r>
              <a:rPr lang="en-US" sz="2400" dirty="0" smtClean="0"/>
              <a:t>Optimization of PFA shows that the main limitation is confusion not energy resolution</a:t>
            </a:r>
            <a:endParaRPr lang="fr-FR" sz="2400" dirty="0" smtClean="0"/>
          </a:p>
          <a:p>
            <a:pPr lvl="0"/>
            <a:r>
              <a:rPr lang="en-US" sz="2400" b="1" dirty="0" smtClean="0"/>
              <a:t>Compact (</a:t>
            </a:r>
            <a:r>
              <a:rPr lang="en-US" sz="2400" b="1" dirty="0" smtClean="0"/>
              <a:t>limited </a:t>
            </a:r>
            <a:r>
              <a:rPr lang="en-US" sz="2400" b="1" dirty="0" smtClean="0"/>
              <a:t>shower radial expansion) and  granular</a:t>
            </a:r>
            <a:r>
              <a:rPr lang="en-US" sz="2400" dirty="0" smtClean="0"/>
              <a:t> calorimeters needed </a:t>
            </a:r>
            <a:r>
              <a:rPr lang="en-US" sz="2400" dirty="0" smtClean="0"/>
              <a:t>(0.5x0.5 cm² Si pads </a:t>
            </a:r>
            <a:r>
              <a:rPr lang="en-US" sz="2400" dirty="0" smtClean="0"/>
              <a:t>for ECAL), excellent tracking efficiency (&gt;99%) and low material in front</a:t>
            </a:r>
            <a:endParaRPr lang="fr-FR" sz="2400" dirty="0" smtClean="0"/>
          </a:p>
          <a:p>
            <a:endParaRPr lang="fr-FR" sz="2800" dirty="0" smtClean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/>
          <a:srcRect l="3095" t="6114" r="7350" b="7337"/>
          <a:stretch>
            <a:fillRect/>
          </a:stretch>
        </p:blipFill>
        <p:spPr bwMode="auto">
          <a:xfrm>
            <a:off x="3131840" y="2132856"/>
            <a:ext cx="5583441" cy="170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Imaging </a:t>
            </a:r>
            <a:r>
              <a:rPr lang="en-GB" b="1" dirty="0" err="1" smtClean="0"/>
              <a:t>calorimetry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1628800"/>
            <a:ext cx="8964488" cy="4267200"/>
          </a:xfrm>
        </p:spPr>
        <p:txBody>
          <a:bodyPr/>
          <a:lstStyle/>
          <a:p>
            <a:r>
              <a:rPr lang="en-US" sz="2800" dirty="0" smtClean="0"/>
              <a:t>High granular </a:t>
            </a:r>
            <a:r>
              <a:rPr lang="en-US" sz="2800" dirty="0" err="1" smtClean="0"/>
              <a:t>calorimetry</a:t>
            </a:r>
            <a:r>
              <a:rPr lang="en-US" sz="2800" dirty="0" smtClean="0"/>
              <a:t> with &gt;10</a:t>
            </a:r>
            <a:r>
              <a:rPr lang="en-US" sz="2800" baseline="30000" dirty="0" smtClean="0"/>
              <a:t>8</a:t>
            </a:r>
            <a:r>
              <a:rPr lang="en-US" sz="2800" dirty="0" smtClean="0"/>
              <a:t> channels  becomes practical with low </a:t>
            </a:r>
            <a:r>
              <a:rPr lang="en-US" sz="2800" dirty="0" smtClean="0"/>
              <a:t>consumption      µ-electronics </a:t>
            </a:r>
            <a:r>
              <a:rPr lang="en-US" sz="2800" dirty="0" smtClean="0"/>
              <a:t>inside the calorimeters </a:t>
            </a:r>
          </a:p>
          <a:p>
            <a:r>
              <a:rPr lang="en-US" sz="2800" dirty="0" smtClean="0"/>
              <a:t>Power pulsing at 5 Hz  </a:t>
            </a:r>
            <a:endParaRPr lang="fr-FR" sz="2800" dirty="0" smtClean="0"/>
          </a:p>
          <a:p>
            <a:pPr>
              <a:buNone/>
            </a:pPr>
            <a:r>
              <a:rPr lang="en-GB" dirty="0" smtClean="0"/>
              <a:t>    with ~1ms duration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7625" y="3188046"/>
            <a:ext cx="9048753" cy="2689226"/>
            <a:chOff x="35" y="2496"/>
            <a:chExt cx="5700" cy="1694"/>
          </a:xfrm>
        </p:grpSpPr>
        <p:pic>
          <p:nvPicPr>
            <p:cNvPr id="7" name="Picture 5" descr="chip 00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19" y="3203"/>
              <a:ext cx="1315" cy="987"/>
            </a:xfrm>
            <a:prstGeom prst="rect">
              <a:avLst/>
            </a:prstGeom>
            <a:noFill/>
            <a:ln w="57150" cmpd="thickThin">
              <a:noFill/>
              <a:miter lim="800000"/>
              <a:headEnd/>
              <a:tailEnd/>
            </a:ln>
          </p:spPr>
        </p:pic>
        <p:pic>
          <p:nvPicPr>
            <p:cNvPr id="8" name="Picture 6" descr="MOD0FEB_min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56" y="2496"/>
              <a:ext cx="2016" cy="1532"/>
            </a:xfrm>
            <a:prstGeom prst="rect">
              <a:avLst/>
            </a:prstGeom>
            <a:solidFill>
              <a:srgbClr val="00FFFF"/>
            </a:solidFill>
          </p:spPr>
        </p:pic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3312" y="3984"/>
              <a:ext cx="2423" cy="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GB" sz="1400" b="1">
                  <a:solidFill>
                    <a:srgbClr val="FF0000"/>
                  </a:solidFill>
                </a:rPr>
                <a:t>ATLAS LAr FEB  128ch 400*500mm  1 W/ch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156" y="3974"/>
              <a:ext cx="2199" cy="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GB" sz="1400" b="1">
                  <a:solidFill>
                    <a:srgbClr val="FF0000"/>
                  </a:solidFill>
                </a:rPr>
                <a:t>Physics Proto. 18ch 10*10mm 5mW/ch </a:t>
              </a:r>
              <a:endParaRPr lang="en-US" sz="1400" b="1">
                <a:solidFill>
                  <a:srgbClr val="FF0000"/>
                </a:solidFill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2789" y="3566"/>
              <a:ext cx="1008" cy="0"/>
            </a:xfrm>
            <a:prstGeom prst="line">
              <a:avLst/>
            </a:prstGeom>
            <a:noFill/>
            <a:ln w="76200" cap="sq">
              <a:solidFill>
                <a:srgbClr val="FF99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567" y="3657"/>
              <a:ext cx="1008" cy="0"/>
            </a:xfrm>
            <a:prstGeom prst="line">
              <a:avLst/>
            </a:prstGeom>
            <a:noFill/>
            <a:ln w="76200" cap="sq">
              <a:solidFill>
                <a:srgbClr val="FF99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 wrap="none" anchor="ctr"/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n-GB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35" y="3978"/>
              <a:ext cx="890" cy="19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GB" sz="1400" b="1" dirty="0">
                  <a:solidFill>
                    <a:srgbClr val="FF0000"/>
                  </a:solidFill>
                </a:rPr>
                <a:t>ILC : 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25µW/</a:t>
              </a:r>
              <a:r>
                <a:rPr lang="en-GB" sz="1400" b="1" dirty="0" err="1" smtClean="0">
                  <a:solidFill>
                    <a:srgbClr val="FF0000"/>
                  </a:solidFill>
                </a:rPr>
                <a:t>ch</a:t>
              </a:r>
              <a:r>
                <a:rPr lang="en-GB" sz="1400" b="1" dirty="0" smtClean="0">
                  <a:solidFill>
                    <a:srgbClr val="FF0000"/>
                  </a:solidFill>
                </a:rPr>
                <a:t>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pic>
          <p:nvPicPr>
            <p:cNvPr id="14" name="Picture 12" descr="layout_phy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" y="3521"/>
              <a:ext cx="171" cy="22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Flavor tagging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267200"/>
          </a:xfrm>
        </p:spPr>
        <p:txBody>
          <a:bodyPr/>
          <a:lstStyle/>
          <a:p>
            <a:r>
              <a:rPr lang="en-US" sz="2700" dirty="0" smtClean="0"/>
              <a:t>Major breakthroughs with respect to existing detectors with many available new technologies</a:t>
            </a:r>
            <a:endParaRPr lang="fr-FR" sz="2700" dirty="0" smtClean="0"/>
          </a:p>
          <a:p>
            <a:pPr lvl="0"/>
            <a:r>
              <a:rPr lang="en-US" sz="2700" dirty="0" smtClean="0"/>
              <a:t>1</a:t>
            </a:r>
            <a:r>
              <a:rPr lang="en-US" sz="2700" baseline="30000" dirty="0" smtClean="0"/>
              <a:t>st</a:t>
            </a:r>
            <a:r>
              <a:rPr lang="en-US" sz="2700" dirty="0" smtClean="0"/>
              <a:t> layer at R&lt;2cm (5cm at LEP) </a:t>
            </a:r>
            <a:endParaRPr lang="fr-FR" sz="2700" dirty="0" smtClean="0"/>
          </a:p>
          <a:p>
            <a:pPr lvl="0"/>
            <a:r>
              <a:rPr lang="en-US" sz="2700" dirty="0" smtClean="0"/>
              <a:t>Detectors with very low material budget ~0.2% X0 per layer (~0.2mm Si) possible at ILC with low radiation</a:t>
            </a:r>
            <a:endParaRPr lang="fr-FR" sz="2700" dirty="0" smtClean="0"/>
          </a:p>
          <a:p>
            <a:pPr lvl="0"/>
            <a:r>
              <a:rPr lang="en-US" sz="2700" dirty="0" smtClean="0"/>
              <a:t>Easy cooling with power pulsing</a:t>
            </a:r>
            <a:endParaRPr lang="fr-FR" sz="2700" dirty="0" smtClean="0"/>
          </a:p>
          <a:p>
            <a:pPr lvl="0"/>
            <a:r>
              <a:rPr lang="en-US" sz="2700" dirty="0" smtClean="0"/>
              <a:t>Not only b/c separation is optimal but </a:t>
            </a:r>
            <a:r>
              <a:rPr lang="en-US" sz="2700" b="1" dirty="0" smtClean="0"/>
              <a:t>b charge</a:t>
            </a:r>
            <a:r>
              <a:rPr lang="en-US" sz="2700" dirty="0" smtClean="0"/>
              <a:t> determination becomes possible and very useful to measure t/b asymmetries  </a:t>
            </a:r>
            <a:endParaRPr lang="fr-FR" sz="27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F. Richard </a:t>
            </a:r>
            <a:r>
              <a:rPr lang="fr-FR" dirty="0" err="1" smtClean="0"/>
              <a:t>June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48680"/>
            <a:ext cx="2943225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Full angular coverage ?</a:t>
            </a:r>
            <a:endParaRPr lang="en-GB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7339"/>
          <a:stretch>
            <a:fillRect/>
          </a:stretch>
        </p:blipFill>
        <p:spPr bwMode="auto">
          <a:xfrm>
            <a:off x="751315" y="1628800"/>
            <a:ext cx="7205061" cy="507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7740352" y="321297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/>
              <a:t>ILD</a:t>
            </a:r>
            <a:endParaRPr lang="en-GB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How do they compare to existing detectors 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/>
          <a:lstStyle/>
          <a:p>
            <a:r>
              <a:rPr lang="en-GB" sz="2400" dirty="0" smtClean="0"/>
              <a:t>Material budget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US" sz="2400" dirty="0" smtClean="0"/>
              <a:t>Intrinsic reasons (radiation hardness) but we should remain very </a:t>
            </a:r>
            <a:r>
              <a:rPr lang="en-US" sz="2400" dirty="0" smtClean="0"/>
              <a:t>careful </a:t>
            </a:r>
            <a:r>
              <a:rPr lang="en-US" sz="2400" dirty="0" smtClean="0"/>
              <a:t>in maintaining this feature</a:t>
            </a:r>
            <a:endParaRPr lang="en-GB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16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 r="47827" b="4420"/>
          <a:stretch>
            <a:fillRect/>
          </a:stretch>
        </p:blipFill>
        <p:spPr bwMode="auto">
          <a:xfrm>
            <a:off x="467544" y="2204842"/>
            <a:ext cx="4342633" cy="302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3" cstate="print"/>
          <a:srcRect b="4609"/>
          <a:stretch>
            <a:fillRect/>
          </a:stretch>
        </p:blipFill>
        <p:spPr bwMode="auto">
          <a:xfrm>
            <a:off x="4838700" y="1556792"/>
            <a:ext cx="4305300" cy="372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Particle Flow </a:t>
            </a:r>
            <a:endParaRPr lang="en-GB" b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39103" b="21694"/>
          <a:stretch>
            <a:fillRect/>
          </a:stretch>
        </p:blipFill>
        <p:spPr bwMode="auto">
          <a:xfrm>
            <a:off x="683568" y="1872080"/>
            <a:ext cx="7090964" cy="4995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5369" y="114526"/>
            <a:ext cx="3678631" cy="3530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6012160" y="587727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ILD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Microvertex</a:t>
            </a:r>
            <a:r>
              <a:rPr lang="en-US" b="1" dirty="0" smtClean="0"/>
              <a:t>  accuracy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1020" b="12597"/>
          <a:stretch>
            <a:fillRect/>
          </a:stretch>
        </p:blipFill>
        <p:spPr bwMode="auto">
          <a:xfrm>
            <a:off x="-6" y="1700808"/>
            <a:ext cx="5981583" cy="4855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103172"/>
            <a:ext cx="3171515" cy="2710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1" descr="zv"/>
          <p:cNvPicPr>
            <a:picLocks noChangeAspect="1" noChangeArrowheads="1"/>
          </p:cNvPicPr>
          <p:nvPr/>
        </p:nvPicPr>
        <p:blipFill>
          <a:blip r:embed="rId4" cstate="print"/>
          <a:srcRect l="9427" t="24773" r="37706" b="34302"/>
          <a:stretch>
            <a:fillRect/>
          </a:stretch>
        </p:blipFill>
        <p:spPr bwMode="auto">
          <a:xfrm>
            <a:off x="4585880" y="1603074"/>
            <a:ext cx="4522624" cy="247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304800"/>
            <a:ext cx="8001000" cy="1216025"/>
          </a:xfrm>
        </p:spPr>
        <p:txBody>
          <a:bodyPr/>
          <a:lstStyle/>
          <a:p>
            <a:r>
              <a:rPr lang="en-US" b="1" dirty="0" smtClean="0"/>
              <a:t>How realistic are these detectors 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28800"/>
            <a:ext cx="9324528" cy="4267200"/>
          </a:xfrm>
        </p:spPr>
        <p:txBody>
          <a:bodyPr/>
          <a:lstStyle/>
          <a:p>
            <a:pPr lvl="0"/>
            <a:r>
              <a:rPr lang="en-US" sz="2500" dirty="0" smtClean="0"/>
              <a:t>More than 10 years of coordinated R&amp;D with </a:t>
            </a:r>
            <a:r>
              <a:rPr lang="en-US" sz="2500" b="1" dirty="0" smtClean="0"/>
              <a:t>large prototypes</a:t>
            </a:r>
            <a:r>
              <a:rPr lang="en-US" sz="2500" dirty="0" smtClean="0"/>
              <a:t> </a:t>
            </a:r>
            <a:r>
              <a:rPr lang="en-US" sz="2500" dirty="0" smtClean="0"/>
              <a:t>allow </a:t>
            </a:r>
            <a:r>
              <a:rPr lang="en-US" sz="2500" b="1" dirty="0" smtClean="0"/>
              <a:t>realistic evaluations </a:t>
            </a:r>
            <a:r>
              <a:rPr lang="en-US" sz="2500" dirty="0" smtClean="0"/>
              <a:t>of innovative </a:t>
            </a:r>
            <a:r>
              <a:rPr lang="en-US" sz="2500" dirty="0" smtClean="0"/>
              <a:t>technologies and insure</a:t>
            </a:r>
            <a:r>
              <a:rPr lang="en-US" sz="2500" b="1" dirty="0" smtClean="0"/>
              <a:t> </a:t>
            </a:r>
            <a:r>
              <a:rPr lang="en-US" sz="2500" b="1" dirty="0" smtClean="0"/>
              <a:t>moderate risks</a:t>
            </a:r>
            <a:r>
              <a:rPr lang="en-US" sz="2500" dirty="0" smtClean="0"/>
              <a:t>  </a:t>
            </a:r>
            <a:endParaRPr lang="fr-FR" sz="2500" dirty="0" smtClean="0"/>
          </a:p>
          <a:p>
            <a:pPr lvl="0"/>
            <a:r>
              <a:rPr lang="en-US" sz="2500" dirty="0" smtClean="0"/>
              <a:t>This effort is internationally embedded in WW collaborations: CALICE, LCTPC, FCAL…with international peer reviewing </a:t>
            </a:r>
            <a:endParaRPr lang="fr-FR" sz="2500" dirty="0" smtClean="0"/>
          </a:p>
          <a:p>
            <a:pPr lvl="0"/>
            <a:r>
              <a:rPr lang="en-US" sz="2500" dirty="0" smtClean="0"/>
              <a:t>Present DBD documents organized around 2 detector concepts with close connection to R&amp;D </a:t>
            </a:r>
            <a:endParaRPr lang="fr-FR" sz="2500" dirty="0" smtClean="0"/>
          </a:p>
          <a:p>
            <a:r>
              <a:rPr lang="en-US" sz="2500" dirty="0" smtClean="0"/>
              <a:t>Europe </a:t>
            </a:r>
            <a:r>
              <a:rPr lang="en-US" sz="2500" dirty="0" smtClean="0"/>
              <a:t>well</a:t>
            </a:r>
            <a:r>
              <a:rPr lang="en-US" sz="2500" dirty="0" smtClean="0"/>
              <a:t> </a:t>
            </a:r>
            <a:r>
              <a:rPr lang="en-US" sz="2500" dirty="0" smtClean="0"/>
              <a:t>structured through </a:t>
            </a:r>
            <a:r>
              <a:rPr lang="en-US" sz="2500" b="1" dirty="0" smtClean="0"/>
              <a:t>European contracts </a:t>
            </a:r>
            <a:r>
              <a:rPr lang="en-US" sz="2500" dirty="0" smtClean="0"/>
              <a:t>(AIDA etc…) and participation of CERN  </a:t>
            </a:r>
            <a:endParaRPr lang="fr-FR" sz="25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F. Richard </a:t>
            </a:r>
            <a:r>
              <a:rPr lang="fr-FR" dirty="0" err="1" smtClean="0"/>
              <a:t>June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pic>
        <p:nvPicPr>
          <p:cNvPr id="6" name="Image 5" descr="Screen Shot 2012-10-18 at 3.24.00 PM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04248" y="44624"/>
            <a:ext cx="2332673" cy="1249109"/>
          </a:xfrm>
          <a:prstGeom prst="rect">
            <a:avLst/>
          </a:prstGeom>
        </p:spPr>
      </p:pic>
      <p:pic>
        <p:nvPicPr>
          <p:cNvPr id="7" name="Image 6" descr="Screen Shot 2012-10-16 at 9.04.1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236296" y="5757624"/>
            <a:ext cx="1924241" cy="1127760"/>
          </a:xfrm>
          <a:prstGeom prst="rect">
            <a:avLst/>
          </a:prstGeom>
        </p:spPr>
      </p:pic>
      <p:pic>
        <p:nvPicPr>
          <p:cNvPr id="8" name="Image 7" descr="Screen Shot 2012-10-18 at 3.30.51 PM.png"/>
          <p:cNvPicPr/>
          <p:nvPr/>
        </p:nvPicPr>
        <p:blipFill>
          <a:blip r:embed="rId4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057900"/>
            <a:ext cx="2240280" cy="800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267200"/>
          </a:xfrm>
        </p:spPr>
        <p:txBody>
          <a:bodyPr/>
          <a:lstStyle/>
          <a:p>
            <a:r>
              <a:rPr lang="en-US" sz="3200" dirty="0" smtClean="0"/>
              <a:t>What do we expect from LC detectors ?</a:t>
            </a:r>
            <a:endParaRPr lang="fr-FR" sz="3200" dirty="0" smtClean="0"/>
          </a:p>
          <a:p>
            <a:r>
              <a:rPr lang="en-US" sz="3200" dirty="0" smtClean="0"/>
              <a:t>Are the two proposed detectors (ILD &amp; </a:t>
            </a:r>
            <a:r>
              <a:rPr lang="en-US" sz="3200" dirty="0" err="1" smtClean="0"/>
              <a:t>SiD</a:t>
            </a:r>
            <a:r>
              <a:rPr lang="en-US" sz="3200" dirty="0" smtClean="0"/>
              <a:t>) fit for this mission ?</a:t>
            </a:r>
            <a:endParaRPr lang="fr-FR" sz="3200" dirty="0" smtClean="0"/>
          </a:p>
          <a:p>
            <a:r>
              <a:rPr lang="en-US" sz="3200" dirty="0" smtClean="0"/>
              <a:t>What is the degree of realism achieved so far for the </a:t>
            </a:r>
            <a:r>
              <a:rPr lang="en-US" sz="3200" b="1" dirty="0" smtClean="0"/>
              <a:t>D</a:t>
            </a:r>
            <a:r>
              <a:rPr lang="en-US" sz="3200" dirty="0" smtClean="0"/>
              <a:t>etailed </a:t>
            </a:r>
            <a:r>
              <a:rPr lang="en-US" sz="3200" b="1" dirty="0" smtClean="0"/>
              <a:t>B</a:t>
            </a:r>
            <a:r>
              <a:rPr lang="en-US" sz="3200" dirty="0" smtClean="0"/>
              <a:t>aseline </a:t>
            </a:r>
            <a:r>
              <a:rPr lang="en-US" sz="3200" b="1" dirty="0" smtClean="0"/>
              <a:t>D</a:t>
            </a:r>
            <a:r>
              <a:rPr lang="en-US" sz="3200" dirty="0" smtClean="0"/>
              <a:t>esign  </a:t>
            </a:r>
            <a:endParaRPr lang="fr-FR" sz="3200" dirty="0" smtClean="0"/>
          </a:p>
          <a:p>
            <a:r>
              <a:rPr lang="en-US" sz="3200" dirty="0" smtClean="0"/>
              <a:t>How do these detectors differ from the existing  ones ?</a:t>
            </a:r>
            <a:endParaRPr lang="fr-FR" sz="3200" dirty="0" smtClean="0"/>
          </a:p>
          <a:p>
            <a:r>
              <a:rPr lang="en-US" sz="3200" dirty="0" smtClean="0"/>
              <a:t>What is still needed ?</a:t>
            </a:r>
            <a:endParaRPr lang="fr-FR" sz="3200" dirty="0" smtClean="0"/>
          </a:p>
          <a:p>
            <a:pPr>
              <a:buNone/>
            </a:pPr>
            <a:endParaRPr lang="fr-FR" sz="32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/>
              <a:t>R&amp;D</a:t>
            </a:r>
            <a:endParaRPr lang="en-GB" sz="36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28800"/>
            <a:ext cx="9144000" cy="4484712"/>
          </a:xfrm>
        </p:spPr>
        <p:txBody>
          <a:bodyPr/>
          <a:lstStyle/>
          <a:p>
            <a:pPr lvl="0"/>
            <a:r>
              <a:rPr lang="en-US" sz="2300" dirty="0" smtClean="0"/>
              <a:t>Several alternate technologies are developed e.g. for </a:t>
            </a:r>
            <a:r>
              <a:rPr lang="en-US" sz="2300" dirty="0" err="1" smtClean="0"/>
              <a:t>calorimetry</a:t>
            </a:r>
            <a:r>
              <a:rPr lang="en-US" sz="2300" dirty="0" smtClean="0"/>
              <a:t> and µ-</a:t>
            </a:r>
            <a:r>
              <a:rPr lang="en-US" sz="2300" dirty="0" err="1" smtClean="0"/>
              <a:t>vertexing</a:t>
            </a:r>
            <a:r>
              <a:rPr lang="en-US" sz="2300" dirty="0" smtClean="0"/>
              <a:t> which allows a good safety margin in case of unexpected problems</a:t>
            </a:r>
            <a:endParaRPr lang="fr-FR" sz="2300" dirty="0" smtClean="0"/>
          </a:p>
          <a:p>
            <a:pPr lvl="0"/>
            <a:r>
              <a:rPr lang="en-US" sz="2300" dirty="0" smtClean="0"/>
              <a:t>As an example 3 cubic m HCAL prototypes (500000 RO channels) with Fe and W absorbers tested at CERN, FNAL, DESY… </a:t>
            </a:r>
            <a:endParaRPr lang="fr-FR" sz="2300" dirty="0" smtClean="0"/>
          </a:p>
          <a:p>
            <a:pPr lvl="0"/>
            <a:r>
              <a:rPr lang="en-US" sz="2300" dirty="0" smtClean="0"/>
              <a:t>An ECAL prototype with 10000 equipped </a:t>
            </a:r>
            <a:r>
              <a:rPr lang="en-US" sz="2300" dirty="0" smtClean="0"/>
              <a:t>Si channels </a:t>
            </a:r>
            <a:r>
              <a:rPr lang="en-US" sz="2300" dirty="0" smtClean="0"/>
              <a:t>has been associated to these prototypes</a:t>
            </a:r>
            <a:endParaRPr lang="fr-FR" sz="2300" dirty="0" smtClean="0"/>
          </a:p>
          <a:p>
            <a:pPr lvl="0"/>
            <a:r>
              <a:rPr lang="en-US" sz="2300" dirty="0" smtClean="0"/>
              <a:t>A </a:t>
            </a:r>
            <a:r>
              <a:rPr lang="en-US" sz="2300" dirty="0" smtClean="0"/>
              <a:t>large scale TPC prototype is currently operated at DESY</a:t>
            </a:r>
            <a:endParaRPr lang="fr-FR" sz="2300" dirty="0" smtClean="0"/>
          </a:p>
          <a:p>
            <a:r>
              <a:rPr lang="en-US" sz="2300" dirty="0" smtClean="0"/>
              <a:t>A wealth of applications has resulted from these efforts in various domains which extend </a:t>
            </a:r>
            <a:r>
              <a:rPr lang="en-US" sz="2300" b="1" dirty="0" smtClean="0"/>
              <a:t>well beyond HEP</a:t>
            </a:r>
            <a:endParaRPr lang="fr-FR" sz="2300" b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rcRect r="2360" b="6375"/>
          <a:stretch>
            <a:fillRect/>
          </a:stretch>
        </p:blipFill>
        <p:spPr bwMode="auto">
          <a:xfrm>
            <a:off x="5218409" y="-1"/>
            <a:ext cx="3962103" cy="1607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/>
          <a:srcRect t="4859" b="3364"/>
          <a:stretch>
            <a:fillRect/>
          </a:stretch>
        </p:blipFill>
        <p:spPr bwMode="auto">
          <a:xfrm>
            <a:off x="3369950" y="-27384"/>
            <a:ext cx="1922130" cy="1591145"/>
          </a:xfrm>
          <a:prstGeom prst="rect">
            <a:avLst/>
          </a:prstGeom>
          <a:gradFill>
            <a:gsLst>
              <a:gs pos="0">
                <a:srgbClr val="00B0F0"/>
              </a:gs>
              <a:gs pos="0">
                <a:srgbClr val="00B0F0"/>
              </a:gs>
              <a:gs pos="0">
                <a:srgbClr val="00B0F0">
                  <a:alpha val="46000"/>
                </a:srgb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Costs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6738" y="1752600"/>
            <a:ext cx="8577262" cy="4267200"/>
          </a:xfrm>
        </p:spPr>
        <p:txBody>
          <a:bodyPr/>
          <a:lstStyle/>
          <a:p>
            <a:r>
              <a:rPr lang="en-US" sz="2400" dirty="0" smtClean="0"/>
              <a:t>Cost drivers : </a:t>
            </a:r>
            <a:r>
              <a:rPr lang="en-US" sz="2400" dirty="0" err="1" smtClean="0"/>
              <a:t>coil+yoke</a:t>
            </a:r>
            <a:r>
              <a:rPr lang="en-US" sz="2400" dirty="0" smtClean="0"/>
              <a:t> and </a:t>
            </a:r>
            <a:r>
              <a:rPr lang="en-US" sz="2400" dirty="0" err="1" smtClean="0"/>
              <a:t>calorimetry</a:t>
            </a:r>
            <a:r>
              <a:rPr lang="en-US" sz="2400" dirty="0" smtClean="0"/>
              <a:t> </a:t>
            </a:r>
            <a:endParaRPr lang="fr-FR" sz="24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/>
          <a:srcRect t="2969" r="28948"/>
          <a:stretch>
            <a:fillRect/>
          </a:stretch>
        </p:blipFill>
        <p:spPr bwMode="auto">
          <a:xfrm>
            <a:off x="683565" y="2204864"/>
            <a:ext cx="7986990" cy="462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remains to be done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/>
          <a:lstStyle/>
          <a:p>
            <a:r>
              <a:rPr lang="en-US" sz="2600" dirty="0" smtClean="0"/>
              <a:t>‘Devil is in the details’: cabling, supports, cooling have been investigated but more is needed to fully assess the present set up</a:t>
            </a:r>
            <a:endParaRPr lang="fr-FR" sz="2600" dirty="0" smtClean="0"/>
          </a:p>
          <a:p>
            <a:r>
              <a:rPr lang="en-US" sz="2600" dirty="0" smtClean="0"/>
              <a:t>A lot has been done including </a:t>
            </a:r>
            <a:r>
              <a:rPr lang="en-US" sz="2600" dirty="0" smtClean="0"/>
              <a:t>installation and integration </a:t>
            </a:r>
            <a:r>
              <a:rPr lang="en-US" sz="2600" dirty="0" smtClean="0"/>
              <a:t>aspects but this is a ‘DBD’ not a TDR which would require knowledge of the site chosen for construction</a:t>
            </a:r>
            <a:endParaRPr lang="fr-FR" sz="2600" dirty="0" smtClean="0"/>
          </a:p>
          <a:p>
            <a:r>
              <a:rPr lang="en-US" sz="2600" dirty="0" smtClean="0"/>
              <a:t>More engineering efforts are therefore needed for a full TDR (ready for construction) level project</a:t>
            </a:r>
            <a:endParaRPr lang="fr-FR" sz="2600" dirty="0" smtClean="0"/>
          </a:p>
          <a:p>
            <a:r>
              <a:rPr lang="en-US" sz="2600" dirty="0" smtClean="0"/>
              <a:t>Work </a:t>
            </a:r>
            <a:r>
              <a:rPr lang="en-US" sz="2600" dirty="0" smtClean="0"/>
              <a:t>with industry for construction has to start</a:t>
            </a:r>
            <a:endParaRPr lang="fr-FR" sz="26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Summary</a:t>
            </a:r>
            <a:endParaRPr lang="en-GB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10072"/>
            <a:ext cx="9144000" cy="4267200"/>
          </a:xfrm>
        </p:spPr>
        <p:txBody>
          <a:bodyPr/>
          <a:lstStyle/>
          <a:p>
            <a:pPr lvl="0"/>
            <a:r>
              <a:rPr lang="en-US" sz="2100" dirty="0" smtClean="0"/>
              <a:t>After a long and intense phase of R&amp;D at the worldwide level two detector concepts are proposed for a LC operating up to 1 TeV center of mass</a:t>
            </a:r>
            <a:endParaRPr lang="fr-FR" sz="2100" dirty="0" smtClean="0"/>
          </a:p>
          <a:p>
            <a:pPr lvl="0"/>
            <a:r>
              <a:rPr lang="en-US" sz="2100" dirty="0" smtClean="0"/>
              <a:t>Realistic physics studies have shown that these detectors, with unprecedented reconstruction accuracies, </a:t>
            </a:r>
            <a:r>
              <a:rPr lang="en-US" sz="2100" dirty="0" smtClean="0"/>
              <a:t>optimally </a:t>
            </a:r>
            <a:r>
              <a:rPr lang="en-US" sz="2100" dirty="0" smtClean="0"/>
              <a:t>cover the physics needs    </a:t>
            </a:r>
            <a:endParaRPr lang="fr-FR" sz="2100" dirty="0" smtClean="0"/>
          </a:p>
          <a:p>
            <a:pPr lvl="0"/>
            <a:r>
              <a:rPr lang="en-US" sz="2100" dirty="0" smtClean="0"/>
              <a:t>E</a:t>
            </a:r>
            <a:r>
              <a:rPr lang="en-US" sz="2100" dirty="0" smtClean="0"/>
              <a:t>ngineering </a:t>
            </a:r>
            <a:r>
              <a:rPr lang="en-US" sz="2100" dirty="0" smtClean="0"/>
              <a:t>studies provide a solid proof of realism of these detectors close to a ‘ready for construction level’ (</a:t>
            </a:r>
            <a:r>
              <a:rPr lang="en-US" sz="2100" dirty="0" smtClean="0"/>
              <a:t>TDR)</a:t>
            </a:r>
            <a:r>
              <a:rPr lang="fr-FR" sz="2100" dirty="0" smtClean="0"/>
              <a:t> but </a:t>
            </a:r>
            <a:r>
              <a:rPr lang="en-US" sz="2100" dirty="0" smtClean="0"/>
              <a:t>f</a:t>
            </a:r>
            <a:r>
              <a:rPr lang="en-US" sz="2100" dirty="0" smtClean="0"/>
              <a:t>ull </a:t>
            </a:r>
            <a:r>
              <a:rPr lang="en-US" sz="2100" dirty="0" smtClean="0"/>
              <a:t>realism </a:t>
            </a:r>
            <a:r>
              <a:rPr lang="en-US" sz="2100" dirty="0" smtClean="0"/>
              <a:t>requires industrialization </a:t>
            </a:r>
            <a:r>
              <a:rPr lang="en-US" sz="2100" dirty="0" smtClean="0"/>
              <a:t>and understanding of the various </a:t>
            </a:r>
            <a:r>
              <a:rPr lang="en-US" sz="2100" dirty="0" smtClean="0"/>
              <a:t>assembly constraints </a:t>
            </a:r>
            <a:r>
              <a:rPr lang="en-US" sz="2100" dirty="0" smtClean="0"/>
              <a:t>within a well defined site </a:t>
            </a:r>
          </a:p>
          <a:p>
            <a:pPr lvl="0"/>
            <a:r>
              <a:rPr lang="en-US" sz="2100" dirty="0" smtClean="0"/>
              <a:t>Resources should be provided to achieve these goals with a move toward two detector collaborations </a:t>
            </a:r>
            <a:r>
              <a:rPr lang="en-US" sz="2100" dirty="0" smtClean="0"/>
              <a:t>replacing </a:t>
            </a:r>
            <a:r>
              <a:rPr lang="en-US" sz="2100" dirty="0" smtClean="0"/>
              <a:t>the concept groups</a:t>
            </a:r>
            <a:endParaRPr lang="fr-FR" sz="21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628800"/>
            <a:ext cx="8001000" cy="4267200"/>
          </a:xfrm>
        </p:spPr>
        <p:txBody>
          <a:bodyPr/>
          <a:lstStyle/>
          <a:p>
            <a:pPr lvl="0">
              <a:buNone/>
            </a:pPr>
            <a:r>
              <a:rPr lang="en-US" sz="3200" dirty="0" smtClean="0"/>
              <a:t>   Quoting a conclusion from </a:t>
            </a:r>
            <a:r>
              <a:rPr lang="en-US" sz="3200" b="1" dirty="0" err="1" smtClean="0"/>
              <a:t>Erice</a:t>
            </a:r>
            <a:r>
              <a:rPr lang="en-US" sz="3200" b="1" dirty="0" smtClean="0"/>
              <a:t>:</a:t>
            </a:r>
          </a:p>
          <a:p>
            <a:pPr lvl="0">
              <a:buNone/>
            </a:pPr>
            <a:endParaRPr lang="fr-FR" sz="3200" b="1" dirty="0" smtClean="0"/>
          </a:p>
          <a:p>
            <a:pPr>
              <a:buNone/>
            </a:pPr>
            <a:r>
              <a:rPr lang="en-US" sz="3200" dirty="0" smtClean="0"/>
              <a:t>   </a:t>
            </a:r>
            <a:r>
              <a:rPr lang="en-US" sz="3200" dirty="0" smtClean="0">
                <a:solidFill>
                  <a:srgbClr val="0070C0"/>
                </a:solidFill>
              </a:rPr>
              <a:t>‘</a:t>
            </a:r>
            <a:r>
              <a:rPr lang="en-US" sz="3200" i="1" dirty="0" smtClean="0">
                <a:solidFill>
                  <a:srgbClr val="0070C0"/>
                </a:solidFill>
              </a:rPr>
              <a:t>The initiative from the Japanese particle</a:t>
            </a:r>
            <a:r>
              <a:rPr lang="fr-FR" sz="3200" i="1" dirty="0" smtClean="0">
                <a:solidFill>
                  <a:srgbClr val="0070C0"/>
                </a:solidFill>
              </a:rPr>
              <a:t> </a:t>
            </a:r>
            <a:r>
              <a:rPr lang="en-US" sz="3200" i="1" dirty="0" smtClean="0">
                <a:solidFill>
                  <a:srgbClr val="0070C0"/>
                </a:solidFill>
              </a:rPr>
              <a:t>physics community to host the ILC in Japan is most welcome, and </a:t>
            </a:r>
            <a:r>
              <a:rPr lang="en-US" sz="3200" b="1" i="1" dirty="0" smtClean="0">
                <a:solidFill>
                  <a:srgbClr val="0070C0"/>
                </a:solidFill>
              </a:rPr>
              <a:t>European groups are eager to participate</a:t>
            </a:r>
            <a:r>
              <a:rPr lang="en-US" sz="3200" i="1" dirty="0" smtClean="0">
                <a:solidFill>
                  <a:srgbClr val="0070C0"/>
                </a:solidFill>
              </a:rPr>
              <a:t>’</a:t>
            </a:r>
            <a:endParaRPr lang="fr-FR" sz="3200" i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fr-FR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pic>
        <p:nvPicPr>
          <p:cNvPr id="27650" name="Picture 2" descr="http://espp2012.ifj.edu.pl/img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25"/>
            <a:ext cx="6990017" cy="10801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pied de page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fr-FR" smtClean="0"/>
              <a:t>F. Richard</a:t>
            </a:r>
          </a:p>
        </p:txBody>
      </p:sp>
      <p:sp>
        <p:nvSpPr>
          <p:cNvPr id="34819" name="ZoneTexte 4"/>
          <p:cNvSpPr txBox="1">
            <a:spLocks noChangeArrowheads="1"/>
          </p:cNvSpPr>
          <p:nvPr/>
        </p:nvSpPr>
        <p:spPr bwMode="auto">
          <a:xfrm>
            <a:off x="1619250" y="2924175"/>
            <a:ext cx="72009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0" b="1"/>
              <a:t>BACK UPS</a:t>
            </a:r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5EB9D7-8A2D-4BD5-8331-AB67C9C2BBDA}" type="slidenum">
              <a:rPr lang="fr-FR" smtClean="0"/>
              <a:pPr/>
              <a:t>25</a:t>
            </a:fld>
            <a:endParaRPr lang="fr-F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SiD</a:t>
            </a:r>
            <a:r>
              <a:rPr lang="en-GB" dirty="0" smtClean="0"/>
              <a:t> cost</a:t>
            </a:r>
            <a:endParaRPr lang="en-GB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20261-0117-44BF-A103-467BA6A85F07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40" y="1843577"/>
            <a:ext cx="5760720" cy="3170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/>
              <a:t>For</a:t>
            </a:r>
            <a:r>
              <a:rPr lang="es-ES" b="1" dirty="0" smtClean="0"/>
              <a:t> CLIC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"/>
          </p:nvPr>
        </p:nvSpPr>
        <p:spPr>
          <a:xfrm>
            <a:off x="0" y="1752600"/>
            <a:ext cx="5076056" cy="4267200"/>
          </a:xfrm>
        </p:spPr>
        <p:txBody>
          <a:bodyPr/>
          <a:lstStyle/>
          <a:p>
            <a:pPr lvl="0"/>
            <a:r>
              <a:rPr lang="en-US" sz="2100" dirty="0" smtClean="0"/>
              <a:t>Same concepts studied allowing a very nice synergy with ILC</a:t>
            </a:r>
          </a:p>
          <a:p>
            <a:pPr lvl="0"/>
            <a:r>
              <a:rPr lang="en-US" sz="2100" dirty="0" smtClean="0"/>
              <a:t>Extensions in size which can only be modest for B and the coil radius </a:t>
            </a:r>
            <a:endParaRPr lang="fr-FR" sz="2100" dirty="0" smtClean="0"/>
          </a:p>
          <a:p>
            <a:pPr lvl="0"/>
            <a:r>
              <a:rPr lang="en-US" sz="2100" dirty="0" smtClean="0"/>
              <a:t>Better stopping power by using W instead of </a:t>
            </a:r>
            <a:r>
              <a:rPr lang="en-US" sz="2100" dirty="0" err="1" smtClean="0"/>
              <a:t>inox</a:t>
            </a:r>
            <a:r>
              <a:rPr lang="en-US" sz="2100" dirty="0" smtClean="0"/>
              <a:t> for </a:t>
            </a:r>
            <a:r>
              <a:rPr lang="en-US" sz="2100" dirty="0" err="1" smtClean="0"/>
              <a:t>hadronic</a:t>
            </a:r>
            <a:r>
              <a:rPr lang="en-US" sz="2100" dirty="0" smtClean="0"/>
              <a:t> </a:t>
            </a:r>
            <a:r>
              <a:rPr lang="en-US" sz="2100" dirty="0" err="1" smtClean="0"/>
              <a:t>calorimetry</a:t>
            </a:r>
            <a:r>
              <a:rPr lang="en-US" sz="2100" dirty="0" smtClean="0"/>
              <a:t> (non trivial changes needed)</a:t>
            </a:r>
            <a:endParaRPr lang="fr-FR" sz="2100" dirty="0" smtClean="0"/>
          </a:p>
          <a:p>
            <a:pPr lvl="0"/>
            <a:r>
              <a:rPr lang="en-US" sz="2100" dirty="0" smtClean="0"/>
              <a:t>Special effort on time stamping with 0.5 ns separation between bunches (uses PFA)</a:t>
            </a:r>
            <a:endParaRPr lang="fr-FR" sz="2100" dirty="0" smtClean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F. Richard </a:t>
            </a:r>
            <a:r>
              <a:rPr lang="fr-FR" dirty="0" err="1" smtClean="0"/>
              <a:t>June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/>
          <a:srcRect l="49878" t="6144" r="3862"/>
          <a:stretch>
            <a:fillRect/>
          </a:stretch>
        </p:blipFill>
        <p:spPr bwMode="auto">
          <a:xfrm>
            <a:off x="4932040" y="3717032"/>
            <a:ext cx="4191949" cy="311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/>
          <a:srcRect l="965" t="7022" r="52774" b="6144"/>
          <a:stretch>
            <a:fillRect/>
          </a:stretch>
        </p:blipFill>
        <p:spPr bwMode="auto">
          <a:xfrm>
            <a:off x="4916464" y="836712"/>
            <a:ext cx="4192040" cy="288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spin-offs </a:t>
            </a:r>
            <a:endParaRPr lang="en-GB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/>
          <a:lstStyle/>
          <a:p>
            <a:r>
              <a:rPr lang="en-US" sz="2000" dirty="0" smtClean="0"/>
              <a:t>Ref (M. </a:t>
            </a:r>
            <a:r>
              <a:rPr lang="en-US" sz="2000" dirty="0" err="1" smtClean="0"/>
              <a:t>Demateau</a:t>
            </a:r>
            <a:r>
              <a:rPr lang="en-US" sz="2000" dirty="0" smtClean="0"/>
              <a:t> at IEEE LC event):</a:t>
            </a:r>
            <a:endParaRPr lang="fr-FR" sz="2000" dirty="0" smtClean="0"/>
          </a:p>
          <a:p>
            <a:r>
              <a:rPr lang="en-US" sz="2000" u="sng" dirty="0" smtClean="0">
                <a:hlinkClick r:id="rId2"/>
              </a:rPr>
              <a:t>https://indico.desy.de/conferenceDisplay.py?confId=6537</a:t>
            </a:r>
            <a:endParaRPr lang="fr-FR" sz="2000" dirty="0" smtClean="0"/>
          </a:p>
          <a:p>
            <a:r>
              <a:rPr lang="en-US" sz="2000" dirty="0" smtClean="0"/>
              <a:t>The LC effort has served various purposes:</a:t>
            </a:r>
            <a:endParaRPr lang="fr-FR" sz="2000" dirty="0" smtClean="0"/>
          </a:p>
          <a:p>
            <a:pPr lvl="0"/>
            <a:r>
              <a:rPr lang="en-US" sz="2000" dirty="0" smtClean="0"/>
              <a:t>Particle physics itself with various synergies with ALICE (ALTRO chip </a:t>
            </a:r>
            <a:r>
              <a:rPr lang="en-US" sz="2000" dirty="0" err="1" smtClean="0"/>
              <a:t>forb</a:t>
            </a:r>
            <a:r>
              <a:rPr lang="en-US" sz="2000" dirty="0" smtClean="0"/>
              <a:t> TPC &amp; </a:t>
            </a:r>
            <a:r>
              <a:rPr lang="en-US" sz="2000" dirty="0" err="1" smtClean="0"/>
              <a:t>Calorimetry</a:t>
            </a:r>
            <a:r>
              <a:rPr lang="en-US" sz="2000" dirty="0" smtClean="0"/>
              <a:t>), T2K (TPC, </a:t>
            </a:r>
            <a:r>
              <a:rPr lang="en-US" sz="2000" dirty="0" err="1" smtClean="0"/>
              <a:t>SiPM</a:t>
            </a:r>
            <a:r>
              <a:rPr lang="en-US" sz="2000" dirty="0" smtClean="0"/>
              <a:t>), Belle-II at Super-</a:t>
            </a:r>
            <a:r>
              <a:rPr lang="en-US" sz="2000" dirty="0" err="1" smtClean="0"/>
              <a:t>KeKb</a:t>
            </a:r>
            <a:r>
              <a:rPr lang="en-US" sz="2000" dirty="0" smtClean="0"/>
              <a:t> (DEPFET), STAR at RHIC (µvertex) , CMS (</a:t>
            </a:r>
            <a:r>
              <a:rPr lang="en-US" sz="2000" dirty="0" err="1" smtClean="0"/>
              <a:t>SiPM</a:t>
            </a:r>
            <a:r>
              <a:rPr lang="en-US" sz="2000" dirty="0" smtClean="0"/>
              <a:t> for </a:t>
            </a:r>
            <a:r>
              <a:rPr lang="en-US" sz="2000" dirty="0" err="1" smtClean="0"/>
              <a:t>calorimetry</a:t>
            </a:r>
            <a:r>
              <a:rPr lang="en-US" sz="2000" dirty="0" smtClean="0"/>
              <a:t>)</a:t>
            </a:r>
            <a:endParaRPr lang="fr-FR" sz="2000" dirty="0" smtClean="0"/>
          </a:p>
          <a:p>
            <a:pPr lvl="0"/>
            <a:r>
              <a:rPr lang="en-US" sz="2000" dirty="0" smtClean="0"/>
              <a:t>Other research fields (PEBS </a:t>
            </a:r>
            <a:r>
              <a:rPr lang="en-US" sz="2000" dirty="0" err="1" smtClean="0"/>
              <a:t>ballon</a:t>
            </a:r>
            <a:r>
              <a:rPr lang="en-US" sz="2000" dirty="0" smtClean="0"/>
              <a:t> experiment with ASICS), X ray </a:t>
            </a:r>
            <a:r>
              <a:rPr lang="en-US" sz="2000" dirty="0" err="1" smtClean="0"/>
              <a:t>dectors</a:t>
            </a:r>
            <a:r>
              <a:rPr lang="en-US" sz="2000" dirty="0" smtClean="0"/>
              <a:t> for imaging in astronomy</a:t>
            </a:r>
            <a:endParaRPr lang="fr-FR" sz="2000" dirty="0" smtClean="0"/>
          </a:p>
          <a:p>
            <a:pPr lvl="0"/>
            <a:r>
              <a:rPr lang="en-US" sz="2000" dirty="0" smtClean="0"/>
              <a:t>Medical : proton (</a:t>
            </a:r>
            <a:r>
              <a:rPr lang="en-US" sz="2000" dirty="0" err="1" smtClean="0"/>
              <a:t>SiPM</a:t>
            </a:r>
            <a:r>
              <a:rPr lang="en-US" sz="2000" dirty="0" smtClean="0"/>
              <a:t> for </a:t>
            </a:r>
            <a:r>
              <a:rPr lang="en-US" sz="2000" dirty="0" err="1" smtClean="0"/>
              <a:t>calorimetry</a:t>
            </a:r>
            <a:r>
              <a:rPr lang="en-US" sz="2000" dirty="0" smtClean="0"/>
              <a:t>) and PET positron emission tomography (ECAL technology) , gamma camera (ASICS)</a:t>
            </a:r>
            <a:endParaRPr lang="fr-FR" sz="2000" dirty="0" smtClean="0"/>
          </a:p>
          <a:p>
            <a:pPr lvl="0"/>
            <a:r>
              <a:rPr lang="en-US" sz="2000" dirty="0" err="1" smtClean="0"/>
              <a:t>Vulcano</a:t>
            </a:r>
            <a:r>
              <a:rPr lang="en-US" sz="2000" dirty="0" smtClean="0"/>
              <a:t> tomography </a:t>
            </a:r>
            <a:endParaRPr lang="fr-FR" sz="2000" dirty="0" smtClean="0"/>
          </a:p>
          <a:p>
            <a:r>
              <a:rPr lang="en-US" sz="2000" dirty="0" err="1" smtClean="0"/>
              <a:t>SiPM</a:t>
            </a:r>
            <a:r>
              <a:rPr lang="en-US" sz="2000" dirty="0" smtClean="0"/>
              <a:t> ‘everywhere’ was started by this activity</a:t>
            </a:r>
            <a:endParaRPr lang="fr-FR" sz="2000" dirty="0" smtClean="0"/>
          </a:p>
          <a:p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20261-0117-44BF-A103-467BA6A85F07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Machine-Detector interface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267200"/>
          </a:xfrm>
        </p:spPr>
        <p:txBody>
          <a:bodyPr/>
          <a:lstStyle/>
          <a:p>
            <a:r>
              <a:rPr lang="en-US" sz="2600" dirty="0" smtClean="0"/>
              <a:t>In a LC the design of a detector is more tightly connected to machine constraints:</a:t>
            </a:r>
            <a:endParaRPr lang="fr-FR" sz="2600" dirty="0" smtClean="0"/>
          </a:p>
          <a:p>
            <a:pPr lvl="0"/>
            <a:r>
              <a:rPr lang="en-US" sz="2600" dirty="0" smtClean="0"/>
              <a:t>Focusing elements are embedded inside the detector and require tight alignments (nm beam spots)   </a:t>
            </a:r>
            <a:endParaRPr lang="fr-FR" sz="2600" dirty="0" smtClean="0"/>
          </a:p>
          <a:p>
            <a:pPr lvl="0"/>
            <a:r>
              <a:rPr lang="en-US" sz="2600" dirty="0" smtClean="0"/>
              <a:t>Backgrounds aspects have to be studied in common </a:t>
            </a:r>
            <a:endParaRPr lang="fr-FR" sz="2600" dirty="0" smtClean="0"/>
          </a:p>
          <a:p>
            <a:pPr lvl="0"/>
            <a:r>
              <a:rPr lang="en-US" sz="2600" dirty="0" smtClean="0"/>
              <a:t>Detectors need to be moved and realigned easily with the push-pull constraints</a:t>
            </a:r>
            <a:endParaRPr lang="fr-FR" sz="2600" dirty="0" smtClean="0"/>
          </a:p>
          <a:p>
            <a:r>
              <a:rPr lang="en-US" sz="2600" b="1" dirty="0" smtClean="0"/>
              <a:t>~</a:t>
            </a:r>
            <a:r>
              <a:rPr lang="en-US" sz="2600" dirty="0" smtClean="0"/>
              <a:t>One week needed for replacement and realignment</a:t>
            </a:r>
            <a:endParaRPr lang="fr-FR" sz="26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9" y="332656"/>
            <a:ext cx="7920880" cy="1216025"/>
          </a:xfrm>
        </p:spPr>
        <p:txBody>
          <a:bodyPr/>
          <a:lstStyle/>
          <a:p>
            <a:r>
              <a:rPr lang="en-US" b="1" dirty="0" smtClean="0"/>
              <a:t>LC physics environment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754088"/>
            <a:ext cx="9144000" cy="4267200"/>
          </a:xfrm>
        </p:spPr>
        <p:txBody>
          <a:bodyPr/>
          <a:lstStyle/>
          <a:p>
            <a:r>
              <a:rPr lang="en-US" sz="2300" dirty="0" smtClean="0"/>
              <a:t>Known (and speculated) physics channels dictate detector properties</a:t>
            </a:r>
            <a:endParaRPr lang="fr-FR" sz="2300" dirty="0" smtClean="0"/>
          </a:p>
          <a:p>
            <a:pPr lvl="0"/>
            <a:r>
              <a:rPr lang="en-US" sz="2300" dirty="0" smtClean="0"/>
              <a:t>A </a:t>
            </a:r>
            <a:r>
              <a:rPr lang="en-US" sz="2300" dirty="0" smtClean="0"/>
              <a:t>LC is a </a:t>
            </a:r>
            <a:r>
              <a:rPr lang="en-US" sz="2300" dirty="0" smtClean="0"/>
              <a:t>H/top/W </a:t>
            </a:r>
            <a:r>
              <a:rPr lang="en-US" sz="2300" dirty="0" smtClean="0"/>
              <a:t>factory with well defined initial state (</a:t>
            </a:r>
            <a:r>
              <a:rPr lang="en-US" sz="2300" b="1" dirty="0" smtClean="0"/>
              <a:t>mono-energetic</a:t>
            </a:r>
            <a:r>
              <a:rPr lang="en-US" sz="2300" dirty="0" smtClean="0"/>
              <a:t> e+ and e- with adjustable energy for </a:t>
            </a:r>
            <a:r>
              <a:rPr lang="en-US" sz="2300" b="1" dirty="0" smtClean="0"/>
              <a:t>scans</a:t>
            </a:r>
            <a:r>
              <a:rPr lang="en-US" sz="2300" dirty="0" smtClean="0"/>
              <a:t>) and excellent signal/background (e.g. top quarks as often produced as ordinary quarks in contrast to LHC)</a:t>
            </a:r>
            <a:endParaRPr lang="fr-FR" sz="2300" dirty="0" smtClean="0"/>
          </a:p>
          <a:p>
            <a:pPr lvl="0"/>
            <a:r>
              <a:rPr lang="en-US" sz="2300" dirty="0" smtClean="0"/>
              <a:t>Direct and very precise access to electroweak couplings  using </a:t>
            </a:r>
            <a:r>
              <a:rPr lang="en-US" sz="2300" b="1" dirty="0" smtClean="0"/>
              <a:t>polarized beams  </a:t>
            </a:r>
            <a:endParaRPr lang="fr-FR" sz="2300" b="1" dirty="0" smtClean="0"/>
          </a:p>
          <a:p>
            <a:pPr lvl="0"/>
            <a:r>
              <a:rPr lang="en-US" sz="2300" dirty="0" smtClean="0"/>
              <a:t>Far easier environment than at LHC but with much more ambitious goals in terms of </a:t>
            </a:r>
            <a:r>
              <a:rPr lang="en-US" sz="2300" b="1" dirty="0" smtClean="0"/>
              <a:t>accuracy</a:t>
            </a:r>
            <a:r>
              <a:rPr lang="en-US" sz="2300" dirty="0" smtClean="0"/>
              <a:t> (below %) and </a:t>
            </a:r>
            <a:r>
              <a:rPr lang="en-US" sz="2300" b="1" dirty="0" smtClean="0"/>
              <a:t>complexity</a:t>
            </a:r>
            <a:r>
              <a:rPr lang="en-US" sz="2300" dirty="0" smtClean="0"/>
              <a:t> (high efficiency for multi-jet events)</a:t>
            </a:r>
            <a:endParaRPr lang="fr-FR" sz="23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30</a:t>
            </a:fld>
            <a:endParaRPr lang="fr-FR" dirty="0"/>
          </a:p>
        </p:txBody>
      </p:sp>
      <p:pic>
        <p:nvPicPr>
          <p:cNvPr id="6" name="Image 5" descr="Screen Shot 2012-10-18 at 9.34.11 AM.png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691640" y="1500390"/>
            <a:ext cx="5760720" cy="3857220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051720" y="332656"/>
            <a:ext cx="2999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>
                <a:solidFill>
                  <a:srgbClr val="FF0000"/>
                </a:solidFill>
              </a:rPr>
              <a:t>J</a:t>
            </a:r>
            <a:r>
              <a:rPr lang="en-US" sz="2000" dirty="0" smtClean="0">
                <a:solidFill>
                  <a:srgbClr val="FF0000"/>
                </a:solidFill>
              </a:rPr>
              <a:t>apanese </a:t>
            </a:r>
            <a:r>
              <a:rPr lang="en-US" sz="2000" dirty="0">
                <a:solidFill>
                  <a:srgbClr val="FF0000"/>
                </a:solidFill>
              </a:rPr>
              <a:t>underground hall 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Design, ILC-EDMS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820261-0117-44BF-A103-467BA6A85F07}" type="slidenum">
              <a:rPr lang="fr-FR" smtClean="0"/>
              <a:pPr>
                <a:defRPr/>
              </a:pPr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998" b="16002"/>
          <a:stretch/>
        </p:blipFill>
        <p:spPr>
          <a:xfrm>
            <a:off x="571" y="1097280"/>
            <a:ext cx="9142858" cy="46634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67109" y="6172200"/>
            <a:ext cx="3031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Simplified Magnet Section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264026"/>
            <a:ext cx="69509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SID Solenoid, Wes Craddock (SLAC)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28849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Angular dependence 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33</a:t>
            </a:fld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41052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34</a:t>
            </a:fld>
            <a:endParaRPr lang="fr-FR" dirty="0"/>
          </a:p>
        </p:txBody>
      </p:sp>
      <p:pic>
        <p:nvPicPr>
          <p:cNvPr id="6" name="Picture 2" descr="D:\behnke\ilc\ILD\DBD\ilddbd\0_executive summary\4-ILD\figs\ILD_quadran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4497402" cy="415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7712" y="3124200"/>
            <a:ext cx="4816288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Physics at ECM=250 GeV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1772816"/>
            <a:ext cx="5580112" cy="4267200"/>
          </a:xfrm>
        </p:spPr>
        <p:txBody>
          <a:bodyPr/>
          <a:lstStyle/>
          <a:p>
            <a:r>
              <a:rPr lang="en-US" sz="2400" dirty="0" smtClean="0"/>
              <a:t>H(=BEH particle) </a:t>
            </a:r>
            <a:r>
              <a:rPr lang="en-US" sz="2400" dirty="0" smtClean="0"/>
              <a:t>inclusive reconstruction near threshold</a:t>
            </a:r>
            <a:endParaRPr lang="fr-FR" sz="2400" dirty="0" smtClean="0"/>
          </a:p>
          <a:p>
            <a:r>
              <a:rPr lang="en-US" sz="2400" dirty="0" smtClean="0"/>
              <a:t>Use Z-&gt;</a:t>
            </a:r>
            <a:r>
              <a:rPr lang="en-US" sz="2400" dirty="0" err="1" smtClean="0"/>
              <a:t>ee</a:t>
            </a:r>
            <a:r>
              <a:rPr lang="en-US" sz="2400" dirty="0" smtClean="0"/>
              <a:t>/µµ to isolate a very clean Higgs signal mass (HZZ coupling measurement)</a:t>
            </a:r>
            <a:endParaRPr lang="fr-FR" sz="2400" dirty="0" smtClean="0"/>
          </a:p>
          <a:p>
            <a:pPr lvl="0">
              <a:buNone/>
            </a:pPr>
            <a:r>
              <a:rPr lang="en-US" sz="2400" b="1" dirty="0" smtClean="0"/>
              <a:t>-&gt; high momentum resolution</a:t>
            </a:r>
          </a:p>
          <a:p>
            <a:r>
              <a:rPr lang="en-US" sz="2400" dirty="0" smtClean="0"/>
              <a:t>H </a:t>
            </a:r>
            <a:r>
              <a:rPr lang="en-US" sz="2400" dirty="0" smtClean="0"/>
              <a:t>into bb/cc/</a:t>
            </a:r>
            <a:r>
              <a:rPr lang="en-US" sz="2400" dirty="0" err="1" smtClean="0">
                <a:latin typeface="Symbol" pitchFamily="18" charset="2"/>
              </a:rPr>
              <a:t>tt</a:t>
            </a:r>
            <a:r>
              <a:rPr lang="en-US" sz="2400" dirty="0" smtClean="0"/>
              <a:t> and </a:t>
            </a:r>
            <a:r>
              <a:rPr lang="en-US" sz="2400" dirty="0" smtClean="0"/>
              <a:t>WW*/</a:t>
            </a:r>
            <a:r>
              <a:rPr lang="en-US" sz="2400" dirty="0" err="1" smtClean="0"/>
              <a:t>gg</a:t>
            </a:r>
            <a:r>
              <a:rPr lang="en-US" sz="2400" dirty="0" smtClean="0"/>
              <a:t> </a:t>
            </a:r>
            <a:r>
              <a:rPr lang="en-US" sz="2400" dirty="0" smtClean="0"/>
              <a:t>+ invisible decay in BSM (role of </a:t>
            </a:r>
            <a:r>
              <a:rPr lang="en-US" sz="2400" b="1" dirty="0" smtClean="0"/>
              <a:t>missing energy</a:t>
            </a:r>
            <a:r>
              <a:rPr lang="en-US" sz="2400" dirty="0" smtClean="0"/>
              <a:t>)</a:t>
            </a:r>
            <a:endParaRPr lang="fr-FR" sz="2400" dirty="0" smtClean="0"/>
          </a:p>
          <a:p>
            <a:pPr lvl="0">
              <a:buNone/>
            </a:pPr>
            <a:r>
              <a:rPr lang="en-US" sz="2400" b="1" dirty="0" smtClean="0"/>
              <a:t>-&gt;Select c and b by measuring displaced vertices</a:t>
            </a:r>
            <a:endParaRPr lang="fr-FR" sz="2400" dirty="0" smtClean="0"/>
          </a:p>
          <a:p>
            <a:pPr lvl="0"/>
            <a:endParaRPr lang="en-US" sz="2400" dirty="0" smtClean="0"/>
          </a:p>
          <a:p>
            <a:pPr lvl="0"/>
            <a:endParaRPr lang="fr-FR" sz="2400" dirty="0" smtClean="0"/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pic>
        <p:nvPicPr>
          <p:cNvPr id="7" name="Espace réservé du contenu 6"/>
          <p:cNvPicPr>
            <a:picLocks noGrp="1"/>
          </p:cNvPicPr>
          <p:nvPr>
            <p:ph sz="half" idx="2"/>
          </p:nvPr>
        </p:nvPicPr>
        <p:blipFill>
          <a:blip r:embed="rId2" cstate="print"/>
          <a:srcRect t="6477" r="67320" b="5182"/>
          <a:stretch>
            <a:fillRect/>
          </a:stretch>
        </p:blipFill>
        <p:spPr bwMode="auto">
          <a:xfrm>
            <a:off x="5364088" y="1628800"/>
            <a:ext cx="3722383" cy="245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 t="6273" r="51795"/>
          <a:stretch>
            <a:fillRect/>
          </a:stretch>
        </p:blipFill>
        <p:spPr bwMode="auto">
          <a:xfrm>
            <a:off x="5508104" y="4144064"/>
            <a:ext cx="3171825" cy="2713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Physics at ECM≥500 GeV</a:t>
            </a:r>
            <a:endParaRPr lang="en-GB" b="1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"/>
          </p:nvPr>
        </p:nvSpPr>
        <p:spPr>
          <a:xfrm>
            <a:off x="35496" y="1772816"/>
            <a:ext cx="5832648" cy="4267200"/>
          </a:xfrm>
        </p:spPr>
        <p:txBody>
          <a:bodyPr/>
          <a:lstStyle/>
          <a:p>
            <a:r>
              <a:rPr lang="en-US" sz="2500" b="1" dirty="0" smtClean="0"/>
              <a:t>Fusion </a:t>
            </a:r>
            <a:r>
              <a:rPr lang="en-US" sz="2500" dirty="0" smtClean="0"/>
              <a:t>with missing neutrinos requires reconstruction </a:t>
            </a:r>
            <a:r>
              <a:rPr lang="en-US" sz="2500" dirty="0" smtClean="0"/>
              <a:t>of H </a:t>
            </a:r>
            <a:r>
              <a:rPr lang="en-US" sz="2500" dirty="0" smtClean="0"/>
              <a:t>decays into jets</a:t>
            </a:r>
            <a:endParaRPr lang="fr-FR" sz="2500" dirty="0" smtClean="0"/>
          </a:p>
          <a:p>
            <a:pPr lvl="0"/>
            <a:r>
              <a:rPr lang="en-US" sz="2500" dirty="0" err="1" smtClean="0"/>
              <a:t>dEj</a:t>
            </a:r>
            <a:r>
              <a:rPr lang="en-US" sz="2500" dirty="0" smtClean="0"/>
              <a:t>/Ej~3%</a:t>
            </a:r>
            <a:r>
              <a:rPr lang="en-US" sz="2500" b="1" dirty="0" smtClean="0"/>
              <a:t> </a:t>
            </a:r>
            <a:r>
              <a:rPr lang="en-US" sz="2500" dirty="0" smtClean="0"/>
              <a:t>needed for a clean</a:t>
            </a:r>
            <a:r>
              <a:rPr lang="fr-FR" sz="2500" dirty="0" smtClean="0"/>
              <a:t> W/Z mass </a:t>
            </a:r>
            <a:r>
              <a:rPr lang="en-US" sz="2500" dirty="0" smtClean="0"/>
              <a:t>separation</a:t>
            </a:r>
            <a:r>
              <a:rPr lang="fr-FR" sz="2500" dirty="0" smtClean="0"/>
              <a:t> (</a:t>
            </a:r>
            <a:r>
              <a:rPr lang="en-US" sz="2500" dirty="0" smtClean="0"/>
              <a:t>worse by </a:t>
            </a:r>
            <a:r>
              <a:rPr lang="fr-FR" sz="2500" dirty="0" smtClean="0"/>
              <a:t>a </a:t>
            </a:r>
            <a:r>
              <a:rPr lang="fr-FR" sz="2500" dirty="0" smtClean="0"/>
              <a:t>factor 2 </a:t>
            </a:r>
            <a:r>
              <a:rPr lang="fr-FR" sz="2500" dirty="0" err="1" smtClean="0"/>
              <a:t>at</a:t>
            </a:r>
            <a:r>
              <a:rPr lang="fr-FR" sz="2500" dirty="0" smtClean="0"/>
              <a:t> LEP)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F. Richard </a:t>
            </a:r>
            <a:r>
              <a:rPr lang="fr-FR" dirty="0" err="1" smtClean="0"/>
              <a:t>June</a:t>
            </a:r>
            <a:r>
              <a:rPr lang="fr-FR" dirty="0" smtClean="0"/>
              <a:t> 2013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pic>
        <p:nvPicPr>
          <p:cNvPr id="11" name="Espace réservé du contenu 10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28129" t="6477" r="38559" b="5182"/>
          <a:stretch>
            <a:fillRect/>
          </a:stretch>
        </p:blipFill>
        <p:spPr bwMode="auto">
          <a:xfrm>
            <a:off x="5781097" y="1631847"/>
            <a:ext cx="3111383" cy="201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/>
          <a:srcRect r="-3182"/>
          <a:stretch>
            <a:fillRect/>
          </a:stretch>
        </p:blipFill>
        <p:spPr bwMode="auto">
          <a:xfrm>
            <a:off x="5724128" y="3789040"/>
            <a:ext cx="3222067" cy="21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 cstate="print"/>
          <a:srcRect t="5526" r="46562" b="14367"/>
          <a:stretch>
            <a:fillRect/>
          </a:stretch>
        </p:blipFill>
        <p:spPr bwMode="auto">
          <a:xfrm>
            <a:off x="323528" y="4223667"/>
            <a:ext cx="4677707" cy="2661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High jet multiplicity</a:t>
            </a:r>
            <a:endParaRPr lang="en-GB" b="1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>
          <a:xfrm>
            <a:off x="0" y="1752600"/>
            <a:ext cx="5868144" cy="4267200"/>
          </a:xfrm>
        </p:spPr>
        <p:txBody>
          <a:bodyPr/>
          <a:lstStyle/>
          <a:p>
            <a:r>
              <a:rPr lang="en-US" sz="2700" dirty="0" err="1" smtClean="0"/>
              <a:t>ttH</a:t>
            </a:r>
            <a:r>
              <a:rPr lang="en-US" sz="2700" dirty="0" smtClean="0"/>
              <a:t> and ZHH have low cross sections and complex final states with up to 8 jets </a:t>
            </a:r>
            <a:endParaRPr lang="fr-FR" sz="2700" dirty="0" smtClean="0"/>
          </a:p>
          <a:p>
            <a:pPr lvl="0"/>
            <a:r>
              <a:rPr lang="en-US" sz="2700" b="1" dirty="0" smtClean="0"/>
              <a:t>Full angular acceptance </a:t>
            </a:r>
            <a:r>
              <a:rPr lang="en-US" sz="2700" dirty="0" smtClean="0"/>
              <a:t>needed keeping all tagging properties including for b/c/</a:t>
            </a:r>
            <a:r>
              <a:rPr lang="en-US" sz="2700" dirty="0" smtClean="0">
                <a:latin typeface="Symbol" pitchFamily="18" charset="2"/>
              </a:rPr>
              <a:t>t</a:t>
            </a:r>
            <a:endParaRPr lang="fr-FR" sz="2700" dirty="0" smtClean="0"/>
          </a:p>
          <a:p>
            <a:r>
              <a:rPr lang="en-US" sz="2700" dirty="0" smtClean="0"/>
              <a:t>Was not the case for LEP detectors (coping with 4 jets) with weaker performances in the forward region</a:t>
            </a:r>
            <a:endParaRPr lang="fr-FR" sz="2700" dirty="0" smtClean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3183" y="1663435"/>
            <a:ext cx="2748443" cy="205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82" y="3933055"/>
            <a:ext cx="2608605" cy="218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4675" y="-243408"/>
            <a:ext cx="8001000" cy="1216025"/>
          </a:xfrm>
        </p:spPr>
        <p:txBody>
          <a:bodyPr/>
          <a:lstStyle/>
          <a:p>
            <a:r>
              <a:rPr lang="en-GB" b="1" dirty="0" smtClean="0"/>
              <a:t>An example: </a:t>
            </a:r>
            <a:r>
              <a:rPr lang="en-GB" b="1" dirty="0" err="1" smtClean="0"/>
              <a:t>ttH</a:t>
            </a:r>
            <a:r>
              <a:rPr lang="en-GB" b="1" dirty="0" smtClean="0"/>
              <a:t> </a:t>
            </a:r>
            <a:r>
              <a:rPr lang="en-GB" b="1" dirty="0" smtClean="0"/>
              <a:t>(from </a:t>
            </a:r>
            <a:r>
              <a:rPr lang="en-GB" b="1" dirty="0" err="1" smtClean="0"/>
              <a:t>SiD</a:t>
            </a:r>
            <a:r>
              <a:rPr lang="en-GB" b="1" dirty="0" smtClean="0"/>
              <a:t>)</a:t>
            </a:r>
            <a:endParaRPr lang="en-GB" b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1EE7A2-5201-492C-AD00-BC19E0E4750E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/>
          <a:srcRect t="2616" b="2616"/>
          <a:stretch>
            <a:fillRect/>
          </a:stretch>
        </p:blipFill>
        <p:spPr bwMode="auto">
          <a:xfrm>
            <a:off x="971600" y="1069915"/>
            <a:ext cx="6834240" cy="584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Bias free selection</a:t>
            </a:r>
            <a:endParaRPr lang="en-GB" b="1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1752600"/>
            <a:ext cx="9144000" cy="4267200"/>
          </a:xfrm>
        </p:spPr>
        <p:txBody>
          <a:bodyPr/>
          <a:lstStyle/>
          <a:p>
            <a:r>
              <a:rPr lang="en-US" sz="2700" dirty="0" smtClean="0"/>
              <a:t>Possible discoveries beyond LHC are not excluded</a:t>
            </a:r>
          </a:p>
          <a:p>
            <a:r>
              <a:rPr lang="en-US" sz="2700" dirty="0" smtClean="0"/>
              <a:t>A bias free selection is therefore essential to cover any unforeseen physics scenario</a:t>
            </a:r>
            <a:endParaRPr lang="fr-FR" sz="2700" dirty="0" smtClean="0"/>
          </a:p>
          <a:p>
            <a:r>
              <a:rPr lang="en-US" sz="2700" dirty="0" smtClean="0"/>
              <a:t>The beam time structure (~ms bunch trains at 5Hz) allows to replace hardware triggering by </a:t>
            </a:r>
            <a:r>
              <a:rPr lang="en-US" sz="2700" b="1" dirty="0" smtClean="0"/>
              <a:t>software triggering</a:t>
            </a:r>
            <a:r>
              <a:rPr lang="en-US" sz="2700" dirty="0" smtClean="0"/>
              <a:t> in between trains</a:t>
            </a:r>
            <a:endParaRPr lang="fr-FR" sz="2700" dirty="0" smtClean="0"/>
          </a:p>
          <a:p>
            <a:r>
              <a:rPr lang="en-US" sz="2700" dirty="0" smtClean="0"/>
              <a:t>Detectors act as a </a:t>
            </a:r>
            <a:r>
              <a:rPr lang="en-US" sz="2700" b="1" dirty="0" smtClean="0"/>
              <a:t>camera</a:t>
            </a:r>
            <a:r>
              <a:rPr lang="en-US" sz="2700" dirty="0" smtClean="0"/>
              <a:t> where all the useful information (noise suppressed) is stored during the whole bunch train </a:t>
            </a:r>
            <a:endParaRPr lang="fr-FR" sz="2700" dirty="0" smtClean="0"/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09EFC1-C31C-4312-A873-B9EE19FA570B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pic>
        <p:nvPicPr>
          <p:cNvPr id="2051" name="Picture 3" descr="http://ia.media-imdb.com/images/M/MV5BMjA0MDU0Nzg4N15BMl5BanBnXkFtZTYwNjY3MzU2._V1._CR0,0,334,334_SS8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3076"/>
            <a:ext cx="1729740" cy="17297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 concepts: </a:t>
            </a:r>
            <a:r>
              <a:rPr lang="en-US" b="1" dirty="0" err="1" smtClean="0"/>
              <a:t>SiD</a:t>
            </a:r>
            <a:r>
              <a:rPr lang="en-US" b="1" dirty="0" smtClean="0"/>
              <a:t> &amp; ILD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F. Richard June 2013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48F4-AA60-4DB5-B998-FEB1779FAD3E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7593"/>
          <a:stretch>
            <a:fillRect/>
          </a:stretch>
        </p:blipFill>
        <p:spPr bwMode="auto">
          <a:xfrm>
            <a:off x="35496" y="2204864"/>
            <a:ext cx="4377022" cy="35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creen Shot 2012-10-18 at 3.09.53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916830"/>
            <a:ext cx="4467511" cy="4170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fil">
  <a:themeElements>
    <a:clrScheme name="Profil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118184</TotalTime>
  <Words>1557</Words>
  <Application>Microsoft Office PowerPoint</Application>
  <PresentationFormat>Affichage à l'écran (4:3)</PresentationFormat>
  <Paragraphs>216</Paragraphs>
  <Slides>34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Profil</vt:lpstr>
      <vt:lpstr>               Detectors for a LC:  from design to reality               </vt:lpstr>
      <vt:lpstr>Outline</vt:lpstr>
      <vt:lpstr>LC physics environment </vt:lpstr>
      <vt:lpstr>Physics at ECM=250 GeV</vt:lpstr>
      <vt:lpstr>Physics at ECM≥500 GeV</vt:lpstr>
      <vt:lpstr>High jet multiplicity</vt:lpstr>
      <vt:lpstr>An example: ttH (from SiD)</vt:lpstr>
      <vt:lpstr>Bias free selection</vt:lpstr>
      <vt:lpstr>2 concepts: SiD &amp; ILD</vt:lpstr>
      <vt:lpstr>Common features</vt:lpstr>
      <vt:lpstr>Differences</vt:lpstr>
      <vt:lpstr> Particle Flow Algorithm (PFA)</vt:lpstr>
      <vt:lpstr>Imaging calorimetry </vt:lpstr>
      <vt:lpstr>Flavor tagging</vt:lpstr>
      <vt:lpstr>Full angular coverage ?</vt:lpstr>
      <vt:lpstr>How do they compare to existing detectors ?</vt:lpstr>
      <vt:lpstr>Particle Flow </vt:lpstr>
      <vt:lpstr>Microvertex  accuracy </vt:lpstr>
      <vt:lpstr>How realistic are these detectors ?</vt:lpstr>
      <vt:lpstr>R&amp;D</vt:lpstr>
      <vt:lpstr>Costs</vt:lpstr>
      <vt:lpstr>What remains to be done</vt:lpstr>
      <vt:lpstr>Summary</vt:lpstr>
      <vt:lpstr>Diapositive 24</vt:lpstr>
      <vt:lpstr>Diapositive 25</vt:lpstr>
      <vt:lpstr>SiD cost</vt:lpstr>
      <vt:lpstr>For CLIC</vt:lpstr>
      <vt:lpstr>Some spin-offs </vt:lpstr>
      <vt:lpstr>Machine-Detector interface</vt:lpstr>
      <vt:lpstr>Diapositive 30</vt:lpstr>
      <vt:lpstr>Diapositive 31</vt:lpstr>
      <vt:lpstr>Diapositive 32</vt:lpstr>
      <vt:lpstr>Angular dependence </vt:lpstr>
      <vt:lpstr>Diapositive 34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at Tevatron</dc:title>
  <dc:creator>richard</dc:creator>
  <cp:lastModifiedBy>richard</cp:lastModifiedBy>
  <cp:revision>596</cp:revision>
  <dcterms:created xsi:type="dcterms:W3CDTF">2009-05-12T14:14:48Z</dcterms:created>
  <dcterms:modified xsi:type="dcterms:W3CDTF">2013-06-12T09:05:13Z</dcterms:modified>
</cp:coreProperties>
</file>