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7"/>
  </p:notesMasterIdLst>
  <p:sldIdLst>
    <p:sldId id="366" r:id="rId2"/>
    <p:sldId id="511" r:id="rId3"/>
    <p:sldId id="492" r:id="rId4"/>
    <p:sldId id="507" r:id="rId5"/>
    <p:sldId id="508" r:id="rId6"/>
    <p:sldId id="502" r:id="rId7"/>
    <p:sldId id="495" r:id="rId8"/>
    <p:sldId id="509" r:id="rId9"/>
    <p:sldId id="503" r:id="rId10"/>
    <p:sldId id="505" r:id="rId11"/>
    <p:sldId id="504" r:id="rId12"/>
    <p:sldId id="397" r:id="rId13"/>
    <p:sldId id="412" r:id="rId14"/>
    <p:sldId id="461" r:id="rId15"/>
    <p:sldId id="424" r:id="rId16"/>
    <p:sldId id="499" r:id="rId17"/>
    <p:sldId id="487" r:id="rId18"/>
    <p:sldId id="486" r:id="rId19"/>
    <p:sldId id="490" r:id="rId20"/>
    <p:sldId id="480" r:id="rId21"/>
    <p:sldId id="497" r:id="rId22"/>
    <p:sldId id="493" r:id="rId23"/>
    <p:sldId id="470" r:id="rId24"/>
    <p:sldId id="510" r:id="rId25"/>
    <p:sldId id="491" r:id="rId26"/>
    <p:sldId id="479" r:id="rId27"/>
    <p:sldId id="481" r:id="rId28"/>
    <p:sldId id="472" r:id="rId29"/>
    <p:sldId id="466" r:id="rId30"/>
    <p:sldId id="462" r:id="rId31"/>
    <p:sldId id="468" r:id="rId32"/>
    <p:sldId id="467" r:id="rId33"/>
    <p:sldId id="485" r:id="rId34"/>
    <p:sldId id="410" r:id="rId35"/>
    <p:sldId id="349" r:id="rId36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4860" indent="-111929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2102" indent="-22624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69344" indent="-34055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6586" indent="-45486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1714657" algn="l" defTabSz="342931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057588" algn="l" defTabSz="342931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2400520" algn="l" defTabSz="342931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2743452" algn="l" defTabSz="342931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B8015"/>
    <a:srgbClr val="0080FF"/>
    <a:srgbClr val="66CCFF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64" y="-5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83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DD9066-FEC7-6644-B6F4-988EA6F7E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275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ＭＳ Ｐゴシック" pitchFamily="-111" charset="-128"/>
      </a:defRPr>
    </a:lvl1pPr>
    <a:lvl2pPr marL="45486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2pPr>
    <a:lvl3pPr marL="91210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3pPr>
    <a:lvl4pPr marL="136934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4pPr>
    <a:lvl5pPr marL="182658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5pPr>
    <a:lvl6pPr marL="2285618" algn="l" defTabSz="4571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44" algn="l" defTabSz="4571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66" algn="l" defTabSz="4571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90" algn="l" defTabSz="4571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Relationship Id="rId3" Type="http://schemas.openxmlformats.org/officeDocument/2006/relationships/hyperlink" Target="http://en.wiktionary.org/wiki/index" TargetMode="Externa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3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5 tonnes ! </a:t>
            </a:r>
          </a:p>
        </p:txBody>
      </p:sp>
      <p:sp>
        <p:nvSpPr>
          <p:cNvPr id="173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0DE04A0-67A7-2144-9477-7E2A74C29730}" type="slidenum">
              <a:rPr lang="en-US" sz="1200"/>
              <a:pPr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6E6D968-E129-AF43-BF96-13C6769EDD2A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3986699-7EB0-6F4B-85E9-B067E2971CCF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256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sz="1600" kern="1200" dirty="0" smtClean="0">
                <a:solidFill>
                  <a:schemeClr val="tx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French physicist Louis de Broglie put forward the first official proposal for the creation of a European laboratory at the European Cultural Conference, which opened in Lausanne on 9 December 1949. A further push came at the fifth UNESCO General Conference, held in Florence in June 1950, where American physicist and Nobel laureate </a:t>
            </a:r>
            <a:r>
              <a:rPr lang="en-US" sz="1600" kern="1200" dirty="0" err="1" smtClean="0">
                <a:solidFill>
                  <a:schemeClr val="tx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Isidor</a:t>
            </a:r>
            <a:r>
              <a:rPr lang="en-US" sz="1600" kern="1200" dirty="0" smtClean="0">
                <a:solidFill>
                  <a:schemeClr val="tx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Rabi tabled a resolution authorizing UNESCO to "assist and encourage the formation of regional research laboratories in order to increase international scientific collaboration…"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511977C-AC47-8A4B-95CC-7F85DDE393B5}" type="slidenum">
              <a:rPr lang="en-US" sz="1200"/>
              <a:pPr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5B496DD-E930-5346-8568-51BD57572E79}" type="slidenum">
              <a:rPr lang="en-US" sz="1200"/>
              <a:pPr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96A87BF-9BE1-804A-87C3-CF88FD320A6B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296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sz="1600" kern="1200" dirty="0" smtClean="0">
                <a:solidFill>
                  <a:schemeClr val="tx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The marble </a:t>
            </a:r>
            <a:r>
              <a:rPr lang="en-US" sz="1600" kern="1200" dirty="0" smtClean="0">
                <a:solidFill>
                  <a:schemeClr val="tx1"/>
                </a:solidFill>
                <a:latin typeface="Arial" pitchFamily="-111" charset="0"/>
                <a:ea typeface="ＭＳ Ｐゴシック" pitchFamily="-111" charset="-128"/>
                <a:cs typeface="ＭＳ Ｐゴシック" pitchFamily="-111" charset="-128"/>
                <a:hlinkClick r:id="rId3"/>
              </a:rPr>
              <a:t>index of a mind for ever Voyaging through strange seas of Thought, alone .</a:t>
            </a:r>
            <a:r>
              <a:rPr lang="en-US" baseline="0" dirty="0" err="1" smtClean="0">
                <a:latin typeface="Arial" charset="0"/>
                <a:ea typeface="ＭＳ Ｐゴシック" charset="0"/>
                <a:cs typeface="ＭＳ Ｐゴシック" charset="0"/>
              </a:rPr>
              <a:t>wordsworth</a:t>
            </a:r>
            <a:r>
              <a:rPr lang="en-US" baseline="0" dirty="0" smtClean="0">
                <a:latin typeface="Arial" charset="0"/>
                <a:ea typeface="ＭＳ Ｐゴシック" charset="0"/>
                <a:cs typeface="ＭＳ Ｐゴシック" charset="0"/>
              </a:rPr>
              <a:t> on newton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6E6D968-E129-AF43-BF96-13C6769EDD2A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0427E25-067D-944B-86CE-8C6BF6FEA341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0427E25-067D-944B-86CE-8C6BF6FEA341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0427E25-067D-944B-86CE-8C6BF6FEA341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DD9066-FEC7-6644-B6F4-988EA6F7EDE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0427E25-067D-944B-86CE-8C6BF6FEA341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DD9066-FEC7-6644-B6F4-988EA6F7EDE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8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0427E25-067D-944B-86CE-8C6BF6FEA341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DD9066-FEC7-6644-B6F4-988EA6F7EDE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94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DD9066-FEC7-6644-B6F4-988EA6F7EDE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94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CEA4BC4-DDB2-CF4F-9FFF-D3AC8E81C1D4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DD9066-FEC7-6644-B6F4-988EA6F7EDE5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94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DD9066-FEC7-6644-B6F4-988EA6F7EDE5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94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DD9066-FEC7-6644-B6F4-988EA6F7EDE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8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E3E9AB1-7620-2247-BEC3-0FF6AADD1C82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19274D2-C330-AD4D-86A6-156ADFBB30BE}" type="slidenum">
              <a:rPr lang="en-US" sz="1200"/>
              <a:pPr/>
              <a:t>35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6E6D968-E129-AF43-BF96-13C6769EDD2A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6E6D968-E129-AF43-BF96-13C6769EDD2A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6E6D968-E129-AF43-BF96-13C6769EDD2A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6E6D968-E129-AF43-BF96-13C6769EDD2A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6E6D968-E129-AF43-BF96-13C6769EDD2A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6E6D968-E129-AF43-BF96-13C6769EDD2A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6E6D968-E129-AF43-BF96-13C6769EDD2A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6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124" indent="0" algn="ctr">
              <a:buNone/>
              <a:defRPr/>
            </a:lvl2pPr>
            <a:lvl3pPr marL="914248" indent="0" algn="ctr">
              <a:buNone/>
              <a:defRPr/>
            </a:lvl3pPr>
            <a:lvl4pPr marL="1371372" indent="0" algn="ctr">
              <a:buNone/>
              <a:defRPr/>
            </a:lvl4pPr>
            <a:lvl5pPr marL="1828496" indent="0" algn="ctr">
              <a:buNone/>
              <a:defRPr/>
            </a:lvl5pPr>
            <a:lvl6pPr marL="2285618" indent="0" algn="ctr">
              <a:buNone/>
              <a:defRPr/>
            </a:lvl6pPr>
            <a:lvl7pPr marL="2742744" indent="0" algn="ctr">
              <a:buNone/>
              <a:defRPr/>
            </a:lvl7pPr>
            <a:lvl8pPr marL="3199866" indent="0" algn="ctr">
              <a:buNone/>
              <a:defRPr/>
            </a:lvl8pPr>
            <a:lvl9pPr marL="365699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CB8DF-D41A-2F46-9A24-F4FDF0B04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118261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431BE-0B1D-E143-A238-3BB11292D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8739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457200"/>
            <a:ext cx="5676900" cy="4114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BA504-3529-6240-8E9A-DC08BA184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46963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E31E9-AB8E-CE4B-A9D9-96FB122C2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42899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4" indent="0">
              <a:buNone/>
              <a:defRPr sz="1800"/>
            </a:lvl2pPr>
            <a:lvl3pPr marL="914248" indent="0">
              <a:buNone/>
              <a:defRPr sz="1600"/>
            </a:lvl3pPr>
            <a:lvl4pPr marL="1371372" indent="0">
              <a:buNone/>
              <a:defRPr sz="1400"/>
            </a:lvl4pPr>
            <a:lvl5pPr marL="1828496" indent="0">
              <a:buNone/>
              <a:defRPr sz="1400"/>
            </a:lvl5pPr>
            <a:lvl6pPr marL="2285618" indent="0">
              <a:buNone/>
              <a:defRPr sz="1400"/>
            </a:lvl6pPr>
            <a:lvl7pPr marL="2742744" indent="0">
              <a:buNone/>
              <a:defRPr sz="1400"/>
            </a:lvl7pPr>
            <a:lvl8pPr marL="3199866" indent="0">
              <a:buNone/>
              <a:defRPr sz="1400"/>
            </a:lvl8pPr>
            <a:lvl9pPr marL="365699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54DB9-1631-504F-9AF8-B3D2E96AC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92760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64621-52D7-F240-9219-BD3304E6C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3496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4" indent="0">
              <a:buNone/>
              <a:defRPr sz="2000" b="1"/>
            </a:lvl2pPr>
            <a:lvl3pPr marL="914248" indent="0">
              <a:buNone/>
              <a:defRPr sz="1800" b="1"/>
            </a:lvl3pPr>
            <a:lvl4pPr marL="1371372" indent="0">
              <a:buNone/>
              <a:defRPr sz="1600" b="1"/>
            </a:lvl4pPr>
            <a:lvl5pPr marL="1828496" indent="0">
              <a:buNone/>
              <a:defRPr sz="1600" b="1"/>
            </a:lvl5pPr>
            <a:lvl6pPr marL="2285618" indent="0">
              <a:buNone/>
              <a:defRPr sz="1600" b="1"/>
            </a:lvl6pPr>
            <a:lvl7pPr marL="2742744" indent="0">
              <a:buNone/>
              <a:defRPr sz="1600" b="1"/>
            </a:lvl7pPr>
            <a:lvl8pPr marL="3199866" indent="0">
              <a:buNone/>
              <a:defRPr sz="1600" b="1"/>
            </a:lvl8pPr>
            <a:lvl9pPr marL="365699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8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4" indent="0">
              <a:buNone/>
              <a:defRPr sz="2000" b="1"/>
            </a:lvl2pPr>
            <a:lvl3pPr marL="914248" indent="0">
              <a:buNone/>
              <a:defRPr sz="1800" b="1"/>
            </a:lvl3pPr>
            <a:lvl4pPr marL="1371372" indent="0">
              <a:buNone/>
              <a:defRPr sz="1600" b="1"/>
            </a:lvl4pPr>
            <a:lvl5pPr marL="1828496" indent="0">
              <a:buNone/>
              <a:defRPr sz="1600" b="1"/>
            </a:lvl5pPr>
            <a:lvl6pPr marL="2285618" indent="0">
              <a:buNone/>
              <a:defRPr sz="1600" b="1"/>
            </a:lvl6pPr>
            <a:lvl7pPr marL="2742744" indent="0">
              <a:buNone/>
              <a:defRPr sz="1600" b="1"/>
            </a:lvl7pPr>
            <a:lvl8pPr marL="3199866" indent="0">
              <a:buNone/>
              <a:defRPr sz="1600" b="1"/>
            </a:lvl8pPr>
            <a:lvl9pPr marL="365699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DECD7-C0A7-DC4C-A6FE-DC4EDBDBD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341413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01EF0-AD7F-9947-89C3-65DE6FA68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7836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B0F40-D43C-7C45-A2E2-FFD13033D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2750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04790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24" indent="0">
              <a:buNone/>
              <a:defRPr sz="1200"/>
            </a:lvl2pPr>
            <a:lvl3pPr marL="914248" indent="0">
              <a:buNone/>
              <a:defRPr sz="1000"/>
            </a:lvl3pPr>
            <a:lvl4pPr marL="1371372" indent="0">
              <a:buNone/>
              <a:defRPr sz="900"/>
            </a:lvl4pPr>
            <a:lvl5pPr marL="1828496" indent="0">
              <a:buNone/>
              <a:defRPr sz="900"/>
            </a:lvl5pPr>
            <a:lvl6pPr marL="2285618" indent="0">
              <a:buNone/>
              <a:defRPr sz="900"/>
            </a:lvl6pPr>
            <a:lvl7pPr marL="2742744" indent="0">
              <a:buNone/>
              <a:defRPr sz="900"/>
            </a:lvl7pPr>
            <a:lvl8pPr marL="3199866" indent="0">
              <a:buNone/>
              <a:defRPr sz="900"/>
            </a:lvl8pPr>
            <a:lvl9pPr marL="365699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8F6C3-FCC6-9E40-9F97-084CA28E7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18386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24" indent="0">
              <a:buNone/>
              <a:defRPr sz="2800"/>
            </a:lvl2pPr>
            <a:lvl3pPr marL="914248" indent="0">
              <a:buNone/>
              <a:defRPr sz="2400"/>
            </a:lvl3pPr>
            <a:lvl4pPr marL="1371372" indent="0">
              <a:buNone/>
              <a:defRPr sz="2000"/>
            </a:lvl4pPr>
            <a:lvl5pPr marL="1828496" indent="0">
              <a:buNone/>
              <a:defRPr sz="2000"/>
            </a:lvl5pPr>
            <a:lvl6pPr marL="2285618" indent="0">
              <a:buNone/>
              <a:defRPr sz="2000"/>
            </a:lvl6pPr>
            <a:lvl7pPr marL="2742744" indent="0">
              <a:buNone/>
              <a:defRPr sz="2000"/>
            </a:lvl7pPr>
            <a:lvl8pPr marL="3199866" indent="0">
              <a:buNone/>
              <a:defRPr sz="2000"/>
            </a:lvl8pPr>
            <a:lvl9pPr marL="365699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24" indent="0">
              <a:buNone/>
              <a:defRPr sz="1200"/>
            </a:lvl2pPr>
            <a:lvl3pPr marL="914248" indent="0">
              <a:buNone/>
              <a:defRPr sz="1000"/>
            </a:lvl3pPr>
            <a:lvl4pPr marL="1371372" indent="0">
              <a:buNone/>
              <a:defRPr sz="900"/>
            </a:lvl4pPr>
            <a:lvl5pPr marL="1828496" indent="0">
              <a:buNone/>
              <a:defRPr sz="900"/>
            </a:lvl5pPr>
            <a:lvl6pPr marL="2285618" indent="0">
              <a:buNone/>
              <a:defRPr sz="900"/>
            </a:lvl6pPr>
            <a:lvl7pPr marL="2742744" indent="0">
              <a:buNone/>
              <a:defRPr sz="900"/>
            </a:lvl7pPr>
            <a:lvl8pPr marL="3199866" indent="0">
              <a:buNone/>
              <a:defRPr sz="900"/>
            </a:lvl8pPr>
            <a:lvl9pPr marL="365699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AAAAD-E55B-DB46-9D49-A6F34C892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198296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981" y="457200"/>
            <a:ext cx="7772043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981" y="1485900"/>
            <a:ext cx="7772043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980" y="4686300"/>
            <a:ext cx="1904306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823" y="4686300"/>
            <a:ext cx="2896354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716" y="4686300"/>
            <a:ext cx="190430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2BD41A0-EA39-684F-8F06-D4D9E8150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5pPr>
      <a:lvl6pPr marL="45712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6pPr>
      <a:lvl7pPr marL="91424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7pPr>
      <a:lvl8pPr marL="137137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8pPr>
      <a:lvl9pPr marL="182849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340550" indent="-34055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0636" indent="-283395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0724" indent="-22624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597965" indent="-22624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5207" indent="-22624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180" indent="-22856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304" indent="-22856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428" indent="-22856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5552" indent="-22856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6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6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9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png"/><Relationship Id="rId5" Type="http://schemas.openxmlformats.org/officeDocument/2006/relationships/image" Target="../media/image7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Relationship Id="rId11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36.gif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5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7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0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jp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kydist_huge-lqg_cclq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0"/>
            <a:ext cx="5143500" cy="5143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44208" y="4587975"/>
            <a:ext cx="2213828" cy="338554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r>
              <a:rPr lang="en-US" sz="1600" i="1" dirty="0"/>
              <a:t>R. G. </a:t>
            </a:r>
            <a:r>
              <a:rPr lang="en-US" sz="1600" i="1" dirty="0" err="1"/>
              <a:t>Clowes</a:t>
            </a:r>
            <a:r>
              <a:rPr lang="en-US" sz="1600" i="1" dirty="0"/>
              <a:t> / </a:t>
            </a:r>
            <a:r>
              <a:rPr lang="en-US" sz="1600" i="1" dirty="0" err="1"/>
              <a:t>UCLan</a:t>
            </a:r>
            <a:endParaRPr lang="en-US" sz="1600" dirty="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mastereqn.tiff"/>
          <p:cNvPicPr>
            <a:picLocks noChangeAspect="1" noChangeArrowheads="1"/>
          </p:cNvPicPr>
          <p:nvPr/>
        </p:nvPicPr>
        <p:blipFill>
          <a:blip r:embed="rId3">
            <a:lum bright="6000" contrast="100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11510"/>
            <a:ext cx="8597223" cy="264629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95886"/>
            <a:ext cx="9144000" cy="94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116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p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992646"/>
            <a:ext cx="9690999" cy="74601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395" y="2085696"/>
            <a:ext cx="1659188" cy="464452"/>
          </a:xfrm>
          <a:prstGeom prst="rect">
            <a:avLst/>
          </a:prstGeom>
        </p:spPr>
      </p:pic>
      <p:pic>
        <p:nvPicPr>
          <p:cNvPr id="9" name="Picture 8" descr="mastereqn.tiff"/>
          <p:cNvPicPr>
            <a:picLocks noChangeAspect="1" noChangeArrowheads="1"/>
          </p:cNvPicPr>
          <p:nvPr/>
        </p:nvPicPr>
        <p:blipFill>
          <a:blip r:embed="rId5">
            <a:lum bright="6000" contrast="100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94" y="303500"/>
            <a:ext cx="5013592" cy="154322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9238" y="2085696"/>
            <a:ext cx="2172057" cy="6487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395" y="3111811"/>
            <a:ext cx="2719370" cy="5208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394" y="3813889"/>
            <a:ext cx="4437968" cy="478661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112200" y="2085697"/>
            <a:ext cx="3349244" cy="3084440"/>
            <a:chOff x="6814492" y="2780928"/>
            <a:chExt cx="4464496" cy="411258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50796" y="3789040"/>
              <a:ext cx="1653306" cy="85928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814492" y="2780928"/>
              <a:ext cx="4356100" cy="9525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814492" y="4797152"/>
              <a:ext cx="3416300" cy="12573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8470675" y="6093296"/>
              <a:ext cx="2808313" cy="800219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CDF arXiv:1203.0275v1 [</a:t>
              </a:r>
              <a:r>
                <a:rPr lang="en-US" sz="1100" dirty="0" err="1"/>
                <a:t>hep</a:t>
              </a:r>
              <a:r>
                <a:rPr lang="en-US" sz="1100" dirty="0"/>
                <a:t>-ex]  </a:t>
              </a:r>
            </a:p>
            <a:p>
              <a:r>
                <a:rPr lang="en-US" sz="1100" dirty="0"/>
                <a:t>March 2012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11756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LHC_16-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9144000" cy="514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8" y="0"/>
            <a:ext cx="470538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04049" y="2355727"/>
            <a:ext cx="3830047" cy="91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6" tIns="34294" rIns="68586" bIns="34294">
            <a:spAutoFit/>
          </a:bodyPr>
          <a:lstStyle/>
          <a:p>
            <a:r>
              <a:rPr lang="en-US" sz="1500" i="1" dirty="0">
                <a:solidFill>
                  <a:schemeClr val="bg1"/>
                </a:solidFill>
                <a:latin typeface="Rockwell" charset="0"/>
                <a:cs typeface="Rockwell" charset="0"/>
              </a:rPr>
              <a:t>James Gilles pointed out that the planet </a:t>
            </a:r>
            <a:r>
              <a:rPr lang="en-US" sz="1500" i="1" dirty="0" err="1">
                <a:solidFill>
                  <a:schemeClr val="bg1"/>
                </a:solidFill>
                <a:latin typeface="Rockwell" charset="0"/>
                <a:cs typeface="Rockwell" charset="0"/>
              </a:rPr>
              <a:t>hasn</a:t>
            </a:r>
            <a:r>
              <a:rPr lang="ja-JP" altLang="en-US" sz="1500" i="1" dirty="0">
                <a:solidFill>
                  <a:schemeClr val="bg1"/>
                </a:solidFill>
                <a:latin typeface="Rockwell" charset="0"/>
                <a:cs typeface="Rockwell" charset="0"/>
              </a:rPr>
              <a:t>’</a:t>
            </a:r>
            <a:r>
              <a:rPr lang="en-US" altLang="ja-JP" sz="1500" i="1" dirty="0">
                <a:solidFill>
                  <a:schemeClr val="bg1"/>
                </a:solidFill>
                <a:latin typeface="Rockwell" charset="0"/>
                <a:cs typeface="Rockwell" charset="0"/>
              </a:rPr>
              <a:t>t been destroyed yet </a:t>
            </a:r>
          </a:p>
          <a:p>
            <a:endParaRPr lang="en-US" sz="1400" i="1" dirty="0">
              <a:solidFill>
                <a:schemeClr val="bg1"/>
              </a:solidFill>
              <a:latin typeface="Rockwell" charset="0"/>
              <a:cs typeface="Rockwell" charset="0"/>
            </a:endParaRPr>
          </a:p>
          <a:p>
            <a:r>
              <a:rPr lang="en-US" sz="1100" i="1" dirty="0">
                <a:solidFill>
                  <a:schemeClr val="bg1"/>
                </a:solidFill>
                <a:latin typeface="Rockwell" charset="0"/>
                <a:cs typeface="Rockwell" charset="0"/>
              </a:rPr>
              <a:t>(MSNBC)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11"/>
          <a:stretch>
            <a:fillRect/>
          </a:stretch>
        </p:blipFill>
        <p:spPr bwMode="auto">
          <a:xfrm>
            <a:off x="17430" y="1"/>
            <a:ext cx="9163055" cy="196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" descr="9803026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93" y="0"/>
            <a:ext cx="727661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02428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0511013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higgs.png"/>
          <p:cNvPicPr>
            <a:picLocks noChangeAspect="1"/>
          </p:cNvPicPr>
          <p:nvPr/>
        </p:nvPicPr>
        <p:blipFill>
          <a:blip r:embed="rId4">
            <a:alphaModFix am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276" y="195263"/>
            <a:ext cx="6252409" cy="4752975"/>
          </a:xfrm>
          <a:prstGeom prst="rect">
            <a:avLst/>
          </a:prstGeom>
          <a:blipFill dpi="0" rotWithShape="1">
            <a:blip r:embed="rId4">
              <a:alphaModFix amt="49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4616" y="195486"/>
            <a:ext cx="7184669" cy="43858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“It’s very nice to be right sometimes …” Peter Higgs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96374" y="4407958"/>
            <a:ext cx="8157030" cy="585646"/>
            <a:chOff x="261764" y="5877272"/>
            <a:chExt cx="10873208" cy="78086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1764" y="5877272"/>
              <a:ext cx="6337300" cy="7620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670476" y="6309320"/>
              <a:ext cx="4464496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FFFF"/>
                  </a:solidFill>
                </a:rPr>
                <a:t>ATLAS-CONF-2013-014 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5" name="Picture 3" descr="LHC_16-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9144000" cy="514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reality_standard_model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54" y="141481"/>
            <a:ext cx="3565324" cy="4864559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031798" y="141480"/>
            <a:ext cx="4809322" cy="3674224"/>
            <a:chOff x="4031798" y="141480"/>
            <a:chExt cx="4809322" cy="3674224"/>
          </a:xfrm>
        </p:grpSpPr>
        <p:pic>
          <p:nvPicPr>
            <p:cNvPr id="29" name="Picture 28" descr="2000px-Hqmc-vector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" b="48052"/>
            <a:stretch/>
          </p:blipFill>
          <p:spPr>
            <a:xfrm>
              <a:off x="4085820" y="141480"/>
              <a:ext cx="4752361" cy="19251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31798" y="2679762"/>
              <a:ext cx="4809322" cy="11359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691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ark_matter_abe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243" y="0"/>
            <a:ext cx="514484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3310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ck_CMB_ori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959"/>
            <a:ext cx="9144000" cy="516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622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ck_power_spectrum_or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55" y="1"/>
            <a:ext cx="8373110" cy="517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1940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747" y="228600"/>
            <a:ext cx="4832815" cy="452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4407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lanck_Cosmic recipe pie chart_ori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22" t="-2" r="-5555" b="22048"/>
          <a:stretch/>
        </p:blipFill>
        <p:spPr>
          <a:xfrm>
            <a:off x="2195116" y="-19050"/>
            <a:ext cx="5293967" cy="508705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38837" y="141480"/>
            <a:ext cx="6821041" cy="438582"/>
          </a:xfrm>
          <a:prstGeom prst="rect">
            <a:avLst/>
          </a:prstGeom>
        </p:spPr>
        <p:txBody>
          <a:bodyPr wrap="none" lIns="68586" tIns="34294" rIns="68586" bIns="34294">
            <a:spAutoFit/>
          </a:bodyPr>
          <a:lstStyle/>
          <a:p>
            <a:r>
              <a:rPr lang="en-US" dirty="0" smtClean="0"/>
              <a:t>The Universe is 13.798 </a:t>
            </a:r>
            <a:r>
              <a:rPr lang="en-US" dirty="0"/>
              <a:t>+/- </a:t>
            </a:r>
            <a:r>
              <a:rPr lang="en-US" dirty="0" smtClean="0"/>
              <a:t>0.037 </a:t>
            </a:r>
            <a:r>
              <a:rPr lang="en-US" dirty="0"/>
              <a:t>billion years old </a:t>
            </a:r>
          </a:p>
        </p:txBody>
      </p:sp>
    </p:spTree>
    <p:extLst>
      <p:ext uri="{BB962C8B-B14F-4D97-AF65-F5344CB8AC3E}">
        <p14:creationId xmlns:p14="http://schemas.microsoft.com/office/powerpoint/2010/main" val="5518656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syparticles_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837" y="303498"/>
            <a:ext cx="6120183" cy="2812320"/>
          </a:xfrm>
          <a:prstGeom prst="rect">
            <a:avLst/>
          </a:prstGeom>
        </p:spPr>
      </p:pic>
      <p:pic>
        <p:nvPicPr>
          <p:cNvPr id="5" name="Picture 4" descr="2000px-Hqmc-vect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75" y="2949792"/>
            <a:ext cx="2605410" cy="20316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3363838"/>
            <a:ext cx="4809322" cy="113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982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6701"/>
            <a:ext cx="9144000" cy="460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8034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yal_Institution_Shepherd_T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04" y="0"/>
            <a:ext cx="91733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537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yal_Institution_Shepherd_T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04" y="0"/>
            <a:ext cx="9173355" cy="5143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772"/>
            <a:ext cx="448078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3896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42203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oentge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-22829"/>
            <a:ext cx="7169059" cy="55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5475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ck_power_spectrum_or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55" y="1"/>
            <a:ext cx="8373110" cy="517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754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168735" y="1"/>
            <a:ext cx="6158288" cy="4981881"/>
            <a:chOff x="271809" y="838200"/>
            <a:chExt cx="7859267" cy="5811675"/>
          </a:xfrm>
        </p:grpSpPr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838200"/>
              <a:ext cx="7064276" cy="575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71809" y="6344691"/>
              <a:ext cx="5797819" cy="305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 sz="110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55421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2189" y="0"/>
            <a:ext cx="519651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6882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55" y="0"/>
            <a:ext cx="410270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3336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govspen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188" y="0"/>
            <a:ext cx="693243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7423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76"/>
            <a:ext cx="9144000" cy="507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0111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705" y="0"/>
            <a:ext cx="621185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3376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yal_Institution_Shepherd_T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04" y="0"/>
            <a:ext cx="9173355" cy="51435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556" y="357504"/>
            <a:ext cx="7718251" cy="446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7763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apoll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88" y="-1549004"/>
            <a:ext cx="7945919" cy="6692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01" y="0"/>
            <a:ext cx="761960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411510"/>
            <a:ext cx="6469660" cy="410823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80px-Cabinet_V_-_Geissler_tubes_186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36" y="-668609"/>
            <a:ext cx="9144000" cy="6093619"/>
          </a:xfrm>
          <a:prstGeom prst="rect">
            <a:avLst/>
          </a:prstGeom>
        </p:spPr>
      </p:pic>
      <p:pic>
        <p:nvPicPr>
          <p:cNvPr id="4" name="Picture 3" descr="2000px-Standard_Model_of_Elementary_Particle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2" b="2095"/>
          <a:stretch/>
        </p:blipFill>
        <p:spPr>
          <a:xfrm>
            <a:off x="0" y="1851670"/>
            <a:ext cx="3565103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3074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5" name="Picture 3" descr="LHC_16-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9144000" cy="514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mastereqn.tiff"/>
          <p:cNvPicPr>
            <a:picLocks noChangeAspect="1" noChangeArrowheads="1"/>
          </p:cNvPicPr>
          <p:nvPr/>
        </p:nvPicPr>
        <p:blipFill>
          <a:blip r:embed="rId4">
            <a:lum bright="6000" contrast="100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19822"/>
            <a:ext cx="5167489" cy="1590594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xtLst/>
        </p:spPr>
      </p:pic>
      <p:pic>
        <p:nvPicPr>
          <p:cNvPr id="5" name="Picture 4" descr="2000px-Standard_Model_of_Elementary_Particles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2" b="2095"/>
          <a:stretch/>
        </p:blipFill>
        <p:spPr>
          <a:xfrm>
            <a:off x="-8358" y="6474"/>
            <a:ext cx="3175837" cy="26758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0072" y="123478"/>
            <a:ext cx="3690268" cy="81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6387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70" name="Group 88069"/>
          <p:cNvGrpSpPr/>
          <p:nvPr/>
        </p:nvGrpSpPr>
        <p:grpSpPr>
          <a:xfrm>
            <a:off x="251520" y="3075806"/>
            <a:ext cx="8643664" cy="2067694"/>
            <a:chOff x="251520" y="3075806"/>
            <a:chExt cx="8643664" cy="2067694"/>
          </a:xfrm>
        </p:grpSpPr>
        <p:grpSp>
          <p:nvGrpSpPr>
            <p:cNvPr id="7" name="Group 6"/>
            <p:cNvGrpSpPr/>
            <p:nvPr/>
          </p:nvGrpSpPr>
          <p:grpSpPr>
            <a:xfrm>
              <a:off x="251520" y="3697629"/>
              <a:ext cx="8643664" cy="1445871"/>
              <a:chOff x="251520" y="3697629"/>
              <a:chExt cx="8643664" cy="1445871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1520" y="3697629"/>
                <a:ext cx="8064896" cy="114067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00192" y="4575073"/>
                <a:ext cx="2594992" cy="568427"/>
              </a:xfrm>
              <a:prstGeom prst="rect">
                <a:avLst/>
              </a:prstGeom>
            </p:spPr>
          </p:pic>
        </p:grpSp>
        <p:pic>
          <p:nvPicPr>
            <p:cNvPr id="88069" name="Picture 8806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7544" y="3075806"/>
              <a:ext cx="3528392" cy="856496"/>
            </a:xfrm>
            <a:prstGeom prst="rect">
              <a:avLst/>
            </a:prstGeom>
          </p:spPr>
        </p:pic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92856" y="357504"/>
            <a:ext cx="6173808" cy="742950"/>
            <a:chOff x="144" y="2160"/>
            <a:chExt cx="5184" cy="624"/>
          </a:xfrm>
          <a:solidFill>
            <a:schemeClr val="bg1"/>
          </a:solidFill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144" y="2160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384" y="2448"/>
              <a:ext cx="288" cy="48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336" y="2400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104" y="2208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V="1">
              <a:off x="1344" y="2304"/>
              <a:ext cx="240" cy="192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1296" y="2448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064" y="2208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>
              <a:off x="2064" y="2496"/>
              <a:ext cx="240" cy="48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2256" y="2448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2928" y="2160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3168" y="2448"/>
              <a:ext cx="96" cy="288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120" y="2400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3888" y="2208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V="1">
              <a:off x="4128" y="2208"/>
              <a:ext cx="0" cy="288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4080" y="2448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4800" y="2208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4848" y="2496"/>
              <a:ext cx="192" cy="192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992" y="2448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067" name="Group 88066"/>
          <p:cNvGrpSpPr/>
          <p:nvPr/>
        </p:nvGrpSpPr>
        <p:grpSpPr>
          <a:xfrm>
            <a:off x="412455" y="1275606"/>
            <a:ext cx="8435513" cy="2499743"/>
            <a:chOff x="412455" y="1275606"/>
            <a:chExt cx="8435513" cy="2499743"/>
          </a:xfrm>
        </p:grpSpPr>
        <p:grpSp>
          <p:nvGrpSpPr>
            <p:cNvPr id="2" name="Group 1"/>
            <p:cNvGrpSpPr/>
            <p:nvPr/>
          </p:nvGrpSpPr>
          <p:grpSpPr>
            <a:xfrm>
              <a:off x="412455" y="1347615"/>
              <a:ext cx="8435513" cy="2427734"/>
              <a:chOff x="412455" y="1347615"/>
              <a:chExt cx="8435513" cy="2427734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2455" y="2247714"/>
                <a:ext cx="2620057" cy="762000"/>
              </a:xfrm>
              <a:prstGeom prst="rect">
                <a:avLst/>
              </a:prstGeom>
            </p:spPr>
          </p:pic>
          <p:grpSp>
            <p:nvGrpSpPr>
              <p:cNvPr id="88068" name="Group 88067"/>
              <p:cNvGrpSpPr/>
              <p:nvPr/>
            </p:nvGrpSpPr>
            <p:grpSpPr>
              <a:xfrm>
                <a:off x="6156177" y="1347615"/>
                <a:ext cx="2691791" cy="2427734"/>
                <a:chOff x="6156176" y="1347614"/>
                <a:chExt cx="2691791" cy="2427734"/>
              </a:xfrm>
            </p:grpSpPr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516216" y="1347614"/>
                  <a:ext cx="2242750" cy="720080"/>
                </a:xfrm>
                <a:prstGeom prst="rect">
                  <a:avLst/>
                </a:prstGeom>
              </p:spPr>
            </p:pic>
            <p:pic>
              <p:nvPicPr>
                <p:cNvPr id="88066" name="Picture 88065" descr="20130611_184943.jpg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56176" y="2261216"/>
                  <a:ext cx="2691791" cy="1514132"/>
                </a:xfrm>
                <a:prstGeom prst="rect">
                  <a:avLst/>
                </a:prstGeom>
              </p:spPr>
            </p:pic>
          </p:grpSp>
        </p:grpSp>
        <p:pic>
          <p:nvPicPr>
            <p:cNvPr id="88065" name="Picture 8806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7544" y="1275606"/>
              <a:ext cx="5031560" cy="8640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22031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492856" y="357504"/>
            <a:ext cx="6173808" cy="742950"/>
            <a:chOff x="144" y="2160"/>
            <a:chExt cx="5184" cy="624"/>
          </a:xfrm>
          <a:solidFill>
            <a:schemeClr val="bg1"/>
          </a:solidFill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144" y="2160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384" y="2448"/>
              <a:ext cx="288" cy="48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336" y="2400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104" y="2208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V="1">
              <a:off x="1344" y="2304"/>
              <a:ext cx="240" cy="192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1296" y="2448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064" y="2208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>
              <a:off x="2064" y="2496"/>
              <a:ext cx="240" cy="48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2256" y="2448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2928" y="2160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3168" y="2448"/>
              <a:ext cx="96" cy="288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120" y="2400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3888" y="2208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V="1">
              <a:off x="4128" y="2208"/>
              <a:ext cx="0" cy="288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4080" y="2448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4800" y="2208"/>
              <a:ext cx="528" cy="576"/>
            </a:xfrm>
            <a:prstGeom prst="ellipse">
              <a:avLst/>
            </a:prstGeom>
            <a:grp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4848" y="2496"/>
              <a:ext cx="192" cy="192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992" y="2448"/>
              <a:ext cx="96" cy="9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7" name="Picture 26" descr="mastereqn.tiff"/>
          <p:cNvPicPr>
            <a:picLocks noChangeAspect="1" noChangeArrowheads="1"/>
          </p:cNvPicPr>
          <p:nvPr/>
        </p:nvPicPr>
        <p:blipFill rotWithShape="1">
          <a:blip r:embed="rId3">
            <a:lum bright="6000" contrast="100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31"/>
          <a:stretch/>
        </p:blipFill>
        <p:spPr bwMode="auto">
          <a:xfrm>
            <a:off x="412455" y="1653648"/>
            <a:ext cx="8246318" cy="15120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07854"/>
            <a:ext cx="9144000" cy="101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1045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0"/>
            <a:ext cx="4876006" cy="48760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3528" y="4804947"/>
            <a:ext cx="8568952" cy="338554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en-US" sz="16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http://</a:t>
            </a:r>
            <a:r>
              <a:rPr lang="en-US" sz="16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www.scholarpedia.org</a:t>
            </a:r>
            <a:r>
              <a:rPr lang="en-US" sz="16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/article/</a:t>
            </a:r>
            <a:r>
              <a:rPr lang="en-US" sz="16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Englert</a:t>
            </a:r>
            <a:r>
              <a:rPr lang="en-US" sz="16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-</a:t>
            </a:r>
            <a:r>
              <a:rPr lang="en-US" sz="16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Brout</a:t>
            </a:r>
            <a:r>
              <a:rPr lang="en-US" sz="16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-Higgs-</a:t>
            </a:r>
            <a:r>
              <a:rPr lang="en-US" sz="16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Guralnik</a:t>
            </a:r>
            <a:r>
              <a:rPr lang="en-US" sz="16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-Hagen-</a:t>
            </a:r>
            <a:r>
              <a:rPr lang="en-US" sz="16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Kibble_mechanism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170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96374" y="1203599"/>
            <a:ext cx="8207166" cy="3039451"/>
            <a:chOff x="196374" y="1203599"/>
            <a:chExt cx="8207166" cy="3039451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6374" y="1923679"/>
              <a:ext cx="4029473" cy="1709479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0073" y="1203599"/>
              <a:ext cx="3183467" cy="3039451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39502"/>
            <a:ext cx="9144000" cy="10009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202085"/>
            <a:ext cx="9144000" cy="94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55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50584</TotalTime>
  <Words>218</Words>
  <Application>Microsoft Macintosh PowerPoint</Application>
  <PresentationFormat>On-screen Show (16:9)</PresentationFormat>
  <Paragraphs>42</Paragraphs>
  <Slides>35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Brian Cox</dc:creator>
  <cp:lastModifiedBy>Brian Cox</cp:lastModifiedBy>
  <cp:revision>501</cp:revision>
  <cp:lastPrinted>2013-06-11T14:13:13Z</cp:lastPrinted>
  <dcterms:created xsi:type="dcterms:W3CDTF">2011-06-07T10:01:50Z</dcterms:created>
  <dcterms:modified xsi:type="dcterms:W3CDTF">2013-06-12T13:18:03Z</dcterms:modified>
</cp:coreProperties>
</file>