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notesSlides/notesSlide3.xml" ContentType="application/vnd.openxmlformats-officedocument.presentationml.notesSlide+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64" r:id="rId3"/>
    <p:sldId id="266" r:id="rId4"/>
    <p:sldId id="265" r:id="rId5"/>
    <p:sldId id="260" r:id="rId6"/>
    <p:sldId id="263" r:id="rId7"/>
  </p:sldIdLst>
  <p:sldSz cx="10058400" cy="7543800"/>
  <p:notesSz cx="6858000" cy="9144000"/>
  <p:defaultTextStyle>
    <a:defPPr>
      <a:defRPr lang="en-US"/>
    </a:defPPr>
    <a:lvl1pPr marL="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92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584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876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168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460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clrMru>
    <a:srgbClr val="692A36"/>
    <a:srgbClr val="F8F8F8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003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056" y="-120"/>
      </p:cViewPr>
      <p:guideLst>
        <p:guide orient="horz" pos="2376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54CB1-1B0F-9B4B-8BE3-C153C9D48E3C}" type="datetimeFigureOut">
              <a:rPr lang="en-US" smtClean="0"/>
              <a:pPr/>
              <a:t>2/25/13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1CD5A-E3D9-0049-85F3-4B45CF7FFD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78865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C6D28-98F3-D34B-A4AB-84A458796DE1}" type="datetimeFigureOut">
              <a:rPr lang="en-US" smtClean="0"/>
              <a:pPr/>
              <a:t>2/25/13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71941-1A8E-7244-ABE6-AB87BCADAA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770701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9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58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87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168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460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5211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5211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5211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5211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88932"/>
            <a:ext cx="8229600" cy="192786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32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February 25, 2013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6200" y="-25400"/>
            <a:ext cx="10210800" cy="7658100"/>
          </a:xfrm>
          <a:prstGeom prst="rect">
            <a:avLst/>
          </a:prstGeom>
          <a:solidFill>
            <a:srgbClr val="692A36"/>
          </a:solidFill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14400" y="1968501"/>
            <a:ext cx="8229600" cy="4229100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February 25, 2013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197385"/>
            <a:ext cx="8267700" cy="1650206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1439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February 25, 2013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February 25, 2013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929640" y="2032000"/>
            <a:ext cx="3931920" cy="4280746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199380" y="2032000"/>
            <a:ext cx="3931920" cy="4280746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February 25, 2013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69639"/>
            <a:ext cx="4038601" cy="51747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73133" y="1869665"/>
            <a:ext cx="3970868" cy="51744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914399" y="2565401"/>
            <a:ext cx="4038601" cy="3852332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173133" y="2565401"/>
            <a:ext cx="3970868" cy="3852331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February 25, 2013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February 25, 2013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34533"/>
            <a:ext cx="2897665" cy="71966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6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134533"/>
            <a:ext cx="5211445" cy="5207000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9" y="2015067"/>
            <a:ext cx="2897666" cy="43264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February 25, 2013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39267"/>
            <a:ext cx="6035040" cy="62341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007533"/>
            <a:ext cx="6035040" cy="3894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/>
            </a:lvl1pPr>
            <a:lvl2pPr marL="502920" indent="0">
              <a:buNone/>
              <a:defRPr sz="3100"/>
            </a:lvl2pPr>
            <a:lvl3pPr marL="1005840" indent="0">
              <a:buNone/>
              <a:defRPr sz="260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62679"/>
            <a:ext cx="6035040" cy="88534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February 25, 2013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3" Type="http://schemas.openxmlformats.org/officeDocument/2006/relationships/image" Target="../media/image2.emf"/><Relationship Id="rId1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February 25,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914400" y="1143000"/>
            <a:ext cx="8229283" cy="4978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7239" y="217669"/>
            <a:ext cx="2775432" cy="5212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4400" y="696459"/>
            <a:ext cx="8229600" cy="38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4400" y="6838950"/>
            <a:ext cx="8229600" cy="38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62" r:id="rId10"/>
  </p:sldLayoutIdLst>
  <p:hf hdr="0"/>
  <p:txStyles>
    <p:titleStyle>
      <a:lvl1pPr algn="ctr" defTabSz="50292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190" indent="-377190" algn="l" defTabSz="502920" rtl="0" eaLnBrk="1" latinLnBrk="0" hangingPunct="1">
        <a:spcBef>
          <a:spcPct val="20000"/>
        </a:spcBef>
        <a:buFont typeface="Arial"/>
        <a:buNone/>
        <a:defRPr sz="30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817245" indent="-314325" algn="l" defTabSz="50292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502920" rtl="0" eaLnBrk="1" latinLnBrk="0" hangingPunct="1">
        <a:spcBef>
          <a:spcPct val="20000"/>
        </a:spcBef>
        <a:buFont typeface="Lucida Grande"/>
        <a:buChar char="‒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760220" indent="-251460" algn="l" defTabSz="50292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50292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19100" y="1130300"/>
            <a:ext cx="9258299" cy="4527550"/>
          </a:xfrm>
          <a:solidFill>
            <a:schemeClr val="bg1"/>
          </a:solidFill>
        </p:spPr>
        <p:txBody>
          <a:bodyPr/>
          <a:lstStyle/>
          <a:p>
            <a:r>
              <a:rPr lang="en-US" sz="2000" b="0" dirty="0" smtClean="0"/>
              <a:t> </a:t>
            </a:r>
          </a:p>
          <a:p>
            <a:r>
              <a:rPr lang="en-US" sz="2000" b="0" dirty="0" smtClean="0"/>
              <a:t>GDE Report</a:t>
            </a:r>
          </a:p>
          <a:p>
            <a:r>
              <a:rPr lang="en-US" sz="2000" b="0" dirty="0" smtClean="0"/>
              <a:t>RD Report</a:t>
            </a:r>
          </a:p>
          <a:p>
            <a:r>
              <a:rPr lang="en-US" sz="2000" b="0" dirty="0" smtClean="0"/>
              <a:t>PAC Report</a:t>
            </a:r>
          </a:p>
          <a:p>
            <a:r>
              <a:rPr lang="en-US" sz="2000" b="0" dirty="0" smtClean="0"/>
              <a:t>ILC Cost Review</a:t>
            </a:r>
          </a:p>
          <a:p>
            <a:r>
              <a:rPr lang="en-US" sz="2000" b="0" dirty="0" smtClean="0"/>
              <a:t>General Issues Working Group</a:t>
            </a:r>
          </a:p>
          <a:p>
            <a:r>
              <a:rPr lang="en-US" sz="2000" b="0" dirty="0" smtClean="0"/>
              <a:t>Worldwide Study</a:t>
            </a:r>
          </a:p>
          <a:p>
            <a:r>
              <a:rPr lang="en-US" sz="2000" b="0" dirty="0" smtClean="0"/>
              <a:t>LCC Directorate report</a:t>
            </a:r>
          </a:p>
          <a:p>
            <a:r>
              <a:rPr lang="en-US" sz="2000" b="0" dirty="0" smtClean="0"/>
              <a:t>Future LCB Meetings</a:t>
            </a:r>
          </a:p>
          <a:p>
            <a:r>
              <a:rPr lang="en-US" sz="2000" b="0" dirty="0" smtClean="0"/>
              <a:t>Any Other Business</a:t>
            </a:r>
          </a:p>
          <a:p>
            <a:r>
              <a:rPr lang="en-US" sz="2000" b="0" dirty="0" smtClean="0"/>
              <a:t> </a:t>
            </a:r>
            <a:endParaRPr lang="en-US" sz="2000" b="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911600" y="165100"/>
            <a:ext cx="7226300" cy="550333"/>
          </a:xfrm>
          <a:prstGeom prst="rect">
            <a:avLst/>
          </a:prstGeom>
        </p:spPr>
        <p:txBody>
          <a:bodyPr vert="horz" lIns="0" tIns="0" rIns="0" bIns="0"/>
          <a:lstStyle/>
          <a:p>
            <a:pPr marL="0" marR="0" lvl="0" indent="0" algn="l" defTabSz="5029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92A3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ILCSC/LCB Agenda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19100" y="7040880"/>
            <a:ext cx="268224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Feb 2013</a:t>
            </a:r>
          </a:p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Mike Harrison</a:t>
            </a:r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08520" y="7040880"/>
            <a:ext cx="209550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fld id="{AAB6FA28-7AEC-3F43-9C2D-3DB969CFEC6A}" type="slidenum">
              <a:rPr lang="en-US" sz="1200" smtClean="0">
                <a:solidFill>
                  <a:srgbClr val="692A36"/>
                </a:solidFill>
                <a:latin typeface="Arial"/>
                <a:cs typeface="Arial"/>
              </a:rPr>
              <a:pPr/>
              <a:t>1</a:t>
            </a:fld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64635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7820" y="165100"/>
            <a:ext cx="6540579" cy="55033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Linear Collider Collaboration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08520" y="6991985"/>
            <a:ext cx="2346960" cy="401638"/>
          </a:xfrm>
          <a:prstGeom prst="rect">
            <a:avLst/>
          </a:prstGeom>
        </p:spPr>
        <p:txBody>
          <a:bodyPr lIns="100584" tIns="50292" rIns="100584" bIns="50292"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90290" y="888164"/>
            <a:ext cx="2584450" cy="5755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00584" tIns="50292" rIns="100584" bIns="50292" rtlCol="0">
            <a:spAutoFit/>
          </a:bodyPr>
          <a:lstStyle/>
          <a:p>
            <a:pPr algn="ctr"/>
            <a:r>
              <a:rPr lang="en-US" sz="3100" dirty="0" smtClean="0"/>
              <a:t>ICFA</a:t>
            </a:r>
            <a:endParaRPr lang="en-US" sz="3100" dirty="0"/>
          </a:p>
        </p:txBody>
      </p:sp>
      <p:sp>
        <p:nvSpPr>
          <p:cNvPr id="13" name="TextBox 12"/>
          <p:cNvSpPr txBox="1"/>
          <p:nvPr/>
        </p:nvSpPr>
        <p:spPr>
          <a:xfrm>
            <a:off x="3590290" y="1831707"/>
            <a:ext cx="2584450" cy="710964"/>
          </a:xfrm>
          <a:prstGeom prst="rect">
            <a:avLst/>
          </a:prstGeom>
          <a:solidFill>
            <a:srgbClr val="C3D69B"/>
          </a:solidFill>
        </p:spPr>
        <p:txBody>
          <a:bodyPr wrap="square" lIns="100584" tIns="50292" rIns="100584" bIns="50292" rtlCol="0">
            <a:spAutoFit/>
          </a:bodyPr>
          <a:lstStyle/>
          <a:p>
            <a:pPr algn="ctr"/>
            <a:r>
              <a:rPr lang="en-US" dirty="0" smtClean="0"/>
              <a:t>Linear Collider Board</a:t>
            </a:r>
          </a:p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9400" y="1844224"/>
            <a:ext cx="2416810" cy="710964"/>
          </a:xfrm>
          <a:prstGeom prst="rect">
            <a:avLst/>
          </a:prstGeom>
          <a:solidFill>
            <a:srgbClr val="C3D69B"/>
          </a:solidFill>
        </p:spPr>
        <p:txBody>
          <a:bodyPr wrap="square" lIns="100584" tIns="50292" rIns="100584" bIns="50292" rtlCol="0">
            <a:spAutoFit/>
          </a:bodyPr>
          <a:lstStyle/>
          <a:p>
            <a:pPr algn="ctr"/>
            <a:r>
              <a:rPr lang="en-US" dirty="0" smtClean="0"/>
              <a:t>Program Advisory Committee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87671" y="3857224"/>
            <a:ext cx="2584450" cy="710964"/>
          </a:xfrm>
          <a:prstGeom prst="rect">
            <a:avLst/>
          </a:prstGeom>
          <a:solidFill>
            <a:srgbClr val="C3D69B"/>
          </a:solidFill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dirty="0" smtClean="0"/>
              <a:t>Director – Lyn Evans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996351" y="3858971"/>
            <a:ext cx="2556510" cy="710964"/>
          </a:xfrm>
          <a:prstGeom prst="rect">
            <a:avLst/>
          </a:prstGeom>
          <a:solidFill>
            <a:srgbClr val="C3D69B"/>
          </a:solidFill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dirty="0" smtClean="0"/>
              <a:t>Deputy (Physics) – </a:t>
            </a:r>
          </a:p>
          <a:p>
            <a:r>
              <a:rPr lang="en-US" dirty="0" smtClean="0"/>
              <a:t>Hitoshi Murayama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84530" y="5280027"/>
            <a:ext cx="2556510" cy="710964"/>
          </a:xfrm>
          <a:prstGeom prst="rect">
            <a:avLst/>
          </a:prstGeom>
          <a:solidFill>
            <a:srgbClr val="C3D69B"/>
          </a:solidFill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dirty="0" smtClean="0"/>
              <a:t>ILC – Mike Harrison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645477" y="5279155"/>
            <a:ext cx="2556510" cy="710964"/>
          </a:xfrm>
          <a:prstGeom prst="rect">
            <a:avLst/>
          </a:prstGeom>
          <a:solidFill>
            <a:srgbClr val="C3D69B"/>
          </a:solidFill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dirty="0" smtClean="0"/>
              <a:t>Physics &amp; Detectors – Hitoshi Yamamoto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618230" y="5279155"/>
            <a:ext cx="2556510" cy="710964"/>
          </a:xfrm>
          <a:prstGeom prst="rect">
            <a:avLst/>
          </a:prstGeom>
          <a:solidFill>
            <a:srgbClr val="C3D69B"/>
          </a:solidFill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dirty="0" smtClean="0"/>
              <a:t>CLIC – </a:t>
            </a:r>
            <a:r>
              <a:rPr lang="en-US" dirty="0" err="1" smtClean="0"/>
              <a:t>Steinar</a:t>
            </a:r>
            <a:r>
              <a:rPr lang="en-US" dirty="0" smtClean="0"/>
              <a:t> </a:t>
            </a:r>
            <a:r>
              <a:rPr lang="en-US" dirty="0" err="1" smtClean="0"/>
              <a:t>Stapnes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20" name="Straight Connector 19"/>
          <p:cNvCxnSpPr>
            <a:stCxn id="15" idx="3"/>
            <a:endCxn id="16" idx="1"/>
          </p:cNvCxnSpPr>
          <p:nvPr/>
        </p:nvCxnSpPr>
        <p:spPr>
          <a:xfrm>
            <a:off x="6172121" y="4212706"/>
            <a:ext cx="824230" cy="17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879897" y="4920179"/>
            <a:ext cx="3041217" cy="17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5" idx="2"/>
            <a:endCxn id="19" idx="0"/>
          </p:cNvCxnSpPr>
          <p:nvPr/>
        </p:nvCxnSpPr>
        <p:spPr>
          <a:xfrm rot="16200000" flipH="1">
            <a:off x="4532708" y="4915376"/>
            <a:ext cx="710966" cy="16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597505" y="2825063"/>
            <a:ext cx="566531" cy="17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4" idx="3"/>
            <a:endCxn id="13" idx="1"/>
          </p:cNvCxnSpPr>
          <p:nvPr/>
        </p:nvCxnSpPr>
        <p:spPr>
          <a:xfrm flipV="1">
            <a:off x="2696210" y="2187190"/>
            <a:ext cx="894080" cy="125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0"/>
          </p:cNvCxnSpPr>
          <p:nvPr/>
        </p:nvCxnSpPr>
        <p:spPr>
          <a:xfrm rot="5400000" flipH="1" flipV="1">
            <a:off x="1782863" y="5100102"/>
            <a:ext cx="359847" cy="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18" idx="0"/>
          </p:cNvCxnSpPr>
          <p:nvPr/>
        </p:nvCxnSpPr>
        <p:spPr>
          <a:xfrm rot="5400000">
            <a:off x="7745558" y="5100104"/>
            <a:ext cx="357226" cy="8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961039" y="4920179"/>
            <a:ext cx="2918857" cy="17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4717003" y="4749421"/>
            <a:ext cx="358973" cy="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24857" y="3107453"/>
            <a:ext cx="9722246" cy="17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8225277" y="4732773"/>
            <a:ext cx="3247151" cy="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25730" y="6356350"/>
            <a:ext cx="9723122" cy="17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 flipH="1" flipV="1">
            <a:off x="-1498719" y="4732777"/>
            <a:ext cx="3248025" cy="8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1" idx="2"/>
          </p:cNvCxnSpPr>
          <p:nvPr/>
        </p:nvCxnSpPr>
        <p:spPr>
          <a:xfrm rot="5400000">
            <a:off x="4698079" y="1647271"/>
            <a:ext cx="368001" cy="8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76781" y="3543292"/>
            <a:ext cx="2416810" cy="1024896"/>
          </a:xfrm>
          <a:prstGeom prst="rect">
            <a:avLst/>
          </a:prstGeom>
          <a:solidFill>
            <a:srgbClr val="C3D69B"/>
          </a:solidFill>
        </p:spPr>
        <p:txBody>
          <a:bodyPr wrap="square" lIns="100584" tIns="50292" rIns="100584" bIns="50292" rtlCol="0">
            <a:spAutoFit/>
          </a:bodyPr>
          <a:lstStyle/>
          <a:p>
            <a:r>
              <a:rPr lang="en-US" dirty="0" smtClean="0"/>
              <a:t>Regional Advisors</a:t>
            </a:r>
          </a:p>
          <a:p>
            <a:r>
              <a:rPr lang="en-US" dirty="0" smtClean="0"/>
              <a:t>Harry </a:t>
            </a:r>
            <a:r>
              <a:rPr lang="en-US" dirty="0" err="1" smtClean="0"/>
              <a:t>Weerts</a:t>
            </a:r>
            <a:endParaRPr lang="en-US" dirty="0" smtClean="0"/>
          </a:p>
          <a:p>
            <a:r>
              <a:rPr lang="en-US" dirty="0" smtClean="0"/>
              <a:t>TBA others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2693591" y="4210959"/>
            <a:ext cx="824230" cy="17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618230" y="3112414"/>
            <a:ext cx="2681593" cy="575542"/>
          </a:xfrm>
          <a:prstGeom prst="rect">
            <a:avLst/>
          </a:prstGeom>
          <a:noFill/>
        </p:spPr>
        <p:txBody>
          <a:bodyPr wrap="none" lIns="100584" tIns="50292" rIns="100584" bIns="50292" rtlCol="0">
            <a:spAutoFit/>
          </a:bodyPr>
          <a:lstStyle/>
          <a:p>
            <a:r>
              <a:rPr lang="en-US" sz="3100" dirty="0" smtClean="0">
                <a:solidFill>
                  <a:srgbClr val="FF0000"/>
                </a:solidFill>
              </a:rPr>
              <a:t>LCC Directorate</a:t>
            </a:r>
            <a:endParaRPr lang="en-US" sz="31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17537" y="888164"/>
            <a:ext cx="2584450" cy="5755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00584" tIns="50292" rIns="100584" bIns="50292" rtlCol="0">
            <a:spAutoFit/>
          </a:bodyPr>
          <a:lstStyle/>
          <a:p>
            <a:pPr algn="ctr"/>
            <a:r>
              <a:rPr lang="en-US" sz="3100" dirty="0" smtClean="0"/>
              <a:t>FALC</a:t>
            </a:r>
            <a:endParaRPr lang="en-US" sz="31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719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>
                <a:ea typeface="ＭＳ Ｐゴシック" charset="0"/>
              </a:rPr>
              <a:t>Future objectives</a:t>
            </a:r>
            <a:endParaRPr lang="en-GB" dirty="0">
              <a:ea typeface="ＭＳ Ｐゴシック" charset="0"/>
            </a:endParaRP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Strongly support the Japanese initiative to construct a linear collider as a staged project in Japan.</a:t>
            </a:r>
          </a:p>
          <a:p>
            <a:r>
              <a:rPr lang="en-US" dirty="0" smtClean="0"/>
              <a:t>Prepare CLIC machine and detectors as an option for a future high-energy linear collider at CERN.</a:t>
            </a:r>
          </a:p>
          <a:p>
            <a:r>
              <a:rPr lang="en-US" dirty="0" smtClean="0"/>
              <a:t>Further improve collaboration between CLIC and ILC machine experts</a:t>
            </a:r>
          </a:p>
          <a:p>
            <a:r>
              <a:rPr lang="en-US" dirty="0" smtClean="0"/>
              <a:t>Move towards a “more normal” structure of collaboration in the detector community to prepare for the construction of two high-performance detectors.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3831167" y="6789420"/>
            <a:ext cx="268224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pPr>
              <a:defRPr/>
            </a:pPr>
            <a:r>
              <a:rPr lang="en-US" dirty="0" smtClean="0"/>
              <a:t>                        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36620" y="6324600"/>
            <a:ext cx="3185160" cy="464820"/>
          </a:xfrm>
          <a:prstGeom prst="rect">
            <a:avLst/>
          </a:prstGeom>
        </p:spPr>
        <p:txBody>
          <a:bodyPr lIns="100584" tIns="50292" rIns="100584" bIns="50292"/>
          <a:lstStyle/>
          <a:p>
            <a:pPr>
              <a:defRPr/>
            </a:pPr>
            <a:endParaRPr lang="en-US" dirty="0"/>
          </a:p>
        </p:txBody>
      </p:sp>
      <p:sp>
        <p:nvSpPr>
          <p:cNvPr id="4813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08520" y="7040880"/>
            <a:ext cx="2095500" cy="502920"/>
          </a:xfrm>
          <a:prstGeom prst="rect">
            <a:avLst/>
          </a:prstGeom>
          <a:noFill/>
        </p:spPr>
        <p:txBody>
          <a:bodyPr lIns="100584" tIns="50292" rIns="100584" bIns="50292"/>
          <a:lstStyle>
            <a:lvl1pPr>
              <a:defRPr sz="2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817245" indent="-314325">
              <a:defRPr sz="2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257300" indent="-251460">
              <a:defRPr sz="2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760220" indent="-251460">
              <a:defRPr sz="2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263140" indent="-251460">
              <a:defRPr sz="2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766060" indent="-251460" eaLnBrk="0" fontAlgn="ctr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3268980" indent="-251460" eaLnBrk="0" fontAlgn="ctr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771900" indent="-251460" eaLnBrk="0" fontAlgn="ctr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4274820" indent="-251460" eaLnBrk="0" fontAlgn="ctr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AE2F3062-66F7-4AAF-B610-FEADC87862CE}" type="slidenum">
              <a:rPr lang="en-US" sz="1500"/>
              <a:pPr/>
              <a:t>3</a:t>
            </a:fld>
            <a:endParaRPr lang="en-US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19100" y="1130300"/>
            <a:ext cx="9258299" cy="4527550"/>
          </a:xfrm>
          <a:solidFill>
            <a:schemeClr val="bg1"/>
          </a:solidFill>
        </p:spPr>
        <p:txBody>
          <a:bodyPr/>
          <a:lstStyle/>
          <a:p>
            <a:pPr marL="502920" indent="-502920"/>
            <a:r>
              <a:rPr lang="en-US" sz="2000" b="0" dirty="0" smtClean="0"/>
              <a:t>What we will not do:</a:t>
            </a:r>
          </a:p>
          <a:p>
            <a:pPr marL="502920" indent="-502920"/>
            <a:endParaRPr lang="en-US" sz="2000" b="0" dirty="0" smtClean="0"/>
          </a:p>
          <a:p>
            <a:pPr marL="582930" lvl="1" indent="-502920"/>
            <a:r>
              <a:rPr lang="en-US" sz="2000" b="0" dirty="0" smtClean="0"/>
              <a:t>Rework the 500 Gev baseline design</a:t>
            </a:r>
          </a:p>
          <a:p>
            <a:pPr marL="502920" indent="-502920"/>
            <a:endParaRPr lang="en-US" sz="2000" b="0" dirty="0" smtClean="0"/>
          </a:p>
          <a:p>
            <a:pPr marL="502920" indent="-502920"/>
            <a:r>
              <a:rPr lang="en-US" sz="2000" b="0" dirty="0" smtClean="0"/>
              <a:t>What we will not be able do:</a:t>
            </a:r>
          </a:p>
          <a:p>
            <a:pPr marL="502920" indent="-502920"/>
            <a:endParaRPr lang="en-US" sz="2000" b="0" dirty="0" smtClean="0"/>
          </a:p>
          <a:p>
            <a:pPr marL="942975" lvl="1" indent="-502920"/>
            <a:r>
              <a:rPr lang="en-US" sz="2000" dirty="0" smtClean="0"/>
              <a:t>Site dependent design:		no site</a:t>
            </a:r>
          </a:p>
          <a:p>
            <a:pPr marL="942975" lvl="1" indent="-502920"/>
            <a:r>
              <a:rPr lang="en-US" sz="2000" dirty="0" smtClean="0"/>
              <a:t>Engineering design:			no resources, no project </a:t>
            </a:r>
            <a:r>
              <a:rPr lang="en-US" sz="2000" dirty="0" err="1" smtClean="0"/>
              <a:t>organisation</a:t>
            </a:r>
            <a:endParaRPr lang="en-US" sz="2000" dirty="0" smtClean="0"/>
          </a:p>
          <a:p>
            <a:pPr marL="942975" lvl="1" indent="-502920"/>
            <a:r>
              <a:rPr lang="en-US" sz="2000" dirty="0" smtClean="0"/>
              <a:t>Green field site issues:</a:t>
            </a:r>
            <a:r>
              <a:rPr lang="en-US" sz="2000" smtClean="0"/>
              <a:t>			no </a:t>
            </a:r>
            <a:r>
              <a:rPr lang="en-US" sz="2000" dirty="0" smtClean="0"/>
              <a:t>“big picture” development</a:t>
            </a:r>
          </a:p>
          <a:p>
            <a:pPr marL="942975" lvl="1" indent="-502920"/>
            <a:r>
              <a:rPr lang="en-US" sz="2000" dirty="0" smtClean="0"/>
              <a:t>Establish a project </a:t>
            </a:r>
            <a:r>
              <a:rPr lang="en-US" sz="2000" dirty="0" err="1" smtClean="0"/>
              <a:t>organisation</a:t>
            </a:r>
            <a:r>
              <a:rPr lang="en-US" sz="2000" dirty="0" smtClean="0"/>
              <a:t>:	no resources, no project agreement</a:t>
            </a:r>
          </a:p>
          <a:p>
            <a:pPr marL="942975" lvl="1" indent="-502920"/>
            <a:endParaRPr lang="en-US" sz="1800" dirty="0" smtClean="0"/>
          </a:p>
          <a:p>
            <a:pPr marL="942975" lvl="1" indent="-502920">
              <a:buNone/>
            </a:pPr>
            <a:endParaRPr lang="en-US" sz="1500" dirty="0" smtClean="0"/>
          </a:p>
          <a:p>
            <a:pPr marL="942975" lvl="1" indent="-502920"/>
            <a:endParaRPr lang="en-US" sz="15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911600" y="165100"/>
            <a:ext cx="7226300" cy="550333"/>
          </a:xfrm>
          <a:prstGeom prst="rect">
            <a:avLst/>
          </a:prstGeom>
        </p:spPr>
        <p:txBody>
          <a:bodyPr vert="horz" lIns="0" tIns="0" rIns="0" bIns="0"/>
          <a:lstStyle/>
          <a:p>
            <a:pPr marL="0" marR="0" lvl="0" indent="0" algn="l" defTabSz="5029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692A3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ILC Program elements – LCC phase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692A3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19100" y="7040880"/>
            <a:ext cx="268224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Feb 2013</a:t>
            </a:r>
          </a:p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Mike Harrison</a:t>
            </a:r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08520" y="7040880"/>
            <a:ext cx="209550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fld id="{AAB6FA28-7AEC-3F43-9C2D-3DB969CFEC6A}" type="slidenum">
              <a:rPr lang="en-US" sz="1200" smtClean="0">
                <a:solidFill>
                  <a:srgbClr val="692A36"/>
                </a:solidFill>
                <a:latin typeface="Arial"/>
                <a:cs typeface="Arial"/>
              </a:rPr>
              <a:pPr/>
              <a:t>4</a:t>
            </a:fld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64635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189008" y="1256165"/>
            <a:ext cx="2584450" cy="10495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100584" tIns="50292" rIns="100584" bIns="50292" rtlCol="0">
            <a:spAutoFit/>
          </a:bodyPr>
          <a:lstStyle/>
          <a:p>
            <a:pPr algn="ctr"/>
            <a:r>
              <a:rPr lang="en-US" sz="3100" dirty="0" smtClean="0"/>
              <a:t>LCC Directorate</a:t>
            </a:r>
            <a:endParaRPr lang="en-US" sz="31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026274"/>
            <a:ext cx="2692400" cy="1024896"/>
          </a:xfrm>
          <a:prstGeom prst="rect">
            <a:avLst/>
          </a:prstGeom>
          <a:solidFill>
            <a:srgbClr val="C3D69B"/>
          </a:solidFill>
        </p:spPr>
        <p:txBody>
          <a:bodyPr wrap="square" lIns="100584" tIns="50292" rIns="100584" bIns="50292" rtlCol="0">
            <a:spAutoFit/>
          </a:bodyPr>
          <a:lstStyle/>
          <a:p>
            <a:pPr algn="ctr"/>
            <a:r>
              <a:rPr lang="en-US" b="1" dirty="0" smtClean="0"/>
              <a:t>LC Project Office </a:t>
            </a:r>
            <a:r>
              <a:rPr lang="en-US" dirty="0" smtClean="0"/>
              <a:t>(KEK)</a:t>
            </a:r>
          </a:p>
          <a:p>
            <a:pPr algn="ctr"/>
            <a:r>
              <a:rPr lang="en-US" dirty="0" smtClean="0"/>
              <a:t>Akira Yamamoto (acting)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49089" y="3017457"/>
            <a:ext cx="5154931" cy="3794885"/>
          </a:xfrm>
          <a:prstGeom prst="rect">
            <a:avLst/>
          </a:prstGeom>
          <a:solidFill>
            <a:srgbClr val="C3D69B"/>
          </a:solidFill>
        </p:spPr>
        <p:txBody>
          <a:bodyPr wrap="square" lIns="100584" tIns="50292" rIns="100584" bIns="50292" rtlCol="0">
            <a:spAutoFit/>
          </a:bodyPr>
          <a:lstStyle/>
          <a:p>
            <a:pPr algn="ctr"/>
            <a:r>
              <a:rPr lang="en-US" b="1" dirty="0" smtClean="0"/>
              <a:t>ILC Collaboration</a:t>
            </a:r>
          </a:p>
          <a:p>
            <a:r>
              <a:rPr lang="en-US" dirty="0" smtClean="0"/>
              <a:t>Director – Mike Harrison (BNL)</a:t>
            </a:r>
          </a:p>
          <a:p>
            <a:r>
              <a:rPr lang="en-US" dirty="0" smtClean="0"/>
              <a:t>Deputy Director – Hitoshi </a:t>
            </a:r>
            <a:r>
              <a:rPr lang="en-US" dirty="0" err="1" smtClean="0"/>
              <a:t>Hayano</a:t>
            </a:r>
            <a:r>
              <a:rPr lang="en-US" dirty="0" smtClean="0"/>
              <a:t> (KEK)</a:t>
            </a:r>
          </a:p>
          <a:p>
            <a:endParaRPr lang="en-US" dirty="0" smtClean="0"/>
          </a:p>
          <a:p>
            <a:r>
              <a:rPr lang="en-US" b="1" dirty="0" smtClean="0"/>
              <a:t>Technical Board</a:t>
            </a:r>
          </a:p>
          <a:p>
            <a:r>
              <a:rPr lang="en-US" dirty="0" err="1" smtClean="0"/>
              <a:t>Nobuhiro</a:t>
            </a:r>
            <a:r>
              <a:rPr lang="en-US" dirty="0" smtClean="0"/>
              <a:t> </a:t>
            </a:r>
            <a:r>
              <a:rPr lang="en-US" dirty="0" err="1" smtClean="0"/>
              <a:t>Terunuma</a:t>
            </a:r>
            <a:r>
              <a:rPr lang="en-US" dirty="0" smtClean="0"/>
              <a:t> (KEK)</a:t>
            </a:r>
          </a:p>
          <a:p>
            <a:r>
              <a:rPr lang="en-US" dirty="0" err="1" smtClean="0"/>
              <a:t>Yasuchika</a:t>
            </a:r>
            <a:r>
              <a:rPr lang="en-US" dirty="0" smtClean="0"/>
              <a:t> Yamamoto (KEK)</a:t>
            </a:r>
          </a:p>
          <a:p>
            <a:r>
              <a:rPr lang="en-US" dirty="0" smtClean="0"/>
              <a:t>Nick Walker (DESY)</a:t>
            </a:r>
          </a:p>
          <a:p>
            <a:r>
              <a:rPr lang="en-US" dirty="0" smtClean="0"/>
              <a:t>Olivier Napoli (CEA)</a:t>
            </a:r>
          </a:p>
          <a:p>
            <a:r>
              <a:rPr lang="en-US" dirty="0" smtClean="0"/>
              <a:t>Marc Ross (SLAC)</a:t>
            </a:r>
          </a:p>
          <a:p>
            <a:r>
              <a:rPr lang="en-US" dirty="0" err="1" smtClean="0"/>
              <a:t>Nikolay</a:t>
            </a:r>
            <a:r>
              <a:rPr lang="en-US" dirty="0" smtClean="0"/>
              <a:t> </a:t>
            </a:r>
            <a:r>
              <a:rPr lang="en-US" dirty="0" err="1" smtClean="0"/>
              <a:t>Solyak</a:t>
            </a:r>
            <a:r>
              <a:rPr lang="en-US" dirty="0" smtClean="0"/>
              <a:t> (Fermilab)</a:t>
            </a:r>
          </a:p>
          <a:p>
            <a:endParaRPr lang="en-US" dirty="0"/>
          </a:p>
        </p:txBody>
      </p:sp>
      <p:cxnSp>
        <p:nvCxnSpPr>
          <p:cNvPr id="12" name="Straight Connector 11"/>
          <p:cNvCxnSpPr>
            <a:stCxn id="10" idx="3"/>
          </p:cNvCxnSpPr>
          <p:nvPr/>
        </p:nvCxnSpPr>
        <p:spPr>
          <a:xfrm>
            <a:off x="2692400" y="3538722"/>
            <a:ext cx="1456689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6204441" y="2655998"/>
            <a:ext cx="720589" cy="23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3911600" y="165100"/>
            <a:ext cx="7226300" cy="550333"/>
          </a:xfrm>
          <a:prstGeom prst="rect">
            <a:avLst/>
          </a:prstGeom>
        </p:spPr>
        <p:txBody>
          <a:bodyPr vert="horz" lIns="0" tIns="0" rIns="0" bIns="0"/>
          <a:lstStyle/>
          <a:p>
            <a:pPr marL="0" marR="0" lvl="0" indent="0" algn="l" defTabSz="5029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92A3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ILC Technical Board – LCC phase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19100" y="7040880"/>
            <a:ext cx="268224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Feb 2013</a:t>
            </a:r>
          </a:p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Mike Harrison</a:t>
            </a:r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08520" y="7040880"/>
            <a:ext cx="209550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fld id="{AAB6FA28-7AEC-3F43-9C2D-3DB969CFEC6A}" type="slidenum">
              <a:rPr lang="en-US" sz="1200" smtClean="0">
                <a:solidFill>
                  <a:srgbClr val="692A36"/>
                </a:solidFill>
                <a:latin typeface="Arial"/>
                <a:cs typeface="Arial"/>
              </a:rPr>
              <a:pPr/>
              <a:t>5</a:t>
            </a:fld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4914900"/>
            <a:ext cx="292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meeting – next week</a:t>
            </a:r>
          </a:p>
          <a:p>
            <a:r>
              <a:rPr lang="en-US" dirty="0" smtClean="0"/>
              <a:t>First item of business – 2-3 year program of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646356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90600" y="1651000"/>
            <a:ext cx="7772399" cy="4006850"/>
          </a:xfrm>
          <a:solidFill>
            <a:schemeClr val="bg1"/>
          </a:solidFill>
        </p:spPr>
        <p:txBody>
          <a:bodyPr/>
          <a:lstStyle/>
          <a:p>
            <a:pPr marL="502920" indent="-502920"/>
            <a:r>
              <a:rPr lang="en-US" sz="2000" b="0" dirty="0" smtClean="0"/>
              <a:t>We would like to establish the 2-3 year program goals:</a:t>
            </a:r>
          </a:p>
          <a:p>
            <a:pPr marL="502920" indent="-502920"/>
            <a:endParaRPr lang="en-US" sz="2000" b="0" dirty="0" smtClean="0"/>
          </a:p>
          <a:p>
            <a:pPr marL="582930" lvl="1" indent="-502920"/>
            <a:r>
              <a:rPr lang="en-US" sz="1800" dirty="0" smtClean="0"/>
              <a:t>This step starts with the technical board hopefully by the conclusion of the DESY ECFA workshop in May</a:t>
            </a:r>
          </a:p>
          <a:p>
            <a:pPr marL="582930" lvl="1" indent="-502920"/>
            <a:r>
              <a:rPr lang="en-US" sz="1800" b="0" dirty="0" smtClean="0"/>
              <a:t>Then input/approval from the LCC Directorate</a:t>
            </a:r>
          </a:p>
          <a:p>
            <a:pPr marL="582930" lvl="1" indent="-502920"/>
            <a:r>
              <a:rPr lang="en-US" sz="1800" dirty="0" smtClean="0"/>
              <a:t>Final approval from the LCB</a:t>
            </a:r>
            <a:endParaRPr lang="en-US" sz="1800" b="0" dirty="0" smtClean="0"/>
          </a:p>
          <a:p>
            <a:pPr marL="502920" indent="-502920"/>
            <a:endParaRPr lang="en-US" sz="1500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911600" y="165100"/>
            <a:ext cx="7226300" cy="550333"/>
          </a:xfrm>
          <a:prstGeom prst="rect">
            <a:avLst/>
          </a:prstGeom>
        </p:spPr>
        <p:txBody>
          <a:bodyPr vert="horz" lIns="0" tIns="0" rIns="0" bIns="0"/>
          <a:lstStyle/>
          <a:p>
            <a:pPr marL="0" marR="0" lvl="0" indent="0" algn="l" defTabSz="5029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92A3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ILC Program near term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19100" y="7040880"/>
            <a:ext cx="268224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Feb 2013</a:t>
            </a:r>
          </a:p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Mike Harrison</a:t>
            </a:r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08520" y="7040880"/>
            <a:ext cx="209550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fld id="{AAB6FA28-7AEC-3F43-9C2D-3DB969CFEC6A}" type="slidenum">
              <a:rPr lang="en-US" sz="1200" smtClean="0">
                <a:solidFill>
                  <a:srgbClr val="692A36"/>
                </a:solidFill>
                <a:latin typeface="Arial"/>
                <a:cs typeface="Arial"/>
              </a:rPr>
              <a:pPr/>
              <a:t>6</a:t>
            </a:fld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64635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LC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LLC_PowerPoint_template.potx</Template>
  <TotalTime>174</TotalTime>
  <Words>380</Words>
  <Application>Microsoft Macintosh PowerPoint</Application>
  <PresentationFormat>Custom</PresentationFormat>
  <Paragraphs>86</Paragraphs>
  <Slides>6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LLC_PowerPoint_template</vt:lpstr>
      <vt:lpstr>Slide 1</vt:lpstr>
      <vt:lpstr>The Linear Collider Collaboration </vt:lpstr>
      <vt:lpstr>Future objectives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Harrison</dc:creator>
  <cp:lastModifiedBy>Mike Harrison</cp:lastModifiedBy>
  <cp:revision>15</cp:revision>
  <dcterms:created xsi:type="dcterms:W3CDTF">2013-02-25T23:00:17Z</dcterms:created>
  <dcterms:modified xsi:type="dcterms:W3CDTF">2013-02-25T23:00:59Z</dcterms:modified>
</cp:coreProperties>
</file>