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56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26/02/2013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R&amp;D next three years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European centric view (mostly)</a:t>
            </a:r>
          </a:p>
          <a:p>
            <a:endParaRPr lang="en-GB" dirty="0"/>
          </a:p>
          <a:p>
            <a:r>
              <a:rPr lang="en-GB" dirty="0" smtClean="0"/>
              <a:t>Keeping in the spirit of ‘in-kind R&amp;D’</a:t>
            </a:r>
          </a:p>
          <a:p>
            <a:endParaRPr lang="en-GB" dirty="0"/>
          </a:p>
          <a:p>
            <a:r>
              <a:rPr lang="en-GB" dirty="0" smtClean="0"/>
              <a:t>Attempting to be ‘realistic’</a:t>
            </a:r>
            <a:endParaRPr lang="en-GB" dirty="0"/>
          </a:p>
          <a:p>
            <a:pPr lvl="1"/>
            <a:r>
              <a:rPr lang="en-GB" dirty="0" smtClean="0"/>
              <a:t>Kept to specifics (rather than broad picture) of what we might actually be able to do.</a:t>
            </a:r>
          </a:p>
          <a:p>
            <a:pPr lvl="1"/>
            <a:r>
              <a:rPr lang="en-GB" dirty="0" smtClean="0"/>
              <a:t>Some ‘wishes’ if money became available!</a:t>
            </a:r>
          </a:p>
          <a:p>
            <a:endParaRPr lang="en-GB" dirty="0"/>
          </a:p>
          <a:p>
            <a:r>
              <a:rPr lang="en-GB" dirty="0" smtClean="0"/>
              <a:t>Funding is (as always) an issue.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719628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SCRF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010001"/>
            <a:ext cx="7772400" cy="519835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XFEL synergy</a:t>
            </a:r>
          </a:p>
          <a:p>
            <a:pPr lvl="1"/>
            <a:r>
              <a:rPr lang="en-GB" dirty="0" smtClean="0"/>
              <a:t>Maintain close links to mass production</a:t>
            </a:r>
          </a:p>
          <a:p>
            <a:pPr lvl="1"/>
            <a:r>
              <a:rPr lang="en-GB" dirty="0" smtClean="0"/>
              <a:t>IL-HiGrade cavities (24) available for R&amp;D</a:t>
            </a:r>
          </a:p>
          <a:p>
            <a:pPr lvl="1"/>
            <a:r>
              <a:rPr lang="en-GB" dirty="0" smtClean="0"/>
              <a:t>Specifics</a:t>
            </a:r>
          </a:p>
          <a:p>
            <a:pPr lvl="2"/>
            <a:r>
              <a:rPr lang="en-GB" dirty="0" smtClean="0"/>
              <a:t>VT procedures and instrumentation</a:t>
            </a:r>
          </a:p>
          <a:p>
            <a:pPr lvl="2"/>
            <a:r>
              <a:rPr lang="en-GB" dirty="0" smtClean="0"/>
              <a:t>Optical inspection and repair work</a:t>
            </a:r>
          </a:p>
          <a:p>
            <a:pPr lvl="2"/>
            <a:r>
              <a:rPr lang="en-GB" dirty="0" smtClean="0"/>
              <a:t>…</a:t>
            </a:r>
          </a:p>
          <a:p>
            <a:pPr lvl="1"/>
            <a:r>
              <a:rPr lang="en-GB" dirty="0" smtClean="0"/>
              <a:t>CM assembly and testing (together with </a:t>
            </a:r>
            <a:r>
              <a:rPr lang="en-GB" dirty="0" err="1" smtClean="0"/>
              <a:t>Saclay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Coupler experience (together with LAL)</a:t>
            </a:r>
          </a:p>
          <a:p>
            <a:r>
              <a:rPr lang="en-GB" dirty="0" smtClean="0"/>
              <a:t>Beyond XFEL</a:t>
            </a:r>
          </a:p>
          <a:p>
            <a:pPr lvl="1"/>
            <a:r>
              <a:rPr lang="en-GB" dirty="0" smtClean="0"/>
              <a:t>CBP and grinding facility at DESY</a:t>
            </a:r>
          </a:p>
          <a:p>
            <a:pPr lvl="1"/>
            <a:r>
              <a:rPr lang="en-GB" dirty="0" smtClean="0"/>
              <a:t>Vertical EP (</a:t>
            </a:r>
            <a:r>
              <a:rPr lang="en-GB" dirty="0" err="1" smtClean="0"/>
              <a:t>Saclay</a:t>
            </a:r>
            <a:r>
              <a:rPr lang="en-GB" dirty="0" smtClean="0"/>
              <a:t>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05518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Industrialisation studies (cavity)</a:t>
            </a:r>
          </a:p>
          <a:p>
            <a:pPr lvl="1"/>
            <a:r>
              <a:rPr lang="en-GB" dirty="0" smtClean="0"/>
              <a:t>Programme for mass production techniques (e.g. shock cooling)</a:t>
            </a:r>
          </a:p>
          <a:p>
            <a:pPr lvl="1"/>
            <a:r>
              <a:rPr lang="en-GB" dirty="0" smtClean="0"/>
              <a:t>Cost reduction R&amp;D </a:t>
            </a:r>
          </a:p>
          <a:p>
            <a:pPr lvl="2"/>
            <a:r>
              <a:rPr lang="en-GB" dirty="0" smtClean="0"/>
              <a:t>reduced HPR and baking times</a:t>
            </a:r>
          </a:p>
          <a:p>
            <a:pPr lvl="2"/>
            <a:r>
              <a:rPr lang="en-GB" dirty="0" smtClean="0"/>
              <a:t>reduced QA/QC steps</a:t>
            </a:r>
          </a:p>
          <a:p>
            <a:pPr lvl="2"/>
            <a:r>
              <a:rPr lang="en-GB" dirty="0" smtClean="0"/>
              <a:t>…</a:t>
            </a:r>
          </a:p>
          <a:p>
            <a:pPr lvl="1"/>
            <a:r>
              <a:rPr lang="en-GB" dirty="0" smtClean="0"/>
              <a:t>Quantifying / establishing ‘second pass’</a:t>
            </a:r>
          </a:p>
          <a:p>
            <a:pPr lvl="2"/>
            <a:r>
              <a:rPr lang="en-GB" dirty="0" smtClean="0"/>
              <a:t>tank on or tank off?</a:t>
            </a:r>
          </a:p>
          <a:p>
            <a:pPr lvl="3"/>
            <a:r>
              <a:rPr lang="en-GB" dirty="0" smtClean="0"/>
              <a:t>vertical EP</a:t>
            </a:r>
          </a:p>
          <a:p>
            <a:pPr lvl="2"/>
            <a:r>
              <a:rPr lang="en-GB" dirty="0" smtClean="0"/>
              <a:t>Optical inspection and repair</a:t>
            </a:r>
          </a:p>
          <a:p>
            <a:pPr lvl="2"/>
            <a:r>
              <a:rPr lang="en-GB" dirty="0" smtClean="0"/>
              <a:t>Understanding all issues and cost effectiveness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Further industrial studies</a:t>
            </a:r>
          </a:p>
          <a:p>
            <a:pPr lvl="1"/>
            <a:r>
              <a:rPr lang="en-GB" dirty="0" smtClean="0"/>
              <a:t>Coupler mass production</a:t>
            </a:r>
          </a:p>
          <a:p>
            <a:pPr lvl="1"/>
            <a:r>
              <a:rPr lang="en-GB" dirty="0" smtClean="0"/>
              <a:t>R&amp;D on new coupler design? (with KEK)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865073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848600" cy="914400"/>
          </a:xfrm>
        </p:spPr>
        <p:txBody>
          <a:bodyPr/>
          <a:lstStyle/>
          <a:p>
            <a:r>
              <a:rPr lang="en-GB" dirty="0" smtClean="0"/>
              <a:t>SCRF Integrated Systems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195225"/>
            <a:ext cx="7974383" cy="501313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Continue FLASH 9mA programme</a:t>
            </a:r>
          </a:p>
          <a:p>
            <a:pPr lvl="1"/>
            <a:r>
              <a:rPr lang="en-GB" dirty="0" smtClean="0"/>
              <a:t>possibilities of achieving 9mA after shut down with high rate &amp; lower bunch charge</a:t>
            </a:r>
          </a:p>
          <a:p>
            <a:pPr lvl="1"/>
            <a:r>
              <a:rPr lang="en-GB" dirty="0" smtClean="0"/>
              <a:t>LLRF development and studies</a:t>
            </a:r>
          </a:p>
          <a:p>
            <a:pPr lvl="1"/>
            <a:r>
              <a:rPr lang="en-GB" dirty="0" smtClean="0"/>
              <a:t>Automation etc.</a:t>
            </a:r>
          </a:p>
          <a:p>
            <a:endParaRPr lang="en-GB" dirty="0"/>
          </a:p>
          <a:p>
            <a:r>
              <a:rPr lang="en-GB" dirty="0" smtClean="0"/>
              <a:t>“Upgrading” CMs in FLASH</a:t>
            </a:r>
          </a:p>
          <a:p>
            <a:pPr lvl="1"/>
            <a:r>
              <a:rPr lang="en-GB" dirty="0" smtClean="0"/>
              <a:t>High gradient cryomodules (ILC HiGrade cavities)</a:t>
            </a:r>
          </a:p>
          <a:p>
            <a:pPr lvl="1"/>
            <a:r>
              <a:rPr lang="en-GB" dirty="0" smtClean="0"/>
              <a:t>One, two or even three CM.</a:t>
            </a:r>
          </a:p>
          <a:p>
            <a:pPr lvl="1"/>
            <a:r>
              <a:rPr lang="en-GB" dirty="0" smtClean="0"/>
              <a:t>Requires funding (see later)</a:t>
            </a:r>
          </a:p>
          <a:p>
            <a:pPr lvl="2"/>
            <a:r>
              <a:rPr lang="en-GB" dirty="0" smtClean="0"/>
              <a:t>DESY very keen to replace at least one to get comfortably into the ‘water window’.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294449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Re-establish beam dynamics group</a:t>
            </a:r>
          </a:p>
          <a:p>
            <a:pPr lvl="1"/>
            <a:r>
              <a:rPr lang="en-GB" dirty="0" smtClean="0"/>
              <a:t>Many studies now well out of date</a:t>
            </a:r>
          </a:p>
          <a:p>
            <a:pPr lvl="1"/>
            <a:r>
              <a:rPr lang="en-GB" dirty="0" smtClean="0"/>
              <a:t>Especially start-to-end simulations</a:t>
            </a:r>
          </a:p>
          <a:p>
            <a:endParaRPr lang="en-GB" dirty="0"/>
          </a:p>
          <a:p>
            <a:r>
              <a:rPr lang="en-GB" dirty="0" smtClean="0"/>
              <a:t>DR R&amp;D (INFN </a:t>
            </a:r>
            <a:r>
              <a:rPr lang="en-GB" dirty="0" err="1" smtClean="0"/>
              <a:t>Frascati</a:t>
            </a:r>
            <a:r>
              <a:rPr lang="en-GB" dirty="0" smtClean="0"/>
              <a:t>?)</a:t>
            </a:r>
          </a:p>
          <a:p>
            <a:pPr lvl="1"/>
            <a:r>
              <a:rPr lang="en-GB" dirty="0" smtClean="0"/>
              <a:t>kicker (for example)</a:t>
            </a:r>
          </a:p>
          <a:p>
            <a:endParaRPr lang="en-GB" dirty="0" smtClean="0"/>
          </a:p>
          <a:p>
            <a:r>
              <a:rPr lang="en-GB" dirty="0" smtClean="0"/>
              <a:t>BDS (beyond ATF2)</a:t>
            </a:r>
          </a:p>
          <a:p>
            <a:pPr lvl="1"/>
            <a:r>
              <a:rPr lang="en-GB" dirty="0" smtClean="0"/>
              <a:t>Low </a:t>
            </a:r>
            <a:r>
              <a:rPr lang="en-GB" dirty="0" err="1" smtClean="0"/>
              <a:t>Ecm</a:t>
            </a:r>
            <a:r>
              <a:rPr lang="en-GB" dirty="0" smtClean="0"/>
              <a:t> optics requires work</a:t>
            </a:r>
          </a:p>
          <a:p>
            <a:pPr lvl="1"/>
            <a:r>
              <a:rPr lang="en-GB" dirty="0" smtClean="0"/>
              <a:t>Split SC FD requires (further) R&amp;D</a:t>
            </a:r>
          </a:p>
          <a:p>
            <a:pPr lvl="2"/>
            <a:r>
              <a:rPr lang="en-GB" dirty="0" smtClean="0"/>
              <a:t>vibration stability</a:t>
            </a:r>
          </a:p>
          <a:p>
            <a:pPr lvl="1"/>
            <a:r>
              <a:rPr lang="en-GB" dirty="0" smtClean="0"/>
              <a:t>Optics design alternatives</a:t>
            </a:r>
          </a:p>
          <a:p>
            <a:pPr lvl="1"/>
            <a:r>
              <a:rPr lang="en-GB" dirty="0" smtClean="0"/>
              <a:t>Collimation and detector backgrounds</a:t>
            </a:r>
          </a:p>
          <a:p>
            <a:pPr lvl="1"/>
            <a:r>
              <a:rPr lang="en-GB" dirty="0" smtClean="0"/>
              <a:t>…</a:t>
            </a:r>
          </a:p>
          <a:p>
            <a:endParaRPr lang="en-GB" dirty="0"/>
          </a:p>
          <a:p>
            <a:r>
              <a:rPr lang="en-GB" dirty="0" smtClean="0"/>
              <a:t>Positron source</a:t>
            </a:r>
          </a:p>
          <a:p>
            <a:pPr lvl="1"/>
            <a:r>
              <a:rPr lang="en-GB" dirty="0" smtClean="0"/>
              <a:t>Get away from 10Hz scheme</a:t>
            </a:r>
          </a:p>
          <a:p>
            <a:pPr lvl="2"/>
            <a:r>
              <a:rPr lang="en-GB" dirty="0" smtClean="0"/>
              <a:t>consolidate parameters for long undulator. Target survivability.</a:t>
            </a:r>
          </a:p>
          <a:p>
            <a:pPr lvl="1"/>
            <a:r>
              <a:rPr lang="en-GB" dirty="0" smtClean="0"/>
              <a:t>Global timing</a:t>
            </a:r>
          </a:p>
          <a:p>
            <a:pPr lvl="1"/>
            <a:r>
              <a:rPr lang="en-GB" dirty="0" smtClean="0"/>
              <a:t>Target, FC </a:t>
            </a:r>
            <a:r>
              <a:rPr lang="en-GB" dirty="0" err="1" smtClean="0"/>
              <a:t>etc</a:t>
            </a:r>
            <a:r>
              <a:rPr lang="en-GB" dirty="0" smtClean="0"/>
              <a:t> R&amp;D (LLNL)</a:t>
            </a:r>
          </a:p>
          <a:p>
            <a:pPr lvl="2"/>
            <a:r>
              <a:rPr lang="en-GB" dirty="0" smtClean="0"/>
              <a:t>Alternatives for Ferro-Fluidic vacuum seal?</a:t>
            </a:r>
          </a:p>
          <a:p>
            <a:pPr lvl="1"/>
            <a:r>
              <a:rPr lang="en-GB" dirty="0" smtClean="0"/>
              <a:t>Closer look at ‘conventional’ auxiliary source</a:t>
            </a:r>
          </a:p>
          <a:p>
            <a:pPr lvl="1"/>
            <a:r>
              <a:rPr lang="en-GB" dirty="0" smtClean="0"/>
              <a:t>…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 rot="1140999">
            <a:off x="5802600" y="1997484"/>
            <a:ext cx="235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Synergy with CLIC where applicable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410744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AD&amp;I / EDMS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89292"/>
            <a:ext cx="7772400" cy="48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Continue to develop EDMS technical design documentation</a:t>
            </a:r>
          </a:p>
          <a:p>
            <a:pPr lvl="1"/>
            <a:r>
              <a:rPr lang="en-GB" dirty="0" smtClean="0"/>
              <a:t>Post TDR documentation consolidation</a:t>
            </a:r>
          </a:p>
          <a:p>
            <a:endParaRPr lang="en-GB" dirty="0"/>
          </a:p>
          <a:p>
            <a:r>
              <a:rPr lang="en-GB" dirty="0" smtClean="0"/>
              <a:t>Review EDMS WBS and prepare framework to move forward to a real project</a:t>
            </a:r>
          </a:p>
          <a:p>
            <a:pPr lvl="1"/>
            <a:r>
              <a:rPr lang="en-GB" dirty="0" smtClean="0"/>
              <a:t>Clear interface definitions</a:t>
            </a:r>
          </a:p>
          <a:p>
            <a:pPr lvl="1"/>
            <a:r>
              <a:rPr lang="en-GB" dirty="0" smtClean="0"/>
              <a:t>Risk assessment</a:t>
            </a:r>
          </a:p>
          <a:p>
            <a:pPr lvl="1"/>
            <a:r>
              <a:rPr lang="en-GB" dirty="0" smtClean="0"/>
              <a:t>Change control (keeping documents “in sync”)</a:t>
            </a:r>
          </a:p>
          <a:p>
            <a:pPr lvl="1"/>
            <a:r>
              <a:rPr lang="en-GB" dirty="0" smtClean="0"/>
              <a:t>…</a:t>
            </a:r>
          </a:p>
          <a:p>
            <a:pPr lvl="1"/>
            <a:endParaRPr lang="en-GB" dirty="0"/>
          </a:p>
          <a:p>
            <a:r>
              <a:rPr lang="en-GB" dirty="0" smtClean="0"/>
              <a:t>Catalogue design issues which will need further work</a:t>
            </a:r>
          </a:p>
          <a:p>
            <a:pPr lvl="1"/>
            <a:r>
              <a:rPr lang="en-GB" dirty="0" smtClean="0"/>
              <a:t>update design register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100374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Funding (EU)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3488"/>
            <a:ext cx="7970402" cy="5039869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XFEL project synergy cost us nothing</a:t>
            </a:r>
          </a:p>
          <a:p>
            <a:pPr lvl="1"/>
            <a:r>
              <a:rPr lang="en-GB" dirty="0" smtClean="0"/>
              <a:t>We must make the best possible use out of this opportunity.</a:t>
            </a:r>
          </a:p>
          <a:p>
            <a:pPr lvl="1"/>
            <a:r>
              <a:rPr lang="en-GB" dirty="0" smtClean="0"/>
              <a:t>Nothing else comes close! (Or affordable.)</a:t>
            </a:r>
          </a:p>
          <a:p>
            <a:pPr lvl="2"/>
            <a:r>
              <a:rPr lang="en-GB" dirty="0" smtClean="0"/>
              <a:t>Case in point: CM assembly cavity performance degradation.</a:t>
            </a:r>
          </a:p>
          <a:p>
            <a:endParaRPr lang="en-GB" dirty="0" smtClean="0"/>
          </a:p>
          <a:p>
            <a:r>
              <a:rPr lang="en-GB" dirty="0" smtClean="0"/>
              <a:t>DESY has specific funding for CBP and other studies (BF)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EU now “hinting at” more money, but this is very </a:t>
            </a:r>
            <a:r>
              <a:rPr lang="en-GB" i="1" dirty="0" smtClean="0"/>
              <a:t>very</a:t>
            </a:r>
            <a:r>
              <a:rPr lang="en-GB" dirty="0" smtClean="0"/>
              <a:t> tentative</a:t>
            </a:r>
          </a:p>
          <a:p>
            <a:pPr lvl="1"/>
            <a:r>
              <a:rPr lang="en-GB" dirty="0" smtClean="0"/>
              <a:t>Use for some of the other (higher cost) programmes like FLASH CM replacement</a:t>
            </a:r>
          </a:p>
          <a:p>
            <a:pPr lvl="1"/>
            <a:r>
              <a:rPr lang="en-GB" dirty="0" smtClean="0"/>
              <a:t>Possible other ILC programmes across Europe</a:t>
            </a:r>
          </a:p>
          <a:p>
            <a:pPr lvl="1"/>
            <a:r>
              <a:rPr lang="en-GB" dirty="0" smtClean="0"/>
              <a:t>Probably tentative on something going forward in Japan.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826040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56</TotalTime>
  <Words>551</Words>
  <Application>Microsoft Macintosh PowerPoint</Application>
  <PresentationFormat>On-screen Show (4:3)</PresentationFormat>
  <Paragraphs>102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R&amp;D next three years</vt:lpstr>
      <vt:lpstr>SCRF</vt:lpstr>
      <vt:lpstr>SCRF</vt:lpstr>
      <vt:lpstr>SCRF Integrated Systems Testing</vt:lpstr>
      <vt:lpstr>AS Areas</vt:lpstr>
      <vt:lpstr>AD&amp;I / EDMS</vt:lpstr>
      <vt:lpstr>Funding (EU)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</dc:title>
  <dc:creator>Nicholas Walker</dc:creator>
  <cp:lastModifiedBy>Nicholas Walker</cp:lastModifiedBy>
  <cp:revision>6</cp:revision>
  <dcterms:created xsi:type="dcterms:W3CDTF">2013-02-26T12:32:42Z</dcterms:created>
  <dcterms:modified xsi:type="dcterms:W3CDTF">2013-02-26T13:28:50Z</dcterms:modified>
</cp:coreProperties>
</file>