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  <p:sldId id="261" r:id="rId3"/>
    <p:sldId id="258" r:id="rId4"/>
    <p:sldId id="262" r:id="rId5"/>
    <p:sldId id="259" r:id="rId6"/>
    <p:sldId id="257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896" autoAdjust="0"/>
  </p:normalViewPr>
  <p:slideViewPr>
    <p:cSldViewPr snapToGrid="0" snapToObjects="1">
      <p:cViewPr varScale="1">
        <p:scale>
          <a:sx n="138" d="100"/>
          <a:sy n="138" d="100"/>
        </p:scale>
        <p:origin x="-120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05/03/2013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05/03/2013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05/03/2013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05/03/2013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05/03/2013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05/03/2013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05/03/2013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05/03/2013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05/03/2013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05/03/2013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05/03/2013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05/03/2013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lc2013.desy.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960238" y="1169155"/>
            <a:ext cx="3920336" cy="5198829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Next workshop in the series of LC</a:t>
            </a:r>
          </a:p>
          <a:p>
            <a:pPr lvl="1"/>
            <a:r>
              <a:rPr lang="en-GB" dirty="0" smtClean="0"/>
              <a:t>Last one: Arlington Oct ‘12</a:t>
            </a:r>
          </a:p>
          <a:p>
            <a:endParaRPr lang="en-GB" dirty="0"/>
          </a:p>
          <a:p>
            <a:r>
              <a:rPr lang="en-GB" dirty="0" smtClean="0"/>
              <a:t>Similar format</a:t>
            </a:r>
          </a:p>
          <a:p>
            <a:pPr lvl="1"/>
            <a:r>
              <a:rPr lang="en-GB" dirty="0" smtClean="0"/>
              <a:t>4.5 days</a:t>
            </a:r>
          </a:p>
          <a:p>
            <a:pPr lvl="1"/>
            <a:r>
              <a:rPr lang="en-GB" dirty="0" smtClean="0"/>
              <a:t>3 days of parallel WG</a:t>
            </a:r>
          </a:p>
          <a:p>
            <a:endParaRPr lang="en-GB" dirty="0"/>
          </a:p>
          <a:p>
            <a:r>
              <a:rPr lang="en-GB" dirty="0" smtClean="0"/>
              <a:t>Joint with Physics &amp; Detector</a:t>
            </a:r>
          </a:p>
          <a:p>
            <a:pPr lvl="1"/>
            <a:r>
              <a:rPr lang="en-GB" dirty="0" smtClean="0"/>
              <a:t>dominant part</a:t>
            </a:r>
          </a:p>
          <a:p>
            <a:endParaRPr lang="en-GB" dirty="0"/>
          </a:p>
          <a:p>
            <a:r>
              <a:rPr lang="en-GB" dirty="0" smtClean="0"/>
              <a:t>Accelerator WGs</a:t>
            </a:r>
          </a:p>
          <a:p>
            <a:pPr lvl="1"/>
            <a:r>
              <a:rPr lang="en-GB" dirty="0" smtClean="0"/>
              <a:t>this presentation</a:t>
            </a:r>
          </a:p>
          <a:p>
            <a:endParaRPr lang="en-GB" dirty="0"/>
          </a:p>
          <a:p>
            <a:r>
              <a:rPr lang="en-GB" dirty="0" smtClean="0"/>
              <a:t>Under new management</a:t>
            </a:r>
          </a:p>
          <a:p>
            <a:pPr lvl="1"/>
            <a:r>
              <a:rPr lang="en-GB" dirty="0" smtClean="0"/>
              <a:t>LCC</a:t>
            </a:r>
          </a:p>
          <a:p>
            <a:pPr lvl="1"/>
            <a:r>
              <a:rPr lang="en-GB" dirty="0" smtClean="0"/>
              <a:t>Joint ILC – CLIC meeting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5" name="Picture 4" descr="2013-ECFA-LC-Poster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8483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363301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Accelerator WGs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18307"/>
            <a:ext cx="7772400" cy="5295683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Injectors</a:t>
            </a:r>
          </a:p>
          <a:p>
            <a:pPr lvl="1"/>
            <a:r>
              <a:rPr lang="en-GB" dirty="0" smtClean="0"/>
              <a:t>e+ and e- sources, Damping Rings</a:t>
            </a:r>
          </a:p>
          <a:p>
            <a:r>
              <a:rPr lang="en-GB" dirty="0" smtClean="0"/>
              <a:t>BDS / MDI</a:t>
            </a:r>
          </a:p>
          <a:p>
            <a:pPr lvl="1"/>
            <a:r>
              <a:rPr lang="en-GB" dirty="0" smtClean="0"/>
              <a:t>Optics, lattice design </a:t>
            </a:r>
            <a:r>
              <a:rPr lang="en-GB" dirty="0" err="1" smtClean="0"/>
              <a:t>etc</a:t>
            </a:r>
            <a:endParaRPr lang="en-GB" dirty="0" smtClean="0"/>
          </a:p>
          <a:p>
            <a:pPr lvl="1"/>
            <a:r>
              <a:rPr lang="en-GB" dirty="0" smtClean="0"/>
              <a:t>MDI (interaction region)</a:t>
            </a:r>
          </a:p>
          <a:p>
            <a:pPr lvl="1"/>
            <a:r>
              <a:rPr lang="en-GB" dirty="0" smtClean="0"/>
              <a:t>MDI (instrumentation)</a:t>
            </a:r>
          </a:p>
          <a:p>
            <a:pPr lvl="1"/>
            <a:r>
              <a:rPr lang="en-GB" i="1" dirty="0" smtClean="0"/>
              <a:t>ATF2 collaboration and TB meeting</a:t>
            </a:r>
          </a:p>
          <a:p>
            <a:r>
              <a:rPr lang="en-GB" dirty="0" smtClean="0"/>
              <a:t>Luminosity Performance</a:t>
            </a:r>
          </a:p>
          <a:p>
            <a:pPr lvl="1"/>
            <a:r>
              <a:rPr lang="en-GB" dirty="0" smtClean="0"/>
              <a:t>LET beam dynamics (simulations)</a:t>
            </a:r>
          </a:p>
          <a:p>
            <a:pPr lvl="1"/>
            <a:r>
              <a:rPr lang="en-GB" dirty="0" smtClean="0"/>
              <a:t>Start to end</a:t>
            </a:r>
          </a:p>
          <a:p>
            <a:pPr lvl="1"/>
            <a:r>
              <a:rPr lang="en-GB" dirty="0" smtClean="0"/>
              <a:t>Static / dynamic tuning (feedback etc.)</a:t>
            </a:r>
          </a:p>
          <a:p>
            <a:pPr lvl="1"/>
            <a:r>
              <a:rPr lang="en-GB" dirty="0" smtClean="0"/>
              <a:t>…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SCRF Technology</a:t>
            </a:r>
          </a:p>
          <a:p>
            <a:pPr lvl="1"/>
            <a:r>
              <a:rPr lang="en-GB" dirty="0" smtClean="0"/>
              <a:t>Cavity and cryomodule</a:t>
            </a:r>
          </a:p>
          <a:p>
            <a:pPr lvl="1"/>
            <a:r>
              <a:rPr lang="en-GB" dirty="0" smtClean="0"/>
              <a:t>HLRF</a:t>
            </a:r>
          </a:p>
          <a:p>
            <a:pPr lvl="1"/>
            <a:r>
              <a:rPr lang="en-GB" dirty="0" smtClean="0"/>
              <a:t>Systems testing (FLASH, STF, NML etc.)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AD&amp;I</a:t>
            </a:r>
          </a:p>
          <a:p>
            <a:pPr lvl="1"/>
            <a:r>
              <a:rPr lang="en-GB" dirty="0" smtClean="0"/>
              <a:t>Overall integration (machine design)</a:t>
            </a:r>
          </a:p>
          <a:p>
            <a:pPr lvl="1"/>
            <a:r>
              <a:rPr lang="en-GB" dirty="0" smtClean="0"/>
              <a:t>CFS, requirements, etc. (power, water)</a:t>
            </a:r>
          </a:p>
          <a:p>
            <a:pPr lvl="1"/>
            <a:r>
              <a:rPr lang="en-GB" dirty="0" smtClean="0"/>
              <a:t>technical design documentation</a:t>
            </a:r>
          </a:p>
          <a:p>
            <a:pPr lvl="1"/>
            <a:r>
              <a:rPr lang="en-GB" dirty="0" smtClean="0"/>
              <a:t>management &amp; planning</a:t>
            </a:r>
            <a:endParaRPr lang="en-GB" dirty="0"/>
          </a:p>
        </p:txBody>
      </p:sp>
      <p:sp>
        <p:nvSpPr>
          <p:cNvPr id="4" name="Right Brace 3"/>
          <p:cNvSpPr/>
          <p:nvPr/>
        </p:nvSpPr>
        <p:spPr bwMode="auto">
          <a:xfrm>
            <a:off x="4776184" y="1275136"/>
            <a:ext cx="312891" cy="2129707"/>
          </a:xfrm>
          <a:prstGeom prst="rightBrace">
            <a:avLst>
              <a:gd name="adj1" fmla="val 61272"/>
              <a:gd name="adj2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81102" y="2172978"/>
            <a:ext cx="2262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Joint CLIC/ILC WGs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978642" y="3920172"/>
            <a:ext cx="16257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ILC specific</a:t>
            </a:r>
          </a:p>
          <a:p>
            <a:r>
              <a:rPr lang="en-GB" dirty="0" smtClean="0"/>
              <a:t>XFEL synergy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978642" y="5112430"/>
            <a:ext cx="3700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Mostly ILC specific</a:t>
            </a:r>
          </a:p>
          <a:p>
            <a:r>
              <a:rPr lang="en-GB" dirty="0" smtClean="0"/>
              <a:t>Focus on design for Japanese site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545301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ECFA LC2013 Accelerator WGs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2186240"/>
              </p:ext>
            </p:extLst>
          </p:nvPr>
        </p:nvGraphicFramePr>
        <p:xfrm>
          <a:off x="685799" y="1371600"/>
          <a:ext cx="8086272" cy="487679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00620"/>
                <a:gridCol w="2563004"/>
                <a:gridCol w="2782006"/>
                <a:gridCol w="224064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Injectors</a:t>
                      </a:r>
                      <a:r>
                        <a:rPr lang="en-GB" baseline="0" dirty="0" smtClean="0"/>
                        <a:t/>
                      </a:r>
                      <a:br>
                        <a:rPr lang="en-GB" baseline="0" dirty="0" smtClean="0"/>
                      </a:br>
                      <a:r>
                        <a:rPr lang="en-GB" baseline="0" dirty="0" smtClean="0"/>
                        <a:t>(sources &amp; DR)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Wei </a:t>
                      </a:r>
                      <a:r>
                        <a:rPr lang="en-GB" dirty="0" err="1" smtClean="0"/>
                        <a:t>Gai</a:t>
                      </a:r>
                      <a:r>
                        <a:rPr lang="en-GB" dirty="0" smtClean="0"/>
                        <a:t> (ANL)</a:t>
                      </a:r>
                    </a:p>
                    <a:p>
                      <a:r>
                        <a:rPr lang="en-GB" dirty="0" smtClean="0">
                          <a:solidFill>
                            <a:srgbClr val="008000"/>
                          </a:solidFill>
                        </a:rPr>
                        <a:t>M. </a:t>
                      </a:r>
                      <a:r>
                        <a:rPr lang="en-GB" dirty="0" err="1" smtClean="0">
                          <a:solidFill>
                            <a:srgbClr val="008000"/>
                          </a:solidFill>
                        </a:rPr>
                        <a:t>Kuriki</a:t>
                      </a:r>
                      <a:r>
                        <a:rPr lang="en-GB" dirty="0" smtClean="0">
                          <a:solidFill>
                            <a:srgbClr val="008000"/>
                          </a:solidFill>
                        </a:rPr>
                        <a:t> (KEK)</a:t>
                      </a:r>
                    </a:p>
                    <a:p>
                      <a:r>
                        <a:rPr lang="en-GB" dirty="0" smtClean="0">
                          <a:solidFill>
                            <a:srgbClr val="008000"/>
                          </a:solidFill>
                        </a:rPr>
                        <a:t>J. </a:t>
                      </a:r>
                      <a:r>
                        <a:rPr lang="en-GB" b="0" dirty="0" err="1" smtClean="0">
                          <a:solidFill>
                            <a:srgbClr val="008000"/>
                          </a:solidFill>
                        </a:rPr>
                        <a:t>Papaphilippou</a:t>
                      </a:r>
                      <a:r>
                        <a:rPr lang="en-GB" b="0" dirty="0" smtClean="0">
                          <a:solidFill>
                            <a:srgbClr val="008000"/>
                          </a:solidFill>
                        </a:rPr>
                        <a:t> (CERN)</a:t>
                      </a:r>
                      <a:endParaRPr lang="en-GB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BDS/MDI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R. Tomas (CERN)</a:t>
                      </a:r>
                    </a:p>
                    <a:p>
                      <a:r>
                        <a:rPr lang="en-GB" dirty="0" smtClean="0">
                          <a:solidFill>
                            <a:srgbClr val="008000"/>
                          </a:solidFill>
                        </a:rPr>
                        <a:t>G. White (SLAC)</a:t>
                      </a:r>
                    </a:p>
                    <a:p>
                      <a:r>
                        <a:rPr lang="en-GB" dirty="0" smtClean="0"/>
                        <a:t>T. </a:t>
                      </a:r>
                      <a:r>
                        <a:rPr lang="en-GB" dirty="0" err="1" smtClean="0"/>
                        <a:t>Tauchi</a:t>
                      </a:r>
                      <a:r>
                        <a:rPr lang="en-GB" dirty="0" smtClean="0"/>
                        <a:t> (KEK)</a:t>
                      </a:r>
                    </a:p>
                    <a:p>
                      <a:r>
                        <a:rPr lang="en-GB" dirty="0" smtClean="0"/>
                        <a:t>L. </a:t>
                      </a:r>
                      <a:r>
                        <a:rPr lang="en-GB" dirty="0" err="1" smtClean="0"/>
                        <a:t>Gatignon</a:t>
                      </a:r>
                      <a:r>
                        <a:rPr lang="en-GB" dirty="0" smtClean="0"/>
                        <a:t> (CERN)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r>
                        <a:rPr lang="en-GB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subject to DoE </a:t>
                      </a:r>
                      <a:r>
                        <a:rPr lang="en-GB" sz="14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appr</a:t>
                      </a:r>
                      <a:r>
                        <a:rPr lang="en-GB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en-GB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Luminosity Performance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dirty="0" smtClean="0">
                          <a:solidFill>
                            <a:srgbClr val="008000"/>
                          </a:solidFill>
                        </a:rPr>
                        <a:t>A. Latina (CERN)</a:t>
                      </a:r>
                    </a:p>
                    <a:p>
                      <a:pPr marL="0" indent="0">
                        <a:buNone/>
                      </a:pPr>
                      <a:r>
                        <a:rPr lang="en-GB" dirty="0" smtClean="0">
                          <a:solidFill>
                            <a:srgbClr val="008000"/>
                          </a:solidFill>
                        </a:rPr>
                        <a:t>N. </a:t>
                      </a:r>
                      <a:r>
                        <a:rPr lang="en-GB" dirty="0" err="1" smtClean="0">
                          <a:solidFill>
                            <a:srgbClr val="008000"/>
                          </a:solidFill>
                        </a:rPr>
                        <a:t>Solyak</a:t>
                      </a:r>
                      <a:r>
                        <a:rPr lang="en-GB" dirty="0" smtClean="0">
                          <a:solidFill>
                            <a:srgbClr val="008000"/>
                          </a:solidFill>
                        </a:rPr>
                        <a:t> (FNAL)</a:t>
                      </a:r>
                    </a:p>
                    <a:p>
                      <a:pPr marL="0" indent="0">
                        <a:buNone/>
                      </a:pPr>
                      <a:r>
                        <a:rPr lang="en-GB" dirty="0" smtClean="0"/>
                        <a:t>K. Kubo (FNAL)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en-GB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SCRF Tech.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W.-D. </a:t>
                      </a:r>
                      <a:r>
                        <a:rPr lang="en-GB" dirty="0" err="1" smtClean="0"/>
                        <a:t>Möller</a:t>
                      </a:r>
                      <a:r>
                        <a:rPr lang="en-GB" dirty="0" smtClean="0"/>
                        <a:t> (DESY)</a:t>
                      </a:r>
                    </a:p>
                    <a:p>
                      <a:r>
                        <a:rPr lang="en-GB" dirty="0" smtClean="0">
                          <a:solidFill>
                            <a:srgbClr val="008000"/>
                          </a:solidFill>
                        </a:rPr>
                        <a:t>H. </a:t>
                      </a:r>
                      <a:r>
                        <a:rPr lang="en-GB" dirty="0" err="1" smtClean="0">
                          <a:solidFill>
                            <a:srgbClr val="008000"/>
                          </a:solidFill>
                        </a:rPr>
                        <a:t>Hayano</a:t>
                      </a:r>
                      <a:r>
                        <a:rPr lang="en-GB" dirty="0" smtClean="0">
                          <a:solidFill>
                            <a:srgbClr val="008000"/>
                          </a:solidFill>
                        </a:rPr>
                        <a:t> (KEK)</a:t>
                      </a:r>
                    </a:p>
                    <a:p>
                      <a:r>
                        <a:rPr lang="en-GB" dirty="0" smtClean="0">
                          <a:solidFill>
                            <a:srgbClr val="008000"/>
                          </a:solidFill>
                        </a:rPr>
                        <a:t>R. </a:t>
                      </a:r>
                      <a:r>
                        <a:rPr lang="en-GB" dirty="0" err="1" smtClean="0">
                          <a:solidFill>
                            <a:srgbClr val="008000"/>
                          </a:solidFill>
                        </a:rPr>
                        <a:t>Geng</a:t>
                      </a:r>
                      <a:r>
                        <a:rPr lang="en-GB" dirty="0" smtClean="0">
                          <a:solidFill>
                            <a:srgbClr val="008000"/>
                          </a:solidFill>
                        </a:rPr>
                        <a:t> (JLab)</a:t>
                      </a:r>
                      <a:endParaRPr lang="en-GB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almost </a:t>
                      </a:r>
                      <a:r>
                        <a:rPr lang="en-GB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green</a:t>
                      </a:r>
                    </a:p>
                    <a:p>
                      <a:endParaRPr lang="en-GB" sz="14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endParaRPr lang="en-GB" sz="1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subject to DoE </a:t>
                      </a:r>
                      <a:r>
                        <a:rPr lang="en-GB" sz="14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appr</a:t>
                      </a:r>
                      <a:r>
                        <a:rPr lang="en-GB" sz="1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AD&amp;I (</a:t>
                      </a:r>
                      <a:r>
                        <a:rPr lang="en-GB" dirty="0" err="1" smtClean="0"/>
                        <a:t>inc.</a:t>
                      </a:r>
                      <a:r>
                        <a:rPr lang="en-GB" dirty="0" smtClean="0"/>
                        <a:t> CFS)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008000"/>
                          </a:solidFill>
                        </a:rPr>
                        <a:t>M. Ross (SLAC)</a:t>
                      </a:r>
                    </a:p>
                    <a:p>
                      <a:pPr marL="0" indent="0">
                        <a:buNone/>
                      </a:pPr>
                      <a:r>
                        <a:rPr lang="en-GB" dirty="0" smtClean="0">
                          <a:solidFill>
                            <a:srgbClr val="008000"/>
                          </a:solidFill>
                        </a:rPr>
                        <a:t>A. Yamamoto (KEK)</a:t>
                      </a:r>
                    </a:p>
                    <a:p>
                      <a:pPr marL="0" indent="0">
                        <a:buNone/>
                      </a:pPr>
                      <a:r>
                        <a:rPr lang="en-GB" dirty="0" smtClean="0"/>
                        <a:t>O. </a:t>
                      </a:r>
                      <a:r>
                        <a:rPr lang="en-GB" dirty="0" err="1" smtClean="0"/>
                        <a:t>Napoloy</a:t>
                      </a:r>
                      <a:r>
                        <a:rPr lang="en-GB" dirty="0" smtClean="0"/>
                        <a:t> (</a:t>
                      </a:r>
                      <a:r>
                        <a:rPr lang="en-GB" dirty="0" err="1" smtClean="0"/>
                        <a:t>Saclay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5256011"/>
      </p:ext>
    </p:extLst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Workshop Goals  (for ILC)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9354" y="1408408"/>
            <a:ext cx="8019923" cy="5023985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Planning for ILC R&amp;D activities for next 3 years</a:t>
            </a:r>
          </a:p>
          <a:p>
            <a:pPr lvl="1"/>
            <a:r>
              <a:rPr lang="en-GB" dirty="0" smtClean="0"/>
              <a:t>short term action items until next workshop</a:t>
            </a:r>
          </a:p>
          <a:p>
            <a:pPr lvl="1"/>
            <a:r>
              <a:rPr lang="en-GB" dirty="0" smtClean="0"/>
              <a:t>longer term overall goals</a:t>
            </a:r>
          </a:p>
          <a:p>
            <a:endParaRPr lang="en-GB" dirty="0"/>
          </a:p>
          <a:p>
            <a:r>
              <a:rPr lang="en-GB" dirty="0" smtClean="0"/>
              <a:t>Planning for Japanese site</a:t>
            </a:r>
          </a:p>
          <a:p>
            <a:pPr lvl="1"/>
            <a:r>
              <a:rPr lang="en-GB" dirty="0" smtClean="0"/>
              <a:t>Understanding impact of moving to a specific and identified site</a:t>
            </a:r>
          </a:p>
          <a:p>
            <a:endParaRPr lang="en-GB" dirty="0"/>
          </a:p>
          <a:p>
            <a:r>
              <a:rPr lang="en-GB" dirty="0" smtClean="0"/>
              <a:t>Project management framework</a:t>
            </a:r>
          </a:p>
          <a:p>
            <a:pPr lvl="1"/>
            <a:r>
              <a:rPr lang="en-GB" dirty="0" smtClean="0"/>
              <a:t>TDR consolidation (documentation)</a:t>
            </a:r>
          </a:p>
          <a:p>
            <a:pPr lvl="1"/>
            <a:r>
              <a:rPr lang="en-GB" dirty="0" smtClean="0"/>
              <a:t>Instruments to support next three years</a:t>
            </a:r>
          </a:p>
          <a:p>
            <a:pPr lvl="2"/>
            <a:r>
              <a:rPr lang="en-GB" dirty="0" smtClean="0"/>
              <a:t>with a view to a transition to a ‘real project’</a:t>
            </a:r>
          </a:p>
          <a:p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 rot="1728180">
            <a:off x="6954402" y="2235533"/>
            <a:ext cx="2066341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halkboard SE Regular"/>
                <a:cs typeface="Chalkboard SE Regular"/>
              </a:rPr>
              <a:t>Tentative</a:t>
            </a:r>
          </a:p>
          <a:p>
            <a:pPr algn="ctr"/>
            <a:r>
              <a:rPr lang="en-GB" sz="2400" dirty="0" smtClean="0">
                <a:solidFill>
                  <a:schemeClr val="bg1">
                    <a:lumMod val="50000"/>
                  </a:schemeClr>
                </a:solidFill>
                <a:latin typeface="Chalkboard SE Regular"/>
                <a:cs typeface="Chalkboard SE Regular"/>
              </a:rPr>
              <a:t>for discussion</a:t>
            </a:r>
            <a:endParaRPr lang="en-GB" sz="2400" dirty="0">
              <a:solidFill>
                <a:schemeClr val="bg1">
                  <a:lumMod val="50000"/>
                </a:schemeClr>
              </a:solidFill>
              <a:latin typeface="Chalkboard SE Regular"/>
              <a:cs typeface="Chalkboard SE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747673452"/>
      </p:ext>
    </p:extLst>
  </p:cSld>
  <p:clrMapOvr>
    <a:masterClrMapping/>
  </p:clrMapOvr>
  <p:transition xmlns:p14="http://schemas.microsoft.com/office/powerpoint/2010/main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41214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09343" y="1315926"/>
            <a:ext cx="2944853" cy="653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Monday (all day) joint plenaries</a:t>
            </a:r>
            <a:endParaRPr lang="en-GB" dirty="0"/>
          </a:p>
        </p:txBody>
      </p:sp>
      <p:sp>
        <p:nvSpPr>
          <p:cNvPr id="7" name="Right Brace 6"/>
          <p:cNvSpPr/>
          <p:nvPr/>
        </p:nvSpPr>
        <p:spPr bwMode="auto">
          <a:xfrm>
            <a:off x="3248541" y="4269858"/>
            <a:ext cx="165648" cy="726981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41798" y="4297464"/>
            <a:ext cx="4518510" cy="671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Propose to have separate machine plenary in parallel here (14:30-16:00)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7510050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Tentative Machine Plenaries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92371"/>
            <a:ext cx="7772400" cy="5257838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Monday 27.05 14:30-16:00</a:t>
            </a:r>
            <a:endParaRPr lang="en-GB" dirty="0"/>
          </a:p>
          <a:p>
            <a:pPr lvl="1"/>
            <a:r>
              <a:rPr lang="en-GB" dirty="0" smtClean="0"/>
              <a:t>CTF3 presentation (status, goals, future plans etc.)</a:t>
            </a:r>
          </a:p>
          <a:p>
            <a:pPr lvl="2"/>
            <a:r>
              <a:rPr lang="en-GB" dirty="0" err="1" smtClean="0"/>
              <a:t>Corsini</a:t>
            </a:r>
            <a:endParaRPr lang="en-GB" dirty="0" smtClean="0"/>
          </a:p>
          <a:p>
            <a:pPr lvl="1"/>
            <a:r>
              <a:rPr lang="en-GB" dirty="0" smtClean="0"/>
              <a:t>ILC integrated systems tests (overview)</a:t>
            </a:r>
          </a:p>
          <a:p>
            <a:pPr lvl="2"/>
            <a:r>
              <a:rPr lang="en-GB" dirty="0" smtClean="0"/>
              <a:t>Me? (possibly Shin </a:t>
            </a:r>
            <a:r>
              <a:rPr lang="en-GB" dirty="0" err="1" smtClean="0"/>
              <a:t>Michizono</a:t>
            </a:r>
            <a:r>
              <a:rPr lang="en-GB" dirty="0" smtClean="0"/>
              <a:t>?)</a:t>
            </a:r>
          </a:p>
          <a:p>
            <a:pPr lvl="1"/>
            <a:r>
              <a:rPr lang="en-GB" dirty="0" smtClean="0"/>
              <a:t>ATF/ATF2</a:t>
            </a:r>
          </a:p>
          <a:p>
            <a:pPr lvl="2"/>
            <a:r>
              <a:rPr lang="en-GB" dirty="0" err="1" smtClean="0"/>
              <a:t>Terunuma</a:t>
            </a:r>
            <a:endParaRPr lang="en-GB" dirty="0" smtClean="0"/>
          </a:p>
          <a:p>
            <a:pPr lvl="1"/>
            <a:r>
              <a:rPr lang="en-GB" dirty="0" smtClean="0"/>
              <a:t>AD&amp;I and goals for the workshop</a:t>
            </a:r>
          </a:p>
          <a:p>
            <a:pPr lvl="2"/>
            <a:r>
              <a:rPr lang="en-GB" dirty="0" smtClean="0"/>
              <a:t>M. Ross</a:t>
            </a:r>
          </a:p>
          <a:p>
            <a:endParaRPr lang="en-GB" dirty="0"/>
          </a:p>
          <a:p>
            <a:r>
              <a:rPr lang="en-GB" dirty="0" smtClean="0"/>
              <a:t>ATF collaboration meeting Wednesday 29.05</a:t>
            </a:r>
          </a:p>
          <a:p>
            <a:pPr lvl="1"/>
            <a:r>
              <a:rPr lang="en-GB" dirty="0" smtClean="0"/>
              <a:t>all day.</a:t>
            </a:r>
          </a:p>
          <a:p>
            <a:pPr lvl="1"/>
            <a:endParaRPr lang="en-GB" dirty="0"/>
          </a:p>
          <a:p>
            <a:r>
              <a:rPr lang="en-GB" dirty="0" smtClean="0"/>
              <a:t>Satellite meetings</a:t>
            </a:r>
          </a:p>
          <a:p>
            <a:pPr lvl="1"/>
            <a:r>
              <a:rPr lang="en-GB" dirty="0" smtClean="0"/>
              <a:t>As requested</a:t>
            </a:r>
          </a:p>
          <a:p>
            <a:pPr lvl="1"/>
            <a:r>
              <a:rPr lang="en-GB" dirty="0" smtClean="0"/>
              <a:t>Discuss today requirements from this group (ILC-TB)</a:t>
            </a:r>
          </a:p>
          <a:p>
            <a:pPr lvl="1"/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62100784"/>
      </p:ext>
    </p:extLst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54744" y="2081267"/>
            <a:ext cx="5746260" cy="298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00FF"/>
                </a:solidFill>
              </a:rPr>
              <a:t>Please Register ASAP</a:t>
            </a:r>
          </a:p>
          <a:p>
            <a:pPr algn="ctr"/>
            <a:endParaRPr lang="en-GB" sz="4000" dirty="0">
              <a:solidFill>
                <a:srgbClr val="0000FF"/>
              </a:solidFill>
            </a:endParaRPr>
          </a:p>
          <a:p>
            <a:pPr algn="ctr"/>
            <a:r>
              <a:rPr lang="en-GB" sz="4000" dirty="0" smtClean="0">
                <a:solidFill>
                  <a:srgbClr val="0000FF"/>
                </a:solidFill>
                <a:hlinkClick r:id="rId2"/>
              </a:rPr>
              <a:t>http</a:t>
            </a:r>
            <a:r>
              <a:rPr lang="en-GB" sz="4000" dirty="0">
                <a:solidFill>
                  <a:srgbClr val="0000FF"/>
                </a:solidFill>
                <a:hlinkClick r:id="rId2"/>
              </a:rPr>
              <a:t>://lc2013.</a:t>
            </a:r>
            <a:r>
              <a:rPr lang="en-GB" sz="4000" dirty="0" smtClean="0">
                <a:solidFill>
                  <a:srgbClr val="0000FF"/>
                </a:solidFill>
                <a:hlinkClick r:id="rId2"/>
              </a:rPr>
              <a:t>desy.de</a:t>
            </a:r>
            <a:endParaRPr lang="en-GB" sz="4000" dirty="0" smtClean="0">
              <a:solidFill>
                <a:srgbClr val="0000FF"/>
              </a:solidFill>
            </a:endParaRPr>
          </a:p>
          <a:p>
            <a:pPr algn="ctr"/>
            <a:endParaRPr lang="en-GB" sz="4000" dirty="0" smtClean="0">
              <a:solidFill>
                <a:srgbClr val="0000FF"/>
              </a:solidFill>
            </a:endParaRPr>
          </a:p>
          <a:p>
            <a:pPr algn="ctr"/>
            <a:r>
              <a:rPr lang="en-GB" sz="2800" dirty="0" smtClean="0">
                <a:solidFill>
                  <a:srgbClr val="7F7F7F"/>
                </a:solidFill>
              </a:rPr>
              <a:t>DESY’s excellent hospitality awaits</a:t>
            </a:r>
            <a:endParaRPr lang="en-GB" sz="2800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091503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161</TotalTime>
  <Words>484</Words>
  <Application>Microsoft Macintosh PowerPoint</Application>
  <PresentationFormat>On-screen Show (4:3)</PresentationFormat>
  <Paragraphs>119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Theme</vt:lpstr>
      <vt:lpstr>PowerPoint Presentation</vt:lpstr>
      <vt:lpstr>Accelerator WGs</vt:lpstr>
      <vt:lpstr>ECFA LC2013 Accelerator WGs</vt:lpstr>
      <vt:lpstr>Workshop Goals  (for ILC)</vt:lpstr>
      <vt:lpstr>PowerPoint Presentation</vt:lpstr>
      <vt:lpstr>Tentative Machine Plenaries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WGs</dc:title>
  <dc:creator>Nicholas Walker</dc:creator>
  <cp:lastModifiedBy>Nicholas Walker</cp:lastModifiedBy>
  <cp:revision>20</cp:revision>
  <dcterms:created xsi:type="dcterms:W3CDTF">2013-03-01T13:51:34Z</dcterms:created>
  <dcterms:modified xsi:type="dcterms:W3CDTF">2013-03-05T15:12:30Z</dcterms:modified>
</cp:coreProperties>
</file>