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5"/>
  </p:notesMasterIdLst>
  <p:sldIdLst>
    <p:sldId id="256" r:id="rId2"/>
    <p:sldId id="341" r:id="rId3"/>
    <p:sldId id="403" r:id="rId4"/>
    <p:sldId id="382" r:id="rId5"/>
    <p:sldId id="406" r:id="rId6"/>
    <p:sldId id="407" r:id="rId7"/>
    <p:sldId id="400" r:id="rId8"/>
    <p:sldId id="399" r:id="rId9"/>
    <p:sldId id="398" r:id="rId10"/>
    <p:sldId id="397" r:id="rId11"/>
    <p:sldId id="396" r:id="rId12"/>
    <p:sldId id="395" r:id="rId13"/>
    <p:sldId id="394" r:id="rId14"/>
    <p:sldId id="393" r:id="rId15"/>
    <p:sldId id="392" r:id="rId16"/>
    <p:sldId id="391" r:id="rId17"/>
    <p:sldId id="390" r:id="rId18"/>
    <p:sldId id="389" r:id="rId19"/>
    <p:sldId id="388" r:id="rId20"/>
    <p:sldId id="387" r:id="rId21"/>
    <p:sldId id="386" r:id="rId22"/>
    <p:sldId id="413" r:id="rId23"/>
    <p:sldId id="414" r:id="rId24"/>
    <p:sldId id="416" r:id="rId25"/>
    <p:sldId id="417" r:id="rId26"/>
    <p:sldId id="408" r:id="rId27"/>
    <p:sldId id="409" r:id="rId28"/>
    <p:sldId id="410" r:id="rId29"/>
    <p:sldId id="411" r:id="rId30"/>
    <p:sldId id="412" r:id="rId31"/>
    <p:sldId id="419" r:id="rId32"/>
    <p:sldId id="418" r:id="rId33"/>
    <p:sldId id="420" r:id="rId34"/>
  </p:sldIdLst>
  <p:sldSz cx="9144000" cy="6858000" type="screen4x3"/>
  <p:notesSz cx="6858000" cy="9144000"/>
  <p:embeddedFontLst>
    <p:embeddedFont>
      <p:font typeface="Arial Narrow" pitchFamily="34" charset="0"/>
      <p:regular r:id="rId36"/>
      <p:bold r:id="rId37"/>
      <p:italic r:id="rId38"/>
      <p:boldItalic r:id="rId39"/>
    </p:embeddedFont>
    <p:embeddedFont>
      <p:font typeface="Cambria Math" pitchFamily="18" charset="0"/>
      <p:regular r:id="rId4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2F"/>
    <a:srgbClr val="FF5050"/>
    <a:srgbClr val="89A4A7"/>
    <a:srgbClr val="FF0000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45" autoAdjust="0"/>
  </p:normalViewPr>
  <p:slideViewPr>
    <p:cSldViewPr>
      <p:cViewPr varScale="1">
        <p:scale>
          <a:sx n="92" d="100"/>
          <a:sy n="92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Feedforward runs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10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4" y="817146"/>
            <a:ext cx="6744956" cy="50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-48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-</a:t>
            </a:r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ffRun5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ffRun5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OK!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0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11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4" y="817146"/>
            <a:ext cx="6744956" cy="5060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>
                <a:solidFill>
                  <a:schemeClr val="tx1"/>
                </a:solidFill>
              </a:rPr>
              <a:t>+</a:t>
            </a:r>
            <a:r>
              <a:rPr lang="en-GB" sz="2000" dirty="0" smtClean="0">
                <a:solidFill>
                  <a:schemeClr val="tx1"/>
                </a:solidFill>
              </a:rPr>
              <a:t>48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>
                <a:solidFill>
                  <a:schemeClr val="tx1"/>
                </a:solidFill>
              </a:rPr>
              <a:t>+</a:t>
            </a:r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ffRun6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ffRun6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Wrong gain sign!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5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12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4" y="817146"/>
            <a:ext cx="6744957" cy="5060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-48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-</a:t>
            </a:r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ffRun7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ffRun7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OK!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6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13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4" y="817146"/>
            <a:ext cx="6744957" cy="5060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-70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ffRun8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ffRun8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OK!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93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14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4" y="817146"/>
            <a:ext cx="6744958" cy="5060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-50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ffRun9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ffRun9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Insufficient gain!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25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15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4" y="817146"/>
            <a:ext cx="6744958" cy="5060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-45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000?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+20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000?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ffRun1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ffRun1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Insufficient gain!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1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16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3" y="817146"/>
            <a:ext cx="6744960" cy="5060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-80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+40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ffRun2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ffRun2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Saturating kicker amplifier &amp; insufficient gain!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7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17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3" y="817146"/>
            <a:ext cx="6744960" cy="5060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-120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+60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ffRun3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ffRun3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Saturating kicker amplifier!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2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18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3" y="817146"/>
            <a:ext cx="6744961" cy="5060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-80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+40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ffRun5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ffRun5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Saturating kicker amplifier &amp; insufficient gain!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24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19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3" y="817146"/>
            <a:ext cx="6744961" cy="506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-100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+50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ffRun6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ffRun6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Saturating kicker amplifier &amp; insufficient gain!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6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Content Placeholder 5" descr="PowerPoint Slide Show - [08_Febuary_2012_-_FF_analysis.pptx [Read-Only]]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5" t="15842" r="15575" b="15054"/>
          <a:stretch/>
        </p:blipFill>
        <p:spPr>
          <a:xfrm>
            <a:off x="1275828" y="2636912"/>
            <a:ext cx="6526527" cy="3676744"/>
          </a:xfrm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Mikey showed on </a:t>
            </a:r>
            <a:r>
              <a:rPr lang="en-GB" kern="0" dirty="0"/>
              <a:t>8</a:t>
            </a:r>
            <a:r>
              <a:rPr lang="en-GB" kern="0" baseline="30000" dirty="0"/>
              <a:t>th</a:t>
            </a:r>
            <a:r>
              <a:rPr lang="en-GB" kern="0" dirty="0"/>
              <a:t> Feb </a:t>
            </a:r>
            <a:r>
              <a:rPr lang="en-GB" kern="0" dirty="0" smtClean="0"/>
              <a:t>that most feed-forward runs show jitter reduction: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45703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20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3" y="817146"/>
            <a:ext cx="6744962" cy="506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-50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>
                <a:solidFill>
                  <a:schemeClr val="tx1"/>
                </a:solidFill>
              </a:rPr>
              <a:t>+</a:t>
            </a:r>
            <a:r>
              <a:rPr lang="en-GB" sz="2000" dirty="0" smtClean="0">
                <a:solidFill>
                  <a:schemeClr val="tx1"/>
                </a:solidFill>
              </a:rPr>
              <a:t>25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ffRun7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ffRun7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Insufficient gain!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21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3" y="817146"/>
            <a:ext cx="6744962" cy="5060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+50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-25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ffRun8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ffRun8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Wrong gain sign!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 next slide, summary of how insufficient gain and/or saturating kicker amplifier is related to extent of feedback correction.</a:t>
            </a:r>
          </a:p>
          <a:p>
            <a:r>
              <a:rPr lang="en-GB" dirty="0" smtClean="0"/>
              <a:t>As done by Mikey, ‘Improvement’ is given by: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ounded Rectangle 8"/>
              <p:cNvSpPr/>
              <p:nvPr/>
            </p:nvSpPr>
            <p:spPr>
              <a:xfrm>
                <a:off x="395536" y="4581128"/>
                <a:ext cx="8352928" cy="79208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kern="0" dirty="0" smtClean="0"/>
                  <a:t>‘’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0" kern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0" kern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′</m:t>
                        </m:r>
                        <m:r>
                          <m:rPr>
                            <m:sty m:val="p"/>
                          </m:rPr>
                          <a:rPr lang="en-GB" sz="2400" b="0" i="0" kern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Improvement</m:t>
                        </m:r>
                      </m:e>
                      <m:sup>
                        <m:r>
                          <a:rPr lang="en-GB" sz="2400" b="0" i="0" kern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sz="2400" b="0" i="1" kern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ker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400" i="1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Jit</m:t>
                            </m:r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ter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F</m:t>
                            </m:r>
                            <m:r>
                              <m:rPr>
                                <m:sty m:val="p"/>
                              </m:rPr>
                              <a:rPr lang="en-GB" sz="2400" b="0" i="0" kern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f</m:t>
                            </m:r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On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B</m:t>
                            </m:r>
                            <m: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GB" sz="2400" ker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2400" i="1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Jit</m:t>
                            </m:r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ter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F</m:t>
                            </m:r>
                            <m:r>
                              <m:rPr>
                                <m:sty m:val="p"/>
                              </m:rPr>
                              <a:rPr lang="en-GB" sz="2400" b="0" i="0" kern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f</m:t>
                            </m:r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Off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B</m:t>
                            </m:r>
                            <m: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GB" sz="2400" i="1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Jit</m:t>
                            </m:r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ter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F</m:t>
                            </m:r>
                            <m:r>
                              <m:rPr>
                                <m:sty m:val="p"/>
                              </m:rPr>
                              <a:rPr lang="en-GB" sz="2400" b="0" i="0" kern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f</m:t>
                            </m:r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O</m:t>
                            </m:r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ff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B</m:t>
                            </m:r>
                            <m:r>
                              <a:rPr lang="en-GB" sz="2400" ker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GB" sz="2400" dirty="0" smtClean="0">
                    <a:solidFill>
                      <a:schemeClr val="tx1"/>
                    </a:solidFill>
                  </a:rPr>
                  <a:t> where B2 is bunch 2</a:t>
                </a:r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ounded 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581128"/>
                <a:ext cx="8352928" cy="792088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001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83568" y="112474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3568" y="836712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3568" y="54868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83568" y="1412776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83568" y="1700808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83568" y="198884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83568" y="2276872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83568" y="256490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83568" y="3861048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3568" y="3573016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83568" y="328498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83568" y="414908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83568" y="4437112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83568" y="4725144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83568" y="501317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83568" y="2996952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83568" y="260648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683568" y="5445224"/>
            <a:ext cx="288032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683568" y="5733256"/>
            <a:ext cx="288032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971600" y="5445224"/>
            <a:ext cx="3456384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</a:rPr>
              <a:t>Feedforward reduces jitter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971600" y="5733256"/>
            <a:ext cx="3456384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</a:rPr>
              <a:t>Feedforward increases jitter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4788024" y="1124744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788024" y="836712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4788024" y="548680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4788024" y="1412776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4788024" y="1700808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4788024" y="198884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4788024" y="2276872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4788024" y="2564904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4788024" y="386104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4788024" y="3573016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4788024" y="3284984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4788024" y="4149080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4788024" y="443711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4788024" y="4725144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788024" y="5013176"/>
            <a:ext cx="1224136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4788024" y="2996952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4788024" y="260648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7704" y="260648"/>
            <a:ext cx="5328592" cy="5040560"/>
            <a:chOff x="1907704" y="260648"/>
            <a:chExt cx="5328592" cy="5040560"/>
          </a:xfrm>
        </p:grpSpPr>
        <p:sp>
          <p:nvSpPr>
            <p:cNvPr id="66" name="Rounded Rectangle 65"/>
            <p:cNvSpPr/>
            <p:nvPr/>
          </p:nvSpPr>
          <p:spPr>
            <a:xfrm>
              <a:off x="1907704" y="1124744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-7 %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1907704" y="836712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-29 %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1907704" y="548680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-12 %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1907704" y="1412776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-28 %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1907704" y="1700808"/>
              <a:ext cx="1224136" cy="288032"/>
            </a:xfrm>
            <a:prstGeom prst="roundRect">
              <a:avLst/>
            </a:prstGeom>
            <a:solidFill>
              <a:srgbClr val="FF2F2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60 %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1" name="Rounded Rectangle 70"/>
            <p:cNvSpPr/>
            <p:nvPr/>
          </p:nvSpPr>
          <p:spPr>
            <a:xfrm>
              <a:off x="1907704" y="1988840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-12 %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1907704" y="2276872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-15 %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1907704" y="2564904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-4 %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1907704" y="3861048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-9 %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1907704" y="3573016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-13 %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1907704" y="3284984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-16 %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907704" y="4149080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-6 %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1907704" y="4437112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-5 %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1907704" y="4725144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-7 %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1907704" y="5013176"/>
              <a:ext cx="1224136" cy="288032"/>
            </a:xfrm>
            <a:prstGeom prst="roundRect">
              <a:avLst/>
            </a:prstGeom>
            <a:solidFill>
              <a:srgbClr val="FF2F2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61 %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82" name="Rounded Rectangle 81"/>
            <p:cNvSpPr/>
            <p:nvPr/>
          </p:nvSpPr>
          <p:spPr>
            <a:xfrm>
              <a:off x="1907704" y="260648"/>
              <a:ext cx="1224136" cy="28803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2000" spc="-150" dirty="0" smtClean="0">
                  <a:solidFill>
                    <a:schemeClr val="tx1"/>
                  </a:solidFill>
                  <a:latin typeface="Arial Narrow" pitchFamily="34" charset="0"/>
                </a:rPr>
                <a:t>‘Improvement’</a:t>
              </a:r>
              <a:endParaRPr lang="en-GB" sz="2000" spc="-15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1907704" y="2996952"/>
              <a:ext cx="1224136" cy="28803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2000" spc="-150" dirty="0" smtClean="0">
                  <a:solidFill>
                    <a:schemeClr val="tx1"/>
                  </a:solidFill>
                  <a:latin typeface="Arial Narrow" pitchFamily="34" charset="0"/>
                </a:rPr>
                <a:t>‘Improvement’</a:t>
              </a:r>
              <a:endParaRPr lang="en-GB" sz="2000" spc="-15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6012160" y="836712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-39 %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6012160" y="548680"/>
              <a:ext cx="1224136" cy="28803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-24 %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02" name="Rounded Rectangle 101"/>
            <p:cNvSpPr/>
            <p:nvPr/>
          </p:nvSpPr>
          <p:spPr>
            <a:xfrm>
              <a:off x="6012160" y="260648"/>
              <a:ext cx="1224136" cy="28803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2000" spc="-150" dirty="0" smtClean="0">
                  <a:solidFill>
                    <a:schemeClr val="tx1"/>
                  </a:solidFill>
                  <a:latin typeface="Arial Narrow" pitchFamily="34" charset="0"/>
                </a:rPr>
                <a:t>‘Improvement’</a:t>
              </a:r>
              <a:endParaRPr lang="en-GB" sz="2000" spc="-15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6012160" y="2996952"/>
              <a:ext cx="1224136" cy="28803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tabLst>
                  <a:tab pos="828000" algn="r"/>
                </a:tabLst>
              </a:pPr>
              <a:r>
                <a:rPr lang="en-GB" sz="2000" spc="-150" dirty="0" smtClean="0">
                  <a:solidFill>
                    <a:schemeClr val="tx1"/>
                  </a:solidFill>
                  <a:latin typeface="Arial Narrow" pitchFamily="34" charset="0"/>
                </a:rPr>
                <a:t>‘Improvement’</a:t>
              </a:r>
              <a:endParaRPr lang="en-GB" sz="2000" spc="-15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104" name="Rounded Rectangle 103"/>
            <p:cNvSpPr/>
            <p:nvPr/>
          </p:nvSpPr>
          <p:spPr>
            <a:xfrm>
              <a:off x="6012160" y="1124744"/>
              <a:ext cx="1224136" cy="28803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-22 %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05" name="Rounded Rectangle 104"/>
            <p:cNvSpPr/>
            <p:nvPr/>
          </p:nvSpPr>
          <p:spPr>
            <a:xfrm>
              <a:off x="6012160" y="1412776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-39 %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06" name="Rounded Rectangle 105"/>
            <p:cNvSpPr/>
            <p:nvPr/>
          </p:nvSpPr>
          <p:spPr>
            <a:xfrm>
              <a:off x="6012160" y="1988840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-42 %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07" name="Rounded Rectangle 106"/>
            <p:cNvSpPr/>
            <p:nvPr/>
          </p:nvSpPr>
          <p:spPr>
            <a:xfrm>
              <a:off x="6012160" y="2276872"/>
              <a:ext cx="1224136" cy="28803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-24 %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08" name="Rounded Rectangle 107"/>
            <p:cNvSpPr/>
            <p:nvPr/>
          </p:nvSpPr>
          <p:spPr>
            <a:xfrm>
              <a:off x="6012160" y="3284984"/>
              <a:ext cx="1224136" cy="28803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-20 %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09" name="Rounded Rectangle 108"/>
            <p:cNvSpPr/>
            <p:nvPr/>
          </p:nvSpPr>
          <p:spPr>
            <a:xfrm>
              <a:off x="6012160" y="3573016"/>
              <a:ext cx="1224136" cy="28803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-10 %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0" name="Rounded Rectangle 109"/>
            <p:cNvSpPr/>
            <p:nvPr/>
          </p:nvSpPr>
          <p:spPr>
            <a:xfrm>
              <a:off x="6012160" y="3861048"/>
              <a:ext cx="1224136" cy="28803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-11 %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6012160" y="4149080"/>
              <a:ext cx="1224136" cy="28803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-2 %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6012160" y="4437112"/>
              <a:ext cx="1224136" cy="28803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-9 %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6012160" y="4725144"/>
              <a:ext cx="1224136" cy="28803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-8 %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4" name="Rounded Rectangle 113"/>
            <p:cNvSpPr/>
            <p:nvPr/>
          </p:nvSpPr>
          <p:spPr>
            <a:xfrm>
              <a:off x="6012160" y="2564904"/>
              <a:ext cx="1224136" cy="28803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-17 %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>
              <a:off x="6012160" y="1700808"/>
              <a:ext cx="1224136" cy="288032"/>
            </a:xfrm>
            <a:prstGeom prst="roundRect">
              <a:avLst/>
            </a:prstGeom>
            <a:solidFill>
              <a:srgbClr val="FF2F2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59 %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6012160" y="5013176"/>
              <a:ext cx="1224136" cy="288032"/>
            </a:xfrm>
            <a:prstGeom prst="roundRect">
              <a:avLst/>
            </a:prstGeom>
            <a:solidFill>
              <a:srgbClr val="FF2F2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828000" algn="r"/>
                </a:tabLst>
              </a:pPr>
              <a:r>
                <a:rPr lang="en-GB" sz="2000" dirty="0" smtClean="0">
                  <a:solidFill>
                    <a:schemeClr val="tx1"/>
                  </a:solidFill>
                </a:rPr>
                <a:t>	43 %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7" name="Rounded Rectangle 116"/>
          <p:cNvSpPr/>
          <p:nvPr/>
        </p:nvSpPr>
        <p:spPr>
          <a:xfrm>
            <a:off x="4788024" y="5445224"/>
            <a:ext cx="288032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8" name="Rounded Rectangle 117"/>
          <p:cNvSpPr/>
          <p:nvPr/>
        </p:nvSpPr>
        <p:spPr>
          <a:xfrm>
            <a:off x="4788024" y="5733256"/>
            <a:ext cx="288032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9" name="Rounded Rectangle 118"/>
          <p:cNvSpPr/>
          <p:nvPr/>
        </p:nvSpPr>
        <p:spPr>
          <a:xfrm>
            <a:off x="5076056" y="5445224"/>
            <a:ext cx="3456384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</a:rPr>
              <a:t>Gain OK &amp; DAC out OK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0" name="Rounded Rectangle 119"/>
          <p:cNvSpPr/>
          <p:nvPr/>
        </p:nvSpPr>
        <p:spPr>
          <a:xfrm>
            <a:off x="5076056" y="5733256"/>
            <a:ext cx="3672408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</a:rPr>
              <a:t>Low gain / saturating amplifier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1" name="Rounded Rectangle 120"/>
          <p:cNvSpPr/>
          <p:nvPr/>
        </p:nvSpPr>
        <p:spPr>
          <a:xfrm>
            <a:off x="4788024" y="6021288"/>
            <a:ext cx="288032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5076056" y="6021288"/>
            <a:ext cx="3456384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</a:rPr>
              <a:t>Wrong gain sign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3" name="Rounded Rectangle 122"/>
          <p:cNvSpPr/>
          <p:nvPr/>
        </p:nvSpPr>
        <p:spPr>
          <a:xfrm rot="16200000">
            <a:off x="-1994970" y="2636912"/>
            <a:ext cx="5040560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2000" b="1" dirty="0" smtClean="0">
                <a:solidFill>
                  <a:schemeClr val="tx1"/>
                </a:solidFill>
              </a:rPr>
              <a:t>Mikey’s results from 8</a:t>
            </a:r>
            <a:r>
              <a:rPr lang="en-GB" sz="2000" b="1" baseline="30000" dirty="0" smtClean="0">
                <a:solidFill>
                  <a:schemeClr val="tx1"/>
                </a:solidFill>
              </a:rPr>
              <a:t>th</a:t>
            </a:r>
            <a:r>
              <a:rPr lang="en-GB" sz="2000" b="1" dirty="0" smtClean="0">
                <a:solidFill>
                  <a:schemeClr val="tx1"/>
                </a:solidFill>
              </a:rPr>
              <a:t> Feb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24" name="Rounded Rectangle 123"/>
          <p:cNvSpPr/>
          <p:nvPr/>
        </p:nvSpPr>
        <p:spPr>
          <a:xfrm rot="16200000">
            <a:off x="2123728" y="2636912"/>
            <a:ext cx="5040560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2000" b="1" dirty="0" smtClean="0">
                <a:solidFill>
                  <a:schemeClr val="tx1"/>
                </a:solidFill>
              </a:rPr>
              <a:t>Today’s results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04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of the underperforming feedforward runs seem to be limited by:</a:t>
            </a:r>
          </a:p>
          <a:p>
            <a:pPr lvl="1"/>
            <a:r>
              <a:rPr lang="en-GB" dirty="0" smtClean="0"/>
              <a:t>Insufficient kicks due to diluted gains or incorrect sign of one of the gains </a:t>
            </a:r>
          </a:p>
          <a:p>
            <a:pPr lvl="1"/>
            <a:r>
              <a:rPr lang="en-GB" dirty="0" smtClean="0"/>
              <a:t>Operating beyond the kicker amplifier’s linear range</a:t>
            </a:r>
          </a:p>
          <a:p>
            <a:r>
              <a:rPr lang="en-GB" dirty="0" smtClean="0"/>
              <a:t>Ensure that average DAC out is centred at zero counts on shift.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61054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25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7" y="3886200"/>
            <a:ext cx="8785225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Summary of the four feedforward runs</a:t>
            </a:r>
            <a:br>
              <a:rPr lang="en-US" dirty="0" smtClean="0"/>
            </a:br>
            <a:r>
              <a:rPr lang="en-US" dirty="0" smtClean="0"/>
              <a:t>deemed to have OK gain and OK DAC out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61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53" b="2042"/>
          <a:stretch/>
        </p:blipFill>
        <p:spPr bwMode="auto">
          <a:xfrm>
            <a:off x="539552" y="1916833"/>
            <a:ext cx="198718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13" b="2042"/>
          <a:stretch/>
        </p:blipFill>
        <p:spPr bwMode="auto">
          <a:xfrm>
            <a:off x="2555776" y="1916833"/>
            <a:ext cx="1977647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53" b="2042"/>
          <a:stretch/>
        </p:blipFill>
        <p:spPr bwMode="auto">
          <a:xfrm>
            <a:off x="4572000" y="1916833"/>
            <a:ext cx="1987180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5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44" b="2042"/>
          <a:stretch/>
        </p:blipFill>
        <p:spPr bwMode="auto">
          <a:xfrm>
            <a:off x="6586827" y="1916833"/>
            <a:ext cx="2017621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39552" y="1700808"/>
            <a:ext cx="1987180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555776" y="1700808"/>
            <a:ext cx="1987180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572000" y="1700808"/>
            <a:ext cx="1987180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588224" y="1700808"/>
            <a:ext cx="1987180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39552" y="1988840"/>
            <a:ext cx="1987180" cy="4320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55776" y="1988840"/>
            <a:ext cx="1987180" cy="4320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572000" y="1988840"/>
            <a:ext cx="1987180" cy="4320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588224" y="1988840"/>
            <a:ext cx="1987180" cy="4320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39552" y="1412776"/>
            <a:ext cx="1987180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555776" y="1412776"/>
            <a:ext cx="1987180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30</a:t>
            </a:r>
            <a:r>
              <a:rPr lang="en-GB" sz="2000" baseline="30000" dirty="0">
                <a:solidFill>
                  <a:schemeClr val="tx1"/>
                </a:solidFill>
              </a:rPr>
              <a:t>th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Jan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572000" y="1412776"/>
            <a:ext cx="1987180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30</a:t>
            </a:r>
            <a:r>
              <a:rPr lang="en-GB" sz="2000" baseline="30000" dirty="0">
                <a:solidFill>
                  <a:schemeClr val="tx1"/>
                </a:solidFill>
              </a:rPr>
              <a:t>th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Jan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588224" y="1412776"/>
            <a:ext cx="1987180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30</a:t>
            </a:r>
            <a:r>
              <a:rPr lang="en-GB" sz="2000" baseline="30000" dirty="0">
                <a:solidFill>
                  <a:schemeClr val="tx1"/>
                </a:solidFill>
              </a:rPr>
              <a:t>th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Jan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Summary of </a:t>
            </a:r>
            <a:r>
              <a:rPr lang="en-GB" dirty="0" smtClean="0">
                <a:solidFill>
                  <a:srgbClr val="00B050"/>
                </a:solidFill>
              </a:rPr>
              <a:t>OK!</a:t>
            </a:r>
            <a:r>
              <a:rPr lang="en-GB" dirty="0" smtClean="0"/>
              <a:t> runs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355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12575" y="908720"/>
            <a:ext cx="10297142" cy="463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27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84976" cy="61926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01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12575" y="908720"/>
            <a:ext cx="10297142" cy="463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28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84976" cy="61926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57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12574" y="908720"/>
            <a:ext cx="10297140" cy="463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29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84976" cy="61926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23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3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600200"/>
            <a:ext cx="83632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However, the extent of jitter reduction varies greatly between runs.</a:t>
            </a:r>
          </a:p>
          <a:p>
            <a:r>
              <a:rPr lang="en-GB" kern="0" dirty="0" smtClean="0"/>
              <a:t>Today’s presentation concentrates on two issues that can limit feedforward correction:</a:t>
            </a:r>
          </a:p>
          <a:p>
            <a:pPr lvl="1"/>
            <a:r>
              <a:rPr lang="en-GB" kern="0" dirty="0" smtClean="0"/>
              <a:t>Insufficient gain</a:t>
            </a:r>
          </a:p>
          <a:p>
            <a:pPr lvl="1"/>
            <a:r>
              <a:rPr lang="en-GB" kern="0" dirty="0" smtClean="0"/>
              <a:t>DAC outputs beyond amplifier’s linear range</a:t>
            </a:r>
          </a:p>
          <a:p>
            <a:r>
              <a:rPr lang="en-GB" kern="0" dirty="0" smtClean="0"/>
              <a:t>This study makes use of plots </a:t>
            </a:r>
            <a:r>
              <a:rPr lang="en-GB" kern="0" dirty="0"/>
              <a:t>of kick </a:t>
            </a:r>
            <a:r>
              <a:rPr lang="en-GB" kern="0" dirty="0" smtClean="0"/>
              <a:t>to </a:t>
            </a:r>
            <a:r>
              <a:rPr lang="en-GB" kern="0" dirty="0"/>
              <a:t>bunch </a:t>
            </a:r>
            <a:r>
              <a:rPr lang="en-GB" kern="0" dirty="0" smtClean="0"/>
              <a:t>2 </a:t>
            </a:r>
            <a:r>
              <a:rPr lang="en-GB" kern="0" dirty="0"/>
              <a:t>vs. position of </a:t>
            </a:r>
            <a:r>
              <a:rPr lang="en-GB" kern="0" dirty="0" smtClean="0"/>
              <a:t>bunch 1 at IPB (charge normalised), as shown </a:t>
            </a:r>
            <a:r>
              <a:rPr lang="en-GB" kern="0" smtClean="0"/>
              <a:t>on slide 4.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3108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12574" y="908720"/>
            <a:ext cx="10297140" cy="463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30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84976" cy="61926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86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31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7" y="3886200"/>
            <a:ext cx="8785225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Analysis concerns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55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analysis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Reconsider double 3</a:t>
            </a:r>
            <a:r>
              <a:rPr lang="el-GR" dirty="0" smtClean="0"/>
              <a:t>σ</a:t>
            </a:r>
            <a:r>
              <a:rPr lang="en-GB" dirty="0" smtClean="0"/>
              <a:t> flier removal on position.</a:t>
            </a:r>
          </a:p>
          <a:p>
            <a:r>
              <a:rPr lang="en-GB" dirty="0" smtClean="0"/>
              <a:t>Calculate the jitter from a Gaussian fit, as opposed to just finding the std of the data.</a:t>
            </a:r>
          </a:p>
          <a:p>
            <a:r>
              <a:rPr lang="en-GB" dirty="0" smtClean="0"/>
              <a:t>Try Young-Im’s calibration, using reference cavity for charge normalisation.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99258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Apparent extraneous orbit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Trigger 267 from fbRun1 on 010213 has normal charge upstream and at IP and yet has a strange response at IPB: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331640" y="3348058"/>
            <a:ext cx="6391686" cy="2745238"/>
            <a:chOff x="2051720" y="3348058"/>
            <a:chExt cx="4127314" cy="177268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1681"/>
            <a:stretch/>
          </p:blipFill>
          <p:spPr>
            <a:xfrm>
              <a:off x="2051720" y="3348058"/>
              <a:ext cx="4127314" cy="25758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53460" r="5749" b="4922"/>
            <a:stretch/>
          </p:blipFill>
          <p:spPr>
            <a:xfrm>
              <a:off x="4087466" y="3645024"/>
              <a:ext cx="2091568" cy="147572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9214" r="7385" b="48837"/>
            <a:stretch/>
          </p:blipFill>
          <p:spPr>
            <a:xfrm>
              <a:off x="2051720" y="3624437"/>
              <a:ext cx="2014226" cy="1487446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818670" y="41490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rigger 267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91286" y="4437112"/>
            <a:ext cx="223528" cy="1347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87022" y="48064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rigger 267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059638" y="5094476"/>
            <a:ext cx="223528" cy="1347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60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4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949815" y="1196752"/>
            <a:ext cx="2881912" cy="1123722"/>
          </a:xfrm>
          <a:prstGeom prst="roundRect">
            <a:avLst/>
          </a:prstGeom>
          <a:noFill/>
          <a:ln>
            <a:solidFill>
              <a:srgbClr val="89A4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Bunch 1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upstream-downstream position correlation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940152" y="2521302"/>
            <a:ext cx="2891575" cy="1123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+mj-lt"/>
              </a:rPr>
              <a:t>Ratio of calculated kick to kick that should have been applied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32"/>
          <a:stretch/>
        </p:blipFill>
        <p:spPr bwMode="auto">
          <a:xfrm>
            <a:off x="251520" y="216488"/>
            <a:ext cx="5472608" cy="6112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5940152" y="3861048"/>
            <a:ext cx="2891575" cy="1123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+mj-lt"/>
              </a:rPr>
              <a:t>Whether DAC outputs are within the kicker amplifier’s linear range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3" name="Straight Connector 2"/>
          <p:cNvCxnSpPr>
            <a:stCxn id="8" idx="1"/>
          </p:cNvCxnSpPr>
          <p:nvPr/>
        </p:nvCxnSpPr>
        <p:spPr>
          <a:xfrm flipH="1" flipV="1">
            <a:off x="4860032" y="980728"/>
            <a:ext cx="1089783" cy="777885"/>
          </a:xfrm>
          <a:prstGeom prst="line">
            <a:avLst/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1"/>
          </p:cNvCxnSpPr>
          <p:nvPr/>
        </p:nvCxnSpPr>
        <p:spPr>
          <a:xfrm flipH="1" flipV="1">
            <a:off x="4860032" y="1196752"/>
            <a:ext cx="1080120" cy="1886411"/>
          </a:xfrm>
          <a:prstGeom prst="line">
            <a:avLst/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1"/>
          </p:cNvCxnSpPr>
          <p:nvPr/>
        </p:nvCxnSpPr>
        <p:spPr>
          <a:xfrm flipH="1" flipV="1">
            <a:off x="5508104" y="3083163"/>
            <a:ext cx="432048" cy="1339746"/>
          </a:xfrm>
          <a:prstGeom prst="line">
            <a:avLst/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251520" y="280740"/>
            <a:ext cx="1272355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Example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940152" y="5257606"/>
            <a:ext cx="2891575" cy="6916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+mj-lt"/>
              </a:rPr>
              <a:t>Negative gradient: ‘correcting towards 0’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093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/>
          <a:lstStyle/>
          <a:p>
            <a:r>
              <a:rPr lang="en-GB" dirty="0" smtClean="0"/>
              <a:t>Overview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5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1835696" y="1600200"/>
            <a:ext cx="712879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This presentation will assess one feedforward run per slide as follows:</a:t>
            </a:r>
          </a:p>
          <a:p>
            <a:endParaRPr lang="en-GB" kern="0" dirty="0"/>
          </a:p>
          <a:p>
            <a:endParaRPr lang="en-GB" kern="0" dirty="0" smtClean="0"/>
          </a:p>
          <a:p>
            <a:endParaRPr lang="en-GB" kern="0" dirty="0"/>
          </a:p>
          <a:p>
            <a:r>
              <a:rPr lang="en-GB" kern="0" dirty="0" smtClean="0"/>
              <a:t>Assessment will be based on DAC output and gain level only, not on the level of correction achieved.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303748" y="2924944"/>
            <a:ext cx="468052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303748" y="3356992"/>
            <a:ext cx="468052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843808" y="2924944"/>
            <a:ext cx="5760640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 smtClean="0">
                <a:solidFill>
                  <a:schemeClr val="tx1"/>
                </a:solidFill>
              </a:rPr>
              <a:t>OK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843808" y="3356992"/>
            <a:ext cx="6120680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spc="-200" dirty="0" smtClean="0">
                <a:solidFill>
                  <a:schemeClr val="tx1"/>
                </a:solidFill>
                <a:latin typeface="+mj-lt"/>
              </a:rPr>
              <a:t>Saturating kicker amplifier / insufficient gain</a:t>
            </a:r>
            <a:endParaRPr lang="en-GB" sz="2800" spc="-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303748" y="3789040"/>
            <a:ext cx="468052" cy="288032"/>
          </a:xfrm>
          <a:prstGeom prst="roundRect">
            <a:avLst/>
          </a:prstGeom>
          <a:solidFill>
            <a:srgbClr val="FF2F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843808" y="3789040"/>
            <a:ext cx="5760640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 smtClean="0">
                <a:solidFill>
                  <a:schemeClr val="tx1"/>
                </a:solidFill>
              </a:rPr>
              <a:t>Wrong gain sign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30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Criteria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6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Saturating kicker amplifier criterion:</a:t>
            </a:r>
          </a:p>
          <a:p>
            <a:pPr lvl="1"/>
            <a:r>
              <a:rPr lang="en-GB" dirty="0" smtClean="0"/>
              <a:t>Runs where most triggers have an IPK DAC output outside the range -1200 to 1200 counts</a:t>
            </a:r>
          </a:p>
          <a:p>
            <a:r>
              <a:rPr lang="en-GB" dirty="0" smtClean="0"/>
              <a:t>Insufficient gain criterion:</a:t>
            </a:r>
          </a:p>
          <a:p>
            <a:pPr lvl="1"/>
            <a:r>
              <a:rPr lang="en-GB" dirty="0" smtClean="0"/>
              <a:t>Runs where gradient of IPK kick to bunch 2 at IPB vs. bunch 1 position at IPB is 0 to -0.5</a:t>
            </a:r>
          </a:p>
          <a:p>
            <a:r>
              <a:rPr lang="en-GB" dirty="0" smtClean="0"/>
              <a:t>Wrong gain sign criterion:</a:t>
            </a:r>
          </a:p>
          <a:p>
            <a:pPr lvl="1"/>
            <a:r>
              <a:rPr lang="en-GB" dirty="0" smtClean="0"/>
              <a:t>Runs where gradient of </a:t>
            </a:r>
            <a:r>
              <a:rPr lang="en-GB" dirty="0"/>
              <a:t>IPK kick to bunch 2 at IPB vs. bunch 1 position at IPB is </a:t>
            </a:r>
            <a:r>
              <a:rPr lang="en-GB" dirty="0" smtClean="0"/>
              <a:t>positive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284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7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5" y="817146"/>
            <a:ext cx="6744953" cy="50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-48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>
                <a:solidFill>
                  <a:schemeClr val="tx1"/>
                </a:solidFill>
              </a:rPr>
              <a:t>+</a:t>
            </a:r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ffRun1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ffRun1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Insufficient gain!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40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8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5" y="817146"/>
            <a:ext cx="6744954" cy="50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-48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-</a:t>
            </a:r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ffRun3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ffRun3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OK!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0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9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495" y="817146"/>
            <a:ext cx="6744954" cy="50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203501" y="404664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P2-IPK: </a:t>
            </a:r>
            <a:r>
              <a:rPr lang="en-GB" sz="2000" dirty="0" smtClean="0">
                <a:solidFill>
                  <a:schemeClr val="tx1"/>
                </a:solidFill>
              </a:rPr>
              <a:t>-46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39805" y="404610"/>
            <a:ext cx="2736651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Gain P3-IPK: </a:t>
            </a:r>
            <a:r>
              <a:rPr lang="en-GB" sz="2000" dirty="0" smtClean="0">
                <a:solidFill>
                  <a:schemeClr val="tx1"/>
                </a:solidFill>
              </a:rPr>
              <a:t>-</a:t>
            </a:r>
            <a:r>
              <a:rPr lang="en-GB" sz="2000" dirty="0">
                <a:solidFill>
                  <a:schemeClr val="tx1"/>
                </a:solidFill>
              </a:rPr>
              <a:t>1</a:t>
            </a:r>
            <a:r>
              <a:rPr lang="en-GB" sz="2000" dirty="0" smtClean="0">
                <a:solidFill>
                  <a:schemeClr val="tx1"/>
                </a:solidFill>
              </a:rPr>
              <a:t>0</a:t>
            </a:r>
            <a:r>
              <a:rPr lang="en-GB" sz="1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000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31492" y="404610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ffRun4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916832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ffRun4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1628800"/>
            <a:ext cx="1224136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1340768"/>
            <a:ext cx="1224136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249289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278092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306896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528" y="335699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4797152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3528" y="450912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3528" y="422108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528" y="5085184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3528" y="5373216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3528" y="5661248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3528" y="5949280"/>
            <a:ext cx="1224136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ffRun8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393305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Feb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3528" y="1052736"/>
            <a:ext cx="122413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30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Jan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692275" y="188640"/>
            <a:ext cx="0" cy="61926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79512" y="404664"/>
            <a:ext cx="1512763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Overview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931493" y="5949280"/>
            <a:ext cx="6744963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Insufficient gain!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93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2365</TotalTime>
  <Words>1282</Words>
  <Application>Microsoft Office PowerPoint</Application>
  <PresentationFormat>On-screen Show (4:3)</PresentationFormat>
  <Paragraphs>583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Arial Narrow</vt:lpstr>
      <vt:lpstr>Cambria Math</vt:lpstr>
      <vt:lpstr>Default Design</vt:lpstr>
      <vt:lpstr>Feedforward runs</vt:lpstr>
      <vt:lpstr>Introduction</vt:lpstr>
      <vt:lpstr>Introduction</vt:lpstr>
      <vt:lpstr>PowerPoint Presentation</vt:lpstr>
      <vt:lpstr>Overview</vt:lpstr>
      <vt:lpstr>Criteria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Conclusions</vt:lpstr>
      <vt:lpstr>Appendix</vt:lpstr>
      <vt:lpstr>Summary of OK! runs</vt:lpstr>
      <vt:lpstr>PowerPoint Presentation</vt:lpstr>
      <vt:lpstr>PowerPoint Presentation</vt:lpstr>
      <vt:lpstr>PowerPoint Presentation</vt:lpstr>
      <vt:lpstr>PowerPoint Presentation</vt:lpstr>
      <vt:lpstr>Appendix</vt:lpstr>
      <vt:lpstr>Possible analysis improvements</vt:lpstr>
      <vt:lpstr>Apparent extraneous orbit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174</cp:revision>
  <dcterms:created xsi:type="dcterms:W3CDTF">2009-05-21T13:39:04Z</dcterms:created>
  <dcterms:modified xsi:type="dcterms:W3CDTF">2013-03-06T23:26:57Z</dcterms:modified>
</cp:coreProperties>
</file>