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1" r:id="rId3"/>
    <p:sldId id="272" r:id="rId4"/>
    <p:sldId id="270" r:id="rId5"/>
    <p:sldId id="262" r:id="rId6"/>
    <p:sldId id="269" r:id="rId7"/>
    <p:sldId id="271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158" y="-19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06/03/2013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433915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06/03/2013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944367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06/03/2013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692286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06/03/2013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15747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06/03/2013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857266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06/03/2013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15023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06/03/2013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395517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06/03/2013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042457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06/03/2013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72692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06/03/2013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759240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06/03/2013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742149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F75D06-8321-4512-A9D1-8CC89BFE1378}" type="datetimeFigureOut">
              <a:rPr lang="en-GB" smtClean="0"/>
              <a:t>06/03/2013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039104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r>
              <a:rPr lang="en-GB" sz="1400" dirty="0" smtClean="0">
                <a:latin typeface="Calibri" pitchFamily="34" charset="0"/>
              </a:rPr>
              <a:t>1/7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 smtClean="0">
                <a:latin typeface="Calibri" pitchFamily="34" charset="0"/>
              </a:rPr>
              <a:t>01 March 2012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57200" y="2718048"/>
            <a:ext cx="8229600" cy="1143000"/>
          </a:xfrm>
        </p:spPr>
        <p:txBody>
          <a:bodyPr>
            <a:normAutofit/>
          </a:bodyPr>
          <a:lstStyle/>
          <a:p>
            <a:r>
              <a:rPr lang="en-GB" dirty="0" smtClean="0"/>
              <a:t>March Trip Plan</a:t>
            </a:r>
            <a:endParaRPr lang="en-GB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412" y="44624"/>
            <a:ext cx="1230039" cy="6122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33189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130622"/>
            <a:ext cx="6552728" cy="490066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Pre Shift Checks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908720"/>
            <a:ext cx="9107488" cy="5400600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GB" dirty="0" smtClean="0"/>
              <a:t>Further hunting for mystery 20dB </a:t>
            </a:r>
            <a:r>
              <a:rPr lang="en-GB" dirty="0" err="1" smtClean="0"/>
              <a:t>atten</a:t>
            </a:r>
            <a:r>
              <a:rPr lang="en-GB" dirty="0" smtClean="0"/>
              <a:t>.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GB" dirty="0" smtClean="0">
                <a:solidFill>
                  <a:srgbClr val="FF0000"/>
                </a:solidFill>
              </a:rPr>
              <a:t>Check part no. on splitter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GB" dirty="0" smtClean="0">
                <a:solidFill>
                  <a:srgbClr val="FF0000"/>
                </a:solidFill>
              </a:rPr>
              <a:t>Check </a:t>
            </a:r>
            <a:r>
              <a:rPr lang="en-GB" dirty="0" err="1" smtClean="0">
                <a:solidFill>
                  <a:srgbClr val="FF0000"/>
                </a:solidFill>
              </a:rPr>
              <a:t>atten</a:t>
            </a:r>
            <a:r>
              <a:rPr lang="en-GB" dirty="0" smtClean="0">
                <a:solidFill>
                  <a:srgbClr val="FF0000"/>
                </a:solidFill>
              </a:rPr>
              <a:t>. of all cables in setup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GB" dirty="0" smtClean="0">
                <a:solidFill>
                  <a:srgbClr val="FF0000"/>
                </a:solidFill>
              </a:rPr>
              <a:t>Test signal levels with signal generator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 smtClean="0"/>
              <a:t>Check BPM noise floor 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GB" dirty="0" smtClean="0">
                <a:solidFill>
                  <a:srgbClr val="FF0000"/>
                </a:solidFill>
              </a:rPr>
              <a:t>Use external LO instead of reference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GB" dirty="0" smtClean="0">
                <a:solidFill>
                  <a:srgbClr val="FF0000"/>
                </a:solidFill>
              </a:rPr>
              <a:t>Measure without the beam</a:t>
            </a:r>
          </a:p>
        </p:txBody>
      </p:sp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r>
              <a:rPr lang="en-GB" sz="1400" dirty="0" smtClean="0">
                <a:latin typeface="Calibri" pitchFamily="34" charset="0"/>
              </a:rPr>
              <a:t>1/7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 smtClean="0">
                <a:latin typeface="Calibri" pitchFamily="34" charset="0"/>
              </a:rPr>
              <a:t>01 March 2013</a:t>
            </a:r>
            <a:endParaRPr lang="en-GB" sz="1400" dirty="0">
              <a:latin typeface="Calibri" pitchFamily="34" charset="0"/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412" y="44624"/>
            <a:ext cx="1230039" cy="6122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90760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130622"/>
            <a:ext cx="6552728" cy="490066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Pre Shift </a:t>
            </a:r>
            <a:r>
              <a:rPr lang="en-GB" dirty="0" smtClean="0"/>
              <a:t>Parasitic Work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908720"/>
            <a:ext cx="9107488" cy="5400600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GB" dirty="0" smtClean="0"/>
              <a:t>Setup LO Phase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GB" dirty="0" smtClean="0">
                <a:solidFill>
                  <a:srgbClr val="FF0000"/>
                </a:solidFill>
              </a:rPr>
              <a:t>Adjust RCPS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GB" dirty="0" smtClean="0">
                <a:solidFill>
                  <a:srgbClr val="FF0000"/>
                </a:solidFill>
              </a:rPr>
              <a:t>Phase Los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GB" dirty="0" smtClean="0">
                <a:solidFill>
                  <a:srgbClr val="FF0000"/>
                </a:solidFill>
              </a:rPr>
              <a:t>LO </a:t>
            </a:r>
            <a:r>
              <a:rPr lang="en-GB" dirty="0">
                <a:solidFill>
                  <a:srgbClr val="FF0000"/>
                </a:solidFill>
              </a:rPr>
              <a:t>Phase Scan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/>
              <a:t>Upstream Calibration (mover scan)</a:t>
            </a:r>
          </a:p>
          <a:p>
            <a:pPr marL="514350" indent="-514350">
              <a:buFont typeface="+mj-lt"/>
              <a:buAutoNum type="arabicPeriod"/>
            </a:pPr>
            <a:endParaRPr lang="en-GB" dirty="0" smtClean="0">
              <a:solidFill>
                <a:srgbClr val="FF0000"/>
              </a:solidFill>
            </a:endParaRPr>
          </a:p>
        </p:txBody>
      </p:sp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r>
              <a:rPr lang="en-GB" sz="1400" dirty="0" smtClean="0">
                <a:latin typeface="Calibri" pitchFamily="34" charset="0"/>
              </a:rPr>
              <a:t>3/7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 smtClean="0">
                <a:latin typeface="Calibri" pitchFamily="34" charset="0"/>
              </a:rPr>
              <a:t>01 March 2013</a:t>
            </a:r>
            <a:endParaRPr lang="en-GB" sz="1400" dirty="0">
              <a:latin typeface="Calibri" pitchFamily="34" charset="0"/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412" y="44624"/>
            <a:ext cx="1230039" cy="6122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9604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130622"/>
            <a:ext cx="6552728" cy="490066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First Shift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908720"/>
            <a:ext cx="9107488" cy="5688632"/>
          </a:xfrm>
        </p:spPr>
        <p:txBody>
          <a:bodyPr>
            <a:normAutofit fontScale="85000" lnSpcReduction="2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GB" dirty="0" smtClean="0"/>
              <a:t>Dispersion / coupling correction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GB" dirty="0" smtClean="0">
                <a:solidFill>
                  <a:srgbClr val="FF0000"/>
                </a:solidFill>
              </a:rPr>
              <a:t>Use the standard method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GB" dirty="0" smtClean="0">
                <a:solidFill>
                  <a:srgbClr val="FF0000"/>
                </a:solidFill>
              </a:rPr>
              <a:t>Hopefully included in this will be a measurement of the jitter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GB" dirty="0" smtClean="0">
                <a:solidFill>
                  <a:srgbClr val="FF0000"/>
                </a:solidFill>
              </a:rPr>
              <a:t>If not make sure you do this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 smtClean="0"/>
              <a:t>Measure jitter / upstream downstream correlation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 smtClean="0"/>
              <a:t>Look at results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GB" dirty="0" smtClean="0">
                <a:solidFill>
                  <a:srgbClr val="FF0000"/>
                </a:solidFill>
              </a:rPr>
              <a:t>If jitter in EPICs is still large do not proceed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GB" dirty="0" smtClean="0">
                <a:solidFill>
                  <a:srgbClr val="FF0000"/>
                </a:solidFill>
              </a:rPr>
              <a:t>Talk to ATF people and see if they have any </a:t>
            </a:r>
            <a:r>
              <a:rPr lang="en-GB" dirty="0" smtClean="0">
                <a:solidFill>
                  <a:srgbClr val="FF0000"/>
                </a:solidFill>
              </a:rPr>
              <a:t>suggestions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 smtClean="0"/>
              <a:t>Centre beam in IP BPMs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 smtClean="0"/>
              <a:t>IP </a:t>
            </a:r>
            <a:r>
              <a:rPr lang="en-GB" dirty="0" smtClean="0"/>
              <a:t>Waist Scan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 smtClean="0"/>
              <a:t>IPB Calibration</a:t>
            </a:r>
            <a:endParaRPr lang="en-GB" dirty="0"/>
          </a:p>
          <a:p>
            <a:pPr marL="914400" lvl="1" indent="-514350">
              <a:buFont typeface="+mj-lt"/>
              <a:buAutoNum type="arabicPeriod"/>
            </a:pPr>
            <a:r>
              <a:rPr lang="en-GB" dirty="0" smtClean="0">
                <a:solidFill>
                  <a:srgbClr val="FF0000"/>
                </a:solidFill>
              </a:rPr>
              <a:t>Centre waist at BPM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GB" dirty="0" smtClean="0">
                <a:solidFill>
                  <a:srgbClr val="FF0000"/>
                </a:solidFill>
              </a:rPr>
              <a:t>Do </a:t>
            </a:r>
            <a:r>
              <a:rPr lang="en-GB" dirty="0">
                <a:solidFill>
                  <a:srgbClr val="FF0000"/>
                </a:solidFill>
              </a:rPr>
              <a:t>this with a number of different attenuation settings, </a:t>
            </a:r>
            <a:r>
              <a:rPr lang="en-GB" dirty="0" smtClean="0">
                <a:solidFill>
                  <a:srgbClr val="FF0000"/>
                </a:solidFill>
              </a:rPr>
              <a:t>try for the smallest attenuation setting possible</a:t>
            </a:r>
            <a:endParaRPr lang="en-GB" dirty="0">
              <a:solidFill>
                <a:srgbClr val="FF0000"/>
              </a:solidFill>
            </a:endParaRPr>
          </a:p>
        </p:txBody>
      </p:sp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r>
              <a:rPr lang="en-GB" sz="1400" dirty="0" smtClean="0">
                <a:latin typeface="Calibri" pitchFamily="34" charset="0"/>
              </a:rPr>
              <a:t>4/7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 smtClean="0">
                <a:latin typeface="Calibri" pitchFamily="34" charset="0"/>
              </a:rPr>
              <a:t>01 March 2013</a:t>
            </a:r>
            <a:endParaRPr lang="en-GB" sz="1400" dirty="0">
              <a:latin typeface="Calibri" pitchFamily="34" charset="0"/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412" y="44624"/>
            <a:ext cx="1230039" cy="6122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24726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130622"/>
            <a:ext cx="6552728" cy="490066"/>
          </a:xfrm>
        </p:spPr>
        <p:txBody>
          <a:bodyPr>
            <a:normAutofit fontScale="90000"/>
          </a:bodyPr>
          <a:lstStyle/>
          <a:p>
            <a:r>
              <a:rPr lang="en-GB" dirty="0"/>
              <a:t>First Shift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908720"/>
            <a:ext cx="9107488" cy="5665118"/>
          </a:xfrm>
        </p:spPr>
        <p:txBody>
          <a:bodyPr>
            <a:normAutofit fontScale="77500" lnSpcReduction="20000"/>
          </a:bodyPr>
          <a:lstStyle/>
          <a:p>
            <a:pPr marL="514350" indent="-514350">
              <a:buFont typeface="+mj-lt"/>
              <a:buAutoNum type="arabicPeriod" startAt="7"/>
            </a:pPr>
            <a:r>
              <a:rPr lang="en-GB" dirty="0" smtClean="0"/>
              <a:t>Switch around the second stage </a:t>
            </a:r>
            <a:r>
              <a:rPr lang="en-GB" dirty="0" err="1" smtClean="0"/>
              <a:t>downmixer</a:t>
            </a:r>
            <a:r>
              <a:rPr lang="en-GB" dirty="0" smtClean="0"/>
              <a:t> for IPA and IPB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GB" dirty="0" smtClean="0">
                <a:solidFill>
                  <a:srgbClr val="FF0000"/>
                </a:solidFill>
              </a:rPr>
              <a:t>Take some jitter runs – maybe very coarse calibrations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GB" dirty="0" smtClean="0">
                <a:solidFill>
                  <a:srgbClr val="FF0000"/>
                </a:solidFill>
              </a:rPr>
              <a:t>See if the switch has any effect</a:t>
            </a:r>
            <a:endParaRPr lang="en-GB" dirty="0">
              <a:solidFill>
                <a:srgbClr val="FF0000"/>
              </a:solidFill>
            </a:endParaRPr>
          </a:p>
          <a:p>
            <a:pPr marL="514350" indent="-514350">
              <a:buFont typeface="+mj-lt"/>
              <a:buAutoNum type="arabicPeriod" startAt="7"/>
            </a:pPr>
            <a:r>
              <a:rPr lang="en-GB" dirty="0" smtClean="0"/>
              <a:t>Jitter </a:t>
            </a:r>
            <a:r>
              <a:rPr lang="en-GB" dirty="0" err="1" smtClean="0"/>
              <a:t>vs</a:t>
            </a:r>
            <a:r>
              <a:rPr lang="en-GB" dirty="0" smtClean="0"/>
              <a:t> Bunch Charge Scan </a:t>
            </a:r>
            <a:r>
              <a:rPr lang="en-GB" dirty="0"/>
              <a:t>at IP BPMs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GB" dirty="0">
                <a:solidFill>
                  <a:srgbClr val="FF0000"/>
                </a:solidFill>
              </a:rPr>
              <a:t>See if we’re limited by resolution </a:t>
            </a:r>
            <a:endParaRPr lang="en-GB" dirty="0" smtClean="0">
              <a:solidFill>
                <a:srgbClr val="FF0000"/>
              </a:solidFill>
            </a:endParaRPr>
          </a:p>
          <a:p>
            <a:pPr marL="514350" indent="-514350">
              <a:buFont typeface="+mj-lt"/>
              <a:buAutoNum type="arabicPeriod" startAt="7"/>
            </a:pPr>
            <a:r>
              <a:rPr lang="en-GB" dirty="0" smtClean="0"/>
              <a:t>IP Kicker Calibration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GB" dirty="0" smtClean="0">
                <a:solidFill>
                  <a:srgbClr val="FF0000"/>
                </a:solidFill>
              </a:rPr>
              <a:t>Single bunch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GB" dirty="0" smtClean="0">
                <a:solidFill>
                  <a:srgbClr val="FF0000"/>
                </a:solidFill>
              </a:rPr>
              <a:t>Initial </a:t>
            </a:r>
            <a:r>
              <a:rPr lang="en-GB" dirty="0">
                <a:solidFill>
                  <a:srgbClr val="FF0000"/>
                </a:solidFill>
              </a:rPr>
              <a:t>c</a:t>
            </a:r>
            <a:r>
              <a:rPr lang="en-GB" dirty="0" smtClean="0">
                <a:solidFill>
                  <a:srgbClr val="FF0000"/>
                </a:solidFill>
              </a:rPr>
              <a:t>oarse scan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GB" dirty="0" smtClean="0">
                <a:solidFill>
                  <a:srgbClr val="FF0000"/>
                </a:solidFill>
              </a:rPr>
              <a:t>Detailed finer scan</a:t>
            </a:r>
            <a:endParaRPr lang="en-GB" dirty="0" smtClean="0">
              <a:solidFill>
                <a:srgbClr val="FF0000"/>
              </a:solidFill>
            </a:endParaRPr>
          </a:p>
          <a:p>
            <a:pPr marL="914400" lvl="1" indent="-514350">
              <a:buFont typeface="+mj-lt"/>
              <a:buAutoNum type="arabicPeriod"/>
            </a:pPr>
            <a:r>
              <a:rPr lang="en-GB" dirty="0" smtClean="0">
                <a:solidFill>
                  <a:srgbClr val="FF0000"/>
                </a:solidFill>
              </a:rPr>
              <a:t>Cross check EPICs and HONDA</a:t>
            </a:r>
          </a:p>
          <a:p>
            <a:pPr marL="514350" indent="-514350">
              <a:buFont typeface="+mj-lt"/>
              <a:buAutoNum type="arabicPeriod" startAt="7"/>
            </a:pPr>
            <a:r>
              <a:rPr lang="en-GB" dirty="0" smtClean="0"/>
              <a:t>Upstream kicker calibrations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GB" dirty="0" smtClean="0">
                <a:solidFill>
                  <a:srgbClr val="FF0000"/>
                </a:solidFill>
              </a:rPr>
              <a:t>Single </a:t>
            </a:r>
            <a:r>
              <a:rPr lang="en-GB" dirty="0" smtClean="0">
                <a:solidFill>
                  <a:srgbClr val="FF0000"/>
                </a:solidFill>
              </a:rPr>
              <a:t>Bunch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GB" dirty="0" smtClean="0">
                <a:solidFill>
                  <a:srgbClr val="FF0000"/>
                </a:solidFill>
              </a:rPr>
              <a:t>Initial coarse scan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GB" dirty="0" smtClean="0">
                <a:solidFill>
                  <a:srgbClr val="FF0000"/>
                </a:solidFill>
              </a:rPr>
              <a:t>Detailed finer scan</a:t>
            </a:r>
            <a:endParaRPr lang="en-GB" dirty="0">
              <a:solidFill>
                <a:srgbClr val="FF0000"/>
              </a:solidFill>
            </a:endParaRPr>
          </a:p>
          <a:p>
            <a:pPr marL="914400" lvl="1" indent="-514350">
              <a:buFont typeface="+mj-lt"/>
              <a:buAutoNum type="arabicPeriod"/>
            </a:pPr>
            <a:r>
              <a:rPr lang="en-GB" dirty="0" smtClean="0">
                <a:solidFill>
                  <a:srgbClr val="FF0000"/>
                </a:solidFill>
              </a:rPr>
              <a:t>Cross </a:t>
            </a:r>
            <a:r>
              <a:rPr lang="en-GB" dirty="0" smtClean="0">
                <a:solidFill>
                  <a:srgbClr val="FF0000"/>
                </a:solidFill>
              </a:rPr>
              <a:t>check EPICs and HONDA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GB" dirty="0" smtClean="0">
                <a:solidFill>
                  <a:srgbClr val="FF0000"/>
                </a:solidFill>
              </a:rPr>
              <a:t>Retest Jan Results</a:t>
            </a:r>
          </a:p>
        </p:txBody>
      </p:sp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r>
              <a:rPr lang="en-GB" sz="1400" dirty="0" smtClean="0">
                <a:latin typeface="Calibri" pitchFamily="34" charset="0"/>
              </a:rPr>
              <a:t>5/7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 smtClean="0">
                <a:latin typeface="Calibri" pitchFamily="34" charset="0"/>
              </a:rPr>
              <a:t>01 March 2013</a:t>
            </a:r>
            <a:endParaRPr lang="en-GB" sz="1400" dirty="0">
              <a:latin typeface="Calibri" pitchFamily="34" charset="0"/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412" y="44624"/>
            <a:ext cx="1230039" cy="6122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7356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130622"/>
            <a:ext cx="6552728" cy="490066"/>
          </a:xfrm>
        </p:spPr>
        <p:txBody>
          <a:bodyPr>
            <a:normAutofit fontScale="90000"/>
          </a:bodyPr>
          <a:lstStyle/>
          <a:p>
            <a:r>
              <a:rPr lang="en-GB" dirty="0"/>
              <a:t>First Shift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908720"/>
            <a:ext cx="9107488" cy="5665118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 startAt="11"/>
            </a:pPr>
            <a:r>
              <a:rPr lang="en-GB" dirty="0" smtClean="0"/>
              <a:t>Switch to two bunch mode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GB" dirty="0" smtClean="0">
                <a:solidFill>
                  <a:srgbClr val="FF0000"/>
                </a:solidFill>
              </a:rPr>
              <a:t>Recalibrate IP BPMs</a:t>
            </a:r>
          </a:p>
          <a:p>
            <a:pPr marL="514350" indent="-514350">
              <a:buFont typeface="+mj-lt"/>
              <a:buAutoNum type="arabicPeriod" startAt="11"/>
            </a:pPr>
            <a:r>
              <a:rPr lang="en-GB" dirty="0" smtClean="0"/>
              <a:t>Measure the bunch to bunch correlations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GB" dirty="0" smtClean="0">
                <a:solidFill>
                  <a:srgbClr val="FF0000"/>
                </a:solidFill>
              </a:rPr>
              <a:t>See if tuning has improved correlations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GB" dirty="0" smtClean="0">
                <a:solidFill>
                  <a:srgbClr val="FF0000"/>
                </a:solidFill>
              </a:rPr>
              <a:t>Measure both upstream and downstream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GB" dirty="0" smtClean="0">
                <a:solidFill>
                  <a:srgbClr val="FF0000"/>
                </a:solidFill>
              </a:rPr>
              <a:t>If they’re bad try a </a:t>
            </a:r>
            <a:r>
              <a:rPr lang="en-GB" dirty="0" err="1" smtClean="0">
                <a:solidFill>
                  <a:srgbClr val="FF0000"/>
                </a:solidFill>
              </a:rPr>
              <a:t>ext</a:t>
            </a:r>
            <a:r>
              <a:rPr lang="en-GB" dirty="0" smtClean="0">
                <a:solidFill>
                  <a:srgbClr val="FF0000"/>
                </a:solidFill>
              </a:rPr>
              <a:t> kicker timing scan</a:t>
            </a:r>
            <a:endParaRPr lang="en-GB" dirty="0" smtClean="0">
              <a:solidFill>
                <a:srgbClr val="FF0000"/>
              </a:solidFill>
            </a:endParaRPr>
          </a:p>
        </p:txBody>
      </p:sp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r>
              <a:rPr lang="en-GB" sz="1400" dirty="0" smtClean="0">
                <a:latin typeface="Calibri" pitchFamily="34" charset="0"/>
              </a:rPr>
              <a:t>6/7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 smtClean="0">
                <a:latin typeface="Calibri" pitchFamily="34" charset="0"/>
              </a:rPr>
              <a:t>01 March 2013</a:t>
            </a:r>
            <a:endParaRPr lang="en-GB" sz="1400" dirty="0">
              <a:latin typeface="Calibri" pitchFamily="34" charset="0"/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412" y="44624"/>
            <a:ext cx="1230039" cy="6122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79268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130622"/>
            <a:ext cx="6552728" cy="490066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Post First Shift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908720"/>
            <a:ext cx="9107488" cy="5665118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GB" dirty="0" smtClean="0"/>
              <a:t>Look at results from first shift and decide how to proceed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GB" dirty="0" smtClean="0"/>
              <a:t>If we haven’t managed to get a good beam talk to ATF guys and try and understand why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GB" dirty="0" smtClean="0"/>
              <a:t>If we have maybe consider </a:t>
            </a:r>
            <a:r>
              <a:rPr lang="en-GB" dirty="0" err="1" smtClean="0"/>
              <a:t>ff</a:t>
            </a:r>
            <a:r>
              <a:rPr lang="en-GB" dirty="0" smtClean="0"/>
              <a:t> or </a:t>
            </a:r>
            <a:r>
              <a:rPr lang="en-GB" dirty="0" err="1" smtClean="0"/>
              <a:t>fb</a:t>
            </a:r>
            <a:r>
              <a:rPr lang="en-GB" dirty="0" smtClean="0"/>
              <a:t> if we can repeat the results</a:t>
            </a:r>
          </a:p>
        </p:txBody>
      </p:sp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r>
              <a:rPr lang="en-GB" sz="1400" dirty="0" smtClean="0">
                <a:latin typeface="Calibri" pitchFamily="34" charset="0"/>
              </a:rPr>
              <a:t>7/7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 smtClean="0">
                <a:latin typeface="Calibri" pitchFamily="34" charset="0"/>
              </a:rPr>
              <a:t>01 March 2013</a:t>
            </a:r>
            <a:endParaRPr lang="en-GB" sz="1400" dirty="0">
              <a:latin typeface="Calibri" pitchFamily="34" charset="0"/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412" y="44624"/>
            <a:ext cx="1230039" cy="6122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51162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1924</TotalTime>
  <Words>357</Words>
  <Application>Microsoft Office PowerPoint</Application>
  <PresentationFormat>On-screen Show (4:3)</PresentationFormat>
  <Paragraphs>78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March Trip Plan</vt:lpstr>
      <vt:lpstr>Pre Shift Checks</vt:lpstr>
      <vt:lpstr>Pre Shift Parasitic Work</vt:lpstr>
      <vt:lpstr>First Shift</vt:lpstr>
      <vt:lpstr>First Shift</vt:lpstr>
      <vt:lpstr>First Shift</vt:lpstr>
      <vt:lpstr>Post First Shift</vt:lpstr>
    </vt:vector>
  </TitlesOfParts>
  <Company>Oxford University Department Of Physics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LHeC</dc:title>
  <dc:creator>Windows User</dc:creator>
  <cp:lastModifiedBy>Windows User</cp:lastModifiedBy>
  <cp:revision>82</cp:revision>
  <dcterms:created xsi:type="dcterms:W3CDTF">2011-03-24T11:41:11Z</dcterms:created>
  <dcterms:modified xsi:type="dcterms:W3CDTF">2013-03-06T12:07:29Z</dcterms:modified>
</cp:coreProperties>
</file>