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256" r:id="rId2"/>
    <p:sldId id="268" r:id="rId3"/>
    <p:sldId id="258" r:id="rId4"/>
    <p:sldId id="264" r:id="rId5"/>
    <p:sldId id="265" r:id="rId6"/>
    <p:sldId id="266" r:id="rId7"/>
    <p:sldId id="262" r:id="rId8"/>
    <p:sldId id="260" r:id="rId9"/>
    <p:sldId id="259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A3B42-F528-4FAB-948C-4D0E2DB11D5D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B61E3-7904-420C-871A-87210B431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40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B61E3-7904-420C-871A-87210B4312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20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B61E3-7904-420C-871A-87210B4312F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6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304" y="6453336"/>
            <a:ext cx="249232" cy="214164"/>
          </a:xfr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F0A3CBD-229B-464A-A920-71AC219A02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‹#›</a:t>
            </a:fld>
            <a:endParaRPr lang="en-US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W.Wang-LCTPC Analysis Meeting</a:t>
            </a:r>
            <a:endParaRPr lang="en-US" dirty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3/26/2013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100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453336"/>
            <a:ext cx="249232" cy="214164"/>
          </a:xfrm>
        </p:spPr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W.Wang-LCTPC Analysis Meeting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F0A3CBD-229B-464A-A920-71AC219A02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Micromegas</a:t>
            </a:r>
            <a:r>
              <a:rPr lang="en-US" dirty="0"/>
              <a:t> </a:t>
            </a:r>
            <a:r>
              <a:rPr lang="en-US" dirty="0" smtClean="0"/>
              <a:t>Analysis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0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PROJETS\TPC\MEETINGS\2013\130211-15_VCI2013_Vienna\Nicholi\Time_Zero_Plot2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088" y="723259"/>
            <a:ext cx="7498772" cy="385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567769"/>
              </p:ext>
            </p:extLst>
          </p:nvPr>
        </p:nvGraphicFramePr>
        <p:xfrm>
          <a:off x="1547664" y="4514514"/>
          <a:ext cx="51816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3589"/>
                <a:gridCol w="1427211"/>
                <a:gridCol w="1295400"/>
                <a:gridCol w="1295400"/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B</a:t>
                      </a:r>
                      <a:r>
                        <a:rPr lang="fr-FR" sz="1600" baseline="-250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field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</a:t>
                      </a:r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(T)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E</a:t>
                      </a:r>
                      <a:r>
                        <a:rPr lang="fr-FR" sz="1600" baseline="-250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(V/cm)</a:t>
                      </a:r>
                      <a:endParaRPr lang="en-US" sz="1600" dirty="0" smtClean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</a:t>
                      </a:r>
                      <a:r>
                        <a:rPr lang="fr-FR" sz="1600" baseline="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Velocity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(cm/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  <a:sym typeface="Symbol"/>
                        </a:rPr>
                        <a:t>s)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Measured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Simulated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230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7.50±0.07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7,6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5.83±0.03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5,91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230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7.63±0.04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7,6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5.94±0.04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5,91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504" y="190381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Drift Velocity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5197189"/>
            <a:ext cx="1999913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David </a:t>
            </a:r>
            <a:r>
              <a:rPr lang="en-US" dirty="0" err="1" smtClean="0"/>
              <a:t>Attie</a:t>
            </a:r>
            <a:r>
              <a:rPr lang="en-US" dirty="0" smtClean="0"/>
              <a:t> VCI talk (Feb 2013)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3/26/2013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W.Wang-LCTPC Analysis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4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5"/>
          <a:stretch/>
        </p:blipFill>
        <p:spPr bwMode="auto">
          <a:xfrm>
            <a:off x="4334094" y="1124744"/>
            <a:ext cx="4421979" cy="3218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07504" y="116632"/>
            <a:ext cx="8928992" cy="843190"/>
            <a:chOff x="107504" y="116632"/>
            <a:chExt cx="8928992" cy="843190"/>
          </a:xfrm>
        </p:grpSpPr>
        <p:sp>
          <p:nvSpPr>
            <p:cNvPr id="8" name="Rounded Rectangle 7"/>
            <p:cNvSpPr/>
            <p:nvPr/>
          </p:nvSpPr>
          <p:spPr>
            <a:xfrm>
              <a:off x="107504" y="116632"/>
              <a:ext cx="8928992" cy="79208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504" y="190381"/>
              <a:ext cx="89289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/>
                <a:t>Drift </a:t>
              </a:r>
              <a:r>
                <a:rPr lang="en-US" sz="4400" b="1" dirty="0" smtClean="0"/>
                <a:t>Velocity</a:t>
              </a:r>
              <a:endParaRPr lang="en-US" sz="4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70466"/>
            <a:ext cx="3888432" cy="3126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6096" y="4573745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  </a:t>
            </a:r>
          </a:p>
          <a:p>
            <a:r>
              <a:rPr lang="en-US" dirty="0" smtClean="0"/>
              <a:t>B=1T  T=16,5</a:t>
            </a:r>
            <a:r>
              <a:rPr lang="en-US" baseline="30000" dirty="0" smtClean="0"/>
              <a:t>o</a:t>
            </a:r>
            <a:r>
              <a:rPr lang="en-US" dirty="0" smtClean="0"/>
              <a:t>C H2O:99ppm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457374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2009  </a:t>
            </a:r>
          </a:p>
          <a:p>
            <a:r>
              <a:rPr lang="en-US" dirty="0" smtClean="0"/>
              <a:t>B=0T  T=19</a:t>
            </a:r>
            <a:r>
              <a:rPr lang="en-US" baseline="30000" dirty="0" smtClean="0"/>
              <a:t>o</a:t>
            </a:r>
            <a:r>
              <a:rPr lang="en-US" dirty="0" smtClean="0"/>
              <a:t>C H2O:35ppm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5517232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270V/cm:   7.947 cm/</a:t>
            </a:r>
            <a:r>
              <a:rPr lang="en-US" dirty="0" smtClean="0">
                <a:sym typeface="Symbol"/>
              </a:rPr>
              <a:t>s</a:t>
            </a:r>
            <a:r>
              <a:rPr lang="en-US" dirty="0" smtClean="0"/>
              <a:t>(2009 Meas.)</a:t>
            </a:r>
          </a:p>
          <a:p>
            <a:r>
              <a:rPr lang="en-US" dirty="0" smtClean="0"/>
              <a:t>                     7.725cm</a:t>
            </a:r>
            <a:r>
              <a:rPr lang="en-US" dirty="0"/>
              <a:t>/</a:t>
            </a:r>
            <a:r>
              <a:rPr lang="en-US" dirty="0">
                <a:sym typeface="Symbol"/>
              </a:rPr>
              <a:t></a:t>
            </a:r>
            <a:r>
              <a:rPr lang="en-US" dirty="0" smtClean="0">
                <a:sym typeface="Symbol"/>
              </a:rPr>
              <a:t>s</a:t>
            </a:r>
            <a:r>
              <a:rPr lang="en-US" dirty="0" smtClean="0"/>
              <a:t>(2013 Meas.)</a:t>
            </a:r>
            <a:r>
              <a:rPr lang="en-US" dirty="0"/>
              <a:t> </a:t>
            </a:r>
            <a:r>
              <a:rPr lang="en-US" dirty="0" smtClean="0"/>
              <a:t>           7.817cm</a:t>
            </a:r>
            <a:r>
              <a:rPr lang="en-US" dirty="0"/>
              <a:t>/</a:t>
            </a:r>
            <a:r>
              <a:rPr lang="en-US" dirty="0">
                <a:sym typeface="Symbol"/>
              </a:rPr>
              <a:t></a:t>
            </a:r>
            <a:r>
              <a:rPr lang="en-US" dirty="0" smtClean="0">
                <a:sym typeface="Symbol"/>
              </a:rPr>
              <a:t>s</a:t>
            </a:r>
            <a:r>
              <a:rPr lang="en-US" dirty="0" smtClean="0"/>
              <a:t>(</a:t>
            </a:r>
            <a:r>
              <a:rPr lang="en-US" dirty="0" err="1" smtClean="0"/>
              <a:t>Sim</a:t>
            </a:r>
            <a:r>
              <a:rPr lang="en-US" dirty="0" smtClean="0"/>
              <a:t>.)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35696" y="5373216"/>
            <a:ext cx="6192688" cy="93610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2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07504" y="116632"/>
            <a:ext cx="8928992" cy="843190"/>
            <a:chOff x="107504" y="116632"/>
            <a:chExt cx="8928992" cy="843190"/>
          </a:xfrm>
        </p:grpSpPr>
        <p:sp>
          <p:nvSpPr>
            <p:cNvPr id="7" name="Rounded Rectangle 6"/>
            <p:cNvSpPr/>
            <p:nvPr/>
          </p:nvSpPr>
          <p:spPr>
            <a:xfrm>
              <a:off x="107504" y="116632"/>
              <a:ext cx="8928992" cy="79208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7504" y="190381"/>
              <a:ext cx="89289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cs typeface="Times New Roman" pitchFamily="18" charset="0"/>
                </a:rPr>
                <a:t>PRF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36636"/>
            <a:ext cx="4240362" cy="23595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284719" y="1338783"/>
                <a:ext cx="4363227" cy="920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𝑃𝑅𝐹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𝑙𝑛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2(1−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719" y="1338783"/>
                <a:ext cx="4363227" cy="9201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2" y="3496215"/>
            <a:ext cx="4315880" cy="24016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375" y="3501008"/>
            <a:ext cx="3951571" cy="2510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899592" y="3284984"/>
            <a:ext cx="86409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259632" y="3135571"/>
            <a:ext cx="2160240" cy="1805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24720" y="249289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a=1, b is the FWHM of a </a:t>
            </a:r>
            <a:r>
              <a:rPr lang="en-US" dirty="0" err="1" smtClean="0"/>
              <a:t>Lorentzian</a:t>
            </a:r>
            <a:endParaRPr lang="en-US" dirty="0" smtClean="0"/>
          </a:p>
          <a:p>
            <a:r>
              <a:rPr lang="en-US" dirty="0" smtClean="0"/>
              <a:t>For a=0, b is the FWHM of a Gaussian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43608" y="6011194"/>
            <a:ext cx="2664296" cy="37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B=1T</a:t>
            </a:r>
            <a:endParaRPr lang="en-US" dirty="0"/>
          </a:p>
        </p:txBody>
      </p:sp>
      <p:sp>
        <p:nvSpPr>
          <p:cNvPr id="21" name="Double Bracket 20"/>
          <p:cNvSpPr/>
          <p:nvPr/>
        </p:nvSpPr>
        <p:spPr>
          <a:xfrm>
            <a:off x="4634480" y="2564904"/>
            <a:ext cx="3663704" cy="504057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3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504" y="190381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Z Scan (B=1T</a:t>
            </a:r>
            <a:r>
              <a:rPr lang="en-US" sz="4400" b="1" dirty="0"/>
              <a:t>)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825" y="1412777"/>
            <a:ext cx="5221760" cy="3788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53669" y="597983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Z=15cm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1"/>
          <a:stretch/>
        </p:blipFill>
        <p:spPr bwMode="auto">
          <a:xfrm>
            <a:off x="113509" y="959822"/>
            <a:ext cx="4033559" cy="496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07504" y="116632"/>
            <a:ext cx="8928992" cy="843190"/>
            <a:chOff x="107504" y="116632"/>
            <a:chExt cx="8928992" cy="843190"/>
          </a:xfrm>
        </p:grpSpPr>
        <p:sp>
          <p:nvSpPr>
            <p:cNvPr id="11" name="Rounded Rectangle 10"/>
            <p:cNvSpPr/>
            <p:nvPr/>
          </p:nvSpPr>
          <p:spPr>
            <a:xfrm>
              <a:off x="107504" y="116632"/>
              <a:ext cx="8928992" cy="79208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7504" y="190381"/>
              <a:ext cx="89289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4400" b="1" dirty="0">
                <a:cs typeface="Times New Roman" pitchFamily="18" charset="0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7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504" y="190381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Z Scan (B=1T</a:t>
            </a:r>
            <a:r>
              <a:rPr lang="en-US" sz="4400" b="1" dirty="0"/>
              <a:t>)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7504" y="116632"/>
            <a:ext cx="8928992" cy="843190"/>
            <a:chOff x="107504" y="116632"/>
            <a:chExt cx="8928992" cy="843190"/>
          </a:xfrm>
        </p:grpSpPr>
        <p:sp>
          <p:nvSpPr>
            <p:cNvPr id="8" name="Rounded Rectangle 7"/>
            <p:cNvSpPr/>
            <p:nvPr/>
          </p:nvSpPr>
          <p:spPr>
            <a:xfrm>
              <a:off x="107504" y="116632"/>
              <a:ext cx="8928992" cy="79208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504" y="190381"/>
              <a:ext cx="89289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4400" b="1" dirty="0" smtClean="0">
                <a:cs typeface="Times New Roman" pitchFamily="18" charset="0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03" y="1484784"/>
            <a:ext cx="3291496" cy="460851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52638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423" y="1916832"/>
            <a:ext cx="4426263" cy="295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07504" y="116632"/>
            <a:ext cx="8928992" cy="843190"/>
            <a:chOff x="107504" y="116632"/>
            <a:chExt cx="8928992" cy="843190"/>
          </a:xfrm>
        </p:grpSpPr>
        <p:sp>
          <p:nvSpPr>
            <p:cNvPr id="8" name="Rounded Rectangle 7"/>
            <p:cNvSpPr/>
            <p:nvPr/>
          </p:nvSpPr>
          <p:spPr>
            <a:xfrm>
              <a:off x="107504" y="116632"/>
              <a:ext cx="8928992" cy="79208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504" y="190381"/>
              <a:ext cx="89289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/>
                <a:t>Momentum Scan (B=1T</a:t>
              </a:r>
              <a:r>
                <a:rPr lang="en-US" sz="4400" b="1" dirty="0"/>
                <a:t>)</a:t>
              </a:r>
              <a:endParaRPr lang="en-US" sz="4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4" y="915447"/>
            <a:ext cx="4139952" cy="30116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927059"/>
            <a:ext cx="3672409" cy="26642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47664" y="207153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Beam Mom. = 5GeV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185" y="1412776"/>
            <a:ext cx="435593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25" y="908720"/>
            <a:ext cx="4211960" cy="285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84" y="3861048"/>
            <a:ext cx="4266333" cy="257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07504" y="116632"/>
            <a:ext cx="8928992" cy="843190"/>
            <a:chOff x="107504" y="116632"/>
            <a:chExt cx="8928992" cy="843190"/>
          </a:xfrm>
        </p:grpSpPr>
        <p:sp>
          <p:nvSpPr>
            <p:cNvPr id="9" name="Rounded Rectangle 8"/>
            <p:cNvSpPr/>
            <p:nvPr/>
          </p:nvSpPr>
          <p:spPr>
            <a:xfrm>
              <a:off x="107504" y="116632"/>
              <a:ext cx="8928992" cy="79208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7504" y="190381"/>
              <a:ext cx="89289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/>
                <a:t>Gain Scan</a:t>
              </a:r>
              <a:endParaRPr lang="en-US" sz="4400" b="1" dirty="0">
                <a:cs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004048" y="4941168"/>
            <a:ext cx="3456384" cy="127727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en-US" dirty="0" smtClean="0"/>
              <a:t>For pitch </a:t>
            </a:r>
            <a:r>
              <a:rPr lang="en-US" dirty="0"/>
              <a:t>6.84 mm </a:t>
            </a:r>
            <a:r>
              <a:rPr lang="fr-FR" dirty="0"/>
              <a:t>5 </a:t>
            </a:r>
            <a:r>
              <a:rPr lang="fr-FR" dirty="0" err="1"/>
              <a:t>GeV</a:t>
            </a:r>
            <a:r>
              <a:rPr lang="fr-FR" dirty="0"/>
              <a:t> </a:t>
            </a:r>
            <a:r>
              <a:rPr lang="fr-FR" dirty="0" smtClean="0"/>
              <a:t>e-</a:t>
            </a:r>
            <a:r>
              <a:rPr lang="en-US" dirty="0" smtClean="0"/>
              <a:t>Expectations </a:t>
            </a:r>
            <a:r>
              <a:rPr lang="en-US" dirty="0"/>
              <a:t>for </a:t>
            </a:r>
            <a:r>
              <a:rPr lang="en-US" dirty="0" err="1"/>
              <a:t>Ntot</a:t>
            </a:r>
            <a:r>
              <a:rPr lang="en-US" dirty="0"/>
              <a:t>: </a:t>
            </a:r>
            <a:r>
              <a:rPr lang="en-US" dirty="0" smtClean="0"/>
              <a:t>61.9</a:t>
            </a:r>
          </a:p>
          <a:p>
            <a:pPr fontAlgn="base"/>
            <a:r>
              <a:rPr lang="en-US" dirty="0"/>
              <a:t> </a:t>
            </a:r>
            <a:r>
              <a:rPr lang="en-US" dirty="0" smtClean="0"/>
              <a:t>( P</a:t>
            </a:r>
            <a:r>
              <a:rPr lang="en-US" dirty="0"/>
              <a:t>. Colas   -  FJPPL-FCPPL-LCTPC Analysis </a:t>
            </a:r>
            <a:r>
              <a:rPr lang="en-US" dirty="0" smtClean="0"/>
              <a:t>meeting  talk in 2010)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628800"/>
            <a:ext cx="510222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2" y="1124744"/>
            <a:ext cx="3771661" cy="273630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3/26/2013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3CBD-229B-464A-A920-71AC219A0275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07504" y="116632"/>
            <a:ext cx="8928992" cy="843190"/>
            <a:chOff x="107504" y="116632"/>
            <a:chExt cx="8928992" cy="843190"/>
          </a:xfrm>
        </p:grpSpPr>
        <p:sp>
          <p:nvSpPr>
            <p:cNvPr id="9" name="Rounded Rectangle 8"/>
            <p:cNvSpPr/>
            <p:nvPr/>
          </p:nvSpPr>
          <p:spPr>
            <a:xfrm>
              <a:off x="107504" y="116632"/>
              <a:ext cx="8928992" cy="792088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7504" y="190381"/>
              <a:ext cx="89289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/>
                <a:t>Phi Scan (B=1T)</a:t>
              </a:r>
              <a:endParaRPr lang="en-US" sz="4400" b="1" dirty="0">
                <a:cs typeface="Times New Roman" pitchFamily="18" charset="0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381642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W.Wang-LCTPC Analysis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1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386</TotalTime>
  <Words>233</Words>
  <Application>Microsoft Office PowerPoint</Application>
  <PresentationFormat>On-screen Show (4:3)</PresentationFormat>
  <Paragraphs>74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Micromegas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47</cp:revision>
  <dcterms:created xsi:type="dcterms:W3CDTF">2013-03-25T14:23:52Z</dcterms:created>
  <dcterms:modified xsi:type="dcterms:W3CDTF">2013-03-26T12:58:56Z</dcterms:modified>
</cp:coreProperties>
</file>