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0"/>
  </p:notesMasterIdLst>
  <p:sldIdLst>
    <p:sldId id="277" r:id="rId2"/>
    <p:sldId id="369" r:id="rId3"/>
    <p:sldId id="337" r:id="rId4"/>
    <p:sldId id="374" r:id="rId5"/>
    <p:sldId id="372" r:id="rId6"/>
    <p:sldId id="373" r:id="rId7"/>
    <p:sldId id="375" r:id="rId8"/>
    <p:sldId id="376"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7AC3CCA-C797-4891-BE02-D94E43425B78}" styleName="Medium Style 4">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w="12700" cmpd="sng">
              <a:solidFill>
                <a:schemeClr val="dk1"/>
              </a:solid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25400" cmpd="sng">
              <a:solidFill>
                <a:schemeClr val="dk1"/>
              </a:solidFill>
            </a:ln>
          </a:top>
        </a:tcBdr>
        <a:fill>
          <a:solidFill>
            <a:schemeClr val="dk1">
              <a:tint val="20000"/>
            </a:schemeClr>
          </a:solidFill>
        </a:fill>
      </a:tcStyle>
    </a:lastRow>
    <a:firstRow>
      <a:tcTxStyle b="on"/>
      <a:tcStyle>
        <a:tcBdr/>
        <a:fill>
          <a:solidFill>
            <a:schemeClr val="dk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59" autoAdjust="0"/>
    <p:restoredTop sz="86387" autoAdjust="0"/>
  </p:normalViewPr>
  <p:slideViewPr>
    <p:cSldViewPr snapToGrid="0" snapToObjects="1">
      <p:cViewPr>
        <p:scale>
          <a:sx n="70" d="100"/>
          <a:sy n="70" d="100"/>
        </p:scale>
        <p:origin x="-612" y="120"/>
      </p:cViewPr>
      <p:guideLst>
        <p:guide orient="horz" pos="2160"/>
        <p:guide pos="2880"/>
      </p:guideLst>
    </p:cSldViewPr>
  </p:slideViewPr>
  <p:outlineViewPr>
    <p:cViewPr>
      <p:scale>
        <a:sx n="33" d="100"/>
        <a:sy n="33" d="100"/>
      </p:scale>
      <p:origin x="0" y="5490"/>
    </p:cViewPr>
  </p:outlineViewPr>
  <p:notesTextViewPr>
    <p:cViewPr>
      <p:scale>
        <a:sx n="100" d="100"/>
        <a:sy n="100" d="100"/>
      </p:scale>
      <p:origin x="0" y="0"/>
    </p:cViewPr>
  </p:notesTextViewPr>
  <p:sorterViewPr>
    <p:cViewPr>
      <p:scale>
        <a:sx n="80" d="100"/>
        <a:sy n="80" d="100"/>
      </p:scale>
      <p:origin x="0" y="0"/>
    </p:cViewPr>
  </p:sorterViewPr>
  <p:notesViewPr>
    <p:cSldViewPr snapToGrid="0" snapToObjects="1">
      <p:cViewPr varScale="1">
        <p:scale>
          <a:sx n="57" d="100"/>
          <a:sy n="57" d="100"/>
        </p:scale>
        <p:origin x="-2802" y="-8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5CC1DEB-CAAA-47B6-8924-E375E341ADEF}" type="datetimeFigureOut">
              <a:rPr lang="en-US" smtClean="0"/>
              <a:t>3/11/2013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A66711-5ADA-453F-81BD-CC02E25D8D65}" type="slidenum">
              <a:rPr lang="en-US" smtClean="0"/>
              <a:t>‹#›</a:t>
            </a:fld>
            <a:endParaRPr lang="en-US"/>
          </a:p>
        </p:txBody>
      </p:sp>
    </p:spTree>
    <p:extLst>
      <p:ext uri="{BB962C8B-B14F-4D97-AF65-F5344CB8AC3E}">
        <p14:creationId xmlns:p14="http://schemas.microsoft.com/office/powerpoint/2010/main" val="35983582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smtClean="0">
                <a:solidFill>
                  <a:schemeClr val="tx1"/>
                </a:solidFill>
                <a:effectLst/>
                <a:latin typeface="+mn-lt"/>
                <a:ea typeface="+mn-ea"/>
                <a:cs typeface="+mn-cs"/>
              </a:rPr>
              <a:t> </a:t>
            </a:r>
            <a:endParaRPr lang="en-US" dirty="0"/>
          </a:p>
        </p:txBody>
      </p:sp>
      <p:sp>
        <p:nvSpPr>
          <p:cNvPr id="4" name="Slide Number Placeholder 3"/>
          <p:cNvSpPr>
            <a:spLocks noGrp="1"/>
          </p:cNvSpPr>
          <p:nvPr>
            <p:ph type="sldNum" sz="quarter" idx="10"/>
          </p:nvPr>
        </p:nvSpPr>
        <p:spPr/>
        <p:txBody>
          <a:bodyPr/>
          <a:lstStyle/>
          <a:p>
            <a:fld id="{0CA66711-5ADA-453F-81BD-CC02E25D8D65}" type="slidenum">
              <a:rPr lang="en-US" smtClean="0"/>
              <a:t>1</a:t>
            </a:fld>
            <a:endParaRPr lang="en-US"/>
          </a:p>
        </p:txBody>
      </p:sp>
    </p:spTree>
    <p:extLst>
      <p:ext uri="{BB962C8B-B14F-4D97-AF65-F5344CB8AC3E}">
        <p14:creationId xmlns:p14="http://schemas.microsoft.com/office/powerpoint/2010/main" val="11163861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CA66711-5ADA-453F-81BD-CC02E25D8D65}" type="slidenum">
              <a:rPr lang="en-US" smtClean="0"/>
              <a:t>3</a:t>
            </a:fld>
            <a:endParaRPr lang="en-US"/>
          </a:p>
        </p:txBody>
      </p:sp>
    </p:spTree>
    <p:extLst>
      <p:ext uri="{BB962C8B-B14F-4D97-AF65-F5344CB8AC3E}">
        <p14:creationId xmlns:p14="http://schemas.microsoft.com/office/powerpoint/2010/main" val="18639615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6" descr="ilccolor"/>
          <p:cNvPicPr>
            <a:picLocks noChangeAspect="1" noChangeArrowheads="1"/>
          </p:cNvPicPr>
          <p:nvPr/>
        </p:nvPicPr>
        <p:blipFill>
          <a:blip r:embed="rId2"/>
          <a:srcRect/>
          <a:stretch>
            <a:fillRect/>
          </a:stretch>
        </p:blipFill>
        <p:spPr bwMode="auto">
          <a:xfrm>
            <a:off x="0" y="152400"/>
            <a:ext cx="1219200" cy="796925"/>
          </a:xfrm>
          <a:prstGeom prst="rect">
            <a:avLst/>
          </a:prstGeom>
          <a:noFill/>
          <a:ln w="9525">
            <a:noFill/>
            <a:miter lim="800000"/>
            <a:headEnd/>
            <a:tailEnd/>
          </a:ln>
        </p:spPr>
      </p:pic>
      <p:pic>
        <p:nvPicPr>
          <p:cNvPr id="5" name="Picture 7" descr="1024_greendot_divider"/>
          <p:cNvPicPr>
            <a:picLocks noChangeAspect="1" noChangeArrowheads="1"/>
          </p:cNvPicPr>
          <p:nvPr/>
        </p:nvPicPr>
        <p:blipFill>
          <a:blip r:embed="rId3"/>
          <a:srcRect/>
          <a:stretch>
            <a:fillRect/>
          </a:stretch>
        </p:blipFill>
        <p:spPr bwMode="auto">
          <a:xfrm>
            <a:off x="1295400" y="838200"/>
            <a:ext cx="7848600" cy="153988"/>
          </a:xfrm>
          <a:prstGeom prst="rect">
            <a:avLst/>
          </a:prstGeom>
          <a:noFill/>
          <a:ln w="9525">
            <a:noFill/>
            <a:miter lim="800000"/>
            <a:headEnd/>
            <a:tailEnd/>
          </a:ln>
        </p:spPr>
      </p:pic>
      <p:sp>
        <p:nvSpPr>
          <p:cNvPr id="6" name="Text Box 8"/>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fontAlgn="auto">
              <a:spcBef>
                <a:spcPct val="50000"/>
              </a:spcBef>
              <a:spcAft>
                <a:spcPts val="0"/>
              </a:spcAft>
              <a:defRPr/>
            </a:pPr>
            <a:endParaRPr lang="en-US" sz="2400">
              <a:latin typeface="+mn-lt"/>
              <a:ea typeface="+mn-ea"/>
              <a:cs typeface="+mn-cs"/>
            </a:endParaRPr>
          </a:p>
        </p:txBody>
      </p:sp>
      <p:sp>
        <p:nvSpPr>
          <p:cNvPr id="7" name="Text Box 9"/>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fontAlgn="auto">
              <a:spcBef>
                <a:spcPct val="50000"/>
              </a:spcBef>
              <a:spcAft>
                <a:spcPts val="0"/>
              </a:spcAft>
              <a:defRPr/>
            </a:pPr>
            <a:endParaRPr lang="en-US" sz="2400">
              <a:latin typeface="+mn-lt"/>
              <a:ea typeface="+mn-ea"/>
              <a:cs typeface="+mn-cs"/>
            </a:endParaRPr>
          </a:p>
        </p:txBody>
      </p:sp>
      <p:pic>
        <p:nvPicPr>
          <p:cNvPr id="8" name="Picture 11" descr="1024_greendot_divider"/>
          <p:cNvPicPr>
            <a:picLocks noChangeAspect="1" noChangeArrowheads="1"/>
          </p:cNvPicPr>
          <p:nvPr/>
        </p:nvPicPr>
        <p:blipFill>
          <a:blip r:embed="rId3"/>
          <a:srcRect/>
          <a:stretch>
            <a:fillRect/>
          </a:stretch>
        </p:blipFill>
        <p:spPr bwMode="auto">
          <a:xfrm>
            <a:off x="0" y="6096000"/>
            <a:ext cx="9144000" cy="179388"/>
          </a:xfrm>
          <a:prstGeom prst="rect">
            <a:avLst/>
          </a:prstGeom>
          <a:noFill/>
          <a:ln w="9525">
            <a:noFill/>
            <a:miter lim="800000"/>
            <a:headEnd/>
            <a:tailEnd/>
          </a:ln>
        </p:spPr>
      </p:pic>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smtClean="0"/>
              <a:t>Click to edit Master subtitle style</a:t>
            </a:r>
            <a:endParaRPr lang="en-GB"/>
          </a:p>
        </p:txBody>
      </p:sp>
      <p:sp>
        <p:nvSpPr>
          <p:cNvPr id="5130" name="Rectangle 10"/>
          <p:cNvSpPr>
            <a:spLocks noGrp="1" noChangeArrowheads="1"/>
          </p:cNvSpPr>
          <p:nvPr>
            <p:ph type="ctrTitle"/>
          </p:nvPr>
        </p:nvSpPr>
        <p:spPr>
          <a:xfrm>
            <a:off x="762000" y="2286000"/>
            <a:ext cx="7772400" cy="1143000"/>
          </a:xfrm>
        </p:spPr>
        <p:txBody>
          <a:bodyPr/>
          <a:lstStyle>
            <a:lvl1pPr>
              <a:defRPr sz="4800"/>
            </a:lvl1pPr>
          </a:lstStyle>
          <a:p>
            <a:r>
              <a:rPr lang="en-US" smtClean="0"/>
              <a:t>Click to edit Master title style</a:t>
            </a:r>
            <a:endParaRPr lang="en-GB"/>
          </a:p>
        </p:txBody>
      </p:sp>
      <p:sp>
        <p:nvSpPr>
          <p:cNvPr id="9" name="Rectangle 3"/>
          <p:cNvSpPr>
            <a:spLocks noGrp="1" noChangeArrowheads="1"/>
          </p:cNvSpPr>
          <p:nvPr>
            <p:ph type="dt" sz="half" idx="10"/>
          </p:nvPr>
        </p:nvSpPr>
        <p:spPr>
          <a:xfrm>
            <a:off x="0" y="6248400"/>
            <a:ext cx="3124200" cy="457200"/>
          </a:xfrm>
        </p:spPr>
        <p:txBody>
          <a:bodyPr/>
          <a:lstStyle>
            <a:lvl1pPr>
              <a:defRPr/>
            </a:lvl1pPr>
          </a:lstStyle>
          <a:p>
            <a:r>
              <a:rPr lang="en-US" smtClean="0"/>
              <a:t>2013-03-12</a:t>
            </a:r>
            <a:endParaRPr lang="en-US"/>
          </a:p>
        </p:txBody>
      </p:sp>
      <p:sp>
        <p:nvSpPr>
          <p:cNvPr id="10" name="Rectangle 4"/>
          <p:cNvSpPr>
            <a:spLocks noGrp="1" noChangeArrowheads="1"/>
          </p:cNvSpPr>
          <p:nvPr>
            <p:ph type="ftr" sz="quarter" idx="11"/>
          </p:nvPr>
        </p:nvSpPr>
        <p:spPr>
          <a:xfrm>
            <a:off x="3124200" y="6248400"/>
            <a:ext cx="2895600" cy="457200"/>
          </a:xfrm>
        </p:spPr>
        <p:txBody>
          <a:bodyPr/>
          <a:lstStyle>
            <a:lvl1pPr>
              <a:defRPr/>
            </a:lvl1pPr>
          </a:lstStyle>
          <a:p>
            <a:r>
              <a:rPr lang="en-US" smtClean="0"/>
              <a:t>LCC TB (M. Ross, SLAC)</a:t>
            </a:r>
            <a:endParaRPr lang="en-US"/>
          </a:p>
        </p:txBody>
      </p:sp>
      <p:sp>
        <p:nvSpPr>
          <p:cNvPr id="11" name="Rectangle 5"/>
          <p:cNvSpPr>
            <a:spLocks noGrp="1" noChangeArrowheads="1"/>
          </p:cNvSpPr>
          <p:nvPr>
            <p:ph type="sldNum" sz="quarter" idx="12"/>
          </p:nvPr>
        </p:nvSpPr>
        <p:spPr>
          <a:xfrm>
            <a:off x="6553200" y="6248400"/>
            <a:ext cx="2362200" cy="457200"/>
          </a:xfrm>
        </p:spPr>
        <p:txBody>
          <a:bodyPr/>
          <a:lstStyle>
            <a:lvl1pPr>
              <a:defRPr/>
            </a:lvl1pPr>
          </a:lstStyle>
          <a:p>
            <a:fld id="{AAB6FA28-7AEC-3F43-9C2D-3DB969CFEC6A}" type="slidenum">
              <a:rPr lang="en-US" smtClean="0"/>
              <a:t>‹#›</a:t>
            </a:fld>
            <a:endParaRPr lang="en-US"/>
          </a:p>
        </p:txBody>
      </p:sp>
    </p:spTree>
  </p:cSld>
  <p:clrMapOvr>
    <a:masterClrMapping/>
  </p:clrMapOvr>
  <p:transition>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smtClean="0"/>
              <a:t>2013-03-12</a:t>
            </a:r>
            <a:endParaRPr lang="en-US"/>
          </a:p>
        </p:txBody>
      </p:sp>
      <p:sp>
        <p:nvSpPr>
          <p:cNvPr id="5" name="Rectangle 4"/>
          <p:cNvSpPr>
            <a:spLocks noGrp="1" noChangeArrowheads="1"/>
          </p:cNvSpPr>
          <p:nvPr>
            <p:ph type="ftr" sz="quarter" idx="11"/>
          </p:nvPr>
        </p:nvSpPr>
        <p:spPr>
          <a:ln/>
        </p:spPr>
        <p:txBody>
          <a:bodyPr/>
          <a:lstStyle>
            <a:lvl1pPr>
              <a:defRPr/>
            </a:lvl1pPr>
          </a:lstStyle>
          <a:p>
            <a:r>
              <a:rPr lang="en-US" smtClean="0"/>
              <a:t>LCC TB (M. Ross, SLAC)</a:t>
            </a:r>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76200"/>
            <a:ext cx="1943100" cy="6096000"/>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76200"/>
            <a:ext cx="5676900" cy="60960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3"/>
          <p:cNvSpPr>
            <a:spLocks noGrp="1" noChangeArrowheads="1"/>
          </p:cNvSpPr>
          <p:nvPr>
            <p:ph type="dt" sz="half" idx="10"/>
          </p:nvPr>
        </p:nvSpPr>
        <p:spPr>
          <a:ln/>
        </p:spPr>
        <p:txBody>
          <a:bodyPr/>
          <a:lstStyle>
            <a:lvl1pPr>
              <a:defRPr/>
            </a:lvl1pPr>
          </a:lstStyle>
          <a:p>
            <a:r>
              <a:rPr lang="en-US" smtClean="0"/>
              <a:t>2013-03-12</a:t>
            </a:r>
            <a:endParaRPr lang="en-US"/>
          </a:p>
        </p:txBody>
      </p:sp>
      <p:sp>
        <p:nvSpPr>
          <p:cNvPr id="5" name="Rectangle 4"/>
          <p:cNvSpPr>
            <a:spLocks noGrp="1" noChangeArrowheads="1"/>
          </p:cNvSpPr>
          <p:nvPr>
            <p:ph type="ftr" sz="quarter" idx="11"/>
          </p:nvPr>
        </p:nvSpPr>
        <p:spPr>
          <a:ln/>
        </p:spPr>
        <p:txBody>
          <a:bodyPr/>
          <a:lstStyle>
            <a:lvl1pPr>
              <a:defRPr/>
            </a:lvl1pPr>
          </a:lstStyle>
          <a:p>
            <a:r>
              <a:rPr lang="en-US" smtClean="0"/>
              <a:t>LCC TB (M. Ross, SLAC)</a:t>
            </a:r>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1pPr>
              <a:defRPr b="1"/>
            </a:lvl1pPr>
            <a:lvl2pPr>
              <a:defRPr b="0"/>
            </a:lvl2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Rectangle 3"/>
          <p:cNvSpPr>
            <a:spLocks noGrp="1" noChangeArrowheads="1"/>
          </p:cNvSpPr>
          <p:nvPr>
            <p:ph type="dt" sz="half" idx="10"/>
          </p:nvPr>
        </p:nvSpPr>
        <p:spPr>
          <a:ln/>
        </p:spPr>
        <p:txBody>
          <a:bodyPr/>
          <a:lstStyle>
            <a:lvl1pPr>
              <a:defRPr/>
            </a:lvl1pPr>
          </a:lstStyle>
          <a:p>
            <a:r>
              <a:rPr lang="en-US" smtClean="0"/>
              <a:t>2013-03-12</a:t>
            </a:r>
            <a:endParaRPr lang="en-US"/>
          </a:p>
        </p:txBody>
      </p:sp>
      <p:sp>
        <p:nvSpPr>
          <p:cNvPr id="5" name="Rectangle 4"/>
          <p:cNvSpPr>
            <a:spLocks noGrp="1" noChangeArrowheads="1"/>
          </p:cNvSpPr>
          <p:nvPr>
            <p:ph type="ftr" sz="quarter" idx="11"/>
          </p:nvPr>
        </p:nvSpPr>
        <p:spPr>
          <a:xfrm>
            <a:off x="2348753" y="6400800"/>
            <a:ext cx="4446494" cy="457200"/>
          </a:xfrm>
          <a:ln/>
        </p:spPr>
        <p:txBody>
          <a:bodyPr/>
          <a:lstStyle>
            <a:lvl1pPr>
              <a:defRPr sz="1200" b="0"/>
            </a:lvl1pPr>
          </a:lstStyle>
          <a:p>
            <a:r>
              <a:rPr lang="en-US" smtClean="0"/>
              <a:t>LCC TB (M. Ross, SLAC)</a:t>
            </a:r>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3"/>
          <p:cNvSpPr>
            <a:spLocks noGrp="1" noChangeArrowheads="1"/>
          </p:cNvSpPr>
          <p:nvPr>
            <p:ph type="dt" sz="half" idx="10"/>
          </p:nvPr>
        </p:nvSpPr>
        <p:spPr>
          <a:ln/>
        </p:spPr>
        <p:txBody>
          <a:bodyPr/>
          <a:lstStyle>
            <a:lvl1pPr>
              <a:defRPr/>
            </a:lvl1pPr>
          </a:lstStyle>
          <a:p>
            <a:r>
              <a:rPr lang="en-US" smtClean="0"/>
              <a:t>2013-03-12</a:t>
            </a:r>
            <a:endParaRPr lang="en-US"/>
          </a:p>
        </p:txBody>
      </p:sp>
      <p:sp>
        <p:nvSpPr>
          <p:cNvPr id="5" name="Rectangle 4"/>
          <p:cNvSpPr>
            <a:spLocks noGrp="1" noChangeArrowheads="1"/>
          </p:cNvSpPr>
          <p:nvPr>
            <p:ph type="ftr" sz="quarter" idx="11"/>
          </p:nvPr>
        </p:nvSpPr>
        <p:spPr>
          <a:ln/>
        </p:spPr>
        <p:txBody>
          <a:bodyPr/>
          <a:lstStyle>
            <a:lvl1pPr>
              <a:defRPr/>
            </a:lvl1pPr>
          </a:lstStyle>
          <a:p>
            <a:r>
              <a:rPr lang="en-US" smtClean="0"/>
              <a:t>LCC TB (M. Ross, SLAC)</a:t>
            </a:r>
            <a:endParaRPr lang="en-US"/>
          </a:p>
        </p:txBody>
      </p:sp>
      <p:sp>
        <p:nvSpPr>
          <p:cNvPr id="6"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371600"/>
            <a:ext cx="3810000" cy="4800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3"/>
          <p:cNvSpPr>
            <a:spLocks noGrp="1" noChangeArrowheads="1"/>
          </p:cNvSpPr>
          <p:nvPr>
            <p:ph type="dt" sz="half" idx="10"/>
          </p:nvPr>
        </p:nvSpPr>
        <p:spPr>
          <a:ln/>
        </p:spPr>
        <p:txBody>
          <a:bodyPr/>
          <a:lstStyle>
            <a:lvl1pPr>
              <a:defRPr/>
            </a:lvl1pPr>
          </a:lstStyle>
          <a:p>
            <a:r>
              <a:rPr lang="en-US" smtClean="0"/>
              <a:t>2013-03-12</a:t>
            </a:r>
            <a:endParaRPr lang="en-US"/>
          </a:p>
        </p:txBody>
      </p:sp>
      <p:sp>
        <p:nvSpPr>
          <p:cNvPr id="6" name="Rectangle 4"/>
          <p:cNvSpPr>
            <a:spLocks noGrp="1" noChangeArrowheads="1"/>
          </p:cNvSpPr>
          <p:nvPr>
            <p:ph type="ftr" sz="quarter" idx="11"/>
          </p:nvPr>
        </p:nvSpPr>
        <p:spPr>
          <a:ln/>
        </p:spPr>
        <p:txBody>
          <a:bodyPr/>
          <a:lstStyle>
            <a:lvl1pPr>
              <a:defRPr sz="1100" b="0"/>
            </a:lvl1pPr>
          </a:lstStyle>
          <a:p>
            <a:r>
              <a:rPr lang="en-US" smtClean="0"/>
              <a:t>LCC TB (M. Ross, SLAC)</a:t>
            </a:r>
            <a:endParaRPr lang="en-US"/>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3"/>
          <p:cNvSpPr>
            <a:spLocks noGrp="1" noChangeArrowheads="1"/>
          </p:cNvSpPr>
          <p:nvPr>
            <p:ph type="dt" sz="half" idx="10"/>
          </p:nvPr>
        </p:nvSpPr>
        <p:spPr>
          <a:ln/>
        </p:spPr>
        <p:txBody>
          <a:bodyPr/>
          <a:lstStyle>
            <a:lvl1pPr>
              <a:defRPr/>
            </a:lvl1pPr>
          </a:lstStyle>
          <a:p>
            <a:r>
              <a:rPr lang="en-US" smtClean="0"/>
              <a:t>2013-03-12</a:t>
            </a:r>
            <a:endParaRPr lang="en-US"/>
          </a:p>
        </p:txBody>
      </p:sp>
      <p:sp>
        <p:nvSpPr>
          <p:cNvPr id="8" name="Rectangle 4"/>
          <p:cNvSpPr>
            <a:spLocks noGrp="1" noChangeArrowheads="1"/>
          </p:cNvSpPr>
          <p:nvPr>
            <p:ph type="ftr" sz="quarter" idx="11"/>
          </p:nvPr>
        </p:nvSpPr>
        <p:spPr>
          <a:ln/>
        </p:spPr>
        <p:txBody>
          <a:bodyPr/>
          <a:lstStyle>
            <a:lvl1pPr>
              <a:defRPr/>
            </a:lvl1pPr>
          </a:lstStyle>
          <a:p>
            <a:r>
              <a:rPr lang="en-US" smtClean="0"/>
              <a:t>LCC TB (M. Ross, SLAC)</a:t>
            </a:r>
            <a:endParaRPr lang="en-US"/>
          </a:p>
        </p:txBody>
      </p:sp>
      <p:sp>
        <p:nvSpPr>
          <p:cNvPr id="9"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3"/>
          <p:cNvSpPr>
            <a:spLocks noGrp="1" noChangeArrowheads="1"/>
          </p:cNvSpPr>
          <p:nvPr>
            <p:ph type="dt" sz="half" idx="10"/>
          </p:nvPr>
        </p:nvSpPr>
        <p:spPr>
          <a:ln/>
        </p:spPr>
        <p:txBody>
          <a:bodyPr/>
          <a:lstStyle>
            <a:lvl1pPr>
              <a:defRPr/>
            </a:lvl1pPr>
          </a:lstStyle>
          <a:p>
            <a:r>
              <a:rPr lang="en-US" smtClean="0"/>
              <a:t>2013-03-12</a:t>
            </a:r>
            <a:endParaRPr lang="en-US"/>
          </a:p>
        </p:txBody>
      </p:sp>
      <p:sp>
        <p:nvSpPr>
          <p:cNvPr id="4" name="Rectangle 4"/>
          <p:cNvSpPr>
            <a:spLocks noGrp="1" noChangeArrowheads="1"/>
          </p:cNvSpPr>
          <p:nvPr>
            <p:ph type="ftr" sz="quarter" idx="11"/>
          </p:nvPr>
        </p:nvSpPr>
        <p:spPr>
          <a:ln/>
        </p:spPr>
        <p:txBody>
          <a:bodyPr/>
          <a:lstStyle>
            <a:lvl1pPr>
              <a:defRPr/>
            </a:lvl1pPr>
          </a:lstStyle>
          <a:p>
            <a:r>
              <a:rPr lang="en-US" smtClean="0"/>
              <a:t>LCC TB (M. Ross, SLAC)</a:t>
            </a:r>
            <a:endParaRPr lang="en-US"/>
          </a:p>
        </p:txBody>
      </p:sp>
      <p:sp>
        <p:nvSpPr>
          <p:cNvPr id="5"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r>
              <a:rPr lang="en-US" smtClean="0"/>
              <a:t>2013-03-12</a:t>
            </a:r>
            <a:endParaRPr lang="en-US"/>
          </a:p>
        </p:txBody>
      </p:sp>
      <p:sp>
        <p:nvSpPr>
          <p:cNvPr id="3" name="Rectangle 4"/>
          <p:cNvSpPr>
            <a:spLocks noGrp="1" noChangeArrowheads="1"/>
          </p:cNvSpPr>
          <p:nvPr>
            <p:ph type="ftr" sz="quarter" idx="11"/>
          </p:nvPr>
        </p:nvSpPr>
        <p:spPr>
          <a:ln/>
        </p:spPr>
        <p:txBody>
          <a:bodyPr/>
          <a:lstStyle>
            <a:lvl1pPr>
              <a:defRPr/>
            </a:lvl1pPr>
          </a:lstStyle>
          <a:p>
            <a:r>
              <a:rPr lang="en-US" smtClean="0"/>
              <a:t>LCC TB (M. Ross, SLAC)</a:t>
            </a:r>
            <a:endParaRPr lang="en-US"/>
          </a:p>
        </p:txBody>
      </p:sp>
      <p:sp>
        <p:nvSpPr>
          <p:cNvPr id="4"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smtClean="0"/>
              <a:t>2013-03-12</a:t>
            </a:r>
            <a:endParaRPr lang="en-US"/>
          </a:p>
        </p:txBody>
      </p:sp>
      <p:sp>
        <p:nvSpPr>
          <p:cNvPr id="6" name="Rectangle 4"/>
          <p:cNvSpPr>
            <a:spLocks noGrp="1" noChangeArrowheads="1"/>
          </p:cNvSpPr>
          <p:nvPr>
            <p:ph type="ftr" sz="quarter" idx="11"/>
          </p:nvPr>
        </p:nvSpPr>
        <p:spPr>
          <a:ln/>
        </p:spPr>
        <p:txBody>
          <a:bodyPr/>
          <a:lstStyle>
            <a:lvl1pPr>
              <a:defRPr/>
            </a:lvl1pPr>
          </a:lstStyle>
          <a:p>
            <a:r>
              <a:rPr lang="en-US" smtClean="0"/>
              <a:t>LCC TB (M. Ross, SLAC)</a:t>
            </a:r>
            <a:endParaRPr lang="en-US"/>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Drag picture to placeholder or click icon to add</a:t>
            </a:r>
            <a:endParaRPr lang="en-GB"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3"/>
          <p:cNvSpPr>
            <a:spLocks noGrp="1" noChangeArrowheads="1"/>
          </p:cNvSpPr>
          <p:nvPr>
            <p:ph type="dt" sz="half" idx="10"/>
          </p:nvPr>
        </p:nvSpPr>
        <p:spPr>
          <a:ln/>
        </p:spPr>
        <p:txBody>
          <a:bodyPr/>
          <a:lstStyle>
            <a:lvl1pPr>
              <a:defRPr/>
            </a:lvl1pPr>
          </a:lstStyle>
          <a:p>
            <a:r>
              <a:rPr lang="en-US" smtClean="0"/>
              <a:t>2013-03-12</a:t>
            </a:r>
            <a:endParaRPr lang="en-US"/>
          </a:p>
        </p:txBody>
      </p:sp>
      <p:sp>
        <p:nvSpPr>
          <p:cNvPr id="6" name="Rectangle 4"/>
          <p:cNvSpPr>
            <a:spLocks noGrp="1" noChangeArrowheads="1"/>
          </p:cNvSpPr>
          <p:nvPr>
            <p:ph type="ftr" sz="quarter" idx="11"/>
          </p:nvPr>
        </p:nvSpPr>
        <p:spPr>
          <a:ln/>
        </p:spPr>
        <p:txBody>
          <a:bodyPr/>
          <a:lstStyle>
            <a:lvl1pPr>
              <a:defRPr/>
            </a:lvl1pPr>
          </a:lstStyle>
          <a:p>
            <a:r>
              <a:rPr lang="en-US" smtClean="0"/>
              <a:t>LCC TB (M. Ross, SLAC)</a:t>
            </a:r>
            <a:endParaRPr lang="en-US"/>
          </a:p>
        </p:txBody>
      </p:sp>
      <p:sp>
        <p:nvSpPr>
          <p:cNvPr id="7" name="Rectangle 5"/>
          <p:cNvSpPr>
            <a:spLocks noGrp="1" noChangeArrowheads="1"/>
          </p:cNvSpPr>
          <p:nvPr>
            <p:ph type="sldNum" sz="quarter" idx="12"/>
          </p:nvPr>
        </p:nvSpPr>
        <p:spPr>
          <a:ln/>
        </p:spPr>
        <p:txBody>
          <a:bodyPr/>
          <a:lstStyle>
            <a:lvl1pPr>
              <a:defRPr/>
            </a:lvl1pPr>
          </a:lstStyle>
          <a:p>
            <a:fld id="{AAB6FA28-7AEC-3F43-9C2D-3DB969CFEC6A}" type="slidenum">
              <a:rPr lang="en-US" smtClean="0"/>
              <a:t>‹#›</a:t>
            </a:fld>
            <a:endParaRPr lang="en-US"/>
          </a:p>
        </p:txBody>
      </p:sp>
    </p:spTree>
  </p:cSld>
  <p:clrMapOvr>
    <a:masterClrMapping/>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body" idx="1"/>
          </p:nvPr>
        </p:nvSpPr>
        <p:spPr bwMode="auto">
          <a:xfrm>
            <a:off x="685800" y="1371600"/>
            <a:ext cx="7772400" cy="48006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p:txBody>
      </p:sp>
      <p:sp>
        <p:nvSpPr>
          <p:cNvPr id="4099" name="Rectangle 3"/>
          <p:cNvSpPr>
            <a:spLocks noGrp="1" noChangeArrowheads="1"/>
          </p:cNvSpPr>
          <p:nvPr>
            <p:ph type="dt" sz="half" idx="2"/>
          </p:nvPr>
        </p:nvSpPr>
        <p:spPr bwMode="auto">
          <a:xfrm>
            <a:off x="381000" y="6400800"/>
            <a:ext cx="24384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defRPr sz="1200"/>
            </a:lvl1pPr>
          </a:lstStyle>
          <a:p>
            <a:r>
              <a:rPr lang="en-US" smtClean="0"/>
              <a:t>2013-03-12</a:t>
            </a:r>
            <a:endParaRPr lang="en-US"/>
          </a:p>
        </p:txBody>
      </p:sp>
      <p:sp>
        <p:nvSpPr>
          <p:cNvPr id="4100" name="Rectangle 4"/>
          <p:cNvSpPr>
            <a:spLocks noGrp="1" noChangeArrowheads="1"/>
          </p:cNvSpPr>
          <p:nvPr>
            <p:ph type="ftr" sz="quarter" idx="3"/>
          </p:nvPr>
        </p:nvSpPr>
        <p:spPr bwMode="auto">
          <a:xfrm>
            <a:off x="3124200" y="6400800"/>
            <a:ext cx="28956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fontAlgn="base">
              <a:spcBef>
                <a:spcPts val="0"/>
              </a:spcBef>
              <a:spcAft>
                <a:spcPts val="0"/>
              </a:spcAft>
              <a:defRPr sz="1600" b="1">
                <a:solidFill>
                  <a:srgbClr val="23346C"/>
                </a:solidFill>
                <a:latin typeface="+mn-lt"/>
                <a:ea typeface="+mn-ea"/>
                <a:cs typeface="+mn-cs"/>
              </a:defRPr>
            </a:lvl1pPr>
          </a:lstStyle>
          <a:p>
            <a:r>
              <a:rPr lang="en-US" smtClean="0"/>
              <a:t>LCC TB (M. Ross, SLAC)</a:t>
            </a:r>
            <a:endParaRPr lang="en-US"/>
          </a:p>
        </p:txBody>
      </p:sp>
      <p:sp>
        <p:nvSpPr>
          <p:cNvPr id="4101" name="Rectangle 5"/>
          <p:cNvSpPr>
            <a:spLocks noGrp="1" noChangeArrowheads="1"/>
          </p:cNvSpPr>
          <p:nvPr>
            <p:ph type="sldNum" sz="quarter" idx="4"/>
          </p:nvPr>
        </p:nvSpPr>
        <p:spPr bwMode="auto">
          <a:xfrm>
            <a:off x="6553200" y="6400800"/>
            <a:ext cx="1905000" cy="457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r">
              <a:defRPr sz="1400"/>
            </a:lvl1pPr>
          </a:lstStyle>
          <a:p>
            <a:fld id="{AAB6FA28-7AEC-3F43-9C2D-3DB969CFEC6A}" type="slidenum">
              <a:rPr lang="en-US" smtClean="0"/>
              <a:t>‹#›</a:t>
            </a:fld>
            <a:endParaRPr lang="en-US"/>
          </a:p>
        </p:txBody>
      </p:sp>
      <p:sp>
        <p:nvSpPr>
          <p:cNvPr id="4102" name="Text Box 6"/>
          <p:cNvSpPr txBox="1">
            <a:spLocks noChangeArrowheads="1"/>
          </p:cNvSpPr>
          <p:nvPr/>
        </p:nvSpPr>
        <p:spPr bwMode="auto">
          <a:xfrm>
            <a:off x="1295400" y="0"/>
            <a:ext cx="7620000" cy="457200"/>
          </a:xfrm>
          <a:prstGeom prst="rect">
            <a:avLst/>
          </a:prstGeom>
          <a:noFill/>
          <a:ln w="9525">
            <a:noFill/>
            <a:miter lim="800000"/>
            <a:headEnd/>
            <a:tailEnd/>
          </a:ln>
          <a:effectLst/>
        </p:spPr>
        <p:txBody>
          <a:bodyPr>
            <a:spAutoFit/>
          </a:bodyPr>
          <a:lstStyle/>
          <a:p>
            <a:pPr fontAlgn="auto">
              <a:spcBef>
                <a:spcPct val="50000"/>
              </a:spcBef>
              <a:spcAft>
                <a:spcPts val="0"/>
              </a:spcAft>
              <a:defRPr/>
            </a:pPr>
            <a:endParaRPr lang="en-US" sz="2400">
              <a:latin typeface="+mn-lt"/>
              <a:ea typeface="+mn-ea"/>
              <a:cs typeface="+mn-cs"/>
            </a:endParaRPr>
          </a:p>
        </p:txBody>
      </p:sp>
      <p:sp>
        <p:nvSpPr>
          <p:cNvPr id="4103" name="Text Box 7"/>
          <p:cNvSpPr txBox="1">
            <a:spLocks noChangeArrowheads="1"/>
          </p:cNvSpPr>
          <p:nvPr/>
        </p:nvSpPr>
        <p:spPr bwMode="auto">
          <a:xfrm>
            <a:off x="1828800" y="0"/>
            <a:ext cx="6629400" cy="457200"/>
          </a:xfrm>
          <a:prstGeom prst="rect">
            <a:avLst/>
          </a:prstGeom>
          <a:noFill/>
          <a:ln w="9525">
            <a:noFill/>
            <a:miter lim="800000"/>
            <a:headEnd/>
            <a:tailEnd/>
          </a:ln>
          <a:effectLst/>
        </p:spPr>
        <p:txBody>
          <a:bodyPr>
            <a:spAutoFit/>
          </a:bodyPr>
          <a:lstStyle/>
          <a:p>
            <a:pPr fontAlgn="auto">
              <a:spcBef>
                <a:spcPct val="50000"/>
              </a:spcBef>
              <a:spcAft>
                <a:spcPts val="0"/>
              </a:spcAft>
              <a:defRPr/>
            </a:pPr>
            <a:endParaRPr lang="en-US" sz="2400">
              <a:latin typeface="+mn-lt"/>
              <a:ea typeface="+mn-ea"/>
              <a:cs typeface="+mn-cs"/>
            </a:endParaRPr>
          </a:p>
        </p:txBody>
      </p:sp>
      <p:sp>
        <p:nvSpPr>
          <p:cNvPr id="2056" name="Rectangle 8"/>
          <p:cNvSpPr>
            <a:spLocks noGrp="1" noChangeArrowheads="1"/>
          </p:cNvSpPr>
          <p:nvPr>
            <p:ph type="title"/>
          </p:nvPr>
        </p:nvSpPr>
        <p:spPr bwMode="auto">
          <a:xfrm>
            <a:off x="1295400" y="76200"/>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GB"/>
          </a:p>
        </p:txBody>
      </p:sp>
      <p:pic>
        <p:nvPicPr>
          <p:cNvPr id="2057" name="Picture 9" descr="1024_greendot_divider"/>
          <p:cNvPicPr>
            <a:picLocks noChangeAspect="1" noChangeArrowheads="1"/>
          </p:cNvPicPr>
          <p:nvPr/>
        </p:nvPicPr>
        <p:blipFill>
          <a:blip r:embed="rId13"/>
          <a:srcRect/>
          <a:stretch>
            <a:fillRect/>
          </a:stretch>
        </p:blipFill>
        <p:spPr bwMode="auto">
          <a:xfrm>
            <a:off x="0" y="6248400"/>
            <a:ext cx="9144000" cy="179388"/>
          </a:xfrm>
          <a:prstGeom prst="rect">
            <a:avLst/>
          </a:prstGeom>
          <a:noFill/>
          <a:ln w="9525">
            <a:noFill/>
            <a:miter lim="800000"/>
            <a:headEnd/>
            <a:tailEnd/>
          </a:ln>
        </p:spPr>
      </p:pic>
      <p:pic>
        <p:nvPicPr>
          <p:cNvPr id="2058" name="Picture 10" descr="ilccolor"/>
          <p:cNvPicPr>
            <a:picLocks noChangeAspect="1" noChangeArrowheads="1"/>
          </p:cNvPicPr>
          <p:nvPr/>
        </p:nvPicPr>
        <p:blipFill>
          <a:blip r:embed="rId14"/>
          <a:srcRect/>
          <a:stretch>
            <a:fillRect/>
          </a:stretch>
        </p:blipFill>
        <p:spPr bwMode="auto">
          <a:xfrm>
            <a:off x="0" y="152400"/>
            <a:ext cx="1219200" cy="796925"/>
          </a:xfrm>
          <a:prstGeom prst="rect">
            <a:avLst/>
          </a:prstGeom>
          <a:noFill/>
          <a:ln w="9525">
            <a:noFill/>
            <a:miter lim="800000"/>
            <a:headEnd/>
            <a:tailEnd/>
          </a:ln>
        </p:spPr>
      </p:pic>
      <p:pic>
        <p:nvPicPr>
          <p:cNvPr id="2059" name="Picture 11" descr="1024_greendot_divider"/>
          <p:cNvPicPr>
            <a:picLocks noChangeAspect="1" noChangeArrowheads="1"/>
          </p:cNvPicPr>
          <p:nvPr/>
        </p:nvPicPr>
        <p:blipFill>
          <a:blip r:embed="rId13"/>
          <a:srcRect/>
          <a:stretch>
            <a:fillRect/>
          </a:stretch>
        </p:blipFill>
        <p:spPr bwMode="auto">
          <a:xfrm>
            <a:off x="1295400" y="838200"/>
            <a:ext cx="7848600" cy="153988"/>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fade/>
  </p:transition>
  <p:hf hdr="0"/>
  <p:txStyles>
    <p:title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p:titleStyle>
    <p:bodyStyle>
      <a:lvl1pPr marL="342900" indent="-342900" algn="l" rtl="0" eaLnBrk="1" fontAlgn="base" hangingPunct="1">
        <a:spcBef>
          <a:spcPct val="20000"/>
        </a:spcBef>
        <a:spcAft>
          <a:spcPct val="0"/>
        </a:spcAft>
        <a:buChar char="•"/>
        <a:defRPr sz="2800">
          <a:solidFill>
            <a:srgbClr val="23346C"/>
          </a:solidFill>
          <a:latin typeface="+mn-lt"/>
          <a:ea typeface="+mn-ea"/>
          <a:cs typeface="+mn-cs"/>
        </a:defRPr>
      </a:lvl1pPr>
      <a:lvl2pPr marL="742950" indent="-285750" algn="l" rtl="0" eaLnBrk="1" fontAlgn="base" hangingPunct="1">
        <a:spcBef>
          <a:spcPct val="20000"/>
        </a:spcBef>
        <a:spcAft>
          <a:spcPct val="0"/>
        </a:spcAft>
        <a:buChar char="–"/>
        <a:defRPr sz="2400" b="1">
          <a:solidFill>
            <a:srgbClr val="23346C"/>
          </a:solidFill>
          <a:latin typeface="+mn-lt"/>
          <a:ea typeface="+mn-ea"/>
          <a:cs typeface="+mn-cs"/>
        </a:defRPr>
      </a:lvl2pPr>
      <a:lvl3pPr marL="1143000" indent="-228600" algn="l" rtl="0" eaLnBrk="1" fontAlgn="base" hangingPunct="1">
        <a:spcBef>
          <a:spcPct val="20000"/>
        </a:spcBef>
        <a:spcAft>
          <a:spcPct val="0"/>
        </a:spcAft>
        <a:buChar char="•"/>
        <a:defRPr sz="2000">
          <a:solidFill>
            <a:schemeClr val="tx1"/>
          </a:solidFill>
          <a:latin typeface="+mn-lt"/>
          <a:ea typeface="+mn-ea"/>
          <a:cs typeface="+mn-cs"/>
        </a:defRPr>
      </a:lvl3pPr>
      <a:lvl4pPr marL="1600200" indent="-228600" algn="l" rtl="0" eaLnBrk="1" fontAlgn="base" hangingPunct="1">
        <a:spcBef>
          <a:spcPct val="20000"/>
        </a:spcBef>
        <a:spcAft>
          <a:spcPct val="0"/>
        </a:spcAft>
        <a:buChar char="–"/>
        <a:defRPr sz="2000">
          <a:solidFill>
            <a:schemeClr val="tx1"/>
          </a:solidFill>
          <a:latin typeface="+mn-lt"/>
          <a:ea typeface="+mn-ea"/>
          <a:cs typeface="+mn-cs"/>
        </a:defRPr>
      </a:lvl4pPr>
      <a:lvl5pPr marL="2057400" indent="-228600" algn="l" rtl="0" eaLnBrk="1" fontAlgn="base" hangingPunct="1">
        <a:spcBef>
          <a:spcPct val="20000"/>
        </a:spcBef>
        <a:spcAft>
          <a:spcPct val="0"/>
        </a:spcAft>
        <a:buChar char="»"/>
        <a:defRPr sz="2000">
          <a:solidFill>
            <a:schemeClr val="tx1"/>
          </a:solidFill>
          <a:latin typeface="+mn-lt"/>
          <a:ea typeface="+mn-ea"/>
          <a:cs typeface="+mn-cs"/>
        </a:defRPr>
      </a:lvl5pPr>
      <a:lvl6pPr marL="2514600" indent="-228600" algn="l" rtl="0" eaLnBrk="1" fontAlgn="base" hangingPunct="1">
        <a:spcBef>
          <a:spcPct val="20000"/>
        </a:spcBef>
        <a:spcAft>
          <a:spcPct val="0"/>
        </a:spcAft>
        <a:buChar char="»"/>
        <a:defRPr sz="2000">
          <a:solidFill>
            <a:schemeClr val="tx1"/>
          </a:solidFill>
          <a:latin typeface="+mn-lt"/>
          <a:ea typeface="+mn-ea"/>
          <a:cs typeface="+mn-cs"/>
        </a:defRPr>
      </a:lvl6pPr>
      <a:lvl7pPr marL="2971800" indent="-228600" algn="l" rtl="0" eaLnBrk="1" fontAlgn="base" hangingPunct="1">
        <a:spcBef>
          <a:spcPct val="20000"/>
        </a:spcBef>
        <a:spcAft>
          <a:spcPct val="0"/>
        </a:spcAft>
        <a:buChar char="»"/>
        <a:defRPr sz="2000">
          <a:solidFill>
            <a:schemeClr val="tx1"/>
          </a:solidFill>
          <a:latin typeface="+mn-lt"/>
          <a:ea typeface="+mn-ea"/>
          <a:cs typeface="+mn-cs"/>
        </a:defRPr>
      </a:lvl7pPr>
      <a:lvl8pPr marL="3429000" indent="-228600" algn="l" rtl="0" eaLnBrk="1" fontAlgn="base" hangingPunct="1">
        <a:spcBef>
          <a:spcPct val="20000"/>
        </a:spcBef>
        <a:spcAft>
          <a:spcPct val="0"/>
        </a:spcAft>
        <a:buChar char="»"/>
        <a:defRPr sz="2000">
          <a:solidFill>
            <a:schemeClr val="tx1"/>
          </a:solidFill>
          <a:latin typeface="+mn-lt"/>
          <a:ea typeface="+mn-ea"/>
          <a:cs typeface="+mn-cs"/>
        </a:defRPr>
      </a:lvl8pPr>
      <a:lvl9pPr marL="3886200" indent="-228600" algn="l" rtl="0" eaLnBrk="1" fontAlgn="base" hangingPunct="1">
        <a:spcBef>
          <a:spcPct val="20000"/>
        </a:spcBef>
        <a:spcAft>
          <a:spcPct val="0"/>
        </a:spcAft>
        <a:buChar char="»"/>
        <a:defRPr sz="20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cience.energy.gov/~/media/hep/hepap/pdf/march-2013/Full_PresentationCFworkshopRosner.pdf"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hyperlink" Target="https://indico.cern.ch/conferenceTimeTable.py?confId=233944"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indico.fnal.gov/conferenceDisplay.py?confId=6326"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サブタイトル 1"/>
          <p:cNvSpPr>
            <a:spLocks noGrp="1"/>
          </p:cNvSpPr>
          <p:nvPr>
            <p:ph type="subTitle" idx="1"/>
          </p:nvPr>
        </p:nvSpPr>
        <p:spPr>
          <a:xfrm>
            <a:off x="1371600" y="2952046"/>
            <a:ext cx="6400800" cy="1903733"/>
          </a:xfrm>
          <a:ln>
            <a:noFill/>
          </a:ln>
        </p:spPr>
        <p:txBody>
          <a:bodyPr/>
          <a:lstStyle/>
          <a:p>
            <a:r>
              <a:rPr kumimoji="1" lang="en-US" altLang="ja-JP" sz="2400" dirty="0" smtClean="0"/>
              <a:t>M. </a:t>
            </a:r>
            <a:r>
              <a:rPr kumimoji="1" lang="en-US" altLang="ja-JP" sz="2400" dirty="0" smtClean="0"/>
              <a:t>Ross</a:t>
            </a:r>
            <a:endParaRPr kumimoji="1" lang="en-US" altLang="ja-JP" sz="2400" dirty="0" smtClean="0"/>
          </a:p>
        </p:txBody>
      </p:sp>
      <p:sp>
        <p:nvSpPr>
          <p:cNvPr id="3" name="タイトル 2"/>
          <p:cNvSpPr>
            <a:spLocks noGrp="1"/>
          </p:cNvSpPr>
          <p:nvPr>
            <p:ph type="ctrTitle"/>
          </p:nvPr>
        </p:nvSpPr>
        <p:spPr>
          <a:xfrm>
            <a:off x="762000" y="1434073"/>
            <a:ext cx="7772400" cy="1321001"/>
          </a:xfrm>
          <a:solidFill>
            <a:srgbClr val="CCFFCC"/>
          </a:solidFill>
          <a:ln>
            <a:solidFill>
              <a:srgbClr val="008000"/>
            </a:solidFill>
          </a:ln>
        </p:spPr>
        <p:txBody>
          <a:bodyPr/>
          <a:lstStyle/>
          <a:p>
            <a:r>
              <a:rPr kumimoji="1" lang="en-US" altLang="ja-JP" sz="4000" dirty="0" smtClean="0"/>
              <a:t>US ‘Snowmass’ Study – </a:t>
            </a:r>
            <a:br>
              <a:rPr kumimoji="1" lang="en-US" altLang="ja-JP" sz="4000" dirty="0" smtClean="0"/>
            </a:br>
            <a:r>
              <a:rPr kumimoji="1" lang="en-US" altLang="ja-JP" sz="4000" dirty="0" smtClean="0"/>
              <a:t>CSS 2013</a:t>
            </a:r>
            <a:endParaRPr kumimoji="1" lang="ja-JP" altLang="en-US" sz="4000" dirty="0"/>
          </a:p>
        </p:txBody>
      </p:sp>
      <p:sp>
        <p:nvSpPr>
          <p:cNvPr id="5" name="Date Placeholder 4"/>
          <p:cNvSpPr>
            <a:spLocks noGrp="1"/>
          </p:cNvSpPr>
          <p:nvPr>
            <p:ph type="dt" sz="half" idx="10"/>
          </p:nvPr>
        </p:nvSpPr>
        <p:spPr/>
        <p:txBody>
          <a:bodyPr/>
          <a:lstStyle/>
          <a:p>
            <a:r>
              <a:rPr lang="en-US" smtClean="0"/>
              <a:t>2013-03-12</a:t>
            </a:r>
            <a:endParaRPr lang="en-US"/>
          </a:p>
        </p:txBody>
      </p:sp>
      <p:sp>
        <p:nvSpPr>
          <p:cNvPr id="6" name="Footer Placeholder 5"/>
          <p:cNvSpPr>
            <a:spLocks noGrp="1"/>
          </p:cNvSpPr>
          <p:nvPr>
            <p:ph type="ftr" sz="quarter" idx="11"/>
          </p:nvPr>
        </p:nvSpPr>
        <p:spPr/>
        <p:txBody>
          <a:bodyPr/>
          <a:lstStyle/>
          <a:p>
            <a:r>
              <a:rPr lang="en-US" sz="1200" smtClean="0"/>
              <a:t>LCC ILC-TB (M. Ross, SLAC)</a:t>
            </a:r>
            <a:endParaRPr lang="en-US" sz="1200" dirty="0"/>
          </a:p>
        </p:txBody>
      </p:sp>
      <p:sp>
        <p:nvSpPr>
          <p:cNvPr id="7" name="Slide Number Placeholder 6"/>
          <p:cNvSpPr>
            <a:spLocks noGrp="1"/>
          </p:cNvSpPr>
          <p:nvPr>
            <p:ph type="sldNum" sz="quarter" idx="12"/>
          </p:nvPr>
        </p:nvSpPr>
        <p:spPr/>
        <p:txBody>
          <a:bodyPr/>
          <a:lstStyle/>
          <a:p>
            <a:fld id="{AAB6FA28-7AEC-3F43-9C2D-3DB969CFEC6A}" type="slidenum">
              <a:rPr lang="en-US" smtClean="0"/>
              <a:t>1</a:t>
            </a:fld>
            <a:endParaRPr lang="en-US"/>
          </a:p>
        </p:txBody>
      </p:sp>
      <p:sp>
        <p:nvSpPr>
          <p:cNvPr id="4" name="TextBox 3"/>
          <p:cNvSpPr txBox="1"/>
          <p:nvPr/>
        </p:nvSpPr>
        <p:spPr>
          <a:xfrm>
            <a:off x="856593" y="4130543"/>
            <a:ext cx="7677807" cy="1938992"/>
          </a:xfrm>
          <a:prstGeom prst="rect">
            <a:avLst/>
          </a:prstGeom>
          <a:solidFill>
            <a:srgbClr val="FFFF00"/>
          </a:solidFill>
          <a:ln w="38100">
            <a:solidFill>
              <a:schemeClr val="tx1"/>
            </a:solidFill>
          </a:ln>
        </p:spPr>
        <p:txBody>
          <a:bodyPr wrap="square" rtlCol="0">
            <a:spAutoFit/>
          </a:bodyPr>
          <a:lstStyle/>
          <a:p>
            <a:pPr algn="ctr"/>
            <a:r>
              <a:rPr lang="en-US" sz="2400" b="1" u="sng" dirty="0">
                <a:solidFill>
                  <a:srgbClr val="7030A0"/>
                </a:solidFill>
              </a:rPr>
              <a:t>‘bottoms-up’ process managed by </a:t>
            </a:r>
            <a:r>
              <a:rPr lang="en-US" sz="2400" b="1" u="sng" dirty="0" smtClean="0">
                <a:solidFill>
                  <a:srgbClr val="7030A0"/>
                </a:solidFill>
              </a:rPr>
              <a:t>APS-DPF</a:t>
            </a:r>
            <a:endParaRPr lang="en-US" sz="2400" b="1" u="sng" dirty="0" smtClean="0">
              <a:solidFill>
                <a:srgbClr val="7030A0"/>
              </a:solidFill>
            </a:endParaRPr>
          </a:p>
          <a:p>
            <a:pPr algn="ctr"/>
            <a:r>
              <a:rPr lang="en-US" sz="2400" dirty="0" smtClean="0"/>
              <a:t>CSS 2013 Update given to HEPAP yesterday</a:t>
            </a:r>
          </a:p>
          <a:p>
            <a:pPr algn="ctr"/>
            <a:r>
              <a:rPr lang="en-US" sz="2400" dirty="0" smtClean="0"/>
              <a:t>J. </a:t>
            </a:r>
            <a:r>
              <a:rPr lang="en-US" sz="2400" dirty="0" err="1" smtClean="0"/>
              <a:t>Rosner</a:t>
            </a:r>
            <a:endParaRPr lang="en-US" sz="2400" dirty="0" smtClean="0"/>
          </a:p>
          <a:p>
            <a:pPr algn="ctr"/>
            <a:r>
              <a:rPr lang="en-US" sz="2400" dirty="0">
                <a:hlinkClick r:id="rId3"/>
              </a:rPr>
              <a:t>http://science.energy.gov/~/</a:t>
            </a:r>
            <a:r>
              <a:rPr lang="en-US" sz="2400" dirty="0" smtClean="0">
                <a:hlinkClick r:id="rId3"/>
              </a:rPr>
              <a:t>media/hep/hepap/pdf/march-2013/Full_PresentationCFworkshopRosner.pdf</a:t>
            </a:r>
            <a:r>
              <a:rPr lang="en-US" sz="2400" dirty="0" smtClean="0"/>
              <a:t> </a:t>
            </a:r>
          </a:p>
        </p:txBody>
      </p:sp>
    </p:spTree>
    <p:extLst>
      <p:ext uri="{BB962C8B-B14F-4D97-AF65-F5344CB8AC3E}">
        <p14:creationId xmlns:p14="http://schemas.microsoft.com/office/powerpoint/2010/main" val="29978573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a:xfrm>
            <a:off x="685800" y="3687245"/>
            <a:ext cx="7772400" cy="2863680"/>
          </a:xfrm>
          <a:ln>
            <a:solidFill>
              <a:schemeClr val="tx1"/>
            </a:solidFill>
          </a:ln>
        </p:spPr>
        <p:txBody>
          <a:bodyPr/>
          <a:lstStyle/>
          <a:p>
            <a:r>
              <a:rPr lang="en-US" sz="2400" dirty="0" smtClean="0"/>
              <a:t>Relevant Groups: </a:t>
            </a:r>
          </a:p>
          <a:p>
            <a:pPr lvl="1"/>
            <a:r>
              <a:rPr lang="en-US" sz="2000" dirty="0" smtClean="0"/>
              <a:t>Energy Frontier</a:t>
            </a:r>
          </a:p>
          <a:p>
            <a:pPr lvl="1"/>
            <a:r>
              <a:rPr lang="en-US" sz="2000" dirty="0" smtClean="0"/>
              <a:t>Frontier Capabilities </a:t>
            </a:r>
            <a:r>
              <a:rPr lang="en-US" sz="2000" dirty="0" smtClean="0">
                <a:sym typeface="Wingdings" pitchFamily="2" charset="2"/>
              </a:rPr>
              <a:t></a:t>
            </a:r>
          </a:p>
          <a:p>
            <a:r>
              <a:rPr lang="en-US" sz="2400" dirty="0" smtClean="0">
                <a:sym typeface="Wingdings" pitchFamily="2" charset="2"/>
              </a:rPr>
              <a:t>Relevant Working Groups within ‘Capabilities’: </a:t>
            </a:r>
          </a:p>
          <a:p>
            <a:pPr marL="457200" lvl="1" indent="0">
              <a:buNone/>
            </a:pPr>
            <a:r>
              <a:rPr lang="en-US" dirty="0" smtClean="0">
                <a:sym typeface="Wingdings" pitchFamily="2" charset="2"/>
              </a:rPr>
              <a:t>WG2</a:t>
            </a:r>
            <a:r>
              <a:rPr lang="en-US" dirty="0">
                <a:sym typeface="Wingdings" pitchFamily="2" charset="2"/>
              </a:rPr>
              <a:t>: </a:t>
            </a:r>
            <a:r>
              <a:rPr lang="en-US" dirty="0"/>
              <a:t>Energy Frontier Lepton and Gamma </a:t>
            </a:r>
            <a:r>
              <a:rPr lang="en-US" dirty="0"/>
              <a:t>Colliders</a:t>
            </a:r>
          </a:p>
          <a:p>
            <a:pPr marL="457200" lvl="1" indent="0">
              <a:buNone/>
            </a:pPr>
            <a:r>
              <a:rPr lang="en-US" dirty="0" smtClean="0"/>
              <a:t>WG6: Accelerator </a:t>
            </a:r>
            <a:r>
              <a:rPr lang="en-US" dirty="0"/>
              <a:t>Technology </a:t>
            </a:r>
            <a:r>
              <a:rPr lang="en-US" dirty="0" smtClean="0"/>
              <a:t>Test-beds </a:t>
            </a:r>
            <a:r>
              <a:rPr lang="en-US" dirty="0"/>
              <a:t>and Test </a:t>
            </a:r>
            <a:r>
              <a:rPr lang="en-US" dirty="0" smtClean="0"/>
              <a:t>Beams (NS)</a:t>
            </a:r>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9175" y="18885"/>
            <a:ext cx="7362825" cy="36480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2177256"/>
      </p:ext>
    </p:extLst>
  </p:cSld>
  <p:clrMapOvr>
    <a:masterClrMapping/>
  </p:clrMapOvr>
  <p:transition>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chemeClr val="bg1"/>
          </a:solidFill>
        </p:spPr>
        <p:txBody>
          <a:bodyPr/>
          <a:lstStyle/>
          <a:p>
            <a:pPr lvl="1"/>
            <a:r>
              <a:rPr lang="en-US" dirty="0" smtClean="0">
                <a:sym typeface="Wingdings" pitchFamily="2" charset="2"/>
              </a:rPr>
              <a:t>2: </a:t>
            </a:r>
            <a:r>
              <a:rPr lang="en-US" dirty="0" smtClean="0"/>
              <a:t>Energy Frontier Lepton and Gamma Colliders</a:t>
            </a:r>
            <a:endParaRPr lang="en-US" dirty="0"/>
          </a:p>
        </p:txBody>
      </p:sp>
      <p:sp>
        <p:nvSpPr>
          <p:cNvPr id="3" name="Content Placeholder 2"/>
          <p:cNvSpPr>
            <a:spLocks noGrp="1"/>
          </p:cNvSpPr>
          <p:nvPr>
            <p:ph idx="1"/>
          </p:nvPr>
        </p:nvSpPr>
        <p:spPr/>
        <p:txBody>
          <a:bodyPr/>
          <a:lstStyle/>
          <a:p>
            <a:pPr marL="0" indent="0">
              <a:buNone/>
            </a:pPr>
            <a:r>
              <a:rPr lang="en-US" dirty="0" smtClean="0"/>
              <a:t>Conveners:</a:t>
            </a:r>
          </a:p>
          <a:p>
            <a:pPr lvl="1" indent="-342900"/>
            <a:r>
              <a:rPr lang="en-US" dirty="0" smtClean="0"/>
              <a:t>Markus </a:t>
            </a:r>
            <a:r>
              <a:rPr lang="en-US" dirty="0" err="1"/>
              <a:t>Klute</a:t>
            </a:r>
            <a:r>
              <a:rPr lang="en-US" dirty="0"/>
              <a:t> (MIT) </a:t>
            </a:r>
            <a:r>
              <a:rPr lang="en-US" dirty="0" smtClean="0"/>
              <a:t>/ </a:t>
            </a:r>
            <a:r>
              <a:rPr lang="en-US" dirty="0"/>
              <a:t>Marco </a:t>
            </a:r>
            <a:r>
              <a:rPr lang="en-US" dirty="0" err="1"/>
              <a:t>Battaglia</a:t>
            </a:r>
            <a:r>
              <a:rPr lang="en-US" dirty="0"/>
              <a:t> (UCSC), Kaoru </a:t>
            </a:r>
            <a:r>
              <a:rPr lang="en-US" dirty="0" err="1" smtClean="0"/>
              <a:t>Yokoya</a:t>
            </a:r>
            <a:r>
              <a:rPr lang="en-US" dirty="0" smtClean="0"/>
              <a:t>, </a:t>
            </a:r>
            <a:r>
              <a:rPr lang="en-US" dirty="0"/>
              <a:t>Mark </a:t>
            </a:r>
            <a:r>
              <a:rPr lang="en-US" dirty="0" smtClean="0"/>
              <a:t>Palmer.</a:t>
            </a:r>
          </a:p>
          <a:p>
            <a:pPr lvl="1" indent="-342900"/>
            <a:r>
              <a:rPr lang="en-US" dirty="0" smtClean="0"/>
              <a:t>Workshop</a:t>
            </a:r>
            <a:r>
              <a:rPr lang="en-US" dirty="0"/>
              <a:t>: April 10, 11 at </a:t>
            </a:r>
            <a:r>
              <a:rPr lang="en-US" dirty="0" smtClean="0"/>
              <a:t>MIT</a:t>
            </a:r>
          </a:p>
          <a:p>
            <a:pPr lvl="1" indent="-342900"/>
            <a:r>
              <a:rPr lang="en-US" u="sng" dirty="0">
                <a:hlinkClick r:id="rId3"/>
              </a:rPr>
              <a:t>https://indico.cern.ch/conferenceTimeTable.py?confId=233944#20130410.detailed</a:t>
            </a:r>
            <a:endParaRPr lang="en-US" u="sng" dirty="0"/>
          </a:p>
          <a:p>
            <a:r>
              <a:rPr lang="en-US" dirty="0" smtClean="0"/>
              <a:t>WG2 Charge:</a:t>
            </a:r>
          </a:p>
          <a:p>
            <a:pPr lvl="0" indent="-342900"/>
            <a:endParaRPr lang="en-US" dirty="0" smtClean="0"/>
          </a:p>
        </p:txBody>
      </p:sp>
      <p:sp>
        <p:nvSpPr>
          <p:cNvPr id="4" name="Date Placeholder 3"/>
          <p:cNvSpPr>
            <a:spLocks noGrp="1"/>
          </p:cNvSpPr>
          <p:nvPr>
            <p:ph type="dt" sz="half" idx="10"/>
          </p:nvPr>
        </p:nvSpPr>
        <p:spPr/>
        <p:txBody>
          <a:bodyPr/>
          <a:lstStyle/>
          <a:p>
            <a:r>
              <a:rPr lang="en-US" smtClean="0"/>
              <a:t>2013-03-12</a:t>
            </a:r>
            <a:endParaRPr lang="en-US"/>
          </a:p>
        </p:txBody>
      </p:sp>
      <p:sp>
        <p:nvSpPr>
          <p:cNvPr id="5" name="Footer Placeholder 4"/>
          <p:cNvSpPr>
            <a:spLocks noGrp="1"/>
          </p:cNvSpPr>
          <p:nvPr>
            <p:ph type="ftr" sz="quarter" idx="11"/>
          </p:nvPr>
        </p:nvSpPr>
        <p:spPr/>
        <p:txBody>
          <a:bodyPr/>
          <a:lstStyle/>
          <a:p>
            <a:r>
              <a:rPr lang="en-US" smtClean="0"/>
              <a:t>LCC ILC-TB (M. Ross, SLAC)</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pPr/>
              <a:t>3</a:t>
            </a:fld>
            <a:endParaRPr lang="en-US"/>
          </a:p>
        </p:txBody>
      </p:sp>
    </p:spTree>
    <p:extLst>
      <p:ext uri="{BB962C8B-B14F-4D97-AF65-F5344CB8AC3E}">
        <p14:creationId xmlns:p14="http://schemas.microsoft.com/office/powerpoint/2010/main" val="3354446009"/>
      </p:ext>
    </p:extLst>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57150" lvl="0" indent="0">
              <a:buNone/>
            </a:pPr>
            <a:r>
              <a:rPr lang="en-US" dirty="0" smtClean="0"/>
              <a:t>WG2 Questions to address (1):</a:t>
            </a:r>
            <a:endParaRPr lang="en-US" dirty="0"/>
          </a:p>
        </p:txBody>
      </p:sp>
      <p:sp>
        <p:nvSpPr>
          <p:cNvPr id="3" name="Content Placeholder 2"/>
          <p:cNvSpPr>
            <a:spLocks noGrp="1"/>
          </p:cNvSpPr>
          <p:nvPr>
            <p:ph idx="1"/>
          </p:nvPr>
        </p:nvSpPr>
        <p:spPr/>
        <p:txBody>
          <a:bodyPr/>
          <a:lstStyle/>
          <a:p>
            <a:pPr marL="514350" indent="-457200">
              <a:buFont typeface="+mj-lt"/>
              <a:buAutoNum type="arabicPeriod"/>
            </a:pPr>
            <a:r>
              <a:rPr lang="en-US" sz="1800" b="0" dirty="0" smtClean="0"/>
              <a:t>What the required parameters and key characteristics of lepton / gamma colliders in the </a:t>
            </a:r>
            <a:r>
              <a:rPr lang="en-US" sz="1800" b="0" dirty="0" err="1" smtClean="0"/>
              <a:t>Higg's</a:t>
            </a:r>
            <a:r>
              <a:rPr lang="en-US" sz="1800" b="0" dirty="0" smtClean="0"/>
              <a:t> factory range? with physics capabilities far beyond the LHC? at what cost? What are the possible configurations of a lepton / gamma collider Higgs factory that would use existing accelerator infrastructures? How might such a facility be upgraded in energy and / or luminosity? </a:t>
            </a:r>
            <a:r>
              <a:rPr lang="en-US" sz="2000" i="1" u="sng" dirty="0" smtClean="0">
                <a:solidFill>
                  <a:srgbClr val="FF0000"/>
                </a:solidFill>
              </a:rPr>
              <a:t>How does a Higgs factory scale cost-wise to a </a:t>
            </a:r>
            <a:r>
              <a:rPr lang="en-US" sz="2000" i="1" u="sng" dirty="0" err="1" smtClean="0">
                <a:solidFill>
                  <a:srgbClr val="FF0000"/>
                </a:solidFill>
              </a:rPr>
              <a:t>TeV</a:t>
            </a:r>
            <a:r>
              <a:rPr lang="en-US" sz="2000" i="1" u="sng" dirty="0" smtClean="0">
                <a:solidFill>
                  <a:srgbClr val="FF0000"/>
                </a:solidFill>
              </a:rPr>
              <a:t> scale linear collider? </a:t>
            </a:r>
            <a:r>
              <a:rPr lang="en-US" sz="1800" b="0" dirty="0" smtClean="0"/>
              <a:t>Can the luminosity of the collider scale with E^2?</a:t>
            </a:r>
          </a:p>
          <a:p>
            <a:pPr marL="514350" lvl="0" indent="-457200">
              <a:buFont typeface="+mj-lt"/>
              <a:buAutoNum type="arabicPeriod"/>
            </a:pPr>
            <a:r>
              <a:rPr lang="en-US" sz="1800" b="0" dirty="0"/>
              <a:t>What are parameters of ~ </a:t>
            </a:r>
            <a:r>
              <a:rPr lang="en-US" sz="1800" b="0" dirty="0" err="1"/>
              <a:t>TeV</a:t>
            </a:r>
            <a:r>
              <a:rPr lang="en-US" sz="1800" b="0" dirty="0"/>
              <a:t> scale lepton / gamma colliders? Which technical approaches are naturally linked and how can they be used in conjunction with each other? How does performance scale with energy? What are the most important luminosity limitations? </a:t>
            </a:r>
            <a:r>
              <a:rPr lang="en-US" sz="1800" i="1" u="sng" dirty="0">
                <a:solidFill>
                  <a:srgbClr val="FF0000"/>
                </a:solidFill>
              </a:rPr>
              <a:t>What is the cost scaling with cm energy</a:t>
            </a:r>
            <a:r>
              <a:rPr lang="en-US" sz="1800" i="1" u="sng" dirty="0" smtClean="0">
                <a:solidFill>
                  <a:srgbClr val="FF0000"/>
                </a:solidFill>
              </a:rPr>
              <a:t>?</a:t>
            </a:r>
          </a:p>
          <a:p>
            <a:pPr marL="57150" lvl="0" indent="0">
              <a:buNone/>
            </a:pPr>
            <a:endParaRPr lang="en-US" sz="1800" b="0" dirty="0">
              <a:solidFill>
                <a:srgbClr val="FF0000"/>
              </a:solidFill>
            </a:endParaRPr>
          </a:p>
        </p:txBody>
      </p:sp>
      <p:sp>
        <p:nvSpPr>
          <p:cNvPr id="4" name="Date Placeholder 3"/>
          <p:cNvSpPr>
            <a:spLocks noGrp="1"/>
          </p:cNvSpPr>
          <p:nvPr>
            <p:ph type="dt" sz="half" idx="10"/>
          </p:nvPr>
        </p:nvSpPr>
        <p:spPr/>
        <p:txBody>
          <a:bodyPr/>
          <a:lstStyle/>
          <a:p>
            <a:r>
              <a:rPr lang="en-US" smtClean="0"/>
              <a:t>2013-03-12</a:t>
            </a:r>
            <a:endParaRPr lang="en-US"/>
          </a:p>
        </p:txBody>
      </p:sp>
      <p:sp>
        <p:nvSpPr>
          <p:cNvPr id="5" name="Footer Placeholder 4"/>
          <p:cNvSpPr>
            <a:spLocks noGrp="1"/>
          </p:cNvSpPr>
          <p:nvPr>
            <p:ph type="ftr" sz="quarter" idx="11"/>
          </p:nvPr>
        </p:nvSpPr>
        <p:spPr/>
        <p:txBody>
          <a:bodyPr/>
          <a:lstStyle/>
          <a:p>
            <a:r>
              <a:rPr lang="en-US" smtClean="0"/>
              <a:t>LCC ILC-TB (M. Ross, SLAC)</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t>4</a:t>
            </a:fld>
            <a:endParaRPr lang="en-US"/>
          </a:p>
        </p:txBody>
      </p:sp>
    </p:spTree>
    <p:extLst>
      <p:ext uri="{BB962C8B-B14F-4D97-AF65-F5344CB8AC3E}">
        <p14:creationId xmlns:p14="http://schemas.microsoft.com/office/powerpoint/2010/main" val="133981025"/>
      </p:ext>
    </p:extLst>
  </p:cSld>
  <p:clrMapOvr>
    <a:masterClrMapping/>
  </p:clrMapOvr>
  <p:transition>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1"/>
            <a:r>
              <a:rPr lang="en-US" dirty="0" smtClean="0"/>
              <a:t>WG2 Questions to address (2):</a:t>
            </a:r>
            <a:endParaRPr lang="en-US" dirty="0"/>
          </a:p>
        </p:txBody>
      </p:sp>
      <p:sp>
        <p:nvSpPr>
          <p:cNvPr id="3" name="Content Placeholder 2"/>
          <p:cNvSpPr>
            <a:spLocks noGrp="1"/>
          </p:cNvSpPr>
          <p:nvPr>
            <p:ph idx="1"/>
          </p:nvPr>
        </p:nvSpPr>
        <p:spPr>
          <a:xfrm>
            <a:off x="685800" y="1371600"/>
            <a:ext cx="7772400" cy="5486400"/>
          </a:xfrm>
          <a:solidFill>
            <a:schemeClr val="bg1"/>
          </a:solidFill>
        </p:spPr>
        <p:txBody>
          <a:bodyPr/>
          <a:lstStyle/>
          <a:p>
            <a:pPr marL="514350" lvl="0" indent="-514350">
              <a:buFont typeface="+mj-lt"/>
              <a:buAutoNum type="arabicPeriod" startAt="3"/>
            </a:pPr>
            <a:r>
              <a:rPr lang="en-US" sz="1800" b="0" dirty="0" smtClean="0"/>
              <a:t>Can </a:t>
            </a:r>
            <a:r>
              <a:rPr lang="en-US" sz="1800" b="0" dirty="0" err="1" smtClean="0"/>
              <a:t>muons</a:t>
            </a:r>
            <a:r>
              <a:rPr lang="en-US" sz="1800" b="0" dirty="0" smtClean="0"/>
              <a:t> colliders have a role as a Higgs factory on a 10 to 15 year horizon? What are the limitations due to site-boundary radiation control and collider background for a </a:t>
            </a:r>
            <a:r>
              <a:rPr lang="en-US" sz="1800" b="0" dirty="0" err="1" smtClean="0"/>
              <a:t>TeV</a:t>
            </a:r>
            <a:r>
              <a:rPr lang="en-US" sz="1800" b="0" dirty="0" smtClean="0"/>
              <a:t>-scale </a:t>
            </a:r>
            <a:r>
              <a:rPr lang="en-US" sz="1800" b="0" dirty="0" err="1" smtClean="0"/>
              <a:t>muon</a:t>
            </a:r>
            <a:r>
              <a:rPr lang="en-US" sz="1800" b="0" dirty="0" smtClean="0"/>
              <a:t> collider?</a:t>
            </a:r>
          </a:p>
          <a:p>
            <a:pPr marL="514350" lvl="0" indent="-514350">
              <a:buFont typeface="+mj-lt"/>
              <a:buAutoNum type="arabicPeriod" startAt="3"/>
            </a:pPr>
            <a:r>
              <a:rPr lang="en-US" sz="1800" b="0" dirty="0" smtClean="0"/>
              <a:t>For colliders from the Higgs to </a:t>
            </a:r>
            <a:r>
              <a:rPr lang="en-US" sz="1800" b="0" dirty="0" err="1" smtClean="0"/>
              <a:t>TeV</a:t>
            </a:r>
            <a:r>
              <a:rPr lang="en-US" sz="1800" b="0" dirty="0" smtClean="0"/>
              <a:t> scale, what is the characteristic power consumption and how does it scale with energy and luminosity? What is the characteristic footprint?</a:t>
            </a:r>
          </a:p>
          <a:p>
            <a:pPr marL="514350" lvl="0" indent="-514350">
              <a:buFont typeface="+mj-lt"/>
              <a:buAutoNum type="arabicPeriod" startAt="3"/>
            </a:pPr>
            <a:r>
              <a:rPr lang="en-US" sz="1800" b="0" dirty="0" smtClean="0"/>
              <a:t>What are the critical technical challenges for lepton / gamma / </a:t>
            </a:r>
            <a:r>
              <a:rPr lang="en-US" sz="1800" b="0" dirty="0" err="1" smtClean="0"/>
              <a:t>muon</a:t>
            </a:r>
            <a:r>
              <a:rPr lang="en-US" sz="1800" b="0" dirty="0" smtClean="0"/>
              <a:t> colliders as a function of collider energy? What R&amp;D must be done to address them and what are key demonstrations and milestones? What is the timescale and what are the pacing factors? What infrastructure is required?</a:t>
            </a:r>
          </a:p>
          <a:p>
            <a:pPr marL="514350" lvl="0" indent="-514350">
              <a:buFont typeface="+mj-lt"/>
              <a:buAutoNum type="arabicPeriod" startAt="3"/>
            </a:pPr>
            <a:r>
              <a:rPr lang="en-US" sz="1800" b="0" dirty="0" smtClean="0"/>
              <a:t>What accelerator R&amp;D is required to realized the physics opportunities in these areas? What are the anticipated cost drivers in the research program?</a:t>
            </a:r>
          </a:p>
          <a:p>
            <a:pPr marL="514350" lvl="0" indent="-514350">
              <a:buFont typeface="+mj-lt"/>
              <a:buAutoNum type="arabicPeriod" startAt="3"/>
            </a:pPr>
            <a:r>
              <a:rPr lang="en-US" sz="1800" b="0" dirty="0" smtClean="0"/>
              <a:t>Are there special opportunities that could be provided by the beam characteristics of </a:t>
            </a:r>
            <a:r>
              <a:rPr lang="en-US" sz="1800" b="0" dirty="0" err="1" smtClean="0"/>
              <a:t>wakefield</a:t>
            </a:r>
            <a:r>
              <a:rPr lang="en-US" sz="1800" b="0" dirty="0" smtClean="0"/>
              <a:t> accelerators? On what time scale? What is R&amp;D path? Is there a US leadership scenario? (This will be handled in detail in group 6.</a:t>
            </a:r>
          </a:p>
          <a:p>
            <a:pPr marL="0" lvl="0" indent="0">
              <a:buNone/>
            </a:pPr>
            <a:r>
              <a:rPr lang="en-US" sz="1800" b="0" dirty="0" smtClean="0"/>
              <a:t/>
            </a:r>
            <a:br>
              <a:rPr lang="en-US" sz="1800" b="0" dirty="0" smtClean="0"/>
            </a:br>
            <a:endParaRPr lang="en-US" sz="1800" b="0" dirty="0" smtClean="0"/>
          </a:p>
        </p:txBody>
      </p:sp>
    </p:spTree>
    <p:extLst>
      <p:ext uri="{BB962C8B-B14F-4D97-AF65-F5344CB8AC3E}">
        <p14:creationId xmlns:p14="http://schemas.microsoft.com/office/powerpoint/2010/main" val="4071356889"/>
      </p:ext>
    </p:extLst>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WG2 Questions to address (3):</a:t>
            </a:r>
            <a:endParaRPr lang="en-US" dirty="0"/>
          </a:p>
        </p:txBody>
      </p:sp>
      <p:sp>
        <p:nvSpPr>
          <p:cNvPr id="3" name="Content Placeholder 2"/>
          <p:cNvSpPr>
            <a:spLocks noGrp="1"/>
          </p:cNvSpPr>
          <p:nvPr>
            <p:ph idx="1"/>
          </p:nvPr>
        </p:nvSpPr>
        <p:spPr/>
        <p:txBody>
          <a:bodyPr/>
          <a:lstStyle/>
          <a:p>
            <a:pPr>
              <a:buFont typeface="+mj-lt"/>
              <a:buAutoNum type="arabicPeriod" startAt="8"/>
            </a:pPr>
            <a:r>
              <a:rPr lang="en-US" sz="1800" b="0" dirty="0" smtClean="0"/>
              <a:t>Are </a:t>
            </a:r>
            <a:r>
              <a:rPr lang="en-US" sz="1800" b="0" dirty="0"/>
              <a:t>there technology applications beyond energy frontier science that motivate development?</a:t>
            </a:r>
            <a:br>
              <a:rPr lang="en-US" sz="1800" b="0" dirty="0"/>
            </a:br>
            <a:endParaRPr lang="en-US" sz="1800" b="0" dirty="0" smtClean="0"/>
          </a:p>
          <a:p>
            <a:endParaRPr lang="en-US" sz="1800" b="0" dirty="0"/>
          </a:p>
          <a:p>
            <a:endParaRPr lang="en-US" sz="1800" b="0" dirty="0" smtClean="0"/>
          </a:p>
          <a:p>
            <a:pPr marL="0" indent="0">
              <a:buNone/>
            </a:pPr>
            <a:endParaRPr lang="en-US" sz="1800" b="0" dirty="0" smtClean="0"/>
          </a:p>
          <a:p>
            <a:r>
              <a:rPr lang="en-US" sz="1800" b="0" dirty="0" smtClean="0"/>
              <a:t>General call for reports, opinions, white papers was issued 02.20. (posted to today’s TB </a:t>
            </a:r>
            <a:r>
              <a:rPr lang="en-US" sz="1800" b="0" dirty="0" err="1" smtClean="0"/>
              <a:t>indico</a:t>
            </a:r>
            <a:r>
              <a:rPr lang="en-US" sz="1800" b="0" dirty="0" smtClean="0"/>
              <a:t>)</a:t>
            </a:r>
          </a:p>
          <a:p>
            <a:r>
              <a:rPr lang="en-US" sz="1800" b="0" dirty="0" smtClean="0"/>
              <a:t>Deadline 04.01. 2 to 3 pages summarizing R &amp; D and plans (all Capabilities WG’s)</a:t>
            </a:r>
          </a:p>
          <a:p>
            <a:endParaRPr lang="en-US" sz="1800" b="0" dirty="0"/>
          </a:p>
          <a:p>
            <a:r>
              <a:rPr lang="en-US" sz="1800" b="0" dirty="0" smtClean="0"/>
              <a:t>(WG2 conveners will produce a 30 page summary of the April MIT workshop.)</a:t>
            </a:r>
          </a:p>
          <a:p>
            <a:r>
              <a:rPr lang="en-US" sz="1800" b="0" dirty="0" smtClean="0"/>
              <a:t>There will be a writers workshop in late June to combine input from all 6 Capabilities WG into a 30 top-level summary to be submitted at ‘Snowmass’</a:t>
            </a:r>
            <a:endParaRPr lang="en-US" sz="1800" b="0" dirty="0"/>
          </a:p>
        </p:txBody>
      </p:sp>
      <p:sp>
        <p:nvSpPr>
          <p:cNvPr id="4" name="Date Placeholder 3"/>
          <p:cNvSpPr>
            <a:spLocks noGrp="1"/>
          </p:cNvSpPr>
          <p:nvPr>
            <p:ph type="dt" sz="half" idx="10"/>
          </p:nvPr>
        </p:nvSpPr>
        <p:spPr/>
        <p:txBody>
          <a:bodyPr/>
          <a:lstStyle/>
          <a:p>
            <a:r>
              <a:rPr lang="en-US" smtClean="0"/>
              <a:t>2013-03-12</a:t>
            </a:r>
            <a:endParaRPr lang="en-US"/>
          </a:p>
        </p:txBody>
      </p:sp>
      <p:sp>
        <p:nvSpPr>
          <p:cNvPr id="5" name="Footer Placeholder 4"/>
          <p:cNvSpPr>
            <a:spLocks noGrp="1"/>
          </p:cNvSpPr>
          <p:nvPr>
            <p:ph type="ftr" sz="quarter" idx="11"/>
          </p:nvPr>
        </p:nvSpPr>
        <p:spPr/>
        <p:txBody>
          <a:bodyPr/>
          <a:lstStyle/>
          <a:p>
            <a:r>
              <a:rPr lang="en-US" smtClean="0"/>
              <a:t>LCC ILC-TB (M. Ross, SLAC)</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t>6</a:t>
            </a:fld>
            <a:endParaRPr lang="en-US"/>
          </a:p>
        </p:txBody>
      </p:sp>
      <p:cxnSp>
        <p:nvCxnSpPr>
          <p:cNvPr id="8" name="Straight Connector 7"/>
          <p:cNvCxnSpPr/>
          <p:nvPr/>
        </p:nvCxnSpPr>
        <p:spPr bwMode="auto">
          <a:xfrm>
            <a:off x="381000" y="2265528"/>
            <a:ext cx="8503693" cy="0"/>
          </a:xfrm>
          <a:prstGeom prst="line">
            <a:avLst/>
          </a:prstGeom>
          <a:solidFill>
            <a:schemeClr val="accent1"/>
          </a:solidFill>
          <a:ln w="9525" cap="flat" cmpd="sng" algn="ctr">
            <a:solidFill>
              <a:schemeClr val="tx1"/>
            </a:solidFill>
            <a:prstDash val="solid"/>
            <a:round/>
            <a:headEnd type="none" w="med" len="med"/>
            <a:tailEnd type="none" w="med" len="med"/>
          </a:ln>
          <a:effectLst/>
        </p:spPr>
      </p:cxnSp>
      <p:sp>
        <p:nvSpPr>
          <p:cNvPr id="9" name="Title 1"/>
          <p:cNvSpPr txBox="1">
            <a:spLocks/>
          </p:cNvSpPr>
          <p:nvPr/>
        </p:nvSpPr>
        <p:spPr bwMode="auto">
          <a:xfrm>
            <a:off x="1089546" y="2439544"/>
            <a:ext cx="7086600" cy="9144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algn="ctr" rtl="0" eaLnBrk="1" fontAlgn="base" hangingPunct="1">
              <a:spcBef>
                <a:spcPct val="0"/>
              </a:spcBef>
              <a:spcAft>
                <a:spcPct val="0"/>
              </a:spcAft>
              <a:defRPr sz="3600">
                <a:solidFill>
                  <a:srgbClr val="23346C"/>
                </a:solidFill>
                <a:latin typeface="+mj-lt"/>
                <a:ea typeface="+mj-ea"/>
                <a:cs typeface="+mj-cs"/>
              </a:defRPr>
            </a:lvl1pPr>
            <a:lvl2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2pPr>
            <a:lvl3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3pPr>
            <a:lvl4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4pPr>
            <a:lvl5pPr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5pPr>
            <a:lvl6pPr marL="4572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6pPr>
            <a:lvl7pPr marL="9144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7pPr>
            <a:lvl8pPr marL="13716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8pPr>
            <a:lvl9pPr marL="1828800" algn="ctr" rtl="0" eaLnBrk="1" fontAlgn="base" hangingPunct="1">
              <a:spcBef>
                <a:spcPct val="0"/>
              </a:spcBef>
              <a:spcAft>
                <a:spcPct val="0"/>
              </a:spcAft>
              <a:defRPr sz="3600">
                <a:solidFill>
                  <a:srgbClr val="23346C"/>
                </a:solidFill>
                <a:latin typeface="Arial" charset="0"/>
                <a:ea typeface="Arial Unicode MS" pitchFamily="34" charset="-128"/>
                <a:cs typeface="Arial Unicode MS" pitchFamily="34" charset="-128"/>
              </a:defRPr>
            </a:lvl9pPr>
          </a:lstStyle>
          <a:p>
            <a:r>
              <a:rPr lang="en-US" dirty="0" smtClean="0"/>
              <a:t>Schedule and Process:</a:t>
            </a:r>
            <a:endParaRPr lang="en-US" dirty="0"/>
          </a:p>
        </p:txBody>
      </p:sp>
    </p:spTree>
    <p:extLst>
      <p:ext uri="{BB962C8B-B14F-4D97-AF65-F5344CB8AC3E}">
        <p14:creationId xmlns:p14="http://schemas.microsoft.com/office/powerpoint/2010/main" val="4147524611"/>
      </p:ext>
    </p:extLst>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LCC ILC-TB Issues (suggested)</a:t>
            </a:r>
            <a:endParaRPr lang="en-US" dirty="0"/>
          </a:p>
        </p:txBody>
      </p:sp>
      <p:sp>
        <p:nvSpPr>
          <p:cNvPr id="3" name="Content Placeholder 2"/>
          <p:cNvSpPr>
            <a:spLocks noGrp="1"/>
          </p:cNvSpPr>
          <p:nvPr>
            <p:ph idx="1"/>
          </p:nvPr>
        </p:nvSpPr>
        <p:spPr/>
        <p:txBody>
          <a:bodyPr/>
          <a:lstStyle/>
          <a:p>
            <a:r>
              <a:rPr lang="en-US" dirty="0" smtClean="0"/>
              <a:t>Cost information has been requested and will be discussed</a:t>
            </a:r>
          </a:p>
          <a:p>
            <a:pPr lvl="1"/>
            <a:r>
              <a:rPr lang="en-US" dirty="0" smtClean="0"/>
              <a:t>What should we show and how?</a:t>
            </a:r>
          </a:p>
          <a:p>
            <a:r>
              <a:rPr lang="en-US" dirty="0" smtClean="0"/>
              <a:t>WG6 (</a:t>
            </a:r>
            <a:r>
              <a:rPr lang="en-US" dirty="0"/>
              <a:t>Accelerator Technology Test-beds and Test </a:t>
            </a:r>
            <a:r>
              <a:rPr lang="en-US" dirty="0" smtClean="0"/>
              <a:t>Beams) met 2 weeks ago</a:t>
            </a:r>
          </a:p>
          <a:p>
            <a:pPr lvl="1"/>
            <a:r>
              <a:rPr lang="en-US" dirty="0" smtClean="0"/>
              <a:t>See Rubin and </a:t>
            </a:r>
            <a:r>
              <a:rPr lang="en-US" dirty="0" err="1" smtClean="0"/>
              <a:t>Geng</a:t>
            </a:r>
            <a:endParaRPr lang="en-US" dirty="0" smtClean="0"/>
          </a:p>
          <a:p>
            <a:pPr lvl="1"/>
            <a:r>
              <a:rPr lang="en-US" sz="2000" dirty="0">
                <a:hlinkClick r:id="rId2"/>
              </a:rPr>
              <a:t>https://</a:t>
            </a:r>
            <a:r>
              <a:rPr lang="en-US" sz="2000" dirty="0" smtClean="0">
                <a:hlinkClick r:id="rId2"/>
              </a:rPr>
              <a:t>indico.fnal.gov/conferenceDisplay.py?confId=6326</a:t>
            </a:r>
            <a:endParaRPr lang="en-US" sz="2000" dirty="0" smtClean="0"/>
          </a:p>
          <a:p>
            <a:r>
              <a:rPr lang="en-US" dirty="0" smtClean="0"/>
              <a:t>What documentation should we submit to WG2 and WG6?</a:t>
            </a:r>
          </a:p>
          <a:p>
            <a:pPr lvl="1"/>
            <a:r>
              <a:rPr lang="en-US" dirty="0"/>
              <a:t>schedule </a:t>
            </a:r>
            <a:r>
              <a:rPr lang="en-US" dirty="0" smtClean="0"/>
              <a:t>needed; B. Foster has agreed to help</a:t>
            </a:r>
          </a:p>
        </p:txBody>
      </p:sp>
      <p:sp>
        <p:nvSpPr>
          <p:cNvPr id="4" name="Date Placeholder 3"/>
          <p:cNvSpPr>
            <a:spLocks noGrp="1"/>
          </p:cNvSpPr>
          <p:nvPr>
            <p:ph type="dt" sz="half" idx="10"/>
          </p:nvPr>
        </p:nvSpPr>
        <p:spPr/>
        <p:txBody>
          <a:bodyPr/>
          <a:lstStyle/>
          <a:p>
            <a:r>
              <a:rPr lang="en-US" smtClean="0"/>
              <a:t>2013-03-12</a:t>
            </a:r>
            <a:endParaRPr lang="en-US"/>
          </a:p>
        </p:txBody>
      </p:sp>
      <p:sp>
        <p:nvSpPr>
          <p:cNvPr id="5" name="Footer Placeholder 4"/>
          <p:cNvSpPr>
            <a:spLocks noGrp="1"/>
          </p:cNvSpPr>
          <p:nvPr>
            <p:ph type="ftr" sz="quarter" idx="11"/>
          </p:nvPr>
        </p:nvSpPr>
        <p:spPr/>
        <p:txBody>
          <a:bodyPr/>
          <a:lstStyle/>
          <a:p>
            <a:r>
              <a:rPr lang="en-US" smtClean="0"/>
              <a:t>LCC ILC-TB (M. Ross, SLAC)</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t>7</a:t>
            </a:fld>
            <a:endParaRPr lang="en-US"/>
          </a:p>
        </p:txBody>
      </p:sp>
    </p:spTree>
    <p:extLst>
      <p:ext uri="{BB962C8B-B14F-4D97-AF65-F5344CB8AC3E}">
        <p14:creationId xmlns:p14="http://schemas.microsoft.com/office/powerpoint/2010/main" val="1821404630"/>
      </p:ext>
    </p:extLst>
  </p:cSld>
  <p:clrMapOvr>
    <a:masterClrMapping/>
  </p:clrMapOvr>
  <p:transition>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Interaction with Energy Frontier </a:t>
            </a:r>
            <a:endParaRPr lang="en-US" dirty="0"/>
          </a:p>
        </p:txBody>
      </p:sp>
      <p:sp>
        <p:nvSpPr>
          <p:cNvPr id="3" name="Content Placeholder 2"/>
          <p:cNvSpPr>
            <a:spLocks noGrp="1"/>
          </p:cNvSpPr>
          <p:nvPr>
            <p:ph idx="1"/>
          </p:nvPr>
        </p:nvSpPr>
        <p:spPr>
          <a:xfrm>
            <a:off x="685799" y="1371600"/>
            <a:ext cx="8062415" cy="5029200"/>
          </a:xfrm>
          <a:solidFill>
            <a:schemeClr val="bg1"/>
          </a:solidFill>
        </p:spPr>
        <p:txBody>
          <a:bodyPr/>
          <a:lstStyle/>
          <a:p>
            <a:r>
              <a:rPr lang="en-US" dirty="0" smtClean="0"/>
              <a:t>M. Peskin and C. Brock are the conveners of the Energy Frontier group</a:t>
            </a:r>
          </a:p>
          <a:p>
            <a:r>
              <a:rPr lang="en-US" dirty="0" smtClean="0"/>
              <a:t>They have enlisted key international contributors who will attend pre-meetings:</a:t>
            </a:r>
          </a:p>
          <a:p>
            <a:pPr lvl="1"/>
            <a:r>
              <a:rPr lang="en-US" dirty="0" smtClean="0"/>
              <a:t>04.03-04.06 BNL and 06.30-07.03 UW Seattle</a:t>
            </a:r>
          </a:p>
          <a:p>
            <a:pPr>
              <a:buFont typeface="Wingdings"/>
              <a:buChar char="à"/>
            </a:pPr>
            <a:r>
              <a:rPr lang="en-US" i="1" u="sng" dirty="0" smtClean="0">
                <a:solidFill>
                  <a:srgbClr val="C00000"/>
                </a:solidFill>
                <a:sym typeface="Wingdings" pitchFamily="2" charset="2"/>
              </a:rPr>
              <a:t>the Groups are quite strongly separated </a:t>
            </a:r>
            <a:r>
              <a:rPr lang="en-US" u="sng" dirty="0" smtClean="0">
                <a:solidFill>
                  <a:srgbClr val="C00000"/>
                </a:solidFill>
                <a:sym typeface="Wingdings" pitchFamily="2" charset="2"/>
              </a:rPr>
              <a:t></a:t>
            </a:r>
          </a:p>
          <a:p>
            <a:r>
              <a:rPr lang="en-US" dirty="0" smtClean="0">
                <a:solidFill>
                  <a:srgbClr val="002060"/>
                </a:solidFill>
                <a:sym typeface="Wingdings" pitchFamily="2" charset="2"/>
              </a:rPr>
              <a:t>(</a:t>
            </a:r>
            <a:r>
              <a:rPr lang="en-US" dirty="0">
                <a:solidFill>
                  <a:srgbClr val="002060"/>
                </a:solidFill>
                <a:sym typeface="Wingdings" pitchFamily="2" charset="2"/>
              </a:rPr>
              <a:t>Minneapolis meeting is intended for cross-communication</a:t>
            </a:r>
            <a:r>
              <a:rPr lang="en-US" dirty="0" smtClean="0">
                <a:solidFill>
                  <a:srgbClr val="002060"/>
                </a:solidFill>
                <a:sym typeface="Wingdings" pitchFamily="2" charset="2"/>
              </a:rPr>
              <a:t>)</a:t>
            </a:r>
          </a:p>
          <a:p>
            <a:r>
              <a:rPr lang="en-US" dirty="0" smtClean="0">
                <a:solidFill>
                  <a:srgbClr val="002060"/>
                </a:solidFill>
                <a:sym typeface="Wingdings" pitchFamily="2" charset="2"/>
              </a:rPr>
              <a:t>ILC – accelerator side international attendance may be helpful</a:t>
            </a:r>
          </a:p>
          <a:p>
            <a:pPr lvl="1"/>
            <a:r>
              <a:rPr lang="en-US" dirty="0" smtClean="0">
                <a:solidFill>
                  <a:srgbClr val="002060"/>
                </a:solidFill>
                <a:sym typeface="Wingdings" pitchFamily="2" charset="2"/>
              </a:rPr>
              <a:t>07.29 to 08.06</a:t>
            </a:r>
            <a:endParaRPr lang="en-US" dirty="0">
              <a:solidFill>
                <a:srgbClr val="002060"/>
              </a:solidFill>
            </a:endParaRPr>
          </a:p>
        </p:txBody>
      </p:sp>
      <p:sp>
        <p:nvSpPr>
          <p:cNvPr id="4" name="Date Placeholder 3"/>
          <p:cNvSpPr>
            <a:spLocks noGrp="1"/>
          </p:cNvSpPr>
          <p:nvPr>
            <p:ph type="dt" sz="half" idx="10"/>
          </p:nvPr>
        </p:nvSpPr>
        <p:spPr/>
        <p:txBody>
          <a:bodyPr/>
          <a:lstStyle/>
          <a:p>
            <a:r>
              <a:rPr lang="en-US" smtClean="0"/>
              <a:t>2013-03-12</a:t>
            </a:r>
            <a:endParaRPr lang="en-US"/>
          </a:p>
        </p:txBody>
      </p:sp>
      <p:sp>
        <p:nvSpPr>
          <p:cNvPr id="5" name="Footer Placeholder 4"/>
          <p:cNvSpPr>
            <a:spLocks noGrp="1"/>
          </p:cNvSpPr>
          <p:nvPr>
            <p:ph type="ftr" sz="quarter" idx="11"/>
          </p:nvPr>
        </p:nvSpPr>
        <p:spPr/>
        <p:txBody>
          <a:bodyPr/>
          <a:lstStyle/>
          <a:p>
            <a:r>
              <a:rPr lang="en-US" smtClean="0"/>
              <a:t>LCC TB (M. Ross, SLAC)</a:t>
            </a:r>
            <a:endParaRPr lang="en-US"/>
          </a:p>
        </p:txBody>
      </p:sp>
      <p:sp>
        <p:nvSpPr>
          <p:cNvPr id="6" name="Slide Number Placeholder 5"/>
          <p:cNvSpPr>
            <a:spLocks noGrp="1"/>
          </p:cNvSpPr>
          <p:nvPr>
            <p:ph type="sldNum" sz="quarter" idx="12"/>
          </p:nvPr>
        </p:nvSpPr>
        <p:spPr/>
        <p:txBody>
          <a:bodyPr/>
          <a:lstStyle/>
          <a:p>
            <a:fld id="{AAB6FA28-7AEC-3F43-9C2D-3DB969CFEC6A}" type="slidenum">
              <a:rPr lang="en-US" smtClean="0"/>
              <a:t>8</a:t>
            </a:fld>
            <a:endParaRPr lang="en-US"/>
          </a:p>
        </p:txBody>
      </p:sp>
    </p:spTree>
    <p:extLst>
      <p:ext uri="{BB962C8B-B14F-4D97-AF65-F5344CB8AC3E}">
        <p14:creationId xmlns:p14="http://schemas.microsoft.com/office/powerpoint/2010/main" val="2562330304"/>
      </p:ext>
    </p:extLst>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Default Theme">
  <a:themeElements>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blank">
      <a:majorFont>
        <a:latin typeface="Arial"/>
        <a:ea typeface="Arial Unicode MS"/>
        <a:cs typeface="Arial Unicode MS"/>
      </a:majorFont>
      <a:minorFont>
        <a:latin typeface="Arial"/>
        <a:ea typeface="Arial Unicode MS"/>
        <a:cs typeface="Arial Unicode M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ctr" latinLnBrk="0" hangingPunct="0">
          <a:lnSpc>
            <a:spcPct val="100000"/>
          </a:lnSpc>
          <a:spcBef>
            <a:spcPct val="0"/>
          </a:spcBef>
          <a:spcAft>
            <a:spcPct val="0"/>
          </a:spcAft>
          <a:buClrTx/>
          <a:buSzTx/>
          <a:buFontTx/>
          <a:buNone/>
          <a:tabLst/>
          <a:defRPr kumimoji="0" lang="en-GB" sz="3600" b="0" i="0" u="none" strike="noStrike" cap="none" normalizeH="0" baseline="0" smtClean="0">
            <a:ln>
              <a:noFill/>
            </a:ln>
            <a:solidFill>
              <a:schemeClr val="tx1"/>
            </a:solidFill>
            <a:effectLst/>
            <a:latin typeface="Arial" charset="0"/>
            <a:ea typeface="Arial Unicode MS" pitchFamily="34" charset="-128"/>
            <a:cs typeface="Arial Unicode MS" pitchFamily="34" charset="-128"/>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Default Theme.thmx</Template>
  <TotalTime>8260</TotalTime>
  <Words>666</Words>
  <Application>Microsoft Office PowerPoint</Application>
  <PresentationFormat>On-screen Show (4:3)</PresentationFormat>
  <Paragraphs>76</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Default Theme</vt:lpstr>
      <vt:lpstr>US ‘Snowmass’ Study –  CSS 2013</vt:lpstr>
      <vt:lpstr>PowerPoint Presentation</vt:lpstr>
      <vt:lpstr>2: Energy Frontier Lepton and Gamma Colliders</vt:lpstr>
      <vt:lpstr>WG2 Questions to address (1):</vt:lpstr>
      <vt:lpstr>WG2 Questions to address (2):</vt:lpstr>
      <vt:lpstr>WG2 Questions to address (3):</vt:lpstr>
      <vt:lpstr>LCC ILC-TB Issues (suggested)</vt:lpstr>
      <vt:lpstr>Interaction with Energy Frontier </vt:lpstr>
    </vt:vector>
  </TitlesOfParts>
  <Company>DESY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KILC 12 and the TDR</dc:title>
  <dc:creator>Nicholas Walker</dc:creator>
  <cp:lastModifiedBy>Ross, Marc C.</cp:lastModifiedBy>
  <cp:revision>249</cp:revision>
  <dcterms:created xsi:type="dcterms:W3CDTF">2012-04-22T23:33:21Z</dcterms:created>
  <dcterms:modified xsi:type="dcterms:W3CDTF">2013-03-11T21:33:28Z</dcterms:modified>
</cp:coreProperties>
</file>