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5.xml" ContentType="application/vnd.openxmlformats-officedocument.them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6.xml" ContentType="application/vnd.openxmlformats-officedocument.theme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8.xml" ContentType="application/vnd.openxmlformats-officedocument.theme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9.xml" ContentType="application/vnd.openxmlformats-officedocument.theme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10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theme/theme11.xml" ContentType="application/vnd.openxmlformats-officedocument.theme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2.xml" ContentType="application/vnd.openxmlformats-officedocument.theme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theme/theme13.xml" ContentType="application/vnd.openxmlformats-officedocument.theme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theme/theme14.xml" ContentType="application/vnd.openxmlformats-officedocument.theme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theme/theme15.xml" ContentType="application/vnd.openxmlformats-officedocument.theme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theme/theme16.xml" ContentType="application/vnd.openxmlformats-officedocument.theme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theme/theme17.xml" ContentType="application/vnd.openxmlformats-officedocument.theme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theme/theme18.xml" ContentType="application/vnd.openxmlformats-officedocument.theme+xml"/>
  <Override PartName="/ppt/theme/theme19.xml" ContentType="application/vnd.openxmlformats-officedocument.theme+xml"/>
  <Override PartName="/ppt/theme/theme20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946" r:id="rId2"/>
    <p:sldMasterId id="2147483959" r:id="rId3"/>
    <p:sldMasterId id="2147484381" r:id="rId4"/>
    <p:sldMasterId id="2147484463" r:id="rId5"/>
    <p:sldMasterId id="2147484537" r:id="rId6"/>
    <p:sldMasterId id="2147484613" r:id="rId7"/>
    <p:sldMasterId id="2147484627" r:id="rId8"/>
    <p:sldMasterId id="2147484644" r:id="rId9"/>
    <p:sldMasterId id="2147484724" r:id="rId10"/>
    <p:sldMasterId id="2147484915" r:id="rId11"/>
    <p:sldMasterId id="2147484943" r:id="rId12"/>
    <p:sldMasterId id="2147484958" r:id="rId13"/>
    <p:sldMasterId id="2147485083" r:id="rId14"/>
    <p:sldMasterId id="2147485287" r:id="rId15"/>
    <p:sldMasterId id="2147485312" r:id="rId16"/>
    <p:sldMasterId id="2147485358" r:id="rId17"/>
    <p:sldMasterId id="2147485372" r:id="rId18"/>
  </p:sldMasterIdLst>
  <p:notesMasterIdLst>
    <p:notesMasterId r:id="rId34"/>
  </p:notesMasterIdLst>
  <p:handoutMasterIdLst>
    <p:handoutMasterId r:id="rId35"/>
  </p:handoutMasterIdLst>
  <p:sldIdLst>
    <p:sldId id="1561" r:id="rId19"/>
    <p:sldId id="1574" r:id="rId20"/>
    <p:sldId id="1560" r:id="rId21"/>
    <p:sldId id="1587" r:id="rId22"/>
    <p:sldId id="1611" r:id="rId23"/>
    <p:sldId id="1612" r:id="rId24"/>
    <p:sldId id="1580" r:id="rId25"/>
    <p:sldId id="1581" r:id="rId26"/>
    <p:sldId id="1582" r:id="rId27"/>
    <p:sldId id="1592" r:id="rId28"/>
    <p:sldId id="1547" r:id="rId29"/>
    <p:sldId id="1589" r:id="rId30"/>
    <p:sldId id="1590" r:id="rId31"/>
    <p:sldId id="1588" r:id="rId32"/>
    <p:sldId id="1593" r:id="rId33"/>
  </p:sldIdLst>
  <p:sldSz cx="9144000" cy="6858000" type="screen4x3"/>
  <p:notesSz cx="7019925" cy="9305925"/>
  <p:defaultTextStyle>
    <a:defPPr>
      <a:defRPr lang="en-US"/>
    </a:defPPr>
    <a:lvl1pPr algn="l" rtl="0" eaLnBrk="0" fontAlgn="ctr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457200" algn="l" rtl="0" eaLnBrk="0" fontAlgn="ctr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914400" algn="l" rtl="0" eaLnBrk="0" fontAlgn="ctr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371600" algn="l" rtl="0" eaLnBrk="0" fontAlgn="ctr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1828800" algn="l" rtl="0" eaLnBrk="0" fontAlgn="ctr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6921"/>
    <a:srgbClr val="000000"/>
    <a:srgbClr val="FFFFCC"/>
    <a:srgbClr val="0000CC"/>
    <a:srgbClr val="DAEDEF"/>
    <a:srgbClr val="A6B4E2"/>
    <a:srgbClr val="8397D7"/>
    <a:srgbClr val="B0BDE6"/>
    <a:srgbClr val="FFFFFF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59" autoAdjust="0"/>
    <p:restoredTop sz="86368" autoAdjust="0"/>
  </p:normalViewPr>
  <p:slideViewPr>
    <p:cSldViewPr snapToGrid="0">
      <p:cViewPr>
        <p:scale>
          <a:sx n="100" d="100"/>
          <a:sy n="100" d="100"/>
        </p:scale>
        <p:origin x="-984" y="-4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575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6" d="100"/>
          <a:sy n="56" d="100"/>
        </p:scale>
        <p:origin x="-2808" y="-84"/>
      </p:cViewPr>
      <p:guideLst>
        <p:guide orient="horz" pos="2931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8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3.xml"/><Relationship Id="rId34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7.xml"/><Relationship Id="rId33" Type="http://schemas.openxmlformats.org/officeDocument/2006/relationships/slide" Target="slides/slide15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2.xml"/><Relationship Id="rId29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6.xml"/><Relationship Id="rId32" Type="http://schemas.openxmlformats.org/officeDocument/2006/relationships/slide" Target="slides/slide14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5.xml"/><Relationship Id="rId28" Type="http://schemas.openxmlformats.org/officeDocument/2006/relationships/slide" Target="slides/slide10.xml"/><Relationship Id="rId36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1.xml"/><Relationship Id="rId31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4.xml"/><Relationship Id="rId27" Type="http://schemas.openxmlformats.org/officeDocument/2006/relationships/slide" Target="slides/slide9.xml"/><Relationship Id="rId30" Type="http://schemas.openxmlformats.org/officeDocument/2006/relationships/slide" Target="slides/slide12.xml"/><Relationship Id="rId35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win.slac.stanford.edu\my%20storage\users\m\mcrec\Talks\2013%20talks\HiggsQV%201303\HiggsRing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Luminosity vs Energy</a:t>
            </a:r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Sheet2!$B$10</c:f>
              <c:strCache>
                <c:ptCount val="1"/>
                <c:pt idx="0">
                  <c:v>ILC</c:v>
                </c:pt>
              </c:strCache>
            </c:strRef>
          </c:tx>
          <c:spPr>
            <a:ln>
              <a:solidFill>
                <a:srgbClr val="0000CC"/>
              </a:solidFill>
            </a:ln>
          </c:spPr>
          <c:marker>
            <c:spPr>
              <a:ln>
                <a:solidFill>
                  <a:srgbClr val="0000CC"/>
                </a:solidFill>
              </a:ln>
            </c:spPr>
          </c:marker>
          <c:xVal>
            <c:numRef>
              <c:f>Sheet2!$A$11:$A$17</c:f>
              <c:numCache>
                <c:formatCode>General</c:formatCode>
                <c:ptCount val="6"/>
                <c:pt idx="0">
                  <c:v>250</c:v>
                </c:pt>
                <c:pt idx="1">
                  <c:v>500</c:v>
                </c:pt>
                <c:pt idx="2">
                  <c:v>1000</c:v>
                </c:pt>
                <c:pt idx="3">
                  <c:v>1500</c:v>
                </c:pt>
                <c:pt idx="4">
                  <c:v>240</c:v>
                </c:pt>
                <c:pt idx="5">
                  <c:v>350</c:v>
                </c:pt>
              </c:numCache>
            </c:numRef>
          </c:xVal>
          <c:yVal>
            <c:numRef>
              <c:f>Sheet2!$B$11:$B$17</c:f>
              <c:numCache>
                <c:formatCode>General</c:formatCode>
                <c:ptCount val="6"/>
                <c:pt idx="0">
                  <c:v>3</c:v>
                </c:pt>
                <c:pt idx="1">
                  <c:v>3.6</c:v>
                </c:pt>
                <c:pt idx="2">
                  <c:v>4.9000000000000004</c:v>
                </c:pt>
                <c:pt idx="3">
                  <c:v>6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Sheet2!$C$10</c:f>
              <c:strCache>
                <c:ptCount val="1"/>
                <c:pt idx="0">
                  <c:v>TLEP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pPr>
              <a:ln>
                <a:solidFill>
                  <a:srgbClr val="C00000"/>
                </a:solidFill>
              </a:ln>
            </c:spPr>
          </c:marker>
          <c:xVal>
            <c:numRef>
              <c:f>Sheet2!$A$11:$A$17</c:f>
              <c:numCache>
                <c:formatCode>General</c:formatCode>
                <c:ptCount val="6"/>
                <c:pt idx="0">
                  <c:v>250</c:v>
                </c:pt>
                <c:pt idx="1">
                  <c:v>500</c:v>
                </c:pt>
                <c:pt idx="2">
                  <c:v>1000</c:v>
                </c:pt>
                <c:pt idx="3">
                  <c:v>1500</c:v>
                </c:pt>
                <c:pt idx="4">
                  <c:v>240</c:v>
                </c:pt>
                <c:pt idx="5">
                  <c:v>350</c:v>
                </c:pt>
              </c:numCache>
            </c:numRef>
          </c:xVal>
          <c:yVal>
            <c:numRef>
              <c:f>Sheet2!$C$11:$C$17</c:f>
              <c:numCache>
                <c:formatCode>General</c:formatCode>
                <c:ptCount val="6"/>
                <c:pt idx="4">
                  <c:v>4.9000000000000004</c:v>
                </c:pt>
                <c:pt idx="5">
                  <c:v>0.65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3097216"/>
        <c:axId val="145065856"/>
      </c:scatterChart>
      <c:valAx>
        <c:axId val="143097216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E_cm (GeV)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45065856"/>
        <c:crosses val="autoZero"/>
        <c:crossBetween val="midCat"/>
      </c:valAx>
      <c:valAx>
        <c:axId val="145065856"/>
        <c:scaling>
          <c:logBase val="10"/>
          <c:orientation val="minMax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Lumi (e 34)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43097216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spPr>
    <a:solidFill>
      <a:srgbClr val="FFFF00"/>
    </a:solidFill>
    <a:ln>
      <a:solidFill>
        <a:schemeClr val="tx1"/>
      </a:solidFill>
    </a:ln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2289" cy="465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608" tIns="48805" rIns="97608" bIns="48805" numCol="1" anchor="t" anchorCtr="0" compatLnSpc="1">
            <a:prstTxWarp prst="textNoShape">
              <a:avLst/>
            </a:prstTxWarp>
          </a:bodyPr>
          <a:lstStyle>
            <a:lvl1pPr defTabSz="976263" fontAlgn="base">
              <a:defRPr sz="1300" b="0"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280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6029" y="0"/>
            <a:ext cx="3042289" cy="465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608" tIns="48805" rIns="97608" bIns="48805" numCol="1" anchor="t" anchorCtr="0" compatLnSpc="1">
            <a:prstTxWarp prst="textNoShape">
              <a:avLst/>
            </a:prstTxWarp>
          </a:bodyPr>
          <a:lstStyle>
            <a:lvl1pPr algn="r" defTabSz="976263" fontAlgn="base">
              <a:defRPr sz="1300" b="0"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280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8709"/>
            <a:ext cx="3042289" cy="465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608" tIns="48805" rIns="97608" bIns="48805" numCol="1" anchor="b" anchorCtr="0" compatLnSpc="1">
            <a:prstTxWarp prst="textNoShape">
              <a:avLst/>
            </a:prstTxWarp>
          </a:bodyPr>
          <a:lstStyle>
            <a:lvl1pPr defTabSz="976263" fontAlgn="base">
              <a:defRPr sz="1300" b="0"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280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6029" y="8838709"/>
            <a:ext cx="3042289" cy="465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608" tIns="48805" rIns="97608" bIns="48805" numCol="1" anchor="b" anchorCtr="0" compatLnSpc="1">
            <a:prstTxWarp prst="textNoShape">
              <a:avLst/>
            </a:prstTxWarp>
          </a:bodyPr>
          <a:lstStyle>
            <a:lvl1pPr algn="r" defTabSz="976263" fontAlgn="base">
              <a:defRPr sz="1300" b="0">
                <a:ea typeface="ＭＳ Ｐゴシック" pitchFamily="34" charset="-128"/>
              </a:defRPr>
            </a:lvl1pPr>
          </a:lstStyle>
          <a:p>
            <a:pPr>
              <a:defRPr/>
            </a:pPr>
            <a:fld id="{5E85E94A-04EC-4ECB-AB2A-AB10E540D842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481765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2289" cy="465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608" tIns="48805" rIns="97608" bIns="48805" numCol="1" anchor="t" anchorCtr="0" compatLnSpc="1">
            <a:prstTxWarp prst="textNoShape">
              <a:avLst/>
            </a:prstTxWarp>
          </a:bodyPr>
          <a:lstStyle>
            <a:lvl1pPr defTabSz="976263" fontAlgn="base">
              <a:defRPr sz="1300" b="0"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6029" y="0"/>
            <a:ext cx="3042289" cy="465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608" tIns="48805" rIns="97608" bIns="48805" numCol="1" anchor="t" anchorCtr="0" compatLnSpc="1">
            <a:prstTxWarp prst="textNoShape">
              <a:avLst/>
            </a:prstTxWarp>
          </a:bodyPr>
          <a:lstStyle>
            <a:lvl1pPr algn="r" defTabSz="976263" fontAlgn="base">
              <a:defRPr sz="1300" b="0"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2688" y="698500"/>
            <a:ext cx="4654550" cy="34909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2315" y="4420955"/>
            <a:ext cx="5615297" cy="4185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608" tIns="48805" rIns="97608" bIns="488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noProof="0" smtClean="0"/>
              <a:t>Click to edit Master text styles</a:t>
            </a:r>
          </a:p>
          <a:p>
            <a:pPr lvl="1"/>
            <a:r>
              <a:rPr lang="en-US" altLang="ja-JP" noProof="0" smtClean="0"/>
              <a:t>Second level</a:t>
            </a:r>
          </a:p>
          <a:p>
            <a:pPr lvl="2"/>
            <a:r>
              <a:rPr lang="en-US" altLang="ja-JP" noProof="0" smtClean="0"/>
              <a:t>Third level</a:t>
            </a:r>
          </a:p>
          <a:p>
            <a:pPr lvl="3"/>
            <a:r>
              <a:rPr lang="en-US" altLang="ja-JP" noProof="0" smtClean="0"/>
              <a:t>Fourth level</a:t>
            </a:r>
          </a:p>
          <a:p>
            <a:pPr lvl="4"/>
            <a:r>
              <a:rPr lang="en-US" altLang="ja-JP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8709"/>
            <a:ext cx="3042289" cy="465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608" tIns="48805" rIns="97608" bIns="48805" numCol="1" anchor="b" anchorCtr="0" compatLnSpc="1">
            <a:prstTxWarp prst="textNoShape">
              <a:avLst/>
            </a:prstTxWarp>
          </a:bodyPr>
          <a:lstStyle>
            <a:lvl1pPr defTabSz="976263" fontAlgn="base">
              <a:defRPr sz="1300" b="0"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6029" y="8838709"/>
            <a:ext cx="3042289" cy="465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608" tIns="48805" rIns="97608" bIns="48805" numCol="1" anchor="b" anchorCtr="0" compatLnSpc="1">
            <a:prstTxWarp prst="textNoShape">
              <a:avLst/>
            </a:prstTxWarp>
          </a:bodyPr>
          <a:lstStyle>
            <a:lvl1pPr algn="r" defTabSz="976263" fontAlgn="base">
              <a:defRPr sz="1300" b="0">
                <a:ea typeface="ＭＳ Ｐゴシック" pitchFamily="34" charset="-128"/>
              </a:defRPr>
            </a:lvl1pPr>
          </a:lstStyle>
          <a:p>
            <a:pPr>
              <a:defRPr/>
            </a:pPr>
            <a:fld id="{8BC2F6F1-5145-4D5A-9350-7DDC159EA2D9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780093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Lhec</a:t>
            </a:r>
            <a:endParaRPr lang="en-US" dirty="0" smtClean="0"/>
          </a:p>
          <a:p>
            <a:r>
              <a:rPr lang="en-US" dirty="0" smtClean="0"/>
              <a:t>Lep3</a:t>
            </a:r>
          </a:p>
          <a:p>
            <a:r>
              <a:rPr lang="en-US" dirty="0" smtClean="0"/>
              <a:t>Cost saving</a:t>
            </a:r>
          </a:p>
          <a:p>
            <a:r>
              <a:rPr lang="en-US" dirty="0" err="1" smtClean="0"/>
              <a:t>Lumi</a:t>
            </a:r>
            <a:r>
              <a:rPr lang="en-US" dirty="0" smtClean="0"/>
              <a:t> integration - Nans </a:t>
            </a:r>
            <a:r>
              <a:rPr lang="en-US" dirty="0" smtClean="0"/>
              <a:t>problem (</a:t>
            </a:r>
            <a:r>
              <a:rPr lang="en-US" dirty="0" smtClean="0"/>
              <a:t>Pau)</a:t>
            </a:r>
          </a:p>
          <a:p>
            <a:r>
              <a:rPr lang="en-US" dirty="0" smtClean="0"/>
              <a:t>Question </a:t>
            </a:r>
            <a:r>
              <a:rPr lang="en-US" dirty="0" smtClean="0"/>
              <a:t>about CLIC. </a:t>
            </a:r>
          </a:p>
          <a:p>
            <a:r>
              <a:rPr lang="en-US" dirty="0" smtClean="0"/>
              <a:t>China question </a:t>
            </a:r>
            <a:r>
              <a:rPr lang="en-US" dirty="0" smtClean="0"/>
              <a:t>-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Tunneling question cost </a:t>
            </a:r>
          </a:p>
          <a:p>
            <a:endParaRPr lang="en-US" dirty="0" smtClean="0"/>
          </a:p>
          <a:p>
            <a:r>
              <a:rPr lang="en-US" dirty="0" smtClean="0"/>
              <a:t>Question to Sachio about gamma </a:t>
            </a:r>
            <a:r>
              <a:rPr lang="en-US" dirty="0" err="1" smtClean="0"/>
              <a:t>gamma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C2F6F1-5145-4D5A-9350-7DDC159EA2D9}" type="slidenum">
              <a:rPr lang="ja-JP" altLang="en-US" smtClean="0"/>
              <a:pPr>
                <a:defRPr/>
              </a:pPr>
              <a:t>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349226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C2F6F1-5145-4D5A-9350-7DDC159EA2D9}" type="slidenum">
              <a:rPr lang="ja-JP" altLang="en-US" smtClean="0">
                <a:solidFill>
                  <a:prstClr val="black"/>
                </a:solidFill>
              </a:rPr>
              <a:pPr>
                <a:defRPr/>
              </a:pPr>
              <a:t>8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8828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 obvious possible approach to minimizing</a:t>
            </a:r>
            <a:r>
              <a:rPr lang="en-US" baseline="0" dirty="0" smtClean="0"/>
              <a:t> downtime for physics.</a:t>
            </a:r>
          </a:p>
          <a:p>
            <a:r>
              <a:rPr lang="en-US" dirty="0" smtClean="0"/>
              <a:t>Assume something like a total of 5</a:t>
            </a:r>
            <a:r>
              <a:rPr lang="en-US" baseline="0" dirty="0" smtClean="0"/>
              <a:t> year construction with perhaps 12-18 months with no physics??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56CDFC-BC85-154D-84B0-E914DD432707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907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6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7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8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0.png"/><Relationship Id="rId5" Type="http://schemas.openxmlformats.org/officeDocument/2006/relationships/image" Target="../media/image6.jpeg"/><Relationship Id="rId4" Type="http://schemas.openxmlformats.org/officeDocument/2006/relationships/image" Target="../media/image9.jpe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10.png"/><Relationship Id="rId5" Type="http://schemas.openxmlformats.org/officeDocument/2006/relationships/image" Target="../media/image6.jpeg"/><Relationship Id="rId4" Type="http://schemas.openxmlformats.org/officeDocument/2006/relationships/image" Target="../media/image9.jpe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13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8.jpeg"/><Relationship Id="rId7" Type="http://schemas.openxmlformats.org/officeDocument/2006/relationships/image" Target="../media/image19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8.xml"/><Relationship Id="rId6" Type="http://schemas.openxmlformats.org/officeDocument/2006/relationships/image" Target="../media/image15.jpeg"/><Relationship Id="rId5" Type="http://schemas.openxmlformats.org/officeDocument/2006/relationships/image" Target="../media/image6.jpeg"/><Relationship Id="rId4" Type="http://schemas.openxmlformats.org/officeDocument/2006/relationships/image" Target="../media/image9.jpeg"/><Relationship Id="rId9" Type="http://schemas.openxmlformats.org/officeDocument/2006/relationships/image" Target="../media/image10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0.xml"/><Relationship Id="rId6" Type="http://schemas.openxmlformats.org/officeDocument/2006/relationships/image" Target="../media/image10.png"/><Relationship Id="rId5" Type="http://schemas.openxmlformats.org/officeDocument/2006/relationships/image" Target="../media/image21.jpeg"/><Relationship Id="rId4" Type="http://schemas.openxmlformats.org/officeDocument/2006/relationships/image" Target="../media/image9.jpeg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2400" b="0"/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2400" b="0"/>
          </a:p>
        </p:txBody>
      </p:sp>
      <p:sp>
        <p:nvSpPr>
          <p:cNvPr id="6" name="Line 9"/>
          <p:cNvSpPr>
            <a:spLocks noChangeShapeType="1"/>
          </p:cNvSpPr>
          <p:nvPr/>
        </p:nvSpPr>
        <p:spPr bwMode="auto">
          <a:xfrm>
            <a:off x="85725" y="6215063"/>
            <a:ext cx="8991600" cy="0"/>
          </a:xfrm>
          <a:prstGeom prst="line">
            <a:avLst/>
          </a:prstGeom>
          <a:noFill/>
          <a:ln w="57150" cmpd="thickThin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Line 10"/>
          <p:cNvSpPr>
            <a:spLocks noChangeShapeType="1"/>
          </p:cNvSpPr>
          <p:nvPr/>
        </p:nvSpPr>
        <p:spPr bwMode="auto">
          <a:xfrm>
            <a:off x="1295400" y="722313"/>
            <a:ext cx="6400800" cy="0"/>
          </a:xfrm>
          <a:prstGeom prst="line">
            <a:avLst/>
          </a:prstGeom>
          <a:noFill/>
          <a:ln w="57150" cmpd="thinThick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8" name="Picture 11" descr="stfsig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02563" y="163513"/>
            <a:ext cx="12049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2" descr="stfmar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775" y="98425"/>
            <a:ext cx="67945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3" descr="stfsig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4863" y="160338"/>
            <a:ext cx="655637" cy="60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4633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2446344" name="Rectangle 8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11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14 March, 2013</a:t>
            </a:r>
            <a:endParaRPr lang="en-US" altLang="ja-JP"/>
          </a:p>
        </p:txBody>
      </p:sp>
      <p:sp>
        <p:nvSpPr>
          <p:cNvPr id="12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2000"/>
            </a:lvl1pPr>
          </a:lstStyle>
          <a:p>
            <a:pPr>
              <a:defRPr/>
            </a:pPr>
            <a:r>
              <a:rPr lang="en-US" altLang="ja-JP" smtClean="0"/>
              <a:t>Marc Ross, SLAC</a:t>
            </a:r>
            <a:endParaRPr lang="en-US" altLang="ja-JP"/>
          </a:p>
        </p:txBody>
      </p:sp>
      <p:sp>
        <p:nvSpPr>
          <p:cNvPr id="13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A9952D-7EDA-4C29-AA4B-047CB303663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14 March, 2013</a:t>
            </a:r>
            <a:endParaRPr lang="en-US" altLang="ja-JP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Marc Ross, SLAC</a:t>
            </a: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B1477A-8DEB-44ED-A63B-718FD23CC48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14 March, 2013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804D083C-3352-C045-8BA4-FFF13648BCA3}" type="slidenum">
              <a:rPr lang="en-US" sz="1200" i="1" kern="1200">
                <a:solidFill>
                  <a:srgbClr val="000000"/>
                </a:solidFill>
                <a:latin typeface="Times New Roman" charset="0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14 March, 2013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FA44DF29-B740-1247-9C65-56DC99B99804}" type="slidenum">
              <a:rPr lang="en-US" sz="1200" i="1" kern="1200">
                <a:solidFill>
                  <a:srgbClr val="000000"/>
                </a:solidFill>
                <a:latin typeface="Times New Roman" charset="0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14 March, 2013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81FC5DB9-ED6A-6949-8D67-3304C16B74DF}" type="slidenum">
              <a:rPr lang="en-US" sz="1200" i="1" kern="1200">
                <a:solidFill>
                  <a:srgbClr val="000000"/>
                </a:solidFill>
                <a:latin typeface="Times New Roman" charset="0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14 March, 2013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5301E8AA-9A61-AF46-AF59-C67786AEE488}" type="slidenum">
              <a:rPr lang="en-US" sz="1200" i="1" kern="1200">
                <a:solidFill>
                  <a:srgbClr val="000000"/>
                </a:solidFill>
                <a:latin typeface="Times New Roman" charset="0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14 March, 2013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9D252BB3-9B72-6B43-B976-447D514A2211}" type="slidenum">
              <a:rPr lang="en-US" sz="1200" i="1" kern="1200">
                <a:solidFill>
                  <a:srgbClr val="000000"/>
                </a:solidFill>
                <a:latin typeface="Times New Roman" charset="0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14 March, 2013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1C39A0CA-58FE-E848-80C7-B9930B8DB37C}" type="slidenum">
              <a:rPr lang="en-US" sz="1200" i="1" kern="1200">
                <a:solidFill>
                  <a:srgbClr val="000000"/>
                </a:solidFill>
                <a:latin typeface="Times New Roman" charset="0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629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629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14 March, 2013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ED6630BC-9F59-8348-B655-AF1B9A7F8182}" type="slidenum">
              <a:rPr lang="en-US" sz="1200" i="1" kern="1200">
                <a:solidFill>
                  <a:srgbClr val="000000"/>
                </a:solidFill>
                <a:latin typeface="Times New Roman" charset="0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0"/>
            <a:ext cx="54864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838200"/>
            <a:ext cx="9144000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3810000"/>
            <a:ext cx="9144000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200" y="6629400"/>
            <a:ext cx="1752600" cy="228600"/>
          </a:xfrm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14 March, 2013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828800" y="6629400"/>
            <a:ext cx="5486400" cy="179388"/>
          </a:xfrm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82000" y="6629400"/>
            <a:ext cx="685800" cy="228600"/>
          </a:xfrm>
        </p:spPr>
        <p:txBody>
          <a:bodyPr/>
          <a:lstStyle>
            <a:lvl1pPr>
              <a:defRPr smtClean="0"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F74C7F29-301A-BD4B-A077-263502ED8AC5}" type="slidenum">
              <a:rPr lang="en-US" sz="1200" i="1" kern="1200">
                <a:solidFill>
                  <a:srgbClr val="000000"/>
                </a:solidFill>
                <a:latin typeface="Times New Roman" charset="0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0"/>
            <a:ext cx="54864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0" y="838200"/>
            <a:ext cx="9144000" cy="57912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" y="6629400"/>
            <a:ext cx="1752600" cy="228600"/>
          </a:xfrm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14 March, 2013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28800" y="6629400"/>
            <a:ext cx="5486400" cy="179388"/>
          </a:xfrm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6629400"/>
            <a:ext cx="685800" cy="228600"/>
          </a:xfrm>
        </p:spPr>
        <p:txBody>
          <a:bodyPr/>
          <a:lstStyle>
            <a:lvl1pPr>
              <a:defRPr smtClean="0"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0772BB9C-39C0-4748-BB4D-DB52FAA57AEE}" type="slidenum">
              <a:rPr lang="en-US" sz="1200" i="1" kern="1200">
                <a:solidFill>
                  <a:srgbClr val="000000"/>
                </a:solidFill>
                <a:latin typeface="Times New Roman" charset="0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>
              <a:spcBef>
                <a:spcPct val="50000"/>
              </a:spcBef>
              <a:defRPr/>
            </a:pPr>
            <a:endParaRPr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>
              <a:spcBef>
                <a:spcPct val="50000"/>
              </a:spcBef>
              <a:defRPr/>
            </a:pPr>
            <a:endParaRPr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14 March, 2013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/>
              <a:t>Marc Ross, SLAC</a:t>
            </a:r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pPr defTabSz="457200"/>
            <a:fld id="{C64E1E01-CFF9-374C-90C0-378C39CD55E6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14 March, 2013</a:t>
            </a:r>
            <a:endParaRPr lang="en-US" altLang="ja-JP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Marc Ross, SLAC</a:t>
            </a: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5F90B6-65BF-4CDF-B452-05002ABF258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80999" y="6400800"/>
            <a:ext cx="3095847" cy="457200"/>
          </a:xfrm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14 March, 2013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/>
              <a:t>Marc Ross, SLAC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fld id="{C64E1E01-CFF9-374C-90C0-378C39CD55E6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14 March, 2013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/>
              <a:t>Marc Ross, SLAC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fld id="{C64E1E01-CFF9-374C-90C0-378C39CD55E6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14 March, 2013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/>
              <a:t>Marc Ross, SLAC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fld id="{C64E1E01-CFF9-374C-90C0-378C39CD55E6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14 March, 2013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/>
              <a:t>Marc Ross, SLAC</a:t>
            </a: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fld id="{C64E1E01-CFF9-374C-90C0-378C39CD55E6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14 March, 2013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/>
              <a:t>Marc Ross, SLAC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fld id="{C64E1E01-CFF9-374C-90C0-378C39CD55E6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14 March, 2013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/>
              <a:t>Marc Ross, SLAC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fld id="{C64E1E01-CFF9-374C-90C0-378C39CD55E6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14 March, 2013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/>
              <a:t>Marc Ross, SLAC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fld id="{C64E1E01-CFF9-374C-90C0-378C39CD55E6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14 March, 2013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/>
              <a:t>Marc Ross, SLAC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fld id="{C64E1E01-CFF9-374C-90C0-378C39CD55E6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14 March, 2013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/>
              <a:t>Marc Ross, SLAC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fld id="{C64E1E01-CFF9-374C-90C0-378C39CD55E6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14 March, 2013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/>
              <a:t>Marc Ross, SLAC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fld id="{C64E1E01-CFF9-374C-90C0-378C39CD55E6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732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32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57200" y="3925888"/>
            <a:ext cx="4038600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8200" y="3925888"/>
            <a:ext cx="4038600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200" kern="1200" smtClean="0">
                <a:solidFill>
                  <a:srgbClr val="000000"/>
                </a:solidFill>
                <a:latin typeface="Arial" pitchFamily="-108" charset="0"/>
                <a:ea typeface="Arial Unicode MS" pitchFamily="-108" charset="0"/>
                <a:cs typeface="Arial Unicode MS" pitchFamily="-108" charset="0"/>
              </a:rPr>
              <a:t>14 March, 2013</a:t>
            </a:r>
            <a:endParaRPr lang="en-US" altLang="ja-JP" sz="1200" kern="1200">
              <a:solidFill>
                <a:srgbClr val="000000"/>
              </a:solidFill>
              <a:latin typeface="Arial" pitchFamily="-108" charset="0"/>
              <a:ea typeface="Arial Unicode MS" pitchFamily="-108" charset="0"/>
              <a:cs typeface="Arial Unicode MS" pitchFamily="-108" charset="0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600" b="1" kern="1200" smtClean="0">
                <a:solidFill>
                  <a:srgbClr val="23346C"/>
                </a:solidFill>
                <a:latin typeface="Arial" pitchFamily="-108" charset="0"/>
                <a:ea typeface="Arial Unicode MS" pitchFamily="-108" charset="0"/>
                <a:cs typeface="Arial Unicode MS" pitchFamily="-108" charset="0"/>
              </a:rPr>
              <a:t>Marc Ross, SLAC</a:t>
            </a:r>
            <a:endParaRPr lang="en-US" altLang="ja-JP" sz="1600" b="1" kern="1200">
              <a:solidFill>
                <a:srgbClr val="23346C"/>
              </a:solidFill>
              <a:latin typeface="Arial" pitchFamily="-108" charset="0"/>
              <a:ea typeface="Arial Unicode MS" pitchFamily="-108" charset="0"/>
              <a:cs typeface="Arial Unicode MS" pitchFamily="-108" charset="0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4F69C48C-D733-1745-8254-B98F368A1390}" type="slidenum">
              <a:rPr lang="en-US" altLang="ja-JP" sz="1400" kern="1200">
                <a:solidFill>
                  <a:srgbClr val="000000"/>
                </a:solidFill>
                <a:latin typeface="Arial" pitchFamily="-108" charset="0"/>
                <a:ea typeface="Arial Unicode MS" pitchFamily="-108" charset="0"/>
                <a:cs typeface="Arial Unicode MS" pitchFamily="-108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400" kern="1200">
              <a:solidFill>
                <a:srgbClr val="000000"/>
              </a:solidFill>
              <a:latin typeface="Arial" pitchFamily="-108" charset="0"/>
              <a:ea typeface="Arial Unicode MS" pitchFamily="-108" charset="0"/>
              <a:cs typeface="Arial Unicode MS" pitchFamily="-108" charset="0"/>
            </a:endParaRPr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716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18"/>
          <p:cNvSpPr txBox="1">
            <a:spLocks noChangeArrowheads="1"/>
          </p:cNvSpPr>
          <p:nvPr userDrawn="1"/>
        </p:nvSpPr>
        <p:spPr bwMode="auto">
          <a:xfrm>
            <a:off x="1295400" y="533400"/>
            <a:ext cx="28216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i="1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Global Design Effort  - CFS</a:t>
            </a:r>
          </a:p>
        </p:txBody>
      </p:sp>
      <p:sp>
        <p:nvSpPr>
          <p:cNvPr id="13" name="Text Box 21"/>
          <p:cNvSpPr txBox="1">
            <a:spLocks noChangeArrowheads="1"/>
          </p:cNvSpPr>
          <p:nvPr userDrawn="1"/>
        </p:nvSpPr>
        <p:spPr bwMode="auto">
          <a:xfrm>
            <a:off x="457200" y="6400800"/>
            <a:ext cx="59022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1-19-11</a:t>
            </a:r>
            <a:endParaRPr lang="en-US" i="1" dirty="0">
              <a:solidFill>
                <a:srgbClr val="0099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04800" y="6248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 b="1" i="1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3048000" y="6400800"/>
            <a:ext cx="27953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Baseline Assessment Workshop 2  -  SLAC</a:t>
            </a:r>
            <a:endParaRPr lang="en-US" sz="1200" i="1" dirty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81000" y="914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5943600" y="533400"/>
            <a:ext cx="25747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Reduced Bunch Number</a:t>
            </a:r>
            <a:endParaRPr lang="en-US" sz="16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716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18"/>
          <p:cNvSpPr txBox="1">
            <a:spLocks noChangeArrowheads="1"/>
          </p:cNvSpPr>
          <p:nvPr userDrawn="1"/>
        </p:nvSpPr>
        <p:spPr bwMode="auto">
          <a:xfrm>
            <a:off x="1295400" y="533400"/>
            <a:ext cx="28216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i="1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Global Design Effort  - CFS</a:t>
            </a:r>
          </a:p>
        </p:txBody>
      </p:sp>
      <p:sp>
        <p:nvSpPr>
          <p:cNvPr id="13" name="Text Box 21"/>
          <p:cNvSpPr txBox="1">
            <a:spLocks noChangeArrowheads="1"/>
          </p:cNvSpPr>
          <p:nvPr userDrawn="1"/>
        </p:nvSpPr>
        <p:spPr bwMode="auto">
          <a:xfrm>
            <a:off x="457200" y="6400800"/>
            <a:ext cx="59022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1-19-11</a:t>
            </a:r>
            <a:endParaRPr lang="en-US" i="1" dirty="0">
              <a:solidFill>
                <a:srgbClr val="0099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04800" y="6248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 b="1" i="1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3048000" y="6400800"/>
            <a:ext cx="27953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Baseline Assessment Workshop 2  -  SLAC</a:t>
            </a:r>
            <a:endParaRPr lang="en-US" sz="1200" i="1" dirty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81000" y="914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5943600" y="533400"/>
            <a:ext cx="25747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Reduced Bunch Number</a:t>
            </a:r>
            <a:endParaRPr lang="en-US" sz="16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716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18"/>
          <p:cNvSpPr txBox="1">
            <a:spLocks noChangeArrowheads="1"/>
          </p:cNvSpPr>
          <p:nvPr userDrawn="1"/>
        </p:nvSpPr>
        <p:spPr bwMode="auto">
          <a:xfrm>
            <a:off x="1295400" y="533400"/>
            <a:ext cx="28216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i="1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Global Design Effort  - CFS</a:t>
            </a:r>
          </a:p>
        </p:txBody>
      </p:sp>
      <p:sp>
        <p:nvSpPr>
          <p:cNvPr id="13" name="Text Box 21"/>
          <p:cNvSpPr txBox="1">
            <a:spLocks noChangeArrowheads="1"/>
          </p:cNvSpPr>
          <p:nvPr userDrawn="1"/>
        </p:nvSpPr>
        <p:spPr bwMode="auto">
          <a:xfrm>
            <a:off x="457200" y="6400800"/>
            <a:ext cx="59022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1-19-11</a:t>
            </a:r>
            <a:endParaRPr lang="en-US" sz="1000" b="1" i="1" dirty="0">
              <a:solidFill>
                <a:srgbClr val="0099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04800" y="6248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 b="1" i="1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3048000" y="6400800"/>
            <a:ext cx="27953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Baseline Assessment Workshop 2  -  SLAC</a:t>
            </a:r>
            <a:endParaRPr lang="en-US" sz="1200" b="1" i="1" dirty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81000" y="914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5943600" y="533400"/>
            <a:ext cx="25747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u="none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Reduced Bunch Number</a:t>
            </a:r>
            <a:endParaRPr lang="en-US" sz="1600" b="1" i="1" u="none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716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18"/>
          <p:cNvSpPr txBox="1">
            <a:spLocks noChangeArrowheads="1"/>
          </p:cNvSpPr>
          <p:nvPr userDrawn="1"/>
        </p:nvSpPr>
        <p:spPr bwMode="auto">
          <a:xfrm>
            <a:off x="1295400" y="533400"/>
            <a:ext cx="28216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i="1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Global Design Effort  - CFS</a:t>
            </a:r>
          </a:p>
        </p:txBody>
      </p:sp>
      <p:sp>
        <p:nvSpPr>
          <p:cNvPr id="13" name="Text Box 21"/>
          <p:cNvSpPr txBox="1">
            <a:spLocks noChangeArrowheads="1"/>
          </p:cNvSpPr>
          <p:nvPr userDrawn="1"/>
        </p:nvSpPr>
        <p:spPr bwMode="auto">
          <a:xfrm>
            <a:off x="457200" y="6400800"/>
            <a:ext cx="59022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1-19-11</a:t>
            </a:r>
            <a:endParaRPr lang="en-US" sz="1000" b="1" i="1" dirty="0">
              <a:solidFill>
                <a:srgbClr val="0099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04800" y="6248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 b="1" i="1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3048000" y="6400800"/>
            <a:ext cx="27953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Baseline Assessment Workshop 2  -  SLAC</a:t>
            </a:r>
            <a:endParaRPr lang="en-US" sz="1200" b="1" i="1" dirty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81000" y="914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5943600" y="533400"/>
            <a:ext cx="25747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u="none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Reduced Bunch Number</a:t>
            </a:r>
            <a:endParaRPr lang="en-US" sz="1600" b="1" i="1" u="none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716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18"/>
          <p:cNvSpPr txBox="1">
            <a:spLocks noChangeArrowheads="1"/>
          </p:cNvSpPr>
          <p:nvPr userDrawn="1"/>
        </p:nvSpPr>
        <p:spPr bwMode="auto">
          <a:xfrm>
            <a:off x="1295400" y="533400"/>
            <a:ext cx="28216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i="1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Global Design Effort  - CFS</a:t>
            </a:r>
          </a:p>
        </p:txBody>
      </p:sp>
      <p:sp>
        <p:nvSpPr>
          <p:cNvPr id="13" name="Text Box 21"/>
          <p:cNvSpPr txBox="1">
            <a:spLocks noChangeArrowheads="1"/>
          </p:cNvSpPr>
          <p:nvPr userDrawn="1"/>
        </p:nvSpPr>
        <p:spPr bwMode="auto">
          <a:xfrm>
            <a:off x="457200" y="6400800"/>
            <a:ext cx="59022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1-19-11</a:t>
            </a:r>
            <a:endParaRPr lang="en-US" i="1" dirty="0">
              <a:solidFill>
                <a:srgbClr val="0099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04800" y="6248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 b="1" i="1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3048000" y="6400800"/>
            <a:ext cx="27953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Baseline Assessment Workshop 2  -  SLAC</a:t>
            </a:r>
            <a:endParaRPr lang="en-US" sz="1200" i="1" dirty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81000" y="914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5943600" y="533400"/>
            <a:ext cx="25747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Reduced Bunch Number</a:t>
            </a:r>
            <a:endParaRPr lang="en-US" sz="16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9250846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716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18"/>
          <p:cNvSpPr txBox="1">
            <a:spLocks noChangeArrowheads="1"/>
          </p:cNvSpPr>
          <p:nvPr userDrawn="1"/>
        </p:nvSpPr>
        <p:spPr bwMode="auto">
          <a:xfrm>
            <a:off x="1295400" y="533400"/>
            <a:ext cx="28216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i="1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Global Design Effort  - CFS</a:t>
            </a:r>
          </a:p>
        </p:txBody>
      </p:sp>
      <p:sp>
        <p:nvSpPr>
          <p:cNvPr id="13" name="Text Box 21"/>
          <p:cNvSpPr txBox="1">
            <a:spLocks noChangeArrowheads="1"/>
          </p:cNvSpPr>
          <p:nvPr userDrawn="1"/>
        </p:nvSpPr>
        <p:spPr bwMode="auto">
          <a:xfrm>
            <a:off x="457200" y="6400800"/>
            <a:ext cx="59022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1-19-11</a:t>
            </a:r>
            <a:endParaRPr lang="en-US" i="1" dirty="0">
              <a:solidFill>
                <a:srgbClr val="0099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04800" y="6248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 b="1" i="1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3048000" y="6400800"/>
            <a:ext cx="27953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Baseline Assessment Workshop 2  -  SLAC</a:t>
            </a:r>
            <a:endParaRPr lang="en-US" sz="1200" i="1" dirty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81000" y="914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5943600" y="533400"/>
            <a:ext cx="25747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Reduced Bunch Number</a:t>
            </a:r>
            <a:endParaRPr lang="en-US" sz="16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3555763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716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18"/>
          <p:cNvSpPr txBox="1">
            <a:spLocks noChangeArrowheads="1"/>
          </p:cNvSpPr>
          <p:nvPr userDrawn="1"/>
        </p:nvSpPr>
        <p:spPr bwMode="auto">
          <a:xfrm>
            <a:off x="1295400" y="533400"/>
            <a:ext cx="28216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i="1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Global Design Effort  - CFS</a:t>
            </a:r>
          </a:p>
        </p:txBody>
      </p:sp>
      <p:sp>
        <p:nvSpPr>
          <p:cNvPr id="13" name="Text Box 21"/>
          <p:cNvSpPr txBox="1">
            <a:spLocks noChangeArrowheads="1"/>
          </p:cNvSpPr>
          <p:nvPr userDrawn="1"/>
        </p:nvSpPr>
        <p:spPr bwMode="auto">
          <a:xfrm>
            <a:off x="457200" y="6400800"/>
            <a:ext cx="59022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1-19-11</a:t>
            </a:r>
            <a:endParaRPr lang="en-US" i="1" dirty="0">
              <a:solidFill>
                <a:srgbClr val="0099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04800" y="6248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 b="1" i="1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3048000" y="6400800"/>
            <a:ext cx="27953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Baseline Assessment Workshop 2  -  SLAC</a:t>
            </a:r>
            <a:endParaRPr lang="en-US" sz="1200" i="1" dirty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81000" y="914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5943600" y="533400"/>
            <a:ext cx="25747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Reduced Bunch Number</a:t>
            </a:r>
            <a:endParaRPr lang="en-US" sz="16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9908529"/>
      </p:ext>
    </p:extLst>
  </p:cSld>
  <p:clrMapOvr>
    <a:masterClrMapping/>
  </p:clrMapOvr>
  <p:transition>
    <p:fade/>
  </p:transition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716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18"/>
          <p:cNvSpPr txBox="1">
            <a:spLocks noChangeArrowheads="1"/>
          </p:cNvSpPr>
          <p:nvPr userDrawn="1"/>
        </p:nvSpPr>
        <p:spPr bwMode="auto">
          <a:xfrm>
            <a:off x="1295400" y="533400"/>
            <a:ext cx="28216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i="1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Global Design Effort  - CFS</a:t>
            </a:r>
          </a:p>
        </p:txBody>
      </p:sp>
      <p:sp>
        <p:nvSpPr>
          <p:cNvPr id="13" name="Text Box 21"/>
          <p:cNvSpPr txBox="1">
            <a:spLocks noChangeArrowheads="1"/>
          </p:cNvSpPr>
          <p:nvPr userDrawn="1"/>
        </p:nvSpPr>
        <p:spPr bwMode="auto">
          <a:xfrm>
            <a:off x="457200" y="6400800"/>
            <a:ext cx="59022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1-19-11</a:t>
            </a:r>
            <a:endParaRPr lang="en-US" i="1" dirty="0">
              <a:solidFill>
                <a:srgbClr val="0099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04800" y="6248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 b="1" i="1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3048000" y="6400800"/>
            <a:ext cx="27953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Baseline Assessment Workshop 2  -  SLAC</a:t>
            </a:r>
            <a:endParaRPr lang="en-US" sz="1200" i="1" dirty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81000" y="914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5943600" y="533400"/>
            <a:ext cx="25747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Reduced Bunch Number</a:t>
            </a:r>
            <a:endParaRPr lang="en-US" sz="16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7229121"/>
      </p:ext>
    </p:extLst>
  </p:cSld>
  <p:clrMapOvr>
    <a:masterClrMapping/>
  </p:clrMapOvr>
  <p:transition>
    <p:fade/>
  </p:transition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716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18"/>
          <p:cNvSpPr txBox="1">
            <a:spLocks noChangeArrowheads="1"/>
          </p:cNvSpPr>
          <p:nvPr userDrawn="1"/>
        </p:nvSpPr>
        <p:spPr bwMode="auto">
          <a:xfrm>
            <a:off x="1295400" y="533400"/>
            <a:ext cx="28216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i="1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Global Design Effort  - CFS</a:t>
            </a:r>
          </a:p>
        </p:txBody>
      </p:sp>
      <p:sp>
        <p:nvSpPr>
          <p:cNvPr id="13" name="Text Box 21"/>
          <p:cNvSpPr txBox="1">
            <a:spLocks noChangeArrowheads="1"/>
          </p:cNvSpPr>
          <p:nvPr userDrawn="1"/>
        </p:nvSpPr>
        <p:spPr bwMode="auto">
          <a:xfrm>
            <a:off x="457200" y="6400800"/>
            <a:ext cx="59022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1-19-11</a:t>
            </a:r>
            <a:endParaRPr lang="en-US" i="1" dirty="0">
              <a:solidFill>
                <a:srgbClr val="0099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04800" y="6248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 b="1" i="1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3048000" y="6400800"/>
            <a:ext cx="27953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Baseline Assessment Workshop 2  -  SLAC</a:t>
            </a:r>
            <a:endParaRPr lang="en-US" sz="1200" i="1" dirty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81000" y="914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5943600" y="533400"/>
            <a:ext cx="25747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Reduced Bunch Number</a:t>
            </a:r>
            <a:endParaRPr lang="en-US" sz="16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35745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716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18"/>
          <p:cNvSpPr txBox="1">
            <a:spLocks noChangeArrowheads="1"/>
          </p:cNvSpPr>
          <p:nvPr userDrawn="1"/>
        </p:nvSpPr>
        <p:spPr bwMode="auto">
          <a:xfrm>
            <a:off x="1295400" y="533400"/>
            <a:ext cx="28216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i="1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Global Design Effort  - CFS</a:t>
            </a:r>
          </a:p>
        </p:txBody>
      </p:sp>
      <p:sp>
        <p:nvSpPr>
          <p:cNvPr id="13" name="Text Box 21"/>
          <p:cNvSpPr txBox="1">
            <a:spLocks noChangeArrowheads="1"/>
          </p:cNvSpPr>
          <p:nvPr userDrawn="1"/>
        </p:nvSpPr>
        <p:spPr bwMode="auto">
          <a:xfrm>
            <a:off x="457200" y="6400800"/>
            <a:ext cx="59022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1-19-11</a:t>
            </a:r>
            <a:endParaRPr lang="en-US" i="1" dirty="0">
              <a:solidFill>
                <a:srgbClr val="0099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04800" y="6248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 b="1" i="1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3048000" y="6400800"/>
            <a:ext cx="27953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Baseline Assessment Workshop 2  -  SLAC</a:t>
            </a:r>
            <a:endParaRPr lang="en-US" sz="1200" i="1" dirty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81000" y="914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5943600" y="533400"/>
            <a:ext cx="25747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Reduced Bunch Number</a:t>
            </a:r>
            <a:endParaRPr lang="en-US" sz="16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94668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14 March, 2013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 Ross, SLAC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2C1F83-E6B1-4199-828B-FC3E47719B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716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18"/>
          <p:cNvSpPr txBox="1">
            <a:spLocks noChangeArrowheads="1"/>
          </p:cNvSpPr>
          <p:nvPr userDrawn="1"/>
        </p:nvSpPr>
        <p:spPr bwMode="auto">
          <a:xfrm>
            <a:off x="1295400" y="533400"/>
            <a:ext cx="28216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i="1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Global Design Effort  - CFS</a:t>
            </a:r>
          </a:p>
        </p:txBody>
      </p:sp>
      <p:sp>
        <p:nvSpPr>
          <p:cNvPr id="13" name="Text Box 21"/>
          <p:cNvSpPr txBox="1">
            <a:spLocks noChangeArrowheads="1"/>
          </p:cNvSpPr>
          <p:nvPr userDrawn="1"/>
        </p:nvSpPr>
        <p:spPr bwMode="auto">
          <a:xfrm>
            <a:off x="457200" y="6400800"/>
            <a:ext cx="59022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1-19-11</a:t>
            </a:r>
            <a:endParaRPr lang="en-US" i="1" dirty="0">
              <a:solidFill>
                <a:srgbClr val="0099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04800" y="6248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 b="1" i="1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3048000" y="6400800"/>
            <a:ext cx="27953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Baseline Assessment Workshop 2  -  SLAC</a:t>
            </a:r>
            <a:endParaRPr lang="en-US" sz="1200" i="1" dirty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81000" y="914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5943600" y="533400"/>
            <a:ext cx="25747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Reduced Bunch Number</a:t>
            </a:r>
            <a:endParaRPr lang="en-US" sz="16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7128813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716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18"/>
          <p:cNvSpPr txBox="1">
            <a:spLocks noChangeArrowheads="1"/>
          </p:cNvSpPr>
          <p:nvPr userDrawn="1"/>
        </p:nvSpPr>
        <p:spPr bwMode="auto">
          <a:xfrm>
            <a:off x="1295400" y="533400"/>
            <a:ext cx="28216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i="1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Global Design Effort  - CFS</a:t>
            </a:r>
          </a:p>
        </p:txBody>
      </p:sp>
      <p:sp>
        <p:nvSpPr>
          <p:cNvPr id="13" name="Text Box 21"/>
          <p:cNvSpPr txBox="1">
            <a:spLocks noChangeArrowheads="1"/>
          </p:cNvSpPr>
          <p:nvPr userDrawn="1"/>
        </p:nvSpPr>
        <p:spPr bwMode="auto">
          <a:xfrm>
            <a:off x="457200" y="6400800"/>
            <a:ext cx="59022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1-19-11</a:t>
            </a:r>
            <a:endParaRPr lang="en-US" i="1" dirty="0">
              <a:solidFill>
                <a:srgbClr val="0099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04800" y="6248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 b="1" i="1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3048000" y="6400800"/>
            <a:ext cx="27953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Baseline Assessment Workshop 2  -  SLAC</a:t>
            </a:r>
            <a:endParaRPr lang="en-US" sz="1200" i="1" dirty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81000" y="914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5943600" y="533400"/>
            <a:ext cx="25747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Reduced Bunch Number</a:t>
            </a:r>
            <a:endParaRPr lang="en-US" sz="16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615464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4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864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ln w="9525"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86404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z="1400" b="0"/>
            </a:lvl1pPr>
          </a:lstStyle>
          <a:p>
            <a:r>
              <a:rPr lang="en-US" smtClean="0"/>
              <a:t>14 March, 2013</a:t>
            </a:r>
            <a:endParaRPr lang="en-US"/>
          </a:p>
        </p:txBody>
      </p:sp>
      <p:sp>
        <p:nvSpPr>
          <p:cNvPr id="486405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400" b="0"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486406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fld id="{674DD260-0EF2-4AB1-967E-2A326992099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  <a:latin typeface="Times" pitchFamily="18" charset="0"/>
            </a:endParaRPr>
          </a:p>
        </p:txBody>
      </p:sp>
      <p:sp>
        <p:nvSpPr>
          <p:cNvPr id="486407" name="Line 7"/>
          <p:cNvSpPr>
            <a:spLocks noChangeShapeType="1"/>
          </p:cNvSpPr>
          <p:nvPr/>
        </p:nvSpPr>
        <p:spPr bwMode="auto">
          <a:xfrm>
            <a:off x="381000" y="6248400"/>
            <a:ext cx="83820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fontAlgn="base" hangingPunct="1"/>
            <a:endParaRPr lang="en-US" sz="2400" b="0" smtClean="0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0544980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14 March,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9A02F0-6C31-4BB4-A794-D6475DC54BEE}" type="slidenum">
              <a:rPr lang="en-US"/>
              <a:pPr/>
              <a:t>‹#›</a:t>
            </a:fld>
            <a:endParaRPr lang="en-US">
              <a:solidFill>
                <a:srgbClr val="000000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2646028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14 March,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9B9259-1B4D-4050-8657-3874106815F6}" type="slidenum">
              <a:rPr lang="en-US"/>
              <a:pPr/>
              <a:t>‹#›</a:t>
            </a:fld>
            <a:endParaRPr lang="en-US">
              <a:solidFill>
                <a:srgbClr val="000000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8259219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430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14 March,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66C238-DB76-4010-ADB8-E3CE3920C1B4}" type="slidenum">
              <a:rPr lang="en-US"/>
              <a:pPr/>
              <a:t>‹#›</a:t>
            </a:fld>
            <a:endParaRPr lang="en-US">
              <a:solidFill>
                <a:srgbClr val="000000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5726567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14 March, 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BBD6B2-C4B9-4C83-A2CB-DBA74FF8C7E9}" type="slidenum">
              <a:rPr lang="en-US"/>
              <a:pPr/>
              <a:t>‹#›</a:t>
            </a:fld>
            <a:endParaRPr lang="en-US">
              <a:solidFill>
                <a:srgbClr val="000000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2209494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14 March,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384978-C7B9-4DB4-94E5-FB463222C2F1}" type="slidenum">
              <a:rPr lang="en-US"/>
              <a:pPr/>
              <a:t>‹#›</a:t>
            </a:fld>
            <a:endParaRPr lang="en-US">
              <a:solidFill>
                <a:srgbClr val="000000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8690953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14 March,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53DF75-602C-4291-94D8-421BA40ABB3C}" type="slidenum">
              <a:rPr lang="en-US"/>
              <a:pPr/>
              <a:t>‹#›</a:t>
            </a:fld>
            <a:endParaRPr lang="en-US">
              <a:solidFill>
                <a:srgbClr val="000000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1058021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14 March,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FC8E16-E561-4F00-BC4B-3A8E733E96CE}" type="slidenum">
              <a:rPr lang="en-US"/>
              <a:pPr/>
              <a:t>‹#›</a:t>
            </a:fld>
            <a:endParaRPr lang="en-US">
              <a:solidFill>
                <a:srgbClr val="000000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01090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14 March, 2013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 Ross, SLAC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83CD77-562C-4FB6-BE66-F3619C02B7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14 March,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AD146A-4E6D-4CE8-88A4-A41696184331}" type="slidenum">
              <a:rPr lang="en-US"/>
              <a:pPr/>
              <a:t>‹#›</a:t>
            </a:fld>
            <a:endParaRPr lang="en-US">
              <a:solidFill>
                <a:srgbClr val="000000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209760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14 March,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312FAE-0406-4489-9244-5FE0984D2E8E}" type="slidenum">
              <a:rPr lang="en-US"/>
              <a:pPr/>
              <a:t>‹#›</a:t>
            </a:fld>
            <a:endParaRPr lang="en-US">
              <a:solidFill>
                <a:srgbClr val="000000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7875423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14 March,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EE24FE-3137-469F-BF31-86D5C078BC74}" type="slidenum">
              <a:rPr lang="en-US"/>
              <a:pPr/>
              <a:t>‹#›</a:t>
            </a:fld>
            <a:endParaRPr lang="en-US">
              <a:solidFill>
                <a:srgbClr val="000000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014479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0104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143000"/>
            <a:ext cx="38100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38100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14 March,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819400" y="6477000"/>
            <a:ext cx="36576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fld id="{0DA4BC1A-570D-4731-9FF2-4837617D39FB}" type="slidenum">
              <a:rPr lang="en-US"/>
              <a:pPr/>
              <a:t>‹#›</a:t>
            </a:fld>
            <a:endParaRPr lang="en-US">
              <a:solidFill>
                <a:srgbClr val="000000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4671741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0104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43000"/>
            <a:ext cx="38100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143000"/>
            <a:ext cx="38100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810000"/>
            <a:ext cx="38100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14 March, 2013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819400" y="6477000"/>
            <a:ext cx="36576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781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fld id="{5AF124F7-3BD9-4DA4-BCD2-5914A51E407F}" type="slidenum">
              <a:rPr lang="en-US"/>
              <a:pPr/>
              <a:t>‹#›</a:t>
            </a:fld>
            <a:endParaRPr lang="en-US">
              <a:solidFill>
                <a:srgbClr val="000000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2536651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0"/>
            <a:ext cx="7772400" cy="632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14 March,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19400" y="6477000"/>
            <a:ext cx="36576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781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fld id="{C5A441EC-87DA-40CA-9B05-863FBD2C9E3D}" type="slidenum">
              <a:rPr lang="en-US"/>
              <a:pPr/>
              <a:t>‹#›</a:t>
            </a:fld>
            <a:endParaRPr lang="en-US">
              <a:solidFill>
                <a:srgbClr val="000000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6727358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4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864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ln w="9525"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86404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z="1400" b="0"/>
            </a:lvl1pPr>
          </a:lstStyle>
          <a:p>
            <a:r>
              <a:rPr lang="en-US" smtClean="0"/>
              <a:t>14 March, 2013</a:t>
            </a:r>
            <a:endParaRPr lang="en-US"/>
          </a:p>
        </p:txBody>
      </p:sp>
      <p:sp>
        <p:nvSpPr>
          <p:cNvPr id="486405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400" b="0"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486406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fld id="{674DD260-0EF2-4AB1-967E-2A326992099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  <a:latin typeface="Times" pitchFamily="18" charset="0"/>
            </a:endParaRPr>
          </a:p>
        </p:txBody>
      </p:sp>
      <p:sp>
        <p:nvSpPr>
          <p:cNvPr id="486407" name="Line 7"/>
          <p:cNvSpPr>
            <a:spLocks noChangeShapeType="1"/>
          </p:cNvSpPr>
          <p:nvPr/>
        </p:nvSpPr>
        <p:spPr bwMode="auto">
          <a:xfrm>
            <a:off x="381000" y="6248400"/>
            <a:ext cx="83820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fontAlgn="base" hangingPunct="1"/>
            <a:endParaRPr lang="en-US" sz="2400" b="0" smtClean="0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74365944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14 March,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9A02F0-6C31-4BB4-A794-D6475DC54BEE}" type="slidenum">
              <a:rPr lang="en-US"/>
              <a:pPr/>
              <a:t>‹#›</a:t>
            </a:fld>
            <a:endParaRPr lang="en-US">
              <a:solidFill>
                <a:srgbClr val="000000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471417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14 March,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9B9259-1B4D-4050-8657-3874106815F6}" type="slidenum">
              <a:rPr lang="en-US"/>
              <a:pPr/>
              <a:t>‹#›</a:t>
            </a:fld>
            <a:endParaRPr lang="en-US">
              <a:solidFill>
                <a:srgbClr val="000000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8446019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430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14 March,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66C238-DB76-4010-ADB8-E3CE3920C1B4}" type="slidenum">
              <a:rPr lang="en-US"/>
              <a:pPr/>
              <a:t>‹#›</a:t>
            </a:fld>
            <a:endParaRPr lang="en-US">
              <a:solidFill>
                <a:srgbClr val="000000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07417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14 March, 2013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 Ross, SLAC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E2F4C6-DD3A-4B8C-BFCD-AEEBC4BF7E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14 March, 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BBD6B2-C4B9-4C83-A2CB-DBA74FF8C7E9}" type="slidenum">
              <a:rPr lang="en-US"/>
              <a:pPr/>
              <a:t>‹#›</a:t>
            </a:fld>
            <a:endParaRPr lang="en-US">
              <a:solidFill>
                <a:srgbClr val="000000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603323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14 March,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384978-C7B9-4DB4-94E5-FB463222C2F1}" type="slidenum">
              <a:rPr lang="en-US"/>
              <a:pPr/>
              <a:t>‹#›</a:t>
            </a:fld>
            <a:endParaRPr lang="en-US">
              <a:solidFill>
                <a:srgbClr val="000000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8838645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14 March,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53DF75-602C-4291-94D8-421BA40ABB3C}" type="slidenum">
              <a:rPr lang="en-US"/>
              <a:pPr/>
              <a:t>‹#›</a:t>
            </a:fld>
            <a:endParaRPr lang="en-US">
              <a:solidFill>
                <a:srgbClr val="000000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9588243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14 March,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FC8E16-E561-4F00-BC4B-3A8E733E96CE}" type="slidenum">
              <a:rPr lang="en-US"/>
              <a:pPr/>
              <a:t>‹#›</a:t>
            </a:fld>
            <a:endParaRPr lang="en-US">
              <a:solidFill>
                <a:srgbClr val="000000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4831341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14 March,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AD146A-4E6D-4CE8-88A4-A41696184331}" type="slidenum">
              <a:rPr lang="en-US"/>
              <a:pPr/>
              <a:t>‹#›</a:t>
            </a:fld>
            <a:endParaRPr lang="en-US">
              <a:solidFill>
                <a:srgbClr val="000000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473863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14 March,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312FAE-0406-4489-9244-5FE0984D2E8E}" type="slidenum">
              <a:rPr lang="en-US"/>
              <a:pPr/>
              <a:t>‹#›</a:t>
            </a:fld>
            <a:endParaRPr lang="en-US">
              <a:solidFill>
                <a:srgbClr val="000000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6494358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14 March,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EE24FE-3137-469F-BF31-86D5C078BC74}" type="slidenum">
              <a:rPr lang="en-US"/>
              <a:pPr/>
              <a:t>‹#›</a:t>
            </a:fld>
            <a:endParaRPr lang="en-US">
              <a:solidFill>
                <a:srgbClr val="000000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658126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0104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143000"/>
            <a:ext cx="38100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38100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14 March,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819400" y="6477000"/>
            <a:ext cx="36576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fld id="{0DA4BC1A-570D-4731-9FF2-4837617D39FB}" type="slidenum">
              <a:rPr lang="en-US"/>
              <a:pPr/>
              <a:t>‹#›</a:t>
            </a:fld>
            <a:endParaRPr lang="en-US">
              <a:solidFill>
                <a:srgbClr val="000000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9958779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0104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43000"/>
            <a:ext cx="38100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143000"/>
            <a:ext cx="38100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810000"/>
            <a:ext cx="38100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14 March, 2013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819400" y="6477000"/>
            <a:ext cx="36576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781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fld id="{5AF124F7-3BD9-4DA4-BCD2-5914A51E407F}" type="slidenum">
              <a:rPr lang="en-US"/>
              <a:pPr/>
              <a:t>‹#›</a:t>
            </a:fld>
            <a:endParaRPr lang="en-US">
              <a:solidFill>
                <a:srgbClr val="000000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6620778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0"/>
            <a:ext cx="7772400" cy="632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14 March,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19400" y="6477000"/>
            <a:ext cx="36576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781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fld id="{C5A441EC-87DA-40CA-9B05-863FBD2C9E3D}" type="slidenum">
              <a:rPr lang="en-US"/>
              <a:pPr/>
              <a:t>‹#›</a:t>
            </a:fld>
            <a:endParaRPr lang="en-US">
              <a:solidFill>
                <a:srgbClr val="000000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3219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14 March, 2013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 Ross, SLAC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ECF978-FA93-4D81-8D17-B77E609A35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3" name="Line 73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base" hangingPunct="1">
              <a:spcBef>
                <a:spcPct val="20000"/>
              </a:spcBef>
              <a:buClr>
                <a:srgbClr val="F8B323"/>
              </a:buClr>
              <a:buFont typeface="Wingdings" pitchFamily="2" charset="2"/>
              <a:buChar char="n"/>
            </a:pPr>
            <a:endParaRPr lang="en-US" sz="900" b="0">
              <a:solidFill>
                <a:srgbClr val="261748"/>
              </a:solidFill>
              <a:ea typeface="ＭＳ Ｐゴシック" pitchFamily="112" charset="-128"/>
              <a:cs typeface="+mn-cs"/>
            </a:endParaRPr>
          </a:p>
        </p:txBody>
      </p:sp>
      <p:sp>
        <p:nvSpPr>
          <p:cNvPr id="10322" name="Rectangle 82"/>
          <p:cNvSpPr>
            <a:spLocks noChangeArrowheads="1"/>
          </p:cNvSpPr>
          <p:nvPr userDrawn="1"/>
        </p:nvSpPr>
        <p:spPr bwMode="auto">
          <a:xfrm>
            <a:off x="8448675" y="119063"/>
            <a:ext cx="569913" cy="903287"/>
          </a:xfrm>
          <a:prstGeom prst="rect">
            <a:avLst/>
          </a:prstGeom>
          <a:solidFill>
            <a:schemeClr val="hlink"/>
          </a:solidFill>
          <a:ln w="9525">
            <a:solidFill>
              <a:srgbClr val="261748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base" hangingPunct="1">
              <a:spcBef>
                <a:spcPct val="20000"/>
              </a:spcBef>
              <a:buClr>
                <a:srgbClr val="F8B323"/>
              </a:buClr>
              <a:buFont typeface="Wingdings" pitchFamily="2" charset="2"/>
              <a:buChar char="n"/>
            </a:pPr>
            <a:endParaRPr lang="en-US" sz="900" b="0">
              <a:solidFill>
                <a:srgbClr val="261748"/>
              </a:solidFill>
              <a:ea typeface="ＭＳ Ｐゴシック" pitchFamily="112" charset="-128"/>
              <a:cs typeface="+mn-cs"/>
            </a:endParaRPr>
          </a:p>
        </p:txBody>
      </p:sp>
      <p:pic>
        <p:nvPicPr>
          <p:cNvPr id="10323" name="Picture 83" descr="logo-XFEL_rgb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24" name="Rectangle 8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42975" y="3411538"/>
            <a:ext cx="7258050" cy="2868612"/>
          </a:xfrm>
          <a:extLst>
            <a:ext uri="{91240B29-F687-4F45-9708-019B960494DF}">
              <a14:hiddenLine xmlns:a14="http://schemas.microsoft.com/office/drawing/2010/main" w="28575">
                <a:solidFill>
                  <a:srgbClr val="FF66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40" tIns="45720" bIns="0"/>
          <a:lstStyle>
            <a:lvl1pPr marL="0" indent="0" algn="ctr">
              <a:buFont typeface="Wingdings" pitchFamily="2" charset="2"/>
              <a:buNone/>
              <a:defRPr sz="3200">
                <a:solidFill>
                  <a:schemeClr val="hlink"/>
                </a:solidFill>
              </a:defRPr>
            </a:lvl1pPr>
          </a:lstStyle>
          <a:p>
            <a:pPr lvl="0"/>
            <a:r>
              <a:rPr lang="en-GB" noProof="0" smtClean="0"/>
              <a:t>Subtitle format (max. 4 lines)</a:t>
            </a:r>
          </a:p>
          <a:p>
            <a:pPr lvl="0"/>
            <a:r>
              <a:rPr lang="en-GB" noProof="0" smtClean="0"/>
              <a:t>(conference, location, name of the speaker, date)</a:t>
            </a:r>
          </a:p>
          <a:p>
            <a:pPr lvl="0"/>
            <a:r>
              <a:rPr lang="en-GB" noProof="0" smtClean="0"/>
              <a:t>You are in the slide master view: Don’t edit here!</a:t>
            </a:r>
          </a:p>
        </p:txBody>
      </p:sp>
      <p:sp>
        <p:nvSpPr>
          <p:cNvPr id="10325" name="Line 85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base" hangingPunct="1">
              <a:spcBef>
                <a:spcPct val="20000"/>
              </a:spcBef>
              <a:buClr>
                <a:srgbClr val="F8B323"/>
              </a:buClr>
              <a:buFont typeface="Wingdings" pitchFamily="2" charset="2"/>
              <a:buChar char="n"/>
            </a:pPr>
            <a:endParaRPr lang="en-US" sz="900" b="0">
              <a:solidFill>
                <a:srgbClr val="261748"/>
              </a:solidFill>
              <a:ea typeface="ＭＳ Ｐゴシック" pitchFamily="112" charset="-128"/>
              <a:cs typeface="+mn-cs"/>
            </a:endParaRPr>
          </a:p>
        </p:txBody>
      </p:sp>
      <p:sp>
        <p:nvSpPr>
          <p:cNvPr id="10326" name="Rectangle 86"/>
          <p:cNvSpPr>
            <a:spLocks noGrp="1" noChangeArrowheads="1"/>
          </p:cNvSpPr>
          <p:nvPr>
            <p:ph type="ctrTitle" sz="quarter"/>
          </p:nvPr>
        </p:nvSpPr>
        <p:spPr>
          <a:xfrm>
            <a:off x="939800" y="1314450"/>
            <a:ext cx="7251700" cy="1844675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bIns="45720" anchor="ctr"/>
          <a:lstStyle>
            <a:lvl1pPr algn="ctr">
              <a:defRPr sz="5500" b="0">
                <a:solidFill>
                  <a:schemeClr val="hlink"/>
                </a:solidFill>
              </a:defRPr>
            </a:lvl1pPr>
          </a:lstStyle>
          <a:p>
            <a:pPr lvl="0"/>
            <a:r>
              <a:rPr lang="en-GB" noProof="0" smtClean="0"/>
              <a:t>Title format (max. 2 lines), don’t edit here</a:t>
            </a:r>
          </a:p>
        </p:txBody>
      </p:sp>
      <p:pic>
        <p:nvPicPr>
          <p:cNvPr id="10327" name="Picture 87" descr="Undulator_final_nurh#50DE97_links4-1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75" y="114300"/>
            <a:ext cx="7281863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4298439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BF7D6E2-84C4-4F0E-8767-35AAA1CCE6E1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Marc Ross, SLAC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7548118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CDA38C2-A84E-4BB8-9725-A45789C60E9D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Marc Ross, SLAC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086966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475" y="1347788"/>
            <a:ext cx="2774950" cy="4459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4825" y="1347788"/>
            <a:ext cx="2774950" cy="4459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15D58CB-B92F-4771-8824-FE9DFC3FA661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Marc Ross, SLAC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166061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C047024-11F8-4FBC-95DE-1E895F442118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Marc Ross, SLAC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344244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EC705B8-E4AA-4B7C-885F-4C0380888556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Marc Ross, SLAC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6633305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8457818-EB78-4929-A3C2-0E13EC7308CA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Marc Ross, SLAC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4730936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BCB4635-C489-4972-9E1B-594A66F54EC2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Marc Ross, SLAC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7583224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8702BD1-9AE4-487E-A138-1E080A1C8A01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Marc Ross, SLAC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401781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FAA60CC-8318-4034-96F8-A0816CF12B1B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Marc Ross, SLAC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3976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14 March, 2013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 Ross, SLAC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3D348E-28C9-4397-A460-6EB548108B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13488" y="541338"/>
            <a:ext cx="2063750" cy="52657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475" y="541338"/>
            <a:ext cx="6043613" cy="52657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8F4FEB7-4599-49CA-9EF6-99C9E78AE98B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Marc Ross, SLAC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9569187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en-US" sz="2400" b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en-US" sz="2400" b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14 March, 2013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Marc Ross, SLAC</a:t>
            </a:r>
            <a:endParaRPr lang="en-GB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C06A142-6DF7-5745-B49D-E040E5E3247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72565"/>
      </p:ext>
    </p:extLst>
  </p:cSld>
  <p:clrMapOvr>
    <a:masterClrMapping/>
  </p:clrMapOvr>
  <p:transition>
    <p:fade/>
  </p:transition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14 March, 2013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Marc Ross, SLAC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B16109-CDFC-914A-8989-F1DE13FE790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18229"/>
      </p:ext>
    </p:extLst>
  </p:cSld>
  <p:clrMapOvr>
    <a:masterClrMapping/>
  </p:clrMapOvr>
  <p:transition>
    <p:fade/>
  </p:transition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14 March, 2013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Marc Ross, SLAC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290C17-617E-CC4C-90BC-F07E5679D7ED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4319273"/>
      </p:ext>
    </p:extLst>
  </p:cSld>
  <p:clrMapOvr>
    <a:masterClrMapping/>
  </p:clrMapOvr>
  <p:transition>
    <p:fade/>
  </p:transition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14 March, 2013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Marc Ross, SLAC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5EE1C7-54C4-404D-93E8-C457A7A67E06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334831"/>
      </p:ext>
    </p:extLst>
  </p:cSld>
  <p:clrMapOvr>
    <a:masterClrMapping/>
  </p:clrMapOvr>
  <p:transition>
    <p:fade/>
  </p:transition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14 March, 2013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Marc Ross, SLAC</a:t>
            </a:r>
            <a:endParaRPr lang="en-GB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FFC058-A565-6C43-817A-15C1E821A6C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262687"/>
      </p:ext>
    </p:extLst>
  </p:cSld>
  <p:clrMapOvr>
    <a:masterClrMapping/>
  </p:clrMapOvr>
  <p:transition>
    <p:fade/>
  </p:transition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14 March, 2013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Marc Ross, SLAC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F6E662-10C0-8546-80F8-67558EE8B43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586087"/>
      </p:ext>
    </p:extLst>
  </p:cSld>
  <p:clrMapOvr>
    <a:masterClrMapping/>
  </p:clrMapOvr>
  <p:transition>
    <p:fade/>
  </p:transition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14 March, 2013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Marc Ross, SLAC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8498EF-DF26-BE4B-A80B-C1E4F25A251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361197"/>
      </p:ext>
    </p:extLst>
  </p:cSld>
  <p:clrMapOvr>
    <a:masterClrMapping/>
  </p:clrMapOvr>
  <p:transition>
    <p:fade/>
  </p:transition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14 March, 2013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Marc Ross, SLAC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0FE9DC-2022-2841-BC75-C7D9D8126C4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130454"/>
      </p:ext>
    </p:extLst>
  </p:cSld>
  <p:clrMapOvr>
    <a:masterClrMapping/>
  </p:clrMapOvr>
  <p:transition>
    <p:fade/>
  </p:transition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14 March, 2013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Marc Ross, SLAC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47736C-F547-C44D-A2D1-696891A7286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896317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14 March, 2013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 Ross, SLAC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35AD09-81C8-428B-BCC4-9CCC0573D5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14 March, 2013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Marc Ross, SLAC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76F210-C2DF-B64F-8B28-5DAC93724DC4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3367388"/>
      </p:ext>
    </p:extLst>
  </p:cSld>
  <p:clrMapOvr>
    <a:masterClrMapping/>
  </p:clrMapOvr>
  <p:transition>
    <p:fade/>
  </p:transition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14 March, 2013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Marc Ross, SLAC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725EE8-1E48-0341-B3F2-1160742366D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56637"/>
      </p:ext>
    </p:extLst>
  </p:cSld>
  <p:clrMapOvr>
    <a:masterClrMapping/>
  </p:clrMapOvr>
  <p:transition>
    <p:fade/>
  </p:transition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en-US" sz="2400" b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en-US" sz="2400" b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14 March, 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Marc Ross, SLAC</a:t>
            </a:r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2112230"/>
      </p:ext>
    </p:extLst>
  </p:cSld>
  <p:clrMapOvr>
    <a:masterClrMapping/>
  </p:clrMapOvr>
  <p:transition>
    <p:fade/>
  </p:transition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14 March, 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2348753" y="6400800"/>
            <a:ext cx="4446494" cy="457200"/>
          </a:xfrm>
          <a:ln/>
        </p:spPr>
        <p:txBody>
          <a:bodyPr/>
          <a:lstStyle>
            <a:lvl1pPr>
              <a:defRPr sz="1200" b="0"/>
            </a:lvl1pPr>
          </a:lstStyle>
          <a:p>
            <a:r>
              <a:rPr lang="sv-SE" smtClean="0"/>
              <a:t>Marc Ross, SLAC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746143"/>
      </p:ext>
    </p:extLst>
  </p:cSld>
  <p:clrMapOvr>
    <a:masterClrMapping/>
  </p:clrMapOvr>
  <p:transition>
    <p:fade/>
  </p:transition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14 March, 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Marc Ross, SLAC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709629"/>
      </p:ext>
    </p:extLst>
  </p:cSld>
  <p:clrMapOvr>
    <a:masterClrMapping/>
  </p:clrMapOvr>
  <p:transition>
    <p:fade/>
  </p:transition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14 March, 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100" b="0"/>
            </a:lvl1pPr>
          </a:lstStyle>
          <a:p>
            <a:r>
              <a:rPr lang="sv-SE" smtClean="0"/>
              <a:t>Marc Ross, SLAC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619781"/>
      </p:ext>
    </p:extLst>
  </p:cSld>
  <p:clrMapOvr>
    <a:masterClrMapping/>
  </p:clrMapOvr>
  <p:transition>
    <p:fade/>
  </p:transition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14 March, 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Marc Ross, SLAC</a:t>
            </a: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601188"/>
      </p:ext>
    </p:extLst>
  </p:cSld>
  <p:clrMapOvr>
    <a:masterClrMapping/>
  </p:clrMapOvr>
  <p:transition>
    <p:fade/>
  </p:transition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14 March, 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Marc Ross, SLAC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018839"/>
      </p:ext>
    </p:extLst>
  </p:cSld>
  <p:clrMapOvr>
    <a:masterClrMapping/>
  </p:clrMapOvr>
  <p:transition>
    <p:fade/>
  </p:transition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14 March, 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Marc Ross, SLAC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344934"/>
      </p:ext>
    </p:extLst>
  </p:cSld>
  <p:clrMapOvr>
    <a:masterClrMapping/>
  </p:clrMapOvr>
  <p:transition>
    <p:fade/>
  </p:transition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14 March, 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Marc Ross, SLAC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9244940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14 March, 2013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 Ross, SLAC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C208CC-F814-4D80-A443-423A289066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14 March, 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Marc Ross, SLAC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196374"/>
      </p:ext>
    </p:extLst>
  </p:cSld>
  <p:clrMapOvr>
    <a:masterClrMapping/>
  </p:clrMapOvr>
  <p:transition>
    <p:fade/>
  </p:transition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14 March, 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Marc Ross, SLAC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747671"/>
      </p:ext>
    </p:extLst>
  </p:cSld>
  <p:clrMapOvr>
    <a:masterClrMapping/>
  </p:clrMapOvr>
  <p:transition>
    <p:fade/>
  </p:transition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14 March, 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Marc Ross, SLAC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244871"/>
      </p:ext>
    </p:extLst>
  </p:cSld>
  <p:clrMapOvr>
    <a:masterClrMapping/>
  </p:clrMapOvr>
  <p:transition>
    <p:fade/>
  </p:transition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98975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</a:rPr>
              <a:t>14 March, 2013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Marc Ross, SLAC</a:t>
            </a: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E37E2-33CB-034B-AFDB-6541EBF5F31A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584381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ilccolor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1024_greendot_divider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9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endParaRPr lang="en-US" b="0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endParaRPr lang="en-US" b="0">
              <a:solidFill>
                <a:srgbClr val="000000"/>
              </a:solidFill>
              <a:ea typeface="+mn-ea"/>
              <a:cs typeface="+mn-cs"/>
            </a:endParaRPr>
          </a:p>
        </p:txBody>
      </p:sp>
      <p:pic>
        <p:nvPicPr>
          <p:cNvPr id="8" name="Picture 12" descr="1024_greendot_divider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0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0241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23622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14 March, 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 Ross, SLAC</a:t>
            </a:r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CDD3B2E-0019-47DB-9A44-623A98614AA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4550152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14 March, 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 Ross, SLAC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CC6571-FEF2-48A3-A80F-AB3B3E0FC23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418646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14 March, 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 Ross, SLAC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65DB64-3B44-4D38-88AF-9C4DEA8CE02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8272376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14 March, 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 Ross, SLAC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F8EBB8-25B8-48FB-8D0D-60E9D6A23BC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192163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14 March, 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 Ross, SLAC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5C877F-551B-46DE-9F12-0DB848019C5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3537100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14 March, 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 Ross, SLAC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CFFECE-A221-4245-896C-305387C42D2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482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14 March, 2013</a:t>
            </a:r>
            <a:endParaRPr lang="en-US" altLang="ja-JP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Marc Ross, SLAC</a:t>
            </a: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30447A-4AE0-449E-81FA-EF5E95ADDEE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14 March, 2013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 Ross, SLAC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9814A-8D8F-4650-ACB2-ED121D085D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14 March, 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 Ross, SLAC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B934FF-26F8-4ACF-8358-DBF0D6CA7D4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025874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14 March, 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 Ross, SLAC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008F9B-1203-4030-A4C9-88BE6199004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9730906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14 March, 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 Ross, SLAC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867FF7-197D-49D4-8568-BD362669877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609528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14 March, 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 Ross, SLAC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7BFADF-5037-4D9D-A780-9ABCC0B2356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492592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14 March, 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 Ross, SLAC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5517F0-404E-4CEE-98ED-54FE3F3C229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185371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086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990600"/>
            <a:ext cx="3810000" cy="533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3810000" cy="533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14 March, 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 Ross, SLAC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3096F3-69BF-406D-A1C8-F879B33250F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518899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086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990600"/>
            <a:ext cx="7772400" cy="53340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14 March, 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 Ross, SLAC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AE651B-34F2-4DAD-8659-CB870AFDB8E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583212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en-US" sz="2400" b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en-US" sz="2400" b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14 March, 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817241"/>
      </p:ext>
    </p:extLst>
  </p:cSld>
  <p:clrMapOvr>
    <a:masterClrMapping/>
  </p:clrMapOvr>
  <p:transition>
    <p:fade/>
  </p:transition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14 March, 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767219"/>
      </p:ext>
    </p:extLst>
  </p:cSld>
  <p:clrMapOvr>
    <a:masterClrMapping/>
  </p:clrMapOvr>
  <p:transition>
    <p:fade/>
  </p:transition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14 March, 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516346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14 March, 2013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 Ross, SLAC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0FE73F-8C07-4267-A6B5-61AA4F9F4E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14 March, 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306213"/>
      </p:ext>
    </p:extLst>
  </p:cSld>
  <p:clrMapOvr>
    <a:masterClrMapping/>
  </p:clrMapOvr>
  <p:transition>
    <p:fade/>
  </p:transition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14 March, 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15990"/>
      </p:ext>
    </p:extLst>
  </p:cSld>
  <p:clrMapOvr>
    <a:masterClrMapping/>
  </p:clrMapOvr>
  <p:transition>
    <p:fade/>
  </p:transition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14 March, 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227348"/>
      </p:ext>
    </p:extLst>
  </p:cSld>
  <p:clrMapOvr>
    <a:masterClrMapping/>
  </p:clrMapOvr>
  <p:transition>
    <p:fade/>
  </p:transition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14 March, 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4293712"/>
      </p:ext>
    </p:extLst>
  </p:cSld>
  <p:clrMapOvr>
    <a:masterClrMapping/>
  </p:clrMapOvr>
  <p:transition>
    <p:fade/>
  </p:transition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14 March, 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653400"/>
      </p:ext>
    </p:extLst>
  </p:cSld>
  <p:clrMapOvr>
    <a:masterClrMapping/>
  </p:clrMapOvr>
  <p:transition>
    <p:fade/>
  </p:transition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14 March, 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682319"/>
      </p:ext>
    </p:extLst>
  </p:cSld>
  <p:clrMapOvr>
    <a:masterClrMapping/>
  </p:clrMapOvr>
  <p:transition>
    <p:fade/>
  </p:transition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14 March, 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023024"/>
      </p:ext>
    </p:extLst>
  </p:cSld>
  <p:clrMapOvr>
    <a:masterClrMapping/>
  </p:clrMapOvr>
  <p:transition>
    <p:fade/>
  </p:transition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14 March, 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457622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14 March, 2013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 Ross, SLAC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AE2869-47EA-4E3B-AD7A-3B9CD6C76A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126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14 March, 2013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 Ross, SLAC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F86E08-8B8C-44E3-8A4C-D5B722CA8C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14 March, 2013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 Ross, SLAC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3CF93-269B-4080-A6FB-144E2EBD2C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defRPr/>
            </a:pPr>
            <a:endParaRPr lang="en-US" sz="36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3067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defRPr/>
            </a:pPr>
            <a:endParaRPr lang="en-US" sz="36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pic>
        <p:nvPicPr>
          <p:cNvPr id="6" name="Picture 6" descr="cesr_cornell"/>
          <p:cNvPicPr>
            <a:picLocks noChangeAspect="1" noChangeArrowheads="1"/>
          </p:cNvPicPr>
          <p:nvPr/>
        </p:nvPicPr>
        <p:blipFill>
          <a:blip r:embed="rId2" cstate="print"/>
          <a:srcRect t="4240" b="19426"/>
          <a:stretch>
            <a:fillRect/>
          </a:stretch>
        </p:blipFill>
        <p:spPr bwMode="auto">
          <a:xfrm>
            <a:off x="3006725" y="3810000"/>
            <a:ext cx="311467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NSF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5459413"/>
            <a:ext cx="106680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DOE_Sea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34200" y="5529263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New 36in Head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 descr="logo_transparent_b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5480050"/>
            <a:ext cx="167640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914400"/>
            <a:ext cx="7772400" cy="1143000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133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14 March, 2013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 Ross, SLAC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7B8C7A-8660-4B23-854B-A9CCCE351A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14 March, 2013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 Ross, SLAC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0CC86F-C99D-4A26-85A4-EE79A173E2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838200"/>
            <a:ext cx="44958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4958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14 March, 2013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 Ross, SLAC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36B82-5FA3-42A3-8A4C-D7E77DEBB4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14 March, 2013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 Ross, SLAC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8D10B1-D065-4143-A8D5-0ECEA9270F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14 March, 2013</a:t>
            </a:r>
            <a:endParaRPr lang="en-US" altLang="ja-JP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Marc Ross, SLAC</a:t>
            </a: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D1C9D9-EE70-401C-A3DA-41A52969E85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14 March, 2013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 Ross, SLAC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9C1BA-F86A-4B72-9712-AFF87FD661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14 March, 2013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 Ross, SLAC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44EDFB-E1FA-4ABE-9894-E046BD99FE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14 March, 2013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 Ross, SLAC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9575F7-600E-499B-B9B1-62F7759C30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14 March, 2013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 Ross, SLAC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16B731-B9D9-47C2-AC6F-2D448E0235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14 March, 2013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 Ross, SLAC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4C9724-A9E1-4657-BF42-DB17B2C4E9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629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629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14 March, 2013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 Ross, SLAC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54A5F2-4A29-4D75-BE11-9F554E60D0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0"/>
            <a:ext cx="54864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0" y="838200"/>
            <a:ext cx="9144000" cy="57912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14 March, 2013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 Ross, SLAC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FD5A41-9BFB-45BA-8444-5814849855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3600" b="1" kern="12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3067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3600" b="1" kern="12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" charset="0"/>
            </a:endParaRPr>
          </a:p>
        </p:txBody>
      </p:sp>
      <p:pic>
        <p:nvPicPr>
          <p:cNvPr id="6" name="Picture 6" descr="cesr_cornell"/>
          <p:cNvPicPr>
            <a:picLocks noChangeAspect="1" noChangeArrowheads="1"/>
          </p:cNvPicPr>
          <p:nvPr/>
        </p:nvPicPr>
        <p:blipFill>
          <a:blip r:embed="rId2" cstate="print"/>
          <a:srcRect t="4240" b="19426"/>
          <a:stretch>
            <a:fillRect/>
          </a:stretch>
        </p:blipFill>
        <p:spPr bwMode="auto">
          <a:xfrm>
            <a:off x="3006725" y="3810000"/>
            <a:ext cx="311467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NSF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5459413"/>
            <a:ext cx="106680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DOE_Sea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34200" y="5529263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New 36in Head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 descr="logo_transparent_b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5480050"/>
            <a:ext cx="167640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914400"/>
            <a:ext cx="7772400" cy="1143000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133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14 March, 2013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SLAC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FC7B8C7A-8660-4B23-854B-A9CCCE351A0D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14 March, 2013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SLAC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AC0CC86F-C99D-4A26-85A4-EE79A173E2B0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14 March, 2013</a:t>
            </a:r>
            <a:endParaRPr lang="en-US" altLang="ja-JP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Marc Ross, SLAC</a:t>
            </a:r>
            <a:endParaRPr lang="en-US" altLang="ja-JP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24ABE0-9557-4B1A-91BA-3793ABFB95F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838200"/>
            <a:ext cx="44958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4958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14 March, 2013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SLAC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80036B82-5FA3-42A3-8A4C-D7E77DEBB4C4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14 March, 2013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SLAC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C8D10B1-D065-4143-A8D5-0ECEA9270FEC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14 March, 2013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SLAC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C29C1BA-F86A-4B72-9712-AFF87FD661FD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14 March, 2013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SLAC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8A44EDFB-E1FA-4ABE-9894-E046BD99FE6A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14 March, 2013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SLAC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919575F7-600E-499B-B9B1-62F7759C30F7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14 March, 2013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SLAC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1B16B731-B9D9-47C2-AC6F-2D448E02356A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14 March, 2013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SLAC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E4C9724-A9E1-4657-BF42-DB17B2C4E93C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629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629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14 March, 2013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SLAC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5E54A5F2-4A29-4D75-BE11-9F554E60D0DC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0"/>
            <a:ext cx="54864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0" y="838200"/>
            <a:ext cx="9144000" cy="57912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14 March, 2013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SLAC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01FD5A41-9BFB-45BA-8444-5814849855E1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4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864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ln>
            <a:noFill/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86404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z="1400" b="0"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14 March, 2013</a:t>
            </a:r>
            <a:endParaRPr lang="en-US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486405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400" b="0"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SLAC</a:t>
            </a:r>
            <a:endParaRPr lang="en-US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486406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FD54E452-B7E8-4901-AEDE-7EA332635B7A}" type="slidenum">
              <a:rPr lang="en-US" kern="1200">
                <a:solidFill>
                  <a:srgbClr val="0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  <p:sp>
        <p:nvSpPr>
          <p:cNvPr id="486407" name="Line 7"/>
          <p:cNvSpPr>
            <a:spLocks noChangeShapeType="1"/>
          </p:cNvSpPr>
          <p:nvPr/>
        </p:nvSpPr>
        <p:spPr bwMode="auto">
          <a:xfrm>
            <a:off x="381000" y="6248400"/>
            <a:ext cx="83820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400" kern="1200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14 March, 2013</a:t>
            </a:r>
            <a:endParaRPr lang="en-US" altLang="ja-JP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Marc Ross, SLAC</a:t>
            </a:r>
            <a:endParaRPr lang="en-US" altLang="ja-JP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708BBD-B651-48B7-8284-16DD3898654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14 March, 2013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SLAC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571DD61D-0D39-4CC4-9640-846175545D6E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14 March, 2013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SLAC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A8D5EB7A-EE7B-438B-B08C-103740A67308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430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14 March, 2013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SLAC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2B7DE402-4E9F-4BC7-B8DB-8C3DD6E12B91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14 March, 2013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SLAC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BCB549DA-E849-4F80-9FB4-DA93392E695E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14 March, 2013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SLAC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B74BE38A-A121-42C2-BC43-DD9010A7B147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14 March, 2013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SLAC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F8202B28-CD40-4AC6-AF16-414A60DC75E6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14 March, 2013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SLAC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8FB0ED02-EA41-4A30-9AD4-FAEE9DC5360F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14 March, 2013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SLAC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37F49558-A0EA-4643-8E96-4C2587DBA1A5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14 March, 2013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SLAC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C11AAD23-6E2C-4F81-9DF6-CB27EC12CEC3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14 March, 2013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SLAC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D0B7E72F-F6C3-4CB8-93EA-EF4AC802B4EF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14 March, 2013</a:t>
            </a:r>
            <a:endParaRPr lang="en-US" altLang="ja-JP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Marc Ross, SLAC</a:t>
            </a: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C06C5E-5F6E-4048-87F1-3DDA09F488D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0104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143000"/>
            <a:ext cx="38100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38100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14 March, 2013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819400" y="6477000"/>
            <a:ext cx="3657600" cy="304800"/>
          </a:xfrm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SLAC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B2CF4148-E958-4F1C-A173-ECD896658301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0104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43000"/>
            <a:ext cx="38100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143000"/>
            <a:ext cx="38100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810000"/>
            <a:ext cx="38100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14 March, 2013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819400" y="6477000"/>
            <a:ext cx="3657600" cy="304800"/>
          </a:xfrm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SLAC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781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0F36154E-9D99-4EEE-981E-34A0160C4E7B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0"/>
            <a:ext cx="7772400" cy="632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14 March, 2013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19400" y="6477000"/>
            <a:ext cx="3657600" cy="304800"/>
          </a:xfrm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SLAC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781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7F55AE81-082F-4CD8-AE95-65DF8B495E95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600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3067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600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pic>
        <p:nvPicPr>
          <p:cNvPr id="6" name="Picture 6" descr="cesr_cornell"/>
          <p:cNvPicPr>
            <a:picLocks noChangeAspect="1" noChangeArrowheads="1"/>
          </p:cNvPicPr>
          <p:nvPr/>
        </p:nvPicPr>
        <p:blipFill>
          <a:blip r:embed="rId2" cstate="print"/>
          <a:srcRect b="14568"/>
          <a:stretch>
            <a:fillRect/>
          </a:stretch>
        </p:blipFill>
        <p:spPr bwMode="auto">
          <a:xfrm>
            <a:off x="3006725" y="3505200"/>
            <a:ext cx="3114675" cy="307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NSF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5459413"/>
            <a:ext cx="106680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DOE_Sea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34200" y="5529263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 descr="logo_transparent_b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5480050"/>
            <a:ext cx="167640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914400"/>
            <a:ext cx="7772400" cy="1143000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133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1" name="Picture 9" descr="CLASSE 36 Header Red IPAC.png"/>
          <p:cNvPicPr>
            <a:picLocks noChangeAspect="1"/>
          </p:cNvPicPr>
          <p:nvPr userDrawn="1"/>
        </p:nvPicPr>
        <p:blipFill>
          <a:blip r:embed="rId6" cstate="print"/>
          <a:srcRect t="23810" r="4000" b="31746"/>
          <a:stretch>
            <a:fillRect/>
          </a:stretch>
        </p:blipFill>
        <p:spPr bwMode="auto">
          <a:xfrm>
            <a:off x="0" y="-76200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 userDrawn="1"/>
        </p:nvSpPr>
        <p:spPr>
          <a:xfrm>
            <a:off x="4495800" y="457200"/>
            <a:ext cx="45720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IPAC10—1st International Particle Accelerator Conference, Kyoto, Japan</a:t>
            </a:r>
          </a:p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May 23–28,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-76200"/>
            <a:ext cx="6400800" cy="533400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91440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14 March, 2013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66EBCDD8-490A-4340-8AFB-91AE61DAC24C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14 March, 2013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E5670874-3092-4071-B45C-6F2C361E9AE6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-76200"/>
            <a:ext cx="6400800" cy="530352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838200"/>
            <a:ext cx="44958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4958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14 March, 2013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8785CA85-AA39-4432-98C2-0D5FAC0BBE33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5475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8595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257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88595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257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14 March, 2013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212B77B7-64D3-4B07-BD7E-A2165380F6C3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-76200"/>
            <a:ext cx="6400800" cy="530352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14 March, 2013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1F4F2262-E4F8-4BEF-859F-74458A2AA49C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14 March, 2013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8E14D2B1-ADAF-406C-A20F-5FCE36DE9D25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14 March, 2013</a:t>
            </a:r>
            <a:endParaRPr lang="en-US" altLang="ja-JP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Marc Ross, SLAC</a:t>
            </a: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A52F78-DEE1-44BF-BE84-A14B5CD0112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0087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00087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862137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14 March, 2013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BBED2B08-6735-40AE-8CA8-B2EECA491B30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14 March, 2013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73BA16F7-328B-473B-BA85-A002BFC8ACCB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-76200"/>
            <a:ext cx="6400800" cy="530352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14 March, 2013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AC8A1887-A07D-4145-B64F-42AEDE613AF8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629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629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14 March, 2013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B0754D03-A3D1-4E6F-8CC9-030713870064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-76200"/>
            <a:ext cx="6400800" cy="530352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838200"/>
            <a:ext cx="9144000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3810000"/>
            <a:ext cx="9144000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14 March, 2013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8095DD24-DF5F-4804-8F8B-BA08A364D1E6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-76200"/>
            <a:ext cx="6400800" cy="530352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838200"/>
            <a:ext cx="4495800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495800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14 March, 2013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971C49FE-167B-464B-AD6A-2D5C2C2D0688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ilccolo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1024_greendot_divider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9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eaLnBrk="0" fontAlgn="ctr" hangingPunct="0">
              <a:spcBef>
                <a:spcPct val="50000"/>
              </a:spcBef>
              <a:spcAft>
                <a:spcPct val="0"/>
              </a:spcAft>
              <a:defRPr/>
            </a:pPr>
            <a:endParaRPr lang="en-GB" sz="2400" kern="1200">
              <a:solidFill>
                <a:srgbClr val="000000"/>
              </a:solidFill>
              <a:latin typeface="Arial" charset="0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eaLnBrk="0" fontAlgn="ctr" hangingPunct="0">
              <a:spcBef>
                <a:spcPct val="50000"/>
              </a:spcBef>
              <a:spcAft>
                <a:spcPct val="0"/>
              </a:spcAft>
              <a:defRPr/>
            </a:pPr>
            <a:endParaRPr lang="en-GB" sz="2400" kern="1200">
              <a:solidFill>
                <a:srgbClr val="000000"/>
              </a:solidFill>
              <a:latin typeface="Arial" charset="0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8" name="Picture 12" descr="1024_greendot_divider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0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altLang="ja-JP"/>
              <a:t>Click to edit Master subtitle style</a:t>
            </a:r>
          </a:p>
        </p:txBody>
      </p:sp>
      <p:sp>
        <p:nvSpPr>
          <p:cNvPr id="10241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ja-JP"/>
              <a:t>Click to edit Master title style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52FAEFB3-F552-49D1-8C7E-1FBE80CFF48F}" type="slidenum">
              <a:rPr lang="ja-JP" altLang="en-US" sz="1400" kern="1200">
                <a:solidFill>
                  <a:srgbClr val="000000"/>
                </a:solidFill>
                <a:latin typeface="Arial" charset="0"/>
                <a:ea typeface="Arial Unicode MS" pitchFamily="50" charset="-128"/>
                <a:cs typeface="Arial Unicode MS" pitchFamily="50" charset="-128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400" kern="1200">
              <a:solidFill>
                <a:srgbClr val="000000"/>
              </a:solidFill>
              <a:latin typeface="Arial" charset="0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0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kern="1200" smtClean="0">
                <a:solidFill>
                  <a:srgbClr val="23346C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Marc Ross, SLAC</a:t>
            </a:r>
            <a:endParaRPr lang="en-US" altLang="ja-JP" sz="1600" b="1" kern="1200">
              <a:solidFill>
                <a:srgbClr val="23346C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" name="Rectangle 1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sz="12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14 March, 2013</a:t>
            </a:r>
            <a:endParaRPr lang="en-GB" altLang="ja-JP" sz="12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xfrm>
            <a:off x="381000" y="6400800"/>
            <a:ext cx="24384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kern="1200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Arial Unicode MS"/>
              </a:rPr>
              <a:t>14 March, 2013</a:t>
            </a:r>
            <a:endParaRPr lang="en-GB" sz="2400" kern="1200">
              <a:solidFill>
                <a:srgbClr val="000000"/>
              </a:solidFill>
              <a:latin typeface="Arial" charset="0"/>
              <a:ea typeface="ＭＳ Ｐゴシック" charset="-128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kern="1200" smtClean="0">
                <a:solidFill>
                  <a:srgbClr val="23346C"/>
                </a:solidFill>
                <a:latin typeface="Arial" charset="0"/>
                <a:ea typeface="ＭＳ Ｐゴシック" charset="-128"/>
                <a:cs typeface="Arial Unicode MS"/>
              </a:rPr>
              <a:t>Marc Ross, SLAC</a:t>
            </a:r>
            <a:endParaRPr lang="en-GB" sz="1400" b="1" kern="1200">
              <a:solidFill>
                <a:srgbClr val="23346C"/>
              </a:solidFill>
              <a:latin typeface="Arial" charset="0"/>
              <a:ea typeface="ＭＳ Ｐゴシック" charset="-128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B7644058-136C-4F06-8995-32A99D51F5D1}" type="slidenum">
              <a:rPr lang="en-GB" sz="1400" kern="1200">
                <a:solidFill>
                  <a:srgbClr val="000000"/>
                </a:solidFill>
                <a:latin typeface="Arial" charset="0"/>
                <a:ea typeface="ＭＳ Ｐゴシック" charset="-128"/>
                <a:cs typeface="Arial Unicode M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z="1400" kern="1200">
              <a:solidFill>
                <a:srgbClr val="000000"/>
              </a:solidFill>
              <a:latin typeface="Arial" charset="0"/>
              <a:ea typeface="ＭＳ Ｐゴシック" charset="-128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81000" y="6400800"/>
            <a:ext cx="24384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kern="1200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Arial Unicode MS"/>
              </a:rPr>
              <a:t>14 March, 2013</a:t>
            </a:r>
            <a:endParaRPr lang="en-GB" sz="2400" kern="1200">
              <a:solidFill>
                <a:srgbClr val="000000"/>
              </a:solidFill>
              <a:latin typeface="Arial" charset="0"/>
              <a:ea typeface="ＭＳ Ｐゴシック" charset="-128"/>
              <a:cs typeface="Arial Unicode MS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kern="1200" smtClean="0">
                <a:solidFill>
                  <a:srgbClr val="23346C"/>
                </a:solidFill>
                <a:latin typeface="Arial" charset="0"/>
                <a:ea typeface="ＭＳ Ｐゴシック" charset="-128"/>
                <a:cs typeface="Arial Unicode MS"/>
              </a:rPr>
              <a:t>Marc Ross, SLAC</a:t>
            </a:r>
            <a:endParaRPr lang="en-GB" sz="1400" b="1" kern="1200">
              <a:solidFill>
                <a:srgbClr val="23346C"/>
              </a:solidFill>
              <a:latin typeface="Arial" charset="0"/>
              <a:ea typeface="ＭＳ Ｐゴシック" charset="-128"/>
              <a:cs typeface="Arial Unicode M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A126FD2D-0AB1-4480-BEB8-D58261C1907D}" type="slidenum">
              <a:rPr lang="en-GB" sz="1400" kern="1200">
                <a:solidFill>
                  <a:srgbClr val="000000"/>
                </a:solidFill>
                <a:latin typeface="Arial" charset="0"/>
                <a:ea typeface="ＭＳ Ｐゴシック" charset="-128"/>
                <a:cs typeface="Arial Unicode M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z="1400" kern="1200">
              <a:solidFill>
                <a:srgbClr val="000000"/>
              </a:solidFill>
              <a:latin typeface="Arial" charset="0"/>
              <a:ea typeface="ＭＳ Ｐゴシック" charset="-128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600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3067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600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pic>
        <p:nvPicPr>
          <p:cNvPr id="6" name="Picture 6" descr="cesr_cornell"/>
          <p:cNvPicPr>
            <a:picLocks noChangeAspect="1" noChangeArrowheads="1"/>
          </p:cNvPicPr>
          <p:nvPr/>
        </p:nvPicPr>
        <p:blipFill>
          <a:blip r:embed="rId2" cstate="print"/>
          <a:srcRect b="14568"/>
          <a:stretch>
            <a:fillRect/>
          </a:stretch>
        </p:blipFill>
        <p:spPr bwMode="auto">
          <a:xfrm>
            <a:off x="3006725" y="3787775"/>
            <a:ext cx="3114675" cy="307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NSF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5257800"/>
            <a:ext cx="1143000" cy="1139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DOE_Sea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5284559"/>
            <a:ext cx="1112520" cy="1112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New 36in Head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14400"/>
            <a:ext cx="7772400" cy="1143000"/>
          </a:xfrm>
        </p:spPr>
        <p:txBody>
          <a:bodyPr/>
          <a:lstStyle>
            <a:lvl1pPr algn="ctr"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133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dirty="0"/>
              <a:t>Click to edit Master subtitle style</a:t>
            </a:r>
          </a:p>
        </p:txBody>
      </p:sp>
      <p:grpSp>
        <p:nvGrpSpPr>
          <p:cNvPr id="2" name="Group 13"/>
          <p:cNvGrpSpPr/>
          <p:nvPr userDrawn="1"/>
        </p:nvGrpSpPr>
        <p:grpSpPr>
          <a:xfrm>
            <a:off x="-22" y="-2"/>
            <a:ext cx="3733822" cy="826982"/>
            <a:chOff x="-22" y="-2"/>
            <a:chExt cx="3733822" cy="826982"/>
          </a:xfrm>
        </p:grpSpPr>
        <p:pic>
          <p:nvPicPr>
            <p:cNvPr id="12" name="Picture 2" descr="New 36in Header"/>
            <p:cNvPicPr>
              <a:picLocks noChangeAspect="1" noChangeArrowheads="1"/>
            </p:cNvPicPr>
            <p:nvPr userDrawn="1"/>
          </p:nvPicPr>
          <p:blipFill>
            <a:blip r:embed="rId6" cstate="print"/>
            <a:srcRect l="81059" r="2312" b="22222"/>
            <a:stretch>
              <a:fillRect/>
            </a:stretch>
          </p:blipFill>
          <p:spPr bwMode="auto">
            <a:xfrm>
              <a:off x="-22" y="-2"/>
              <a:ext cx="3733822" cy="8269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9" descr="CUCLASSE 3line White.png"/>
            <p:cNvPicPr>
              <a:picLocks noChangeAspect="1"/>
            </p:cNvPicPr>
            <p:nvPr userDrawn="1"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18116" y="12826"/>
              <a:ext cx="3547128" cy="801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5" name="Picture 14" descr="CLIC-Logo-Color-72.png"/>
          <p:cNvPicPr>
            <a:picLocks noChangeAspect="1"/>
          </p:cNvPicPr>
          <p:nvPr userDrawn="1"/>
        </p:nvPicPr>
        <p:blipFill>
          <a:blip r:embed="rId8" cstate="print"/>
          <a:srcRect l="12252" t="14239" r="14239" b="12252"/>
          <a:stretch>
            <a:fillRect/>
          </a:stretch>
        </p:blipFill>
        <p:spPr>
          <a:xfrm>
            <a:off x="0" y="5181600"/>
            <a:ext cx="1066800" cy="1066800"/>
          </a:xfrm>
          <a:prstGeom prst="rect">
            <a:avLst/>
          </a:prstGeom>
        </p:spPr>
      </p:pic>
      <p:pic>
        <p:nvPicPr>
          <p:cNvPr id="17" name="Picture 10" descr="logo_transparent_b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66800" y="5257800"/>
            <a:ext cx="167640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14 March, 2013</a:t>
            </a:r>
            <a:endParaRPr lang="en-US" altLang="ja-JP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Marc Ross, SLAC</a:t>
            </a:r>
            <a:endParaRPr lang="en-US" altLang="ja-JP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F02113-0892-4CF0-8F94-FA28240329C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14 March, 2013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66EBCDD8-490A-4340-8AFB-91AE61DAC24C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14 March, 2013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E5670874-3092-4071-B45C-6F2C361E9AE6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609600"/>
            <a:ext cx="449580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0"/>
            <a:ext cx="449580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14 March, 2013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8785CA85-AA39-4432-98C2-0D5FAC0BBE33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80975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14 March, 2013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212B77B7-64D3-4B07-BD7E-A2165380F6C3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14 March, 2013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1F4F2262-E4F8-4BEF-859F-74458A2AA49C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14 March, 2013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8E14D2B1-ADAF-406C-A20F-5FCE36DE9D25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60960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71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14 March, 2013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BBED2B08-6735-40AE-8CA8-B2EECA491B30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14 March, 2013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73BA16F7-328B-473B-BA85-A002BFC8ACCB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14 March, 2013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AC8A1887-A07D-4145-B64F-42AEDE613AF8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33400"/>
            <a:ext cx="22860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533400"/>
            <a:ext cx="67056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14 March, 2013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B0754D03-A3D1-4E6F-8CC9-030713870064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14 March, 2013</a:t>
            </a:r>
            <a:endParaRPr lang="en-US" altLang="ja-JP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Marc Ross, SLAC</a:t>
            </a:r>
            <a:endParaRPr lang="en-US" altLang="ja-JP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244864-F293-477F-B05B-27523CFF8A4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0"/>
            <a:ext cx="5486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685800"/>
            <a:ext cx="9144000" cy="2819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3657600"/>
            <a:ext cx="9144000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14 March, 2013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8095DD24-DF5F-4804-8F8B-BA08A364D1E6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0"/>
            <a:ext cx="5486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609600"/>
            <a:ext cx="4495800" cy="59436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0"/>
            <a:ext cx="4495800" cy="59436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14 March, 2013</a:t>
            </a:r>
            <a:endParaRPr lang="en-US" sz="1200" i="1" kern="1200" dirty="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971C49FE-167B-464B-AD6A-2D5C2C2D0688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80999" y="6400800"/>
            <a:ext cx="3095847" cy="457200"/>
          </a:xfrm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14 March, 2013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/>
              <a:t>Marc Ross, SLAC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fld id="{C64E1E01-CFF9-374C-90C0-378C39CD55E6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500945531"/>
      </p:ext>
    </p:extLst>
  </p:cSld>
  <p:clrMapOvr>
    <a:masterClrMapping/>
  </p:clrMapOvr>
  <p:transition>
    <p:fade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14 March, 2013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/>
              <a:t>Marc Ross, SLAC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fld id="{C64E1E01-CFF9-374C-90C0-378C39CD55E6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9135429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14 March, 2013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/>
              <a:t>Marc Ross, SLAC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fld id="{C64E1E01-CFF9-374C-90C0-378C39CD55E6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575047323"/>
      </p:ext>
    </p:extLst>
  </p:cSld>
  <p:clrMapOvr>
    <a:masterClrMapping/>
  </p:clrMapOvr>
  <p:transition>
    <p:fade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14 March, 2013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/>
              <a:t>Marc Ross, SLAC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fld id="{C64E1E01-CFF9-374C-90C0-378C39CD55E6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87540190"/>
      </p:ext>
    </p:extLst>
  </p:cSld>
  <p:clrMapOvr>
    <a:masterClrMapping/>
  </p:clrMapOvr>
  <p:transition>
    <p:fade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914400"/>
            <a:ext cx="7772400" cy="1143000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133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3600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3067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3600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pic>
        <p:nvPicPr>
          <p:cNvPr id="5126" name="Picture 6" descr="cesr_cornell"/>
          <p:cNvPicPr>
            <a:picLocks noChangeAspect="1" noChangeArrowheads="1"/>
          </p:cNvPicPr>
          <p:nvPr/>
        </p:nvPicPr>
        <p:blipFill>
          <a:blip r:embed="rId2" cstate="print"/>
          <a:srcRect t="4240" b="19426"/>
          <a:stretch>
            <a:fillRect/>
          </a:stretch>
        </p:blipFill>
        <p:spPr bwMode="auto">
          <a:xfrm>
            <a:off x="3006725" y="3810000"/>
            <a:ext cx="311467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7" descr="NSF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5459413"/>
            <a:ext cx="1066800" cy="1063625"/>
          </a:xfrm>
          <a:prstGeom prst="rect">
            <a:avLst/>
          </a:prstGeom>
          <a:noFill/>
        </p:spPr>
      </p:pic>
      <p:pic>
        <p:nvPicPr>
          <p:cNvPr id="5128" name="Picture 8" descr="DOE_Sea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34200" y="5529263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Picture 9" descr="New 36in Head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966788"/>
          </a:xfrm>
          <a:prstGeom prst="rect">
            <a:avLst/>
          </a:prstGeom>
          <a:noFill/>
        </p:spPr>
      </p:pic>
      <p:pic>
        <p:nvPicPr>
          <p:cNvPr id="5130" name="Picture 10" descr="logo_transparent_b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5480050"/>
            <a:ext cx="1676400" cy="109537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14 March, 2013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2C94CF92-BA92-2B4E-A22D-12F42BF6B8A7}" type="slidenum">
              <a:rPr lang="en-US" sz="1200" i="1" kern="1200">
                <a:solidFill>
                  <a:srgbClr val="000000"/>
                </a:solidFill>
                <a:latin typeface="Times New Roman" charset="0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14 March, 2013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2C00121C-3503-6545-BF35-73C9DEE8DDE8}" type="slidenum">
              <a:rPr lang="en-US" sz="1200" i="1" kern="1200">
                <a:solidFill>
                  <a:srgbClr val="000000"/>
                </a:solidFill>
                <a:latin typeface="Times New Roman" charset="0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838200"/>
            <a:ext cx="44958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4958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14 March, 2013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AFE0ADA7-4CDE-5441-A8C6-2A15D16552DF}" type="slidenum">
              <a:rPr lang="en-US" sz="1200" i="1" kern="1200">
                <a:solidFill>
                  <a:srgbClr val="000000"/>
                </a:solidFill>
                <a:latin typeface="Times New Roman" charset="0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3.xml"/><Relationship Id="rId13" Type="http://schemas.openxmlformats.org/officeDocument/2006/relationships/slideLayout" Target="../slideLayouts/slideLayout108.xml"/><Relationship Id="rId3" Type="http://schemas.openxmlformats.org/officeDocument/2006/relationships/slideLayout" Target="../slideLayouts/slideLayout98.xml"/><Relationship Id="rId7" Type="http://schemas.openxmlformats.org/officeDocument/2006/relationships/slideLayout" Target="../slideLayouts/slideLayout102.xml"/><Relationship Id="rId12" Type="http://schemas.openxmlformats.org/officeDocument/2006/relationships/slideLayout" Target="../slideLayouts/slideLayout107.xml"/><Relationship Id="rId2" Type="http://schemas.openxmlformats.org/officeDocument/2006/relationships/slideLayout" Target="../slideLayouts/slideLayout97.xml"/><Relationship Id="rId1" Type="http://schemas.openxmlformats.org/officeDocument/2006/relationships/slideLayout" Target="../slideLayouts/slideLayout96.xml"/><Relationship Id="rId6" Type="http://schemas.openxmlformats.org/officeDocument/2006/relationships/slideLayout" Target="../slideLayouts/slideLayout101.xml"/><Relationship Id="rId11" Type="http://schemas.openxmlformats.org/officeDocument/2006/relationships/slideLayout" Target="../slideLayouts/slideLayout106.xml"/><Relationship Id="rId5" Type="http://schemas.openxmlformats.org/officeDocument/2006/relationships/slideLayout" Target="../slideLayouts/slideLayout100.xml"/><Relationship Id="rId15" Type="http://schemas.openxmlformats.org/officeDocument/2006/relationships/image" Target="../media/image21.jpeg"/><Relationship Id="rId10" Type="http://schemas.openxmlformats.org/officeDocument/2006/relationships/slideLayout" Target="../slideLayouts/slideLayout105.xml"/><Relationship Id="rId4" Type="http://schemas.openxmlformats.org/officeDocument/2006/relationships/slideLayout" Target="../slideLayouts/slideLayout99.xml"/><Relationship Id="rId9" Type="http://schemas.openxmlformats.org/officeDocument/2006/relationships/slideLayout" Target="../slideLayouts/slideLayout104.xml"/><Relationship Id="rId1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slideLayout" Target="../slideLayouts/slideLayout121.xml"/><Relationship Id="rId18" Type="http://schemas.openxmlformats.org/officeDocument/2006/relationships/slideLayout" Target="../slideLayouts/slideLayout126.xml"/><Relationship Id="rId26" Type="http://schemas.openxmlformats.org/officeDocument/2006/relationships/image" Target="../media/image11.png"/><Relationship Id="rId3" Type="http://schemas.openxmlformats.org/officeDocument/2006/relationships/slideLayout" Target="../slideLayouts/slideLayout111.xml"/><Relationship Id="rId21" Type="http://schemas.openxmlformats.org/officeDocument/2006/relationships/slideLayout" Target="../slideLayouts/slideLayout129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17" Type="http://schemas.openxmlformats.org/officeDocument/2006/relationships/slideLayout" Target="../slideLayouts/slideLayout125.xml"/><Relationship Id="rId25" Type="http://schemas.openxmlformats.org/officeDocument/2006/relationships/image" Target="../media/image12.jpeg"/><Relationship Id="rId2" Type="http://schemas.openxmlformats.org/officeDocument/2006/relationships/slideLayout" Target="../slideLayouts/slideLayout110.xml"/><Relationship Id="rId16" Type="http://schemas.openxmlformats.org/officeDocument/2006/relationships/slideLayout" Target="../slideLayouts/slideLayout124.xml"/><Relationship Id="rId20" Type="http://schemas.openxmlformats.org/officeDocument/2006/relationships/slideLayout" Target="../slideLayouts/slideLayout128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24" Type="http://schemas.openxmlformats.org/officeDocument/2006/relationships/theme" Target="../theme/theme11.xml"/><Relationship Id="rId5" Type="http://schemas.openxmlformats.org/officeDocument/2006/relationships/slideLayout" Target="../slideLayouts/slideLayout113.xml"/><Relationship Id="rId15" Type="http://schemas.openxmlformats.org/officeDocument/2006/relationships/slideLayout" Target="../slideLayouts/slideLayout123.xml"/><Relationship Id="rId23" Type="http://schemas.openxmlformats.org/officeDocument/2006/relationships/slideLayout" Target="../slideLayouts/slideLayout131.xml"/><Relationship Id="rId10" Type="http://schemas.openxmlformats.org/officeDocument/2006/relationships/slideLayout" Target="../slideLayouts/slideLayout118.xml"/><Relationship Id="rId19" Type="http://schemas.openxmlformats.org/officeDocument/2006/relationships/slideLayout" Target="../slideLayouts/slideLayout127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Relationship Id="rId14" Type="http://schemas.openxmlformats.org/officeDocument/2006/relationships/slideLayout" Target="../slideLayouts/slideLayout122.xml"/><Relationship Id="rId22" Type="http://schemas.openxmlformats.org/officeDocument/2006/relationships/slideLayout" Target="../slideLayouts/slideLayout130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9.xml"/><Relationship Id="rId13" Type="http://schemas.openxmlformats.org/officeDocument/2006/relationships/slideLayout" Target="../slideLayouts/slideLayout144.xml"/><Relationship Id="rId3" Type="http://schemas.openxmlformats.org/officeDocument/2006/relationships/slideLayout" Target="../slideLayouts/slideLayout134.xml"/><Relationship Id="rId7" Type="http://schemas.openxmlformats.org/officeDocument/2006/relationships/slideLayout" Target="../slideLayouts/slideLayout138.xml"/><Relationship Id="rId12" Type="http://schemas.openxmlformats.org/officeDocument/2006/relationships/slideLayout" Target="../slideLayouts/slideLayout143.xml"/><Relationship Id="rId17" Type="http://schemas.openxmlformats.org/officeDocument/2006/relationships/image" Target="../media/image12.jpeg"/><Relationship Id="rId2" Type="http://schemas.openxmlformats.org/officeDocument/2006/relationships/slideLayout" Target="../slideLayouts/slideLayout133.xml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132.xml"/><Relationship Id="rId6" Type="http://schemas.openxmlformats.org/officeDocument/2006/relationships/slideLayout" Target="../slideLayouts/slideLayout137.xml"/><Relationship Id="rId11" Type="http://schemas.openxmlformats.org/officeDocument/2006/relationships/slideLayout" Target="../slideLayouts/slideLayout142.xml"/><Relationship Id="rId5" Type="http://schemas.openxmlformats.org/officeDocument/2006/relationships/slideLayout" Target="../slideLayouts/slideLayout136.xml"/><Relationship Id="rId15" Type="http://schemas.openxmlformats.org/officeDocument/2006/relationships/theme" Target="../theme/theme12.xml"/><Relationship Id="rId10" Type="http://schemas.openxmlformats.org/officeDocument/2006/relationships/slideLayout" Target="../slideLayouts/slideLayout141.xml"/><Relationship Id="rId4" Type="http://schemas.openxmlformats.org/officeDocument/2006/relationships/slideLayout" Target="../slideLayouts/slideLayout135.xml"/><Relationship Id="rId9" Type="http://schemas.openxmlformats.org/officeDocument/2006/relationships/slideLayout" Target="../slideLayouts/slideLayout140.xml"/><Relationship Id="rId14" Type="http://schemas.openxmlformats.org/officeDocument/2006/relationships/slideLayout" Target="../slideLayouts/slideLayout145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3.xml"/><Relationship Id="rId13" Type="http://schemas.openxmlformats.org/officeDocument/2006/relationships/slideLayout" Target="../slideLayouts/slideLayout158.xml"/><Relationship Id="rId3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52.xml"/><Relationship Id="rId12" Type="http://schemas.openxmlformats.org/officeDocument/2006/relationships/slideLayout" Target="../slideLayouts/slideLayout157.xml"/><Relationship Id="rId17" Type="http://schemas.openxmlformats.org/officeDocument/2006/relationships/image" Target="../media/image12.jpeg"/><Relationship Id="rId2" Type="http://schemas.openxmlformats.org/officeDocument/2006/relationships/slideLayout" Target="../slideLayouts/slideLayout147.xml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146.xml"/><Relationship Id="rId6" Type="http://schemas.openxmlformats.org/officeDocument/2006/relationships/slideLayout" Target="../slideLayouts/slideLayout151.xml"/><Relationship Id="rId11" Type="http://schemas.openxmlformats.org/officeDocument/2006/relationships/slideLayout" Target="../slideLayouts/slideLayout156.xml"/><Relationship Id="rId5" Type="http://schemas.openxmlformats.org/officeDocument/2006/relationships/slideLayout" Target="../slideLayouts/slideLayout150.xml"/><Relationship Id="rId15" Type="http://schemas.openxmlformats.org/officeDocument/2006/relationships/theme" Target="../theme/theme13.xml"/><Relationship Id="rId10" Type="http://schemas.openxmlformats.org/officeDocument/2006/relationships/slideLayout" Target="../slideLayouts/slideLayout155.xml"/><Relationship Id="rId4" Type="http://schemas.openxmlformats.org/officeDocument/2006/relationships/slideLayout" Target="../slideLayouts/slideLayout149.xml"/><Relationship Id="rId9" Type="http://schemas.openxmlformats.org/officeDocument/2006/relationships/slideLayout" Target="../slideLayouts/slideLayout154.xml"/><Relationship Id="rId14" Type="http://schemas.openxmlformats.org/officeDocument/2006/relationships/slideLayout" Target="../slideLayouts/slideLayout159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7.xml"/><Relationship Id="rId13" Type="http://schemas.openxmlformats.org/officeDocument/2006/relationships/image" Target="../media/image23.jpeg"/><Relationship Id="rId3" Type="http://schemas.openxmlformats.org/officeDocument/2006/relationships/slideLayout" Target="../slideLayouts/slideLayout162.xml"/><Relationship Id="rId7" Type="http://schemas.openxmlformats.org/officeDocument/2006/relationships/slideLayout" Target="../slideLayouts/slideLayout166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61.xml"/><Relationship Id="rId16" Type="http://schemas.openxmlformats.org/officeDocument/2006/relationships/image" Target="../media/image26.png"/><Relationship Id="rId1" Type="http://schemas.openxmlformats.org/officeDocument/2006/relationships/slideLayout" Target="../slideLayouts/slideLayout160.xml"/><Relationship Id="rId6" Type="http://schemas.openxmlformats.org/officeDocument/2006/relationships/slideLayout" Target="../slideLayouts/slideLayout165.xml"/><Relationship Id="rId11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4.xml"/><Relationship Id="rId15" Type="http://schemas.openxmlformats.org/officeDocument/2006/relationships/image" Target="../media/image25.png"/><Relationship Id="rId10" Type="http://schemas.openxmlformats.org/officeDocument/2006/relationships/slideLayout" Target="../slideLayouts/slideLayout169.xml"/><Relationship Id="rId4" Type="http://schemas.openxmlformats.org/officeDocument/2006/relationships/slideLayout" Target="../slideLayouts/slideLayout163.xml"/><Relationship Id="rId9" Type="http://schemas.openxmlformats.org/officeDocument/2006/relationships/slideLayout" Target="../slideLayouts/slideLayout168.xml"/><Relationship Id="rId14" Type="http://schemas.openxmlformats.org/officeDocument/2006/relationships/image" Target="../media/image24.png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8.xml"/><Relationship Id="rId13" Type="http://schemas.openxmlformats.org/officeDocument/2006/relationships/image" Target="../media/image12.jpeg"/><Relationship Id="rId3" Type="http://schemas.openxmlformats.org/officeDocument/2006/relationships/slideLayout" Target="../slideLayouts/slideLayout173.xml"/><Relationship Id="rId7" Type="http://schemas.openxmlformats.org/officeDocument/2006/relationships/slideLayout" Target="../slideLayouts/slideLayout177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72.xml"/><Relationship Id="rId1" Type="http://schemas.openxmlformats.org/officeDocument/2006/relationships/slideLayout" Target="../slideLayouts/slideLayout171.xml"/><Relationship Id="rId6" Type="http://schemas.openxmlformats.org/officeDocument/2006/relationships/slideLayout" Target="../slideLayouts/slideLayout176.xml"/><Relationship Id="rId11" Type="http://schemas.openxmlformats.org/officeDocument/2006/relationships/slideLayout" Target="../slideLayouts/slideLayout181.xml"/><Relationship Id="rId5" Type="http://schemas.openxmlformats.org/officeDocument/2006/relationships/slideLayout" Target="../slideLayouts/slideLayout175.xml"/><Relationship Id="rId10" Type="http://schemas.openxmlformats.org/officeDocument/2006/relationships/slideLayout" Target="../slideLayouts/slideLayout180.xml"/><Relationship Id="rId4" Type="http://schemas.openxmlformats.org/officeDocument/2006/relationships/slideLayout" Target="../slideLayouts/slideLayout174.xml"/><Relationship Id="rId9" Type="http://schemas.openxmlformats.org/officeDocument/2006/relationships/slideLayout" Target="../slideLayouts/slideLayout179.xml"/><Relationship Id="rId14" Type="http://schemas.openxmlformats.org/officeDocument/2006/relationships/image" Target="../media/image11.png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9.xml"/><Relationship Id="rId13" Type="http://schemas.openxmlformats.org/officeDocument/2006/relationships/theme" Target="../theme/theme16.xml"/><Relationship Id="rId3" Type="http://schemas.openxmlformats.org/officeDocument/2006/relationships/slideLayout" Target="../slideLayouts/slideLayout184.xml"/><Relationship Id="rId7" Type="http://schemas.openxmlformats.org/officeDocument/2006/relationships/slideLayout" Target="../slideLayouts/slideLayout188.xml"/><Relationship Id="rId12" Type="http://schemas.openxmlformats.org/officeDocument/2006/relationships/slideLayout" Target="../slideLayouts/slideLayout193.xml"/><Relationship Id="rId2" Type="http://schemas.openxmlformats.org/officeDocument/2006/relationships/slideLayout" Target="../slideLayouts/slideLayout183.xml"/><Relationship Id="rId1" Type="http://schemas.openxmlformats.org/officeDocument/2006/relationships/slideLayout" Target="../slideLayouts/slideLayout182.xml"/><Relationship Id="rId6" Type="http://schemas.openxmlformats.org/officeDocument/2006/relationships/slideLayout" Target="../slideLayouts/slideLayout187.xml"/><Relationship Id="rId11" Type="http://schemas.openxmlformats.org/officeDocument/2006/relationships/slideLayout" Target="../slideLayouts/slideLayout192.xml"/><Relationship Id="rId5" Type="http://schemas.openxmlformats.org/officeDocument/2006/relationships/slideLayout" Target="../slideLayouts/slideLayout186.xml"/><Relationship Id="rId15" Type="http://schemas.openxmlformats.org/officeDocument/2006/relationships/image" Target="../media/image11.png"/><Relationship Id="rId10" Type="http://schemas.openxmlformats.org/officeDocument/2006/relationships/slideLayout" Target="../slideLayouts/slideLayout191.xml"/><Relationship Id="rId4" Type="http://schemas.openxmlformats.org/officeDocument/2006/relationships/slideLayout" Target="../slideLayouts/slideLayout185.xml"/><Relationship Id="rId9" Type="http://schemas.openxmlformats.org/officeDocument/2006/relationships/slideLayout" Target="../slideLayouts/slideLayout190.xml"/><Relationship Id="rId14" Type="http://schemas.openxmlformats.org/officeDocument/2006/relationships/image" Target="../media/image12.jpeg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1.xml"/><Relationship Id="rId13" Type="http://schemas.openxmlformats.org/officeDocument/2006/relationships/slideLayout" Target="../slideLayouts/slideLayout206.xml"/><Relationship Id="rId3" Type="http://schemas.openxmlformats.org/officeDocument/2006/relationships/slideLayout" Target="../slideLayouts/slideLayout196.xml"/><Relationship Id="rId7" Type="http://schemas.openxmlformats.org/officeDocument/2006/relationships/slideLayout" Target="../slideLayouts/slideLayout200.xml"/><Relationship Id="rId12" Type="http://schemas.openxmlformats.org/officeDocument/2006/relationships/slideLayout" Target="../slideLayouts/slideLayout205.xml"/><Relationship Id="rId2" Type="http://schemas.openxmlformats.org/officeDocument/2006/relationships/slideLayout" Target="../slideLayouts/slideLayout195.xml"/><Relationship Id="rId16" Type="http://schemas.openxmlformats.org/officeDocument/2006/relationships/image" Target="../media/image12.jpeg"/><Relationship Id="rId1" Type="http://schemas.openxmlformats.org/officeDocument/2006/relationships/slideLayout" Target="../slideLayouts/slideLayout194.xml"/><Relationship Id="rId6" Type="http://schemas.openxmlformats.org/officeDocument/2006/relationships/slideLayout" Target="../slideLayouts/slideLayout199.xml"/><Relationship Id="rId11" Type="http://schemas.openxmlformats.org/officeDocument/2006/relationships/slideLayout" Target="../slideLayouts/slideLayout204.xml"/><Relationship Id="rId5" Type="http://schemas.openxmlformats.org/officeDocument/2006/relationships/slideLayout" Target="../slideLayouts/slideLayout198.xml"/><Relationship Id="rId15" Type="http://schemas.openxmlformats.org/officeDocument/2006/relationships/image" Target="../media/image14.png"/><Relationship Id="rId10" Type="http://schemas.openxmlformats.org/officeDocument/2006/relationships/slideLayout" Target="../slideLayouts/slideLayout203.xml"/><Relationship Id="rId4" Type="http://schemas.openxmlformats.org/officeDocument/2006/relationships/slideLayout" Target="../slideLayouts/slideLayout197.xml"/><Relationship Id="rId9" Type="http://schemas.openxmlformats.org/officeDocument/2006/relationships/slideLayout" Target="../slideLayouts/slideLayout202.xml"/><Relationship Id="rId14" Type="http://schemas.openxmlformats.org/officeDocument/2006/relationships/theme" Target="../theme/theme17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4.xml"/><Relationship Id="rId13" Type="http://schemas.openxmlformats.org/officeDocument/2006/relationships/image" Target="../media/image12.jpeg"/><Relationship Id="rId3" Type="http://schemas.openxmlformats.org/officeDocument/2006/relationships/slideLayout" Target="../slideLayouts/slideLayout209.xml"/><Relationship Id="rId7" Type="http://schemas.openxmlformats.org/officeDocument/2006/relationships/slideLayout" Target="../slideLayouts/slideLayout213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208.xml"/><Relationship Id="rId1" Type="http://schemas.openxmlformats.org/officeDocument/2006/relationships/slideLayout" Target="../slideLayouts/slideLayout207.xml"/><Relationship Id="rId6" Type="http://schemas.openxmlformats.org/officeDocument/2006/relationships/slideLayout" Target="../slideLayouts/slideLayout212.xml"/><Relationship Id="rId11" Type="http://schemas.openxmlformats.org/officeDocument/2006/relationships/slideLayout" Target="../slideLayouts/slideLayout217.xml"/><Relationship Id="rId5" Type="http://schemas.openxmlformats.org/officeDocument/2006/relationships/slideLayout" Target="../slideLayouts/slideLayout211.xml"/><Relationship Id="rId10" Type="http://schemas.openxmlformats.org/officeDocument/2006/relationships/slideLayout" Target="../slideLayouts/slideLayout216.xml"/><Relationship Id="rId4" Type="http://schemas.openxmlformats.org/officeDocument/2006/relationships/slideLayout" Target="../slideLayouts/slideLayout210.xml"/><Relationship Id="rId9" Type="http://schemas.openxmlformats.org/officeDocument/2006/relationships/slideLayout" Target="../slideLayouts/slideLayout215.xml"/><Relationship Id="rId14" Type="http://schemas.openxmlformats.org/officeDocument/2006/relationships/image" Target="../media/image1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6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6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slideLayout" Target="../slideLayouts/slideLayout61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17" Type="http://schemas.openxmlformats.org/officeDocument/2006/relationships/image" Target="../media/image12.jpeg"/><Relationship Id="rId2" Type="http://schemas.openxmlformats.org/officeDocument/2006/relationships/slideLayout" Target="../slideLayouts/slideLayout50.xml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slideLayout" Target="../slideLayouts/slideLayout62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13" Type="http://schemas.openxmlformats.org/officeDocument/2006/relationships/slideLayout" Target="../slideLayouts/slideLayout75.xml"/><Relationship Id="rId3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9.xml"/><Relationship Id="rId12" Type="http://schemas.openxmlformats.org/officeDocument/2006/relationships/slideLayout" Target="../slideLayouts/slideLayout74.xml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73.xml"/><Relationship Id="rId5" Type="http://schemas.openxmlformats.org/officeDocument/2006/relationships/slideLayout" Target="../slideLayouts/slideLayout67.xml"/><Relationship Id="rId15" Type="http://schemas.openxmlformats.org/officeDocument/2006/relationships/image" Target="../media/image13.png"/><Relationship Id="rId10" Type="http://schemas.openxmlformats.org/officeDocument/2006/relationships/slideLayout" Target="../slideLayouts/slideLayout72.xml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Relationship Id="rId1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7.xml"/><Relationship Id="rId1" Type="http://schemas.openxmlformats.org/officeDocument/2006/relationships/slideLayout" Target="../slideLayouts/slideLayout76.xml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13" Type="http://schemas.openxmlformats.org/officeDocument/2006/relationships/slideLayout" Target="../slideLayouts/slideLayout91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12" Type="http://schemas.openxmlformats.org/officeDocument/2006/relationships/slideLayout" Target="../slideLayouts/slideLayout90.xml"/><Relationship Id="rId17" Type="http://schemas.openxmlformats.org/officeDocument/2006/relationships/image" Target="../media/image17.png"/><Relationship Id="rId2" Type="http://schemas.openxmlformats.org/officeDocument/2006/relationships/slideLayout" Target="../slideLayouts/slideLayout80.xml"/><Relationship Id="rId16" Type="http://schemas.openxmlformats.org/officeDocument/2006/relationships/image" Target="../media/image16.jpeg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5" Type="http://schemas.openxmlformats.org/officeDocument/2006/relationships/image" Target="../media/image15.jpeg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Relationship Id="rId1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slideLayout" Target="../slideLayouts/slideLayout94.xml"/><Relationship Id="rId7" Type="http://schemas.openxmlformats.org/officeDocument/2006/relationships/image" Target="../media/image16.jpeg"/><Relationship Id="rId2" Type="http://schemas.openxmlformats.org/officeDocument/2006/relationships/slideLayout" Target="../slideLayouts/slideLayout93.xml"/><Relationship Id="rId1" Type="http://schemas.openxmlformats.org/officeDocument/2006/relationships/slideLayout" Target="../slideLayouts/slideLayout92.xml"/><Relationship Id="rId6" Type="http://schemas.openxmlformats.org/officeDocument/2006/relationships/image" Target="../media/image15.jpeg"/><Relationship Id="rId5" Type="http://schemas.openxmlformats.org/officeDocument/2006/relationships/theme" Target="../theme/theme9.xml"/><Relationship Id="rId4" Type="http://schemas.openxmlformats.org/officeDocument/2006/relationships/slideLayout" Target="../slideLayouts/slideLayout9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2445315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84938"/>
            <a:ext cx="2057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200" b="0" smtClean="0"/>
            </a:lvl1pPr>
          </a:lstStyle>
          <a:p>
            <a:pPr>
              <a:defRPr/>
            </a:pPr>
            <a:r>
              <a:rPr lang="en-US" smtClean="0"/>
              <a:t>14 March, 2013</a:t>
            </a:r>
            <a:endParaRPr lang="en-US" altLang="ja-JP"/>
          </a:p>
        </p:txBody>
      </p:sp>
      <p:sp>
        <p:nvSpPr>
          <p:cNvPr id="2445316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81200" y="6484938"/>
            <a:ext cx="5562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defRPr sz="1600">
                <a:solidFill>
                  <a:srgbClr val="23346C"/>
                </a:solidFill>
              </a:defRPr>
            </a:lvl1pPr>
          </a:lstStyle>
          <a:p>
            <a:pPr>
              <a:defRPr/>
            </a:pPr>
            <a:r>
              <a:rPr lang="en-US" altLang="ja-JP" smtClean="0"/>
              <a:t>Marc Ross, SLAC</a:t>
            </a:r>
            <a:endParaRPr lang="en-US" altLang="ja-JP"/>
          </a:p>
        </p:txBody>
      </p:sp>
      <p:sp>
        <p:nvSpPr>
          <p:cNvPr id="244531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96200" y="6484938"/>
            <a:ext cx="762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400" b="0"/>
            </a:lvl1pPr>
          </a:lstStyle>
          <a:p>
            <a:pPr>
              <a:defRPr/>
            </a:pPr>
            <a:fld id="{579485F1-0065-4064-9066-AC0340A7BB9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2445318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2400" b="0"/>
          </a:p>
        </p:txBody>
      </p:sp>
      <p:sp>
        <p:nvSpPr>
          <p:cNvPr id="2445319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2400" b="0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0"/>
            <a:ext cx="7239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2445321" name="Text Box 9"/>
          <p:cNvSpPr txBox="1">
            <a:spLocks noChangeArrowheads="1"/>
          </p:cNvSpPr>
          <p:nvPr/>
        </p:nvSpPr>
        <p:spPr bwMode="auto">
          <a:xfrm>
            <a:off x="644525" y="587375"/>
            <a:ext cx="2438400" cy="274638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1200">
                <a:solidFill>
                  <a:schemeClr val="accent2"/>
                </a:solidFill>
              </a:rPr>
              <a:t>superconducting rf test facility</a:t>
            </a:r>
          </a:p>
        </p:txBody>
      </p:sp>
      <p:sp>
        <p:nvSpPr>
          <p:cNvPr id="2445322" name="Line 10"/>
          <p:cNvSpPr>
            <a:spLocks noChangeShapeType="1"/>
          </p:cNvSpPr>
          <p:nvPr/>
        </p:nvSpPr>
        <p:spPr bwMode="auto">
          <a:xfrm>
            <a:off x="50800" y="6484938"/>
            <a:ext cx="8991600" cy="0"/>
          </a:xfrm>
          <a:prstGeom prst="line">
            <a:avLst/>
          </a:prstGeom>
          <a:noFill/>
          <a:ln w="57150" cmpd="thickThin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445323" name="Line 11"/>
          <p:cNvSpPr>
            <a:spLocks noChangeShapeType="1"/>
          </p:cNvSpPr>
          <p:nvPr/>
        </p:nvSpPr>
        <p:spPr bwMode="auto">
          <a:xfrm>
            <a:off x="3032125" y="738188"/>
            <a:ext cx="4884738" cy="0"/>
          </a:xfrm>
          <a:prstGeom prst="line">
            <a:avLst/>
          </a:prstGeom>
          <a:noFill/>
          <a:ln w="57150" cmpd="thinThick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3084" name="Picture 12" descr="stfsig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01000" y="312738"/>
            <a:ext cx="906463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5" name="Picture 13" descr="stfmark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84150" y="276225"/>
            <a:ext cx="5111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39" r:id="rId1"/>
    <p:sldLayoutId id="2147484251" r:id="rId2"/>
    <p:sldLayoutId id="2147484252" r:id="rId3"/>
    <p:sldLayoutId id="2147484253" r:id="rId4"/>
    <p:sldLayoutId id="2147484254" r:id="rId5"/>
    <p:sldLayoutId id="2147484255" r:id="rId6"/>
    <p:sldLayoutId id="2147484256" r:id="rId7"/>
    <p:sldLayoutId id="2147484257" r:id="rId8"/>
    <p:sldLayoutId id="2147484258" r:id="rId9"/>
    <p:sldLayoutId id="2147484259" r:id="rId10"/>
    <p:sldLayoutId id="2147484260" r:id="rId11"/>
    <p:sldLayoutId id="2147484516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New 36in Header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9144000" cy="966788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83820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629400"/>
            <a:ext cx="1752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1"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14 March, 2013</a:t>
            </a:r>
            <a:endParaRPr lang="en-US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28800" y="6629400"/>
            <a:ext cx="54864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i="1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Marc Ross, SLAC</a:t>
            </a:r>
            <a:endParaRPr lang="en-US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629400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1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fld id="{002624EA-7119-8F4F-A486-96AB983D9FC9}" type="slidenum">
              <a:rPr lang="en-US" kern="1200">
                <a:solidFill>
                  <a:srgbClr val="000000"/>
                </a:solidFill>
                <a:latin typeface="Times New Roman" charset="0"/>
                <a:cs typeface="Arial" charset="0"/>
              </a:rPr>
              <a:pPr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3600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3541713" y="206375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3600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3657600" y="0"/>
            <a:ext cx="5486400" cy="762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25" r:id="rId1"/>
    <p:sldLayoutId id="2147484726" r:id="rId2"/>
    <p:sldLayoutId id="2147484727" r:id="rId3"/>
    <p:sldLayoutId id="2147484728" r:id="rId4"/>
    <p:sldLayoutId id="2147484729" r:id="rId5"/>
    <p:sldLayoutId id="2147484730" r:id="rId6"/>
    <p:sldLayoutId id="2147484731" r:id="rId7"/>
    <p:sldLayoutId id="2147484732" r:id="rId8"/>
    <p:sldLayoutId id="2147484733" r:id="rId9"/>
    <p:sldLayoutId id="2147484734" r:id="rId10"/>
    <p:sldLayoutId id="2147484735" r:id="rId11"/>
    <p:sldLayoutId id="2147484736" r:id="rId12"/>
    <p:sldLayoutId id="2147484737" r:id="rId13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rgbClr val="B31B1B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  <a:ea typeface="ＭＳ Ｐゴシック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rgbClr val="0000FF"/>
          </a:solidFill>
          <a:latin typeface="+mn-lt"/>
          <a:ea typeface="ＭＳ Ｐゴシック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006600"/>
          </a:solidFill>
          <a:latin typeface="+mn-lt"/>
          <a:ea typeface="ＭＳ Ｐゴシック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defTabSz="457200"/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14 March, 2013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/>
            <a:r>
              <a:rPr lang="en-US" smtClean="0"/>
              <a:t>Marc Ross, SLAC</a:t>
            </a: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457200"/>
            <a:fld id="{C64E1E01-CFF9-374C-90C0-378C39CD55E6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>
              <a:spcBef>
                <a:spcPct val="50000"/>
              </a:spcBef>
              <a:defRPr/>
            </a:pPr>
            <a:endParaRPr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>
              <a:spcBef>
                <a:spcPct val="50000"/>
              </a:spcBef>
              <a:defRPr/>
            </a:pPr>
            <a:endParaRPr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916" r:id="rId1"/>
    <p:sldLayoutId id="2147484917" r:id="rId2"/>
    <p:sldLayoutId id="2147484918" r:id="rId3"/>
    <p:sldLayoutId id="2147484919" r:id="rId4"/>
    <p:sldLayoutId id="2147484920" r:id="rId5"/>
    <p:sldLayoutId id="2147484921" r:id="rId6"/>
    <p:sldLayoutId id="2147484922" r:id="rId7"/>
    <p:sldLayoutId id="2147484923" r:id="rId8"/>
    <p:sldLayoutId id="2147484924" r:id="rId9"/>
    <p:sldLayoutId id="2147484925" r:id="rId10"/>
    <p:sldLayoutId id="2147484926" r:id="rId11"/>
    <p:sldLayoutId id="2147484927" r:id="rId12"/>
    <p:sldLayoutId id="2147484928" r:id="rId13"/>
    <p:sldLayoutId id="2147484805" r:id="rId14"/>
    <p:sldLayoutId id="2147484806" r:id="rId15"/>
    <p:sldLayoutId id="2147485155" r:id="rId16"/>
    <p:sldLayoutId id="2147485156" r:id="rId17"/>
    <p:sldLayoutId id="2147485157" r:id="rId18"/>
    <p:sldLayoutId id="2147485158" r:id="rId19"/>
    <p:sldLayoutId id="2147485160" r:id="rId20"/>
    <p:sldLayoutId id="2147485161" r:id="rId21"/>
    <p:sldLayoutId id="2147485190" r:id="rId22"/>
    <p:sldLayoutId id="2147485191" r:id="rId23"/>
  </p:sldLayoutIdLst>
  <p:transition>
    <p:fade/>
  </p:transition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3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0"/>
            <a:ext cx="70104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43000"/>
            <a:ext cx="7772400" cy="5181600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853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77000"/>
            <a:ext cx="1905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b="1">
                <a:solidFill>
                  <a:srgbClr val="800000"/>
                </a:solidFill>
                <a:latin typeface="+mj-lt"/>
              </a:defRPr>
            </a:lvl1pPr>
          </a:lstStyle>
          <a:p>
            <a:pPr fontAlgn="base"/>
            <a:r>
              <a:rPr lang="en-US" smtClean="0">
                <a:ea typeface="+mn-ea"/>
                <a:cs typeface="+mn-cs"/>
              </a:rPr>
              <a:t>14 March, 2013</a:t>
            </a:r>
          </a:p>
        </p:txBody>
      </p:sp>
      <p:sp>
        <p:nvSpPr>
          <p:cNvPr id="4853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19400" y="6477000"/>
            <a:ext cx="3657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b="1">
                <a:solidFill>
                  <a:srgbClr val="800000"/>
                </a:solidFill>
                <a:latin typeface="+mj-lt"/>
              </a:defRPr>
            </a:lvl1pPr>
          </a:lstStyle>
          <a:p>
            <a:pPr fontAlgn="base"/>
            <a:r>
              <a:rPr lang="en-US" smtClean="0">
                <a:ea typeface="+mn-ea"/>
                <a:cs typeface="+mn-cs"/>
              </a:rPr>
              <a:t>Marc Ross, SLAC</a:t>
            </a:r>
          </a:p>
        </p:txBody>
      </p:sp>
      <p:sp>
        <p:nvSpPr>
          <p:cNvPr id="4853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477000"/>
            <a:ext cx="1905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b="1">
                <a:solidFill>
                  <a:srgbClr val="800000"/>
                </a:solidFill>
                <a:latin typeface="+mj-lt"/>
              </a:defRPr>
            </a:lvl1pPr>
          </a:lstStyle>
          <a:p>
            <a:pPr fontAlgn="base"/>
            <a:fld id="{304B54DE-CCB4-494E-A89B-B5D1907ADF14}" type="slidenum">
              <a:rPr lang="en-US" smtClean="0">
                <a:ea typeface="+mn-ea"/>
                <a:cs typeface="+mn-cs"/>
              </a:rPr>
              <a:pPr fontAlgn="base"/>
              <a:t>‹#›</a:t>
            </a:fld>
            <a:endParaRPr lang="en-US" smtClean="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  <p:sp>
        <p:nvSpPr>
          <p:cNvPr id="485383" name="Line 7"/>
          <p:cNvSpPr>
            <a:spLocks noChangeShapeType="1"/>
          </p:cNvSpPr>
          <p:nvPr/>
        </p:nvSpPr>
        <p:spPr bwMode="auto">
          <a:xfrm>
            <a:off x="381000" y="6477000"/>
            <a:ext cx="83820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fontAlgn="base" hangingPunct="1"/>
            <a:endParaRPr lang="en-US" sz="2400" b="0" smtClean="0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85384" name="Rectangle 8"/>
          <p:cNvSpPr>
            <a:spLocks noChangeArrowheads="1"/>
          </p:cNvSpPr>
          <p:nvPr/>
        </p:nvSpPr>
        <p:spPr bwMode="auto">
          <a:xfrm>
            <a:off x="76200" y="838200"/>
            <a:ext cx="8458200" cy="7620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fontAlgn="base" hangingPunct="1"/>
            <a:endParaRPr lang="en-US" sz="2400" b="0" smtClean="0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85385" name="Rectangle 9"/>
          <p:cNvSpPr>
            <a:spLocks noChangeArrowheads="1"/>
          </p:cNvSpPr>
          <p:nvPr/>
        </p:nvSpPr>
        <p:spPr bwMode="auto">
          <a:xfrm>
            <a:off x="381000" y="990600"/>
            <a:ext cx="8458200" cy="76200"/>
          </a:xfrm>
          <a:prstGeom prst="rect">
            <a:avLst/>
          </a:prstGeom>
          <a:solidFill>
            <a:srgbClr val="33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fontAlgn="base" hangingPunct="1"/>
            <a:endParaRPr lang="en-US" sz="2400" b="0" smtClean="0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85386" name="Text Box 10"/>
          <p:cNvSpPr txBox="1">
            <a:spLocks noChangeArrowheads="1"/>
          </p:cNvSpPr>
          <p:nvPr/>
        </p:nvSpPr>
        <p:spPr bwMode="auto">
          <a:xfrm>
            <a:off x="8305800" y="-228600"/>
            <a:ext cx="914400" cy="976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fontAlgn="base" hangingPunct="1"/>
            <a:r>
              <a:rPr lang="en-US" sz="4800" b="0" smtClean="0">
                <a:solidFill>
                  <a:srgbClr val="000000"/>
                </a:solidFill>
                <a:latin typeface="FermiLgo" pitchFamily="2" charset="0"/>
                <a:ea typeface="+mn-ea"/>
                <a:cs typeface="+mn-cs"/>
              </a:rPr>
              <a:t>f</a:t>
            </a:r>
          </a:p>
          <a:p>
            <a:pPr algn="ctr" eaLnBrk="1" fontAlgn="base" hangingPunct="1"/>
            <a:r>
              <a:rPr lang="en-US" b="0" smtClean="0">
                <a:solidFill>
                  <a:srgbClr val="CC0000"/>
                </a:solidFill>
                <a:latin typeface="Arial Rounded MT Bold" pitchFamily="34" charset="0"/>
                <a:ea typeface="+mn-ea"/>
                <a:cs typeface="+mn-cs"/>
              </a:rPr>
              <a:t>Fermilab</a:t>
            </a:r>
          </a:p>
        </p:txBody>
      </p:sp>
      <p:pic>
        <p:nvPicPr>
          <p:cNvPr id="485387" name="Picture 11" descr="ilccolor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838200" cy="547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5388" name="Picture 12" descr="1024_greendot_divider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85800"/>
            <a:ext cx="7848600" cy="153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2822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44" r:id="rId1"/>
    <p:sldLayoutId id="2147484945" r:id="rId2"/>
    <p:sldLayoutId id="2147484946" r:id="rId3"/>
    <p:sldLayoutId id="2147484947" r:id="rId4"/>
    <p:sldLayoutId id="2147484948" r:id="rId5"/>
    <p:sldLayoutId id="2147484949" r:id="rId6"/>
    <p:sldLayoutId id="2147484950" r:id="rId7"/>
    <p:sldLayoutId id="2147484951" r:id="rId8"/>
    <p:sldLayoutId id="2147484952" r:id="rId9"/>
    <p:sldLayoutId id="2147484953" r:id="rId10"/>
    <p:sldLayoutId id="2147484954" r:id="rId11"/>
    <p:sldLayoutId id="2147484955" r:id="rId12"/>
    <p:sldLayoutId id="2147484956" r:id="rId13"/>
    <p:sldLayoutId id="2147484957" r:id="rId14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rgbClr val="000099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b="1">
          <a:solidFill>
            <a:srgbClr val="378614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 b="1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3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0"/>
            <a:ext cx="70104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43000"/>
            <a:ext cx="7772400" cy="5181600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853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77000"/>
            <a:ext cx="1905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b="1">
                <a:solidFill>
                  <a:srgbClr val="800000"/>
                </a:solidFill>
                <a:latin typeface="+mj-lt"/>
              </a:defRPr>
            </a:lvl1pPr>
          </a:lstStyle>
          <a:p>
            <a:pPr fontAlgn="base"/>
            <a:r>
              <a:rPr lang="en-US" smtClean="0">
                <a:ea typeface="+mn-ea"/>
                <a:cs typeface="+mn-cs"/>
              </a:rPr>
              <a:t>14 March, 2013</a:t>
            </a:r>
          </a:p>
        </p:txBody>
      </p:sp>
      <p:sp>
        <p:nvSpPr>
          <p:cNvPr id="4853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19400" y="6477000"/>
            <a:ext cx="3657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b="1">
                <a:solidFill>
                  <a:srgbClr val="800000"/>
                </a:solidFill>
                <a:latin typeface="+mj-lt"/>
              </a:defRPr>
            </a:lvl1pPr>
          </a:lstStyle>
          <a:p>
            <a:pPr fontAlgn="base"/>
            <a:r>
              <a:rPr lang="en-US" smtClean="0">
                <a:ea typeface="+mn-ea"/>
                <a:cs typeface="+mn-cs"/>
              </a:rPr>
              <a:t>Marc Ross, SLAC</a:t>
            </a:r>
          </a:p>
        </p:txBody>
      </p:sp>
      <p:sp>
        <p:nvSpPr>
          <p:cNvPr id="4853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477000"/>
            <a:ext cx="1905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b="1">
                <a:solidFill>
                  <a:srgbClr val="800000"/>
                </a:solidFill>
                <a:latin typeface="+mj-lt"/>
              </a:defRPr>
            </a:lvl1pPr>
          </a:lstStyle>
          <a:p>
            <a:pPr fontAlgn="base"/>
            <a:fld id="{304B54DE-CCB4-494E-A89B-B5D1907ADF14}" type="slidenum">
              <a:rPr lang="en-US" smtClean="0">
                <a:ea typeface="+mn-ea"/>
                <a:cs typeface="+mn-cs"/>
              </a:rPr>
              <a:pPr fontAlgn="base"/>
              <a:t>‹#›</a:t>
            </a:fld>
            <a:endParaRPr lang="en-US" smtClean="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  <p:sp>
        <p:nvSpPr>
          <p:cNvPr id="485383" name="Line 7"/>
          <p:cNvSpPr>
            <a:spLocks noChangeShapeType="1"/>
          </p:cNvSpPr>
          <p:nvPr/>
        </p:nvSpPr>
        <p:spPr bwMode="auto">
          <a:xfrm>
            <a:off x="381000" y="6477000"/>
            <a:ext cx="83820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fontAlgn="base" hangingPunct="1"/>
            <a:endParaRPr lang="en-US" sz="2400" b="0" smtClean="0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85384" name="Rectangle 8"/>
          <p:cNvSpPr>
            <a:spLocks noChangeArrowheads="1"/>
          </p:cNvSpPr>
          <p:nvPr/>
        </p:nvSpPr>
        <p:spPr bwMode="auto">
          <a:xfrm>
            <a:off x="76200" y="838200"/>
            <a:ext cx="8458200" cy="7620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fontAlgn="base" hangingPunct="1"/>
            <a:endParaRPr lang="en-US" sz="2400" b="0" smtClean="0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85385" name="Rectangle 9"/>
          <p:cNvSpPr>
            <a:spLocks noChangeArrowheads="1"/>
          </p:cNvSpPr>
          <p:nvPr/>
        </p:nvSpPr>
        <p:spPr bwMode="auto">
          <a:xfrm>
            <a:off x="381000" y="990600"/>
            <a:ext cx="8458200" cy="76200"/>
          </a:xfrm>
          <a:prstGeom prst="rect">
            <a:avLst/>
          </a:prstGeom>
          <a:solidFill>
            <a:srgbClr val="33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fontAlgn="base" hangingPunct="1"/>
            <a:endParaRPr lang="en-US" sz="2400" b="0" smtClean="0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85386" name="Text Box 10"/>
          <p:cNvSpPr txBox="1">
            <a:spLocks noChangeArrowheads="1"/>
          </p:cNvSpPr>
          <p:nvPr/>
        </p:nvSpPr>
        <p:spPr bwMode="auto">
          <a:xfrm>
            <a:off x="8305800" y="-228600"/>
            <a:ext cx="914400" cy="976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fontAlgn="base" hangingPunct="1"/>
            <a:r>
              <a:rPr lang="en-US" sz="4800" b="0" smtClean="0">
                <a:solidFill>
                  <a:srgbClr val="000000"/>
                </a:solidFill>
                <a:latin typeface="FermiLgo" pitchFamily="2" charset="0"/>
                <a:ea typeface="+mn-ea"/>
                <a:cs typeface="+mn-cs"/>
              </a:rPr>
              <a:t>f</a:t>
            </a:r>
          </a:p>
          <a:p>
            <a:pPr algn="ctr" eaLnBrk="1" fontAlgn="base" hangingPunct="1"/>
            <a:r>
              <a:rPr lang="en-US" b="0" smtClean="0">
                <a:solidFill>
                  <a:srgbClr val="CC0000"/>
                </a:solidFill>
                <a:latin typeface="Arial Rounded MT Bold" pitchFamily="34" charset="0"/>
                <a:ea typeface="+mn-ea"/>
                <a:cs typeface="+mn-cs"/>
              </a:rPr>
              <a:t>Fermilab</a:t>
            </a:r>
          </a:p>
        </p:txBody>
      </p:sp>
      <p:pic>
        <p:nvPicPr>
          <p:cNvPr id="485387" name="Picture 11" descr="ilccolor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838200" cy="547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5388" name="Picture 12" descr="1024_greendot_divider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85800"/>
            <a:ext cx="7848600" cy="153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3942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59" r:id="rId1"/>
    <p:sldLayoutId id="2147484960" r:id="rId2"/>
    <p:sldLayoutId id="2147484961" r:id="rId3"/>
    <p:sldLayoutId id="2147484962" r:id="rId4"/>
    <p:sldLayoutId id="2147484963" r:id="rId5"/>
    <p:sldLayoutId id="2147484964" r:id="rId6"/>
    <p:sldLayoutId id="2147484965" r:id="rId7"/>
    <p:sldLayoutId id="2147484966" r:id="rId8"/>
    <p:sldLayoutId id="2147484967" r:id="rId9"/>
    <p:sldLayoutId id="2147484968" r:id="rId10"/>
    <p:sldLayoutId id="2147484969" r:id="rId11"/>
    <p:sldLayoutId id="2147484970" r:id="rId12"/>
    <p:sldLayoutId id="2147484971" r:id="rId13"/>
    <p:sldLayoutId id="2147484972" r:id="rId14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rgbClr val="000099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b="1">
          <a:solidFill>
            <a:srgbClr val="378614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 b="1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8" name="Picture 134" descr="Undulator_final_nurh#50DE97_rechts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7088" y="117475"/>
            <a:ext cx="57785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0" name="Rectangle 1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42325" y="114300"/>
            <a:ext cx="576263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4000" tIns="45720" rIns="54000" bIns="1800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buClrTx/>
              <a:buFontTx/>
              <a:buNone/>
              <a:defRPr sz="1000" b="1">
                <a:solidFill>
                  <a:schemeClr val="bg1"/>
                </a:solidFill>
                <a:ea typeface="Geneva" pitchFamily="1" charset="-128"/>
              </a:defRPr>
            </a:lvl1pPr>
          </a:lstStyle>
          <a:p>
            <a:pPr fontAlgn="base"/>
            <a:fld id="{AA50FED1-C463-4467-8DCF-7CEE52CC4D18}" type="slidenum">
              <a:rPr lang="en-GB">
                <a:solidFill>
                  <a:srgbClr val="FFFFFF"/>
                </a:solidFill>
                <a:cs typeface="+mn-cs"/>
              </a:rPr>
              <a:pPr fontAlgn="base"/>
              <a:t>‹#›</a:t>
            </a:fld>
            <a:endParaRPr lang="en-GB">
              <a:solidFill>
                <a:srgbClr val="FFFFFF"/>
              </a:solidFill>
              <a:cs typeface="+mn-cs"/>
            </a:endParaRPr>
          </a:p>
        </p:txBody>
      </p:sp>
      <p:pic>
        <p:nvPicPr>
          <p:cNvPr id="1061" name="Picture 37" descr="Helmholtz_Logo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6600" y="6516688"/>
            <a:ext cx="584200" cy="236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50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7475" y="6505575"/>
            <a:ext cx="7832725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  <a:defRPr sz="1000">
                <a:solidFill>
                  <a:srgbClr val="000000"/>
                </a:solidFill>
              </a:defRPr>
            </a:lvl1pPr>
          </a:lstStyle>
          <a:p>
            <a:pPr fontAlgn="base"/>
            <a:r>
              <a:rPr lang="en-GB" b="0" smtClean="0">
                <a:ea typeface="ＭＳ Ｐゴシック" pitchFamily="112" charset="-128"/>
                <a:cs typeface="+mn-cs"/>
              </a:rPr>
              <a:t>Marc Ross, SLAC</a:t>
            </a:r>
            <a:endParaRPr lang="en-GB" b="0">
              <a:ea typeface="ＭＳ Ｐゴシック" pitchFamily="112" charset="-128"/>
              <a:cs typeface="+mn-cs"/>
            </a:endParaRPr>
          </a:p>
        </p:txBody>
      </p:sp>
      <p:sp>
        <p:nvSpPr>
          <p:cNvPr id="1144" name="Line 120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base" hangingPunct="1">
              <a:spcBef>
                <a:spcPct val="20000"/>
              </a:spcBef>
              <a:buClr>
                <a:srgbClr val="F8B323"/>
              </a:buClr>
              <a:buFont typeface="Wingdings" pitchFamily="2" charset="2"/>
              <a:buChar char="n"/>
            </a:pPr>
            <a:endParaRPr lang="en-US" sz="900" b="0">
              <a:solidFill>
                <a:srgbClr val="261748"/>
              </a:solidFill>
              <a:ea typeface="ＭＳ Ｐゴシック" pitchFamily="112" charset="-128"/>
              <a:cs typeface="+mn-cs"/>
            </a:endParaRPr>
          </a:p>
        </p:txBody>
      </p:sp>
      <p:pic>
        <p:nvPicPr>
          <p:cNvPr id="1145" name="Picture 121" descr="DESY-Logo-cyan-RGB_Hintergrund weiss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9888" y="6511925"/>
            <a:ext cx="252412" cy="252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46" name="Rectangle 122"/>
          <p:cNvSpPr>
            <a:spLocks noChangeArrowheads="1"/>
          </p:cNvSpPr>
          <p:nvPr userDrawn="1"/>
        </p:nvSpPr>
        <p:spPr bwMode="auto">
          <a:xfrm>
            <a:off x="1093788" y="114300"/>
            <a:ext cx="7283450" cy="915988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fontAlgn="base"/>
            <a:endParaRPr lang="en-GB" sz="2400" b="0">
              <a:solidFill>
                <a:srgbClr val="261748"/>
              </a:solidFill>
              <a:ea typeface="ＭＳ Ｐゴシック" pitchFamily="112" charset="-128"/>
              <a:cs typeface="+mn-cs"/>
            </a:endParaRPr>
          </a:p>
        </p:txBody>
      </p:sp>
      <p:sp>
        <p:nvSpPr>
          <p:cNvPr id="1147" name="Text Box 123"/>
          <p:cNvSpPr txBox="1">
            <a:spLocks noChangeArrowheads="1"/>
          </p:cNvSpPr>
          <p:nvPr userDrawn="1"/>
        </p:nvSpPr>
        <p:spPr bwMode="auto">
          <a:xfrm>
            <a:off x="1093788" y="114300"/>
            <a:ext cx="662940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25155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79200" tIns="0" rIns="46800" bIns="0" anchor="b"/>
          <a:lstStyle/>
          <a:p>
            <a:pPr fontAlgn="base">
              <a:lnSpc>
                <a:spcPct val="110000"/>
              </a:lnSpc>
              <a:spcBef>
                <a:spcPct val="50000"/>
              </a:spcBef>
            </a:pPr>
            <a:r>
              <a:rPr lang="en-US" b="0">
                <a:solidFill>
                  <a:srgbClr val="FFFFFF"/>
                </a:solidFill>
                <a:ea typeface="ＭＳ Ｐゴシック" pitchFamily="112" charset="-128"/>
                <a:cs typeface="+mn-cs"/>
              </a:rPr>
              <a:t>Cryomodule performance in FLASH and XFEL</a:t>
            </a:r>
            <a:endParaRPr lang="en-GB" b="0">
              <a:solidFill>
                <a:srgbClr val="FFFFFF"/>
              </a:solidFill>
              <a:ea typeface="ＭＳ Ｐゴシック" pitchFamily="112" charset="-128"/>
              <a:cs typeface="+mn-cs"/>
            </a:endParaRPr>
          </a:p>
        </p:txBody>
      </p:sp>
      <p:pic>
        <p:nvPicPr>
          <p:cNvPr id="1151" name="Picture 127" descr="logo-XFEL_rgb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4" name="Rectangle 130"/>
          <p:cNvSpPr>
            <a:spLocks noGrp="1" noChangeArrowheads="1"/>
          </p:cNvSpPr>
          <p:nvPr>
            <p:ph type="title"/>
          </p:nvPr>
        </p:nvSpPr>
        <p:spPr bwMode="auto">
          <a:xfrm>
            <a:off x="1093788" y="541338"/>
            <a:ext cx="7283450" cy="48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Slide title: Don’t edit here!</a:t>
            </a:r>
          </a:p>
        </p:txBody>
      </p:sp>
      <p:sp>
        <p:nvSpPr>
          <p:cNvPr id="1156" name="Rectangle 132"/>
          <p:cNvSpPr>
            <a:spLocks noGrp="1" noChangeAspect="1" noChangeArrowheads="1"/>
          </p:cNvSpPr>
          <p:nvPr>
            <p:ph type="body" idx="1"/>
          </p:nvPr>
        </p:nvSpPr>
        <p:spPr bwMode="auto">
          <a:xfrm>
            <a:off x="117475" y="1347788"/>
            <a:ext cx="5702300" cy="445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 format – don’t edit!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74036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84" r:id="rId1"/>
    <p:sldLayoutId id="2147485085" r:id="rId2"/>
    <p:sldLayoutId id="2147485086" r:id="rId3"/>
    <p:sldLayoutId id="2147485087" r:id="rId4"/>
    <p:sldLayoutId id="2147485088" r:id="rId5"/>
    <p:sldLayoutId id="2147485089" r:id="rId6"/>
    <p:sldLayoutId id="2147485090" r:id="rId7"/>
    <p:sldLayoutId id="2147485091" r:id="rId8"/>
    <p:sldLayoutId id="2147485092" r:id="rId9"/>
    <p:sldLayoutId id="2147485093" r:id="rId10"/>
    <p:sldLayoutId id="2147485094" r:id="rId11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2pPr>
      <a:lvl3pPr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3pPr>
      <a:lvl4pPr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4pPr>
      <a:lvl5pPr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9pPr>
    </p:titleStyle>
    <p:bodyStyle>
      <a:lvl1pPr marL="298450" indent="-2984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558800" indent="-258763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2"/>
          </a:solidFill>
          <a:latin typeface="+mn-lt"/>
          <a:ea typeface="+mn-ea"/>
        </a:defRPr>
      </a:lvl2pPr>
      <a:lvl3pPr marL="817563" indent="-257175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"/>
        <a:defRPr sz="2400">
          <a:solidFill>
            <a:schemeClr val="tx2"/>
          </a:solidFill>
          <a:latin typeface="+mn-lt"/>
          <a:ea typeface="+mn-ea"/>
        </a:defRPr>
      </a:lvl3pPr>
      <a:lvl4pPr marL="1077913" indent="-258763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rgbClr val="100F2E"/>
          </a:solidFill>
          <a:latin typeface="+mn-lt"/>
          <a:ea typeface="+mn-ea"/>
        </a:defRPr>
      </a:lvl4pPr>
      <a:lvl5pPr marL="1312863" indent="-223838" algn="l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5pPr>
      <a:lvl6pPr marL="1770063" indent="-223838" algn="l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6pPr>
      <a:lvl7pPr marL="2227263" indent="-223838" algn="l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7pPr>
      <a:lvl8pPr marL="2684463" indent="-223838" algn="l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8pPr>
      <a:lvl9pPr marL="3141663" indent="-223838" algn="l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eaLnBrk="1" fontAlgn="base" hangingPunct="1">
              <a:spcBef>
                <a:spcPct val="50000"/>
              </a:spcBef>
            </a:pPr>
            <a:r>
              <a:rPr lang="en-US" b="0" smtClean="0">
                <a:solidFill>
                  <a:srgbClr val="000000"/>
                </a:solidFill>
                <a:latin typeface="Serifa BT" charset="0"/>
                <a:ea typeface="ＭＳ Ｐゴシック" charset="0"/>
                <a:cs typeface="Arial Unicode MS"/>
              </a:rPr>
              <a:t>14 March, 2013</a:t>
            </a:r>
            <a:endParaRPr lang="en-GB" b="0">
              <a:solidFill>
                <a:srgbClr val="000000"/>
              </a:solidFill>
              <a:latin typeface="Serifa BT" charset="0"/>
              <a:ea typeface="ＭＳ Ｐゴシック" charset="0"/>
              <a:cs typeface="Arial Unicode MS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pPr eaLnBrk="1" hangingPunct="1">
              <a:defRPr/>
            </a:pPr>
            <a:r>
              <a:rPr lang="en-GB" smtClean="0"/>
              <a:t>Marc Ross, SLAC</a:t>
            </a:r>
            <a:endParaRPr lang="en-GB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eaLnBrk="1" fontAlgn="base" hangingPunct="1">
              <a:spcBef>
                <a:spcPct val="50000"/>
              </a:spcBef>
            </a:pPr>
            <a:fld id="{C1E99F49-A90B-6A44-9764-30EBDD53E255}" type="slidenum">
              <a:rPr lang="en-GB" b="0">
                <a:solidFill>
                  <a:srgbClr val="000000"/>
                </a:solidFill>
                <a:latin typeface="Serifa BT" charset="0"/>
                <a:ea typeface="ＭＳ Ｐゴシック" charset="0"/>
                <a:cs typeface="Arial Unicode MS"/>
              </a:rPr>
              <a:pPr eaLnBrk="1" fontAlgn="base" hangingPunct="1">
                <a:spcBef>
                  <a:spcPct val="50000"/>
                </a:spcBef>
              </a:pPr>
              <a:t>‹#›</a:t>
            </a:fld>
            <a:endParaRPr lang="en-GB" b="0">
              <a:solidFill>
                <a:srgbClr val="000000"/>
              </a:solidFill>
              <a:latin typeface="Serifa BT" charset="0"/>
              <a:ea typeface="ＭＳ Ｐゴシック" charset="0"/>
              <a:cs typeface="Arial Unicode MS"/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en-US" sz="2400" b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en-US" sz="2400" b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22996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288" r:id="rId1"/>
    <p:sldLayoutId id="2147485289" r:id="rId2"/>
    <p:sldLayoutId id="2147485290" r:id="rId3"/>
    <p:sldLayoutId id="2147485291" r:id="rId4"/>
    <p:sldLayoutId id="2147485292" r:id="rId5"/>
    <p:sldLayoutId id="2147485293" r:id="rId6"/>
    <p:sldLayoutId id="2147485294" r:id="rId7"/>
    <p:sldLayoutId id="2147485295" r:id="rId8"/>
    <p:sldLayoutId id="2147485296" r:id="rId9"/>
    <p:sldLayoutId id="2147485297" r:id="rId10"/>
    <p:sldLayoutId id="2147485298" r:id="rId11"/>
  </p:sldLayoutIdLst>
  <p:transition>
    <p:fade/>
  </p:transition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14 March, 2013</a:t>
            </a:r>
            <a:endParaRPr lang="en-US" b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 eaLnBrk="1" hangingPunct="1"/>
            <a:r>
              <a:rPr lang="sv-SE" smtClean="0"/>
              <a:t>Marc Ross, SLAC</a:t>
            </a: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fld id="{AAB6FA28-7AEC-3F43-9C2D-3DB969CFEC6A}" type="slidenum">
              <a:rPr lang="en-US" b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b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en-US" sz="2400" b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en-US" sz="2400" b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44878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313" r:id="rId1"/>
    <p:sldLayoutId id="2147485314" r:id="rId2"/>
    <p:sldLayoutId id="2147485315" r:id="rId3"/>
    <p:sldLayoutId id="2147485316" r:id="rId4"/>
    <p:sldLayoutId id="2147485317" r:id="rId5"/>
    <p:sldLayoutId id="2147485318" r:id="rId6"/>
    <p:sldLayoutId id="2147485319" r:id="rId7"/>
    <p:sldLayoutId id="2147485320" r:id="rId8"/>
    <p:sldLayoutId id="2147485321" r:id="rId9"/>
    <p:sldLayoutId id="2147485322" r:id="rId10"/>
    <p:sldLayoutId id="2147485323" r:id="rId11"/>
    <p:sldLayoutId id="2147485324" r:id="rId12"/>
  </p:sldLayoutIdLst>
  <p:transition>
    <p:fade/>
  </p:transition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b="0" smtClean="0">
                <a:solidFill>
                  <a:srgbClr val="000000"/>
                </a:solidFill>
                <a:ea typeface="+mn-ea"/>
                <a:cs typeface="+mn-cs"/>
              </a:rPr>
              <a:t>14 March, 2013</a:t>
            </a:r>
            <a:endParaRPr lang="en-US" b="0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defRPr sz="1600" b="1">
                <a:solidFill>
                  <a:srgbClr val="23346C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ea typeface="+mn-ea"/>
                <a:cs typeface="+mn-cs"/>
              </a:rPr>
              <a:t>Marc Ross, SLAC</a:t>
            </a:r>
            <a:endParaRPr lang="en-US"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400"/>
            </a:lvl1pPr>
          </a:lstStyle>
          <a:p>
            <a:fld id="{1EE8E6CA-09DF-4994-A231-71E90C7BC467}" type="slidenum">
              <a:rPr lang="en-US" b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pPr/>
              <a:t>‹#›</a:t>
            </a:fld>
            <a:endParaRPr lang="en-US" b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pic>
        <p:nvPicPr>
          <p:cNvPr id="2" name="Picture 15" descr="ilccolor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6" descr="1024_greendot_divider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Text Box 17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endParaRPr lang="en-US" b="0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033" name="Text Box 18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endParaRPr lang="en-US" b="0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034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086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1035" name="Picture 21" descr="1024_greendot_divider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8688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359" r:id="rId1"/>
    <p:sldLayoutId id="2147485360" r:id="rId2"/>
    <p:sldLayoutId id="2147485361" r:id="rId3"/>
    <p:sldLayoutId id="2147485362" r:id="rId4"/>
    <p:sldLayoutId id="2147485363" r:id="rId5"/>
    <p:sldLayoutId id="2147485364" r:id="rId6"/>
    <p:sldLayoutId id="2147485365" r:id="rId7"/>
    <p:sldLayoutId id="2147485366" r:id="rId8"/>
    <p:sldLayoutId id="2147485367" r:id="rId9"/>
    <p:sldLayoutId id="2147485368" r:id="rId10"/>
    <p:sldLayoutId id="2147485369" r:id="rId11"/>
    <p:sldLayoutId id="2147485370" r:id="rId12"/>
    <p:sldLayoutId id="2147485371" r:id="rId13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chemeClr val="folHlink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14 March, 2013</a:t>
            </a:r>
            <a:endParaRPr lang="en-US" b="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19400" y="6400800"/>
            <a:ext cx="3733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400" b="0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 eaLnBrk="1" hangingPunct="1"/>
            <a:r>
              <a:rPr lang="en-US" smtClean="0"/>
              <a:t>Marc Ross, SLAC</a:t>
            </a:r>
            <a:endParaRPr lang="en-US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fld id="{AAB6FA28-7AEC-3F43-9C2D-3DB969CFEC6A}" type="slidenum">
              <a:rPr lang="en-US" b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b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en-US" sz="2400" b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en-US" sz="2400" b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65190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373" r:id="rId1"/>
    <p:sldLayoutId id="2147485374" r:id="rId2"/>
    <p:sldLayoutId id="2147485375" r:id="rId3"/>
    <p:sldLayoutId id="2147485376" r:id="rId4"/>
    <p:sldLayoutId id="2147485377" r:id="rId5"/>
    <p:sldLayoutId id="2147485378" r:id="rId6"/>
    <p:sldLayoutId id="2147485379" r:id="rId7"/>
    <p:sldLayoutId id="2147485380" r:id="rId8"/>
    <p:sldLayoutId id="2147485381" r:id="rId9"/>
    <p:sldLayoutId id="2147485382" r:id="rId10"/>
    <p:sldLayoutId id="2147485383" r:id="rId11"/>
  </p:sldLayoutIdLst>
  <p:transition>
    <p:fade/>
  </p:transition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001554"/>
            </a:gs>
            <a:gs pos="100000">
              <a:srgbClr val="0033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400" smtClean="0">
                <a:solidFill>
                  <a:srgbClr val="FFFFFF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14 March, 2013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defRPr sz="1400" smtClean="0">
                <a:solidFill>
                  <a:srgbClr val="FFFFFF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Marc Ross, SLAC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400" b="1">
                <a:solidFill>
                  <a:srgbClr val="FFFFFF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fld id="{267CEE3F-ECCD-4CE7-AA58-7FF22572D3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383338"/>
            <a:ext cx="511175" cy="474662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04" r:id="rId1"/>
    <p:sldLayoutId id="2147484305" r:id="rId2"/>
    <p:sldLayoutId id="2147484306" r:id="rId3"/>
    <p:sldLayoutId id="2147484307" r:id="rId4"/>
    <p:sldLayoutId id="2147484308" r:id="rId5"/>
    <p:sldLayoutId id="2147484309" r:id="rId6"/>
    <p:sldLayoutId id="2147484310" r:id="rId7"/>
    <p:sldLayoutId id="2147484311" r:id="rId8"/>
    <p:sldLayoutId id="2147484312" r:id="rId9"/>
    <p:sldLayoutId id="2147484313" r:id="rId10"/>
    <p:sldLayoutId id="2147484314" r:id="rId11"/>
    <p:sldLayoutId id="2147484315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i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i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i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i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5000"/>
        <a:buBlip>
          <a:blip r:embed="rId15"/>
        </a:buBlip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New 36in Heade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83820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629400"/>
            <a:ext cx="1752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200" i="1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en-US" smtClean="0"/>
              <a:t>14 March, 2013</a:t>
            </a: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28800" y="6629400"/>
            <a:ext cx="54864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defRPr sz="1200" i="1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en-US" smtClean="0"/>
              <a:t>Marc Ross, SLAC</a:t>
            </a:r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629400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200" i="1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fld id="{721C630D-1E71-4700-838C-EC39C48E99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defRPr/>
            </a:pPr>
            <a:endParaRPr lang="en-US" sz="36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3541713" y="206375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defRPr/>
            </a:pPr>
            <a:endParaRPr lang="en-US" sz="36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3657600" y="0"/>
            <a:ext cx="5486400" cy="762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42" r:id="rId1"/>
    <p:sldLayoutId id="2147484316" r:id="rId2"/>
    <p:sldLayoutId id="2147484317" r:id="rId3"/>
    <p:sldLayoutId id="2147484318" r:id="rId4"/>
    <p:sldLayoutId id="2147484319" r:id="rId5"/>
    <p:sldLayoutId id="2147484320" r:id="rId6"/>
    <p:sldLayoutId id="2147484321" r:id="rId7"/>
    <p:sldLayoutId id="2147484322" r:id="rId8"/>
    <p:sldLayoutId id="2147484323" r:id="rId9"/>
    <p:sldLayoutId id="2147484324" r:id="rId10"/>
    <p:sldLayoutId id="2147484325" r:id="rId11"/>
    <p:sldLayoutId id="2147484326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B31B1B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66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New 36in Heade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83820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629400"/>
            <a:ext cx="1752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200" i="1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 algn="l" rtl="0" eaLnBrk="0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kern="1200" smtClean="0"/>
              <a:t>14 March, 2013</a:t>
            </a:r>
            <a:endParaRPr lang="en-US" b="1" kern="120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28800" y="6629400"/>
            <a:ext cx="54864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defRPr sz="1200" i="1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 rtl="0" eaLnBrk="0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kern="1200" smtClean="0"/>
              <a:t>Marc Ross, SLAC</a:t>
            </a:r>
            <a:endParaRPr lang="en-US" b="1" kern="1200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629400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200" i="1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 rtl="0" eaLnBrk="0" hangingPunct="0">
              <a:spcBef>
                <a:spcPct val="0"/>
              </a:spcBef>
              <a:spcAft>
                <a:spcPct val="0"/>
              </a:spcAft>
              <a:defRPr/>
            </a:pPr>
            <a:fld id="{721C630D-1E71-4700-838C-EC39C48E9913}" type="slidenum">
              <a:rPr lang="en-US" b="1" kern="1200"/>
              <a:pPr rtl="0" ea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b="1" kern="1200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3600" b="1" kern="12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3541713" y="206375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3600" b="1" kern="12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" charset="0"/>
            </a:endParaRPr>
          </a:p>
        </p:txBody>
      </p:sp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3657600" y="0"/>
            <a:ext cx="5486400" cy="762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82" r:id="rId1"/>
    <p:sldLayoutId id="2147484383" r:id="rId2"/>
    <p:sldLayoutId id="2147484384" r:id="rId3"/>
    <p:sldLayoutId id="2147484385" r:id="rId4"/>
    <p:sldLayoutId id="2147484386" r:id="rId5"/>
    <p:sldLayoutId id="2147484387" r:id="rId6"/>
    <p:sldLayoutId id="2147484388" r:id="rId7"/>
    <p:sldLayoutId id="2147484389" r:id="rId8"/>
    <p:sldLayoutId id="2147484390" r:id="rId9"/>
    <p:sldLayoutId id="2147484391" r:id="rId10"/>
    <p:sldLayoutId id="2147484392" r:id="rId11"/>
    <p:sldLayoutId id="2147484393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B31B1B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66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3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0"/>
            <a:ext cx="7010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43000"/>
            <a:ext cx="7772400" cy="5181600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853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b="1">
                <a:solidFill>
                  <a:srgbClr val="800000"/>
                </a:solidFill>
                <a:latin typeface="+mj-lt"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 smtClean="0">
                <a:latin typeface="Arial Rounded MT Bold"/>
                <a:ea typeface="+mn-ea"/>
                <a:cs typeface="+mn-cs"/>
              </a:rPr>
              <a:t>14 March, 2013</a:t>
            </a:r>
            <a:endParaRPr lang="en-US" kern="1200">
              <a:latin typeface="Arial Rounded MT Bold"/>
              <a:ea typeface="+mn-ea"/>
              <a:cs typeface="+mn-cs"/>
            </a:endParaRPr>
          </a:p>
        </p:txBody>
      </p:sp>
      <p:sp>
        <p:nvSpPr>
          <p:cNvPr id="4853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19400" y="6477000"/>
            <a:ext cx="3657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b="1">
                <a:solidFill>
                  <a:srgbClr val="800000"/>
                </a:solidFill>
                <a:latin typeface="+mj-lt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 smtClean="0">
                <a:latin typeface="Arial Rounded MT Bold"/>
                <a:ea typeface="+mn-ea"/>
                <a:cs typeface="+mn-cs"/>
              </a:rPr>
              <a:t>Marc Ross, SLAC</a:t>
            </a:r>
            <a:endParaRPr lang="en-US" kern="1200">
              <a:latin typeface="Arial Rounded MT Bold"/>
              <a:ea typeface="+mn-ea"/>
              <a:cs typeface="+mn-cs"/>
            </a:endParaRPr>
          </a:p>
        </p:txBody>
      </p:sp>
      <p:sp>
        <p:nvSpPr>
          <p:cNvPr id="4853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b="1">
                <a:solidFill>
                  <a:srgbClr val="800000"/>
                </a:solidFill>
                <a:latin typeface="+mj-lt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fld id="{45E50D4D-BACB-4594-BD45-E54906E15019}" type="slidenum">
              <a:rPr lang="en-US" kern="1200">
                <a:latin typeface="Arial Rounded MT Bold"/>
                <a:ea typeface="+mn-ea"/>
                <a:cs typeface="+mn-cs"/>
              </a:rPr>
              <a:pPr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kern="1200">
              <a:latin typeface="Times" pitchFamily="18" charset="0"/>
              <a:ea typeface="+mn-ea"/>
              <a:cs typeface="+mn-cs"/>
            </a:endParaRPr>
          </a:p>
        </p:txBody>
      </p:sp>
      <p:sp>
        <p:nvSpPr>
          <p:cNvPr id="485383" name="Line 7"/>
          <p:cNvSpPr>
            <a:spLocks noChangeShapeType="1"/>
          </p:cNvSpPr>
          <p:nvPr/>
        </p:nvSpPr>
        <p:spPr bwMode="auto">
          <a:xfrm>
            <a:off x="381000" y="6477000"/>
            <a:ext cx="83820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400" kern="1200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85384" name="Rectangle 8"/>
          <p:cNvSpPr>
            <a:spLocks noChangeArrowheads="1"/>
          </p:cNvSpPr>
          <p:nvPr/>
        </p:nvSpPr>
        <p:spPr bwMode="auto">
          <a:xfrm>
            <a:off x="76200" y="838200"/>
            <a:ext cx="8458200" cy="7620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400" kern="1200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85385" name="Rectangle 9"/>
          <p:cNvSpPr>
            <a:spLocks noChangeArrowheads="1"/>
          </p:cNvSpPr>
          <p:nvPr/>
        </p:nvSpPr>
        <p:spPr bwMode="auto">
          <a:xfrm>
            <a:off x="381000" y="990600"/>
            <a:ext cx="8458200" cy="76200"/>
          </a:xfrm>
          <a:prstGeom prst="rect">
            <a:avLst/>
          </a:prstGeom>
          <a:solidFill>
            <a:srgbClr val="33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400" kern="1200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85386" name="Text Box 10"/>
          <p:cNvSpPr txBox="1">
            <a:spLocks noChangeArrowheads="1"/>
          </p:cNvSpPr>
          <p:nvPr/>
        </p:nvSpPr>
        <p:spPr bwMode="auto">
          <a:xfrm>
            <a:off x="8305800" y="-228600"/>
            <a:ext cx="914400" cy="9763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4800" kern="1200">
                <a:solidFill>
                  <a:srgbClr val="000000"/>
                </a:solidFill>
                <a:latin typeface="FermiLgo" pitchFamily="2" charset="0"/>
                <a:ea typeface="+mn-ea"/>
                <a:cs typeface="+mn-cs"/>
              </a:rPr>
              <a:t>f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kern="1200">
                <a:solidFill>
                  <a:srgbClr val="CC0000"/>
                </a:solidFill>
                <a:latin typeface="Arial Rounded MT Bold" pitchFamily="34" charset="0"/>
                <a:ea typeface="+mn-ea"/>
                <a:cs typeface="+mn-cs"/>
              </a:rPr>
              <a:t>Fermilab</a:t>
            </a:r>
          </a:p>
        </p:txBody>
      </p:sp>
      <p:pic>
        <p:nvPicPr>
          <p:cNvPr id="485387" name="Picture 11" descr="ilccolor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152400"/>
            <a:ext cx="838200" cy="547688"/>
          </a:xfrm>
          <a:prstGeom prst="rect">
            <a:avLst/>
          </a:prstGeom>
          <a:noFill/>
        </p:spPr>
      </p:pic>
      <p:pic>
        <p:nvPicPr>
          <p:cNvPr id="485388" name="Picture 12" descr="1024_greendot_divider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914400" y="685800"/>
            <a:ext cx="7848600" cy="15398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64" r:id="rId1"/>
    <p:sldLayoutId id="2147484465" r:id="rId2"/>
    <p:sldLayoutId id="2147484466" r:id="rId3"/>
    <p:sldLayoutId id="2147484467" r:id="rId4"/>
    <p:sldLayoutId id="2147484468" r:id="rId5"/>
    <p:sldLayoutId id="2147484469" r:id="rId6"/>
    <p:sldLayoutId id="2147484470" r:id="rId7"/>
    <p:sldLayoutId id="2147484471" r:id="rId8"/>
    <p:sldLayoutId id="2147484472" r:id="rId9"/>
    <p:sldLayoutId id="2147484473" r:id="rId10"/>
    <p:sldLayoutId id="2147484474" r:id="rId11"/>
    <p:sldLayoutId id="2147484475" r:id="rId12"/>
    <p:sldLayoutId id="2147484476" r:id="rId13"/>
    <p:sldLayoutId id="2147484477" r:id="rId14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rgbClr val="000099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b="1">
          <a:solidFill>
            <a:srgbClr val="378614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 b="1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83820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629400"/>
            <a:ext cx="3581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1" smtClean="0">
                <a:latin typeface="+mn-lt"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14 March, 2013</a:t>
            </a:r>
            <a:endParaRPr lang="en-US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28800" y="6629400"/>
            <a:ext cx="54864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i="1" smtClean="0">
                <a:latin typeface="+mn-lt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SLAC</a:t>
            </a:r>
            <a:endParaRPr lang="en-US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629400"/>
            <a:ext cx="6858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1" smtClean="0">
                <a:latin typeface="+mn-lt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fld id="{06F6EE35-FBF3-459F-A2CB-5C95F0D81202}" type="slidenum">
              <a:rPr lang="en-US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600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3541713" y="206375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600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3657600" y="0"/>
            <a:ext cx="5486400" cy="762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10" name="Picture 9" descr="CLASSE 36 Header Red IPAC.png"/>
          <p:cNvPicPr>
            <a:picLocks noChangeAspect="1"/>
          </p:cNvPicPr>
          <p:nvPr/>
        </p:nvPicPr>
        <p:blipFill>
          <a:blip r:embed="rId15" cstate="print"/>
          <a:srcRect t="23810" r="4000" b="31746"/>
          <a:stretch>
            <a:fillRect/>
          </a:stretch>
        </p:blipFill>
        <p:spPr bwMode="auto">
          <a:xfrm>
            <a:off x="0" y="-76200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4495800" y="457200"/>
            <a:ext cx="45720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IPAC10—1st International Particle Accelerator Conference, Kyoto, Japan</a:t>
            </a:r>
          </a:p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May 23–28, 2010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38" r:id="rId1"/>
    <p:sldLayoutId id="2147484539" r:id="rId2"/>
    <p:sldLayoutId id="2147484540" r:id="rId3"/>
    <p:sldLayoutId id="2147484541" r:id="rId4"/>
    <p:sldLayoutId id="2147484542" r:id="rId5"/>
    <p:sldLayoutId id="2147484543" r:id="rId6"/>
    <p:sldLayoutId id="2147484544" r:id="rId7"/>
    <p:sldLayoutId id="2147484545" r:id="rId8"/>
    <p:sldLayoutId id="2147484546" r:id="rId9"/>
    <p:sldLayoutId id="2147484547" r:id="rId10"/>
    <p:sldLayoutId id="2147484548" r:id="rId11"/>
    <p:sldLayoutId id="2147484549" r:id="rId12"/>
    <p:sldLayoutId id="2147484550" r:id="rId13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B31B1B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66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908050"/>
            <a:ext cx="777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</a:p>
        </p:txBody>
      </p:sp>
      <p:sp>
        <p:nvSpPr>
          <p:cNvPr id="2056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title style</a:t>
            </a:r>
          </a:p>
        </p:txBody>
      </p:sp>
      <p:sp>
        <p:nvSpPr>
          <p:cNvPr id="1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400">
                <a:solidFill>
                  <a:schemeClr val="tx1"/>
                </a:solidFill>
                <a:latin typeface="Arial" charset="0"/>
                <a:ea typeface="Arial Unicode MS" pitchFamily="50" charset="-128"/>
                <a:cs typeface="Arial Unicode MS" pitchFamily="50" charset="-128"/>
              </a:defRPr>
            </a:lvl1pPr>
          </a:lstStyle>
          <a:p>
            <a:pPr rtl="0" eaLnBrk="0" hangingPunct="0">
              <a:spcBef>
                <a:spcPct val="0"/>
              </a:spcBef>
              <a:spcAft>
                <a:spcPct val="0"/>
              </a:spcAft>
              <a:defRPr/>
            </a:pPr>
            <a:fld id="{431C6D05-F43E-4F22-9B08-AFCB3708FFEA}" type="slidenum">
              <a:rPr lang="ja-JP" altLang="en-US" kern="1200">
                <a:solidFill>
                  <a:srgbClr val="000000"/>
                </a:solidFill>
              </a:rPr>
              <a:pPr rtl="0" ea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kern="1200">
              <a:solidFill>
                <a:srgbClr val="000000"/>
              </a:solidFill>
            </a:endParaRPr>
          </a:p>
        </p:txBody>
      </p:sp>
      <p:sp>
        <p:nvSpPr>
          <p:cNvPr id="18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43213" y="6237288"/>
            <a:ext cx="4105275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defRPr sz="1600" b="1"/>
            </a:lvl1pPr>
          </a:lstStyle>
          <a:p>
            <a:pPr rtl="0" eaLnBrk="0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kern="1200" smtClean="0">
                <a:solidFill>
                  <a:srgbClr val="23346C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Marc Ross, SLAC</a:t>
            </a:r>
            <a:endParaRPr lang="en-US" altLang="ja-JP" kern="1200">
              <a:solidFill>
                <a:srgbClr val="23346C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9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50825" y="6453188"/>
            <a:ext cx="1728788" cy="2413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200">
                <a:solidFill>
                  <a:schemeClr val="tx1"/>
                </a:solidFill>
              </a:defRPr>
            </a:lvl1pPr>
          </a:lstStyle>
          <a:p>
            <a:pPr algn="l" rtl="0" eaLnBrk="0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14 March, 2013</a:t>
            </a:r>
            <a:endParaRPr lang="en-GB" altLang="ja-JP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14" r:id="rId1"/>
    <p:sldLayoutId id="2147484695" r:id="rId2"/>
    <p:sldLayoutId id="2147484696" r:id="rId3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50" charset="-128"/>
          <a:cs typeface="Arial Unicode MS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50" charset="-128"/>
          <a:cs typeface="Arial Unicode MS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50" charset="-128"/>
          <a:cs typeface="Arial Unicode MS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50" charset="-128"/>
          <a:cs typeface="Arial Unicode MS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50" charset="-128"/>
          <a:cs typeface="Arial Unicode MS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50" charset="-128"/>
          <a:cs typeface="Arial Unicode MS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50" charset="-128"/>
          <a:cs typeface="Arial Unicode MS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50" charset="-128"/>
          <a:cs typeface="Arial Unicode MS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 b="1">
          <a:solidFill>
            <a:schemeClr val="folHlink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New 36in Header"/>
          <p:cNvPicPr>
            <a:picLocks noChangeAspect="1" noChangeArrowheads="1"/>
          </p:cNvPicPr>
          <p:nvPr/>
        </p:nvPicPr>
        <p:blipFill>
          <a:blip r:embed="rId15" cstate="print"/>
          <a:srcRect l="81059" b="22222"/>
          <a:stretch>
            <a:fillRect/>
          </a:stretch>
        </p:blipFill>
        <p:spPr bwMode="auto">
          <a:xfrm>
            <a:off x="6400800" y="1"/>
            <a:ext cx="2743200" cy="53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New 36in Header"/>
          <p:cNvPicPr>
            <a:picLocks noChangeAspect="1" noChangeArrowheads="1"/>
          </p:cNvPicPr>
          <p:nvPr/>
        </p:nvPicPr>
        <p:blipFill>
          <a:blip r:embed="rId16" cstate="print"/>
          <a:srcRect b="22222"/>
          <a:stretch>
            <a:fillRect/>
          </a:stretch>
        </p:blipFill>
        <p:spPr bwMode="auto">
          <a:xfrm>
            <a:off x="0" y="0"/>
            <a:ext cx="648637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60960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629400"/>
            <a:ext cx="1981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i="1" smtClean="0">
                <a:latin typeface="+mn-lt"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14 March, 2013</a:t>
            </a:r>
            <a:endParaRPr lang="en-US" kern="1200" dirty="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28800" y="6629400"/>
            <a:ext cx="5486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i="1" smtClean="0">
                <a:latin typeface="+mn-lt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SLAC</a:t>
            </a:r>
            <a:endParaRPr lang="en-US" kern="1200" dirty="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629400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i="1" smtClean="0">
                <a:latin typeface="+mn-lt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fld id="{06F6EE35-FBF3-459F-A2CB-5C95F0D81202}" type="slidenum">
              <a:rPr lang="en-US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kern="1200" dirty="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600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3541713" y="206375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600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2514600" y="0"/>
            <a:ext cx="6629400" cy="5334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grpSp>
        <p:nvGrpSpPr>
          <p:cNvPr id="2" name="Group 14"/>
          <p:cNvGrpSpPr/>
          <p:nvPr/>
        </p:nvGrpSpPr>
        <p:grpSpPr>
          <a:xfrm>
            <a:off x="0" y="0"/>
            <a:ext cx="2743200" cy="533399"/>
            <a:chOff x="2133600" y="3810001"/>
            <a:chExt cx="2743200" cy="533399"/>
          </a:xfrm>
        </p:grpSpPr>
        <p:pic>
          <p:nvPicPr>
            <p:cNvPr id="14" name="Picture 2" descr="New 36in Header"/>
            <p:cNvPicPr>
              <a:picLocks noChangeAspect="1" noChangeArrowheads="1"/>
            </p:cNvPicPr>
            <p:nvPr userDrawn="1"/>
          </p:nvPicPr>
          <p:blipFill>
            <a:blip r:embed="rId15" cstate="print"/>
            <a:srcRect l="81059" b="22222"/>
            <a:stretch>
              <a:fillRect/>
            </a:stretch>
          </p:blipFill>
          <p:spPr bwMode="auto">
            <a:xfrm>
              <a:off x="2133600" y="3810001"/>
              <a:ext cx="2743200" cy="5333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9" descr="CUCLASSE 3line White.png"/>
            <p:cNvPicPr>
              <a:picLocks noChangeAspect="1"/>
            </p:cNvPicPr>
            <p:nvPr userDrawn="1"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2209800" y="3818275"/>
              <a:ext cx="2287931" cy="5168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28" r:id="rId1"/>
    <p:sldLayoutId id="2147484629" r:id="rId2"/>
    <p:sldLayoutId id="2147484630" r:id="rId3"/>
    <p:sldLayoutId id="2147484631" r:id="rId4"/>
    <p:sldLayoutId id="2147484632" r:id="rId5"/>
    <p:sldLayoutId id="2147484633" r:id="rId6"/>
    <p:sldLayoutId id="2147484634" r:id="rId7"/>
    <p:sldLayoutId id="2147484635" r:id="rId8"/>
    <p:sldLayoutId id="2147484636" r:id="rId9"/>
    <p:sldLayoutId id="2147484637" r:id="rId10"/>
    <p:sldLayoutId id="2147484638" r:id="rId11"/>
    <p:sldLayoutId id="2147484639" r:id="rId12"/>
    <p:sldLayoutId id="2147484640" r:id="rId13"/>
  </p:sldLayoutIdLst>
  <p:hf hd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B31B1B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66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New 36in Header"/>
          <p:cNvPicPr>
            <a:picLocks noChangeAspect="1" noChangeArrowheads="1"/>
          </p:cNvPicPr>
          <p:nvPr/>
        </p:nvPicPr>
        <p:blipFill>
          <a:blip r:embed="rId6" cstate="print"/>
          <a:srcRect l="81059" b="22222"/>
          <a:stretch>
            <a:fillRect/>
          </a:stretch>
        </p:blipFill>
        <p:spPr bwMode="auto">
          <a:xfrm>
            <a:off x="6400800" y="1"/>
            <a:ext cx="2743200" cy="53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New 36in Header"/>
          <p:cNvPicPr>
            <a:picLocks noChangeAspect="1" noChangeArrowheads="1"/>
          </p:cNvPicPr>
          <p:nvPr/>
        </p:nvPicPr>
        <p:blipFill>
          <a:blip r:embed="rId7" cstate="print"/>
          <a:srcRect b="22222"/>
          <a:stretch>
            <a:fillRect/>
          </a:stretch>
        </p:blipFill>
        <p:spPr bwMode="auto">
          <a:xfrm>
            <a:off x="0" y="0"/>
            <a:ext cx="648637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60960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629400"/>
            <a:ext cx="1981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i="1" smtClean="0">
                <a:latin typeface="+mn-lt"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14 March, 2013</a:t>
            </a:r>
            <a:endParaRPr lang="en-US" kern="1200" dirty="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28800" y="6629400"/>
            <a:ext cx="5486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i="1" smtClean="0">
                <a:latin typeface="+mn-lt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SLAC</a:t>
            </a:r>
            <a:endParaRPr lang="en-US" kern="1200" dirty="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629400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i="1" smtClean="0">
                <a:latin typeface="+mn-lt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fld id="{06F6EE35-FBF3-459F-A2CB-5C95F0D81202}" type="slidenum">
              <a:rPr lang="en-US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kern="1200" dirty="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600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3541713" y="206375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600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2514600" y="0"/>
            <a:ext cx="6629400" cy="5334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grpSp>
        <p:nvGrpSpPr>
          <p:cNvPr id="2" name="Group 14"/>
          <p:cNvGrpSpPr/>
          <p:nvPr/>
        </p:nvGrpSpPr>
        <p:grpSpPr>
          <a:xfrm>
            <a:off x="0" y="0"/>
            <a:ext cx="2743200" cy="533399"/>
            <a:chOff x="2133600" y="3810001"/>
            <a:chExt cx="2743200" cy="533399"/>
          </a:xfrm>
        </p:grpSpPr>
        <p:pic>
          <p:nvPicPr>
            <p:cNvPr id="14" name="Picture 2" descr="New 36in Header"/>
            <p:cNvPicPr>
              <a:picLocks noChangeAspect="1" noChangeArrowheads="1"/>
            </p:cNvPicPr>
            <p:nvPr userDrawn="1"/>
          </p:nvPicPr>
          <p:blipFill>
            <a:blip r:embed="rId6" cstate="print"/>
            <a:srcRect l="81059" b="22222"/>
            <a:stretch>
              <a:fillRect/>
            </a:stretch>
          </p:blipFill>
          <p:spPr bwMode="auto">
            <a:xfrm>
              <a:off x="2133600" y="3810001"/>
              <a:ext cx="2743200" cy="5333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9" descr="CUCLASSE 3line White.png"/>
            <p:cNvPicPr>
              <a:picLocks noChangeAspect="1"/>
            </p:cNvPicPr>
            <p:nvPr userDrawn="1"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209800" y="3818275"/>
              <a:ext cx="2287931" cy="5168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83" r:id="rId1"/>
    <p:sldLayoutId id="2147485284" r:id="rId2"/>
    <p:sldLayoutId id="2147485285" r:id="rId3"/>
    <p:sldLayoutId id="2147485286" r:id="rId4"/>
  </p:sldLayoutIdLst>
  <p:hf hd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B31B1B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66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17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9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8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7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8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ILC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96678"/>
            <a:ext cx="8169442" cy="4791075"/>
          </a:xfrm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Designed </a:t>
            </a:r>
            <a:r>
              <a:rPr lang="en-US" i="1" u="sng" dirty="0" smtClean="0">
                <a:solidFill>
                  <a:srgbClr val="FF0000"/>
                </a:solidFill>
              </a:rPr>
              <a:t>and optimized </a:t>
            </a:r>
            <a:r>
              <a:rPr lang="en-US" dirty="0" smtClean="0"/>
              <a:t>for 500 GeV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cm</a:t>
            </a:r>
            <a:r>
              <a:rPr lang="en-US" dirty="0" smtClean="0"/>
              <a:t>; upgradeable to 1 </a:t>
            </a:r>
            <a:r>
              <a:rPr lang="en-US" dirty="0" err="1" smtClean="0"/>
              <a:t>TeV</a:t>
            </a:r>
            <a:endParaRPr lang="en-US" dirty="0"/>
          </a:p>
          <a:p>
            <a:r>
              <a:rPr lang="en-US" dirty="0" smtClean="0"/>
              <a:t>L</a:t>
            </a:r>
            <a:r>
              <a:rPr lang="en-US" baseline="-25000" dirty="0" smtClean="0"/>
              <a:t>500</a:t>
            </a:r>
            <a:r>
              <a:rPr lang="en-US" dirty="0" smtClean="0"/>
              <a:t> ~ 1.8e34 with 162 MW wall plug</a:t>
            </a:r>
          </a:p>
          <a:p>
            <a:pPr lvl="1"/>
            <a:r>
              <a:rPr lang="en-US" dirty="0" smtClean="0"/>
              <a:t>L</a:t>
            </a:r>
            <a:r>
              <a:rPr lang="en-US" baseline="-25000" dirty="0" smtClean="0"/>
              <a:t>1000</a:t>
            </a:r>
            <a:r>
              <a:rPr lang="en-US" dirty="0" smtClean="0"/>
              <a:t> ~ 5e34 with 300 MW wall plug</a:t>
            </a:r>
          </a:p>
          <a:p>
            <a:r>
              <a:rPr lang="en-US" dirty="0">
                <a:solidFill>
                  <a:srgbClr val="C00000"/>
                </a:solidFill>
              </a:rPr>
              <a:t>R &amp; D program completed</a:t>
            </a:r>
            <a:r>
              <a:rPr lang="en-US" dirty="0"/>
              <a:t>: Detailed Design </a:t>
            </a:r>
          </a:p>
          <a:p>
            <a:pPr lvl="1"/>
            <a:r>
              <a:rPr lang="en-US" dirty="0" smtClean="0"/>
              <a:t>Technology Demonstrated  (</a:t>
            </a:r>
            <a:r>
              <a:rPr lang="en-US" b="1" dirty="0" smtClean="0">
                <a:solidFill>
                  <a:srgbClr val="FF0000"/>
                </a:solidFill>
              </a:rPr>
              <a:t>SCRF</a:t>
            </a:r>
            <a:r>
              <a:rPr lang="en-US" dirty="0" smtClean="0"/>
              <a:t>)</a:t>
            </a:r>
            <a:endParaRPr lang="en-US" dirty="0">
              <a:solidFill>
                <a:srgbClr val="0000CC"/>
              </a:solidFill>
            </a:endParaRPr>
          </a:p>
          <a:p>
            <a:pPr lvl="1"/>
            <a:r>
              <a:rPr lang="en-US" dirty="0"/>
              <a:t>8%-scale Demonstration ‘</a:t>
            </a:r>
            <a:r>
              <a:rPr lang="en-US" b="1" dirty="0">
                <a:solidFill>
                  <a:srgbClr val="FF0000"/>
                </a:solidFill>
              </a:rPr>
              <a:t>E-XFEL</a:t>
            </a:r>
            <a:r>
              <a:rPr lang="en-US" dirty="0"/>
              <a:t>’ (DESY) in </a:t>
            </a:r>
            <a:r>
              <a:rPr lang="en-US" dirty="0" smtClean="0"/>
              <a:t>2015</a:t>
            </a:r>
          </a:p>
          <a:p>
            <a:pPr lvl="1"/>
            <a:r>
              <a:rPr lang="en-US" dirty="0" smtClean="0"/>
              <a:t>IR optics &amp; tuning Demonstration ‘</a:t>
            </a:r>
            <a:r>
              <a:rPr lang="en-US" b="1" dirty="0" smtClean="0">
                <a:solidFill>
                  <a:srgbClr val="FF0000"/>
                </a:solidFill>
              </a:rPr>
              <a:t>ATF-II</a:t>
            </a:r>
            <a:r>
              <a:rPr lang="en-US" dirty="0" smtClean="0"/>
              <a:t>’ (KEK</a:t>
            </a:r>
            <a:r>
              <a:rPr lang="en-US" dirty="0"/>
              <a:t>) </a:t>
            </a:r>
            <a:endParaRPr lang="en-US" dirty="0" smtClean="0">
              <a:solidFill>
                <a:srgbClr val="0000CC"/>
              </a:solidFill>
              <a:sym typeface="Wingdings" pitchFamily="2" charset="2"/>
            </a:endParaRPr>
          </a:p>
          <a:p>
            <a:pPr marL="0" indent="0">
              <a:buNone/>
            </a:pPr>
            <a:endParaRPr lang="en-US" sz="1400" b="0" dirty="0" smtClean="0"/>
          </a:p>
          <a:p>
            <a:pPr marL="0" indent="0">
              <a:buNone/>
            </a:pPr>
            <a:r>
              <a:rPr lang="en-US" sz="1400" b="0" dirty="0" smtClean="0"/>
              <a:t>Higgs </a:t>
            </a:r>
            <a:r>
              <a:rPr lang="en-US" sz="1400" b="0" dirty="0"/>
              <a:t>Quo Vadis </a:t>
            </a:r>
            <a:r>
              <a:rPr lang="en-US" sz="1400" b="0" dirty="0" smtClean="0"/>
              <a:t>workshop talk:</a:t>
            </a:r>
            <a:r>
              <a:rPr lang="en-US" sz="1400" b="0" dirty="0"/>
              <a:t>	</a:t>
            </a:r>
          </a:p>
          <a:p>
            <a:pPr marL="0" indent="0">
              <a:buNone/>
            </a:pPr>
            <a:r>
              <a:rPr lang="en-US" sz="1400" b="0" dirty="0" smtClean="0"/>
              <a:t>https</a:t>
            </a:r>
            <a:r>
              <a:rPr lang="en-US" sz="1400" b="0" dirty="0"/>
              <a:t>://indico.cern.ch/getFile.py/access?contribId=60&amp;sessionId=5&amp;resId=0&amp;materialId=slides&amp;confId=202554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14 March, 2013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Marc Ross, SLAC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16109-CDFC-914A-8989-F1DE13FE790C}" type="slidenum">
              <a:rPr lang="en-GB" smtClean="0">
                <a:solidFill>
                  <a:srgbClr val="000000"/>
                </a:solidFill>
              </a:rPr>
              <a:pPr/>
              <a:t>1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93989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ILC ‘value’ estimate: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160" y="1371600"/>
            <a:ext cx="2706114" cy="5013434"/>
          </a:xfrm>
        </p:spPr>
        <p:txBody>
          <a:bodyPr/>
          <a:lstStyle/>
          <a:p>
            <a:pPr marL="0" indent="0">
              <a:spcBef>
                <a:spcPts val="1800"/>
              </a:spcBef>
              <a:buNone/>
            </a:pPr>
            <a:r>
              <a:rPr lang="en-US" sz="2000" dirty="0" smtClean="0"/>
              <a:t>‘Value’ is the direct cost of goods and services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000" dirty="0" smtClean="0"/>
              <a:t>Appropriate for in-kind projects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400" dirty="0" smtClean="0"/>
              <a:t>ILC: </a:t>
            </a:r>
            <a:r>
              <a:rPr lang="en-US" sz="2400" i="1" u="sng" dirty="0" smtClean="0">
                <a:solidFill>
                  <a:srgbClr val="FF0000"/>
                </a:solidFill>
              </a:rPr>
              <a:t>7.8 B ILCU* + 23 million labor person-hours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000" dirty="0" smtClean="0"/>
              <a:t>21.02.2013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/>
              <a:t>Component by component estimate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14 March, 2013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Marc Ross, SLAC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16109-CDFC-914A-8989-F1DE13FE790C}" type="slidenum">
              <a:rPr lang="en-GB" smtClean="0">
                <a:solidFill>
                  <a:srgbClr val="000000"/>
                </a:solidFill>
              </a:rPr>
              <a:pPr/>
              <a:t>10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7" name="Picture 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22274" y="1804737"/>
            <a:ext cx="5928441" cy="4369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26124" y="6038193"/>
            <a:ext cx="2436886" cy="33855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* 1 ILCU = USD </a:t>
            </a:r>
            <a:r>
              <a:rPr lang="en-US" sz="16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01.2012</a:t>
            </a:r>
            <a:endParaRPr lang="en-US" sz="160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81885111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pPr marL="0" indent="0"/>
            <a:r>
              <a:rPr lang="en-US" dirty="0"/>
              <a:t>Parametric </a:t>
            </a:r>
            <a:r>
              <a:rPr lang="en-US" dirty="0" smtClean="0"/>
              <a:t>‘value’ costing </a:t>
            </a:r>
            <a:r>
              <a:rPr lang="en-US" dirty="0"/>
              <a:t>for </a:t>
            </a:r>
            <a:r>
              <a:rPr lang="en-US" dirty="0" err="1" smtClean="0"/>
              <a:t>TeV</a:t>
            </a:r>
            <a:r>
              <a:rPr lang="en-US" dirty="0" smtClean="0"/>
              <a:t>–class machines (KILCU)*: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9903" y="1180528"/>
            <a:ext cx="8418787" cy="4800600"/>
          </a:xfrm>
        </p:spPr>
        <p:txBody>
          <a:bodyPr/>
          <a:lstStyle/>
          <a:p>
            <a:r>
              <a:rPr lang="en-US" dirty="0" smtClean="0"/>
              <a:t>Civil Construction:		35 / m</a:t>
            </a:r>
          </a:p>
          <a:p>
            <a:r>
              <a:rPr lang="en-US" dirty="0" smtClean="0"/>
              <a:t>Utilities:				5000 / MW</a:t>
            </a:r>
          </a:p>
          <a:p>
            <a:r>
              <a:rPr lang="en-US" dirty="0" smtClean="0"/>
              <a:t>Superconducting RF	180 / m (inclusive)**</a:t>
            </a:r>
          </a:p>
          <a:p>
            <a:r>
              <a:rPr lang="en-US" dirty="0" smtClean="0"/>
              <a:t>‘Conventional Acc.’		35 / m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14 March, 2013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Marc Ross, SLAC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16109-CDFC-914A-8989-F1DE13FE790C}" type="slidenum">
              <a:rPr lang="en-GB" smtClean="0">
                <a:solidFill>
                  <a:srgbClr val="000000"/>
                </a:solidFill>
              </a:rPr>
              <a:pPr/>
              <a:t>11</a:t>
            </a:fld>
            <a:endParaRPr lang="en-GB">
              <a:solidFill>
                <a:srgbClr val="000000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2414088"/>
              </p:ext>
            </p:extLst>
          </p:nvPr>
        </p:nvGraphicFramePr>
        <p:xfrm>
          <a:off x="491320" y="3264938"/>
          <a:ext cx="7864528" cy="2194560"/>
        </p:xfrm>
        <a:graphic>
          <a:graphicData uri="http://schemas.openxmlformats.org/drawingml/2006/table">
            <a:tbl>
              <a:tblPr>
                <a:tableStyleId>{7E9639D4-E3E2-4D34-9284-5A2195B3D0D7}</a:tableStyleId>
              </a:tblPr>
              <a:tblGrid>
                <a:gridCol w="2279176"/>
                <a:gridCol w="600501"/>
                <a:gridCol w="1542197"/>
                <a:gridCol w="1119116"/>
                <a:gridCol w="1037230"/>
                <a:gridCol w="1286308"/>
              </a:tblGrid>
              <a:tr h="38100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endParaRPr lang="en-US" sz="1800" b="1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800" b="1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TLEP-t quantity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MILCU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800" b="1" u="none" strike="noStrike" kern="1200" dirty="0" smtClean="0">
                          <a:solidFill>
                            <a:schemeClr val="bg1"/>
                          </a:solidFill>
                          <a:effectLst/>
                        </a:rPr>
                        <a:t>ILC quantity</a:t>
                      </a:r>
                      <a:endParaRPr lang="en-US" sz="1800" b="1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800" b="1" u="none" strike="noStrike" kern="1200" dirty="0" smtClean="0">
                          <a:solidFill>
                            <a:schemeClr val="bg1"/>
                          </a:solidFill>
                          <a:effectLst/>
                        </a:rPr>
                        <a:t>MILCU</a:t>
                      </a:r>
                      <a:endParaRPr lang="en-US" sz="1800" b="1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108000" algn="l" defTabSz="914400" rtl="0" eaLnBrk="1" fontAlgn="b" latinLnBrk="0" hangingPunct="1"/>
                      <a:r>
                        <a:rPr lang="en-US" sz="1800" u="none" strike="noStrike" kern="1200" dirty="0" smtClean="0">
                          <a:effectLst/>
                        </a:rPr>
                        <a:t>Civil Construction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defTabSz="914400" rtl="0" eaLnBrk="1" fontAlgn="b" latinLnBrk="0" hangingPunct="1"/>
                      <a:r>
                        <a:rPr lang="en-US" sz="1800" u="none" strike="noStrike" kern="1200" dirty="0" smtClean="0">
                          <a:effectLst/>
                        </a:rPr>
                        <a:t>km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fontAlgn="b"/>
                      <a:r>
                        <a:rPr lang="en-US" sz="1800" u="none" strike="noStrike" dirty="0">
                          <a:effectLst/>
                        </a:rPr>
                        <a:t>80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fontAlgn="b"/>
                      <a:r>
                        <a:rPr lang="en-US" sz="1800" u="none" strike="noStrike" dirty="0" smtClean="0">
                          <a:effectLst/>
                        </a:rPr>
                        <a:t>3000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defTabSz="914400" rtl="0" eaLnBrk="1" fontAlgn="b" latinLnBrk="0" hangingPunct="1"/>
                      <a:r>
                        <a:rPr lang="en-US" sz="1800" u="none" strike="noStrike" kern="1200" dirty="0" smtClean="0">
                          <a:effectLst/>
                        </a:rPr>
                        <a:t>34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defTabSz="914400" rtl="0" eaLnBrk="1" fontAlgn="b" latinLnBrk="0" hangingPunct="1"/>
                      <a:r>
                        <a:rPr lang="en-US" sz="1800" u="none" strike="noStrike" kern="1200" dirty="0" smtClean="0">
                          <a:effectLst/>
                        </a:rPr>
                        <a:t>1200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108000" algn="l" defTabSz="914400" rtl="0" eaLnBrk="1" fontAlgn="b" latinLnBrk="0" hangingPunct="1"/>
                      <a:r>
                        <a:rPr lang="en-US" sz="1800" u="none" strike="noStrike" kern="1200" dirty="0" smtClean="0">
                          <a:effectLst/>
                        </a:rPr>
                        <a:t>Power and cooling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defTabSz="914400" rtl="0" eaLnBrk="1" fontAlgn="b" latinLnBrk="0" hangingPunct="1"/>
                      <a:r>
                        <a:rPr lang="en-US" sz="1800" u="none" strike="noStrike" kern="1200" dirty="0" smtClean="0">
                          <a:effectLst/>
                        </a:rPr>
                        <a:t>MW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fontAlgn="b"/>
                      <a:r>
                        <a:rPr lang="en-US" sz="1800" u="none" strike="noStrike" dirty="0">
                          <a:effectLst/>
                        </a:rPr>
                        <a:t>416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fontAlgn="b"/>
                      <a:r>
                        <a:rPr lang="en-US" sz="1800" u="none" strike="noStrike" dirty="0" smtClean="0">
                          <a:effectLst/>
                        </a:rPr>
                        <a:t>2000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defTabSz="914400" rtl="0" eaLnBrk="1" fontAlgn="b" latinLnBrk="0" hangingPunct="1"/>
                      <a:r>
                        <a:rPr lang="en-US" sz="1800" u="none" strike="noStrike" kern="1200" dirty="0" smtClean="0">
                          <a:effectLst/>
                        </a:rPr>
                        <a:t>162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defTabSz="914400" rtl="0" eaLnBrk="1" fontAlgn="b" latinLnBrk="0" hangingPunct="1"/>
                      <a:r>
                        <a:rPr lang="en-US" sz="1800" u="none" strike="noStrike" kern="1200" dirty="0" smtClean="0">
                          <a:effectLst/>
                        </a:rPr>
                        <a:t>800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108000" algn="l" defTabSz="914400" rtl="0" eaLnBrk="1" fontAlgn="b" latinLnBrk="0" hangingPunct="1"/>
                      <a:r>
                        <a:rPr lang="en-US" sz="1800" u="none" strike="noStrike" kern="1200" dirty="0" smtClean="0">
                          <a:effectLst/>
                        </a:rPr>
                        <a:t>SRF (incl. packing)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defTabSz="914400" rtl="0" eaLnBrk="1" fontAlgn="b" latinLnBrk="0" hangingPunct="1"/>
                      <a:r>
                        <a:rPr lang="en-US" sz="1800" u="none" strike="noStrike" kern="1200" dirty="0" smtClean="0">
                          <a:effectLst/>
                        </a:rPr>
                        <a:t>km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fontAlgn="b"/>
                      <a:r>
                        <a:rPr lang="en-US" sz="1800" u="none" strike="noStrike" dirty="0" smtClean="0">
                          <a:effectLst/>
                        </a:rPr>
                        <a:t>1.2 / .7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fontAlgn="b"/>
                      <a:r>
                        <a:rPr lang="en-US" sz="1800" u="none" strike="noStrike" dirty="0" smtClean="0">
                          <a:effectLst/>
                        </a:rPr>
                        <a:t>250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defTabSz="914400" rtl="0" eaLnBrk="1" fontAlgn="b" latinLnBrk="0" hangingPunct="1"/>
                      <a:r>
                        <a:rPr lang="en-US" sz="1800" u="none" strike="noStrike" kern="1200" dirty="0" smtClean="0">
                          <a:effectLst/>
                        </a:rPr>
                        <a:t>22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defTabSz="914400" rtl="0" eaLnBrk="1" fontAlgn="b" latinLnBrk="0" hangingPunct="1"/>
                      <a:r>
                        <a:rPr lang="en-US" sz="1800" u="none" strike="noStrike" kern="1200" dirty="0" smtClean="0">
                          <a:effectLst/>
                        </a:rPr>
                        <a:t>4000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108000" algn="l" defTabSz="914400" rtl="0" eaLnBrk="1" fontAlgn="b" latinLnBrk="0" hangingPunct="1"/>
                      <a:r>
                        <a:rPr lang="en-US" sz="1800" u="none" strike="noStrike" kern="1200" dirty="0" smtClean="0">
                          <a:effectLst/>
                        </a:rPr>
                        <a:t>‘Conventional’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defTabSz="914400" rtl="0" eaLnBrk="1" fontAlgn="b" latinLnBrk="0" hangingPunct="1"/>
                      <a:r>
                        <a:rPr lang="en-US" sz="1800" u="none" strike="noStrike" kern="1200" dirty="0" smtClean="0">
                          <a:effectLst/>
                        </a:rPr>
                        <a:t>km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fontAlgn="b"/>
                      <a:r>
                        <a:rPr lang="en-US" sz="1800" u="none" strike="noStrike" dirty="0" smtClean="0">
                          <a:effectLst/>
                        </a:rPr>
                        <a:t>160*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fontAlgn="b"/>
                      <a:r>
                        <a:rPr lang="en-US" sz="1800" u="none" strike="noStrike" dirty="0" smtClean="0">
                          <a:effectLst/>
                        </a:rPr>
                        <a:t>5500 ***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defTabSz="914400" rtl="0" eaLnBrk="1" fontAlgn="b" latinLnBrk="0" hangingPunct="1"/>
                      <a:r>
                        <a:rPr lang="en-US" sz="1800" u="none" strike="noStrike" kern="1200" dirty="0" smtClean="0">
                          <a:effectLst/>
                        </a:rPr>
                        <a:t>12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defTabSz="914400" rtl="0" eaLnBrk="1" fontAlgn="b" latinLnBrk="0" hangingPunct="1"/>
                      <a:r>
                        <a:rPr lang="en-US" sz="1800" u="none" strike="noStrike" kern="1200" dirty="0" smtClean="0">
                          <a:effectLst/>
                        </a:rPr>
                        <a:t>800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108000" algn="l" defTabSz="914400" rtl="0" eaLnBrk="1" fontAlgn="b" latinLnBrk="0" hangingPunct="1"/>
                      <a:r>
                        <a:rPr lang="en-US" sz="1800" u="none" strike="noStrike" kern="1200" dirty="0" smtClean="0">
                          <a:effectLst/>
                        </a:rPr>
                        <a:t>Installation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defTabSz="914400" rtl="0" eaLnBrk="1" fontAlgn="b" latinLnBrk="0" hangingPunct="1"/>
                      <a:r>
                        <a:rPr lang="en-US" sz="1800" u="none" strike="noStrike" kern="1200" dirty="0" smtClean="0">
                          <a:effectLst/>
                        </a:rPr>
                        <a:t>km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fontAlgn="b"/>
                      <a:r>
                        <a:rPr lang="en-US" sz="1800" u="none" strike="noStrike">
                          <a:effectLst/>
                        </a:rPr>
                        <a:t>80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fontAlgn="b"/>
                      <a:r>
                        <a:rPr lang="en-US" sz="1800" u="none" strike="noStrike" dirty="0" smtClean="0">
                          <a:effectLst/>
                        </a:rPr>
                        <a:t>100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defTabSz="914400" rtl="0" eaLnBrk="1" fontAlgn="b" latinLnBrk="0" hangingPunct="1"/>
                      <a:r>
                        <a:rPr lang="en-US" sz="1800" u="none" strike="noStrike" kern="1200" dirty="0" smtClean="0">
                          <a:effectLst/>
                        </a:rPr>
                        <a:t>34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defTabSz="914400" rtl="0" eaLnBrk="1" fontAlgn="b" latinLnBrk="0" hangingPunct="1"/>
                      <a:r>
                        <a:rPr lang="en-US" sz="1800" u="none" strike="noStrike" kern="1200" dirty="0" smtClean="0">
                          <a:effectLst/>
                        </a:rPr>
                        <a:t>100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108000" algn="l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08000" algn="l" fontAlgn="b"/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08000" algn="l" fontAlgn="b"/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08000" algn="l" fontAlgn="b"/>
                      <a:r>
                        <a:rPr lang="en-US" sz="1800" b="1" u="none" strike="noStrike" dirty="0" smtClean="0">
                          <a:effectLst/>
                        </a:rPr>
                        <a:t>11000**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08000" algn="l" defTabSz="914400" rtl="0" eaLnBrk="1" fontAlgn="b" latinLnBrk="0" hangingPunct="1"/>
                      <a:endParaRPr lang="en-US" sz="18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08000" algn="l" defTabSz="914400" rtl="0" eaLnBrk="1" fontAlgn="b" latinLnBrk="0" hangingPunct="1"/>
                      <a:r>
                        <a:rPr lang="en-US" sz="1800" b="1" u="none" strike="noStrike" kern="1200" dirty="0" smtClean="0">
                          <a:effectLst/>
                        </a:rPr>
                        <a:t>7800</a:t>
                      </a:r>
                      <a:endParaRPr lang="en-US" sz="18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58793" y="5530280"/>
            <a:ext cx="5865708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* Assume two collider rings</a:t>
            </a:r>
          </a:p>
          <a:p>
            <a:r>
              <a:rPr lang="en-US" sz="12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** cryogenics not included – reuse LHC assumed; 900 MILCU included for ILC</a:t>
            </a:r>
            <a:endParaRPr lang="en-US" sz="120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  <a:p>
            <a:r>
              <a:rPr lang="en-US" sz="12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*** </a:t>
            </a:r>
            <a:r>
              <a:rPr lang="en-US" sz="12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Conventional Acc. (Magnets, vacuum, </a:t>
            </a:r>
            <a:r>
              <a:rPr lang="en-US" sz="1200" dirty="0" err="1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etc</a:t>
            </a:r>
            <a:r>
              <a:rPr lang="en-US" sz="12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) cost – scale reduced 2x for ring</a:t>
            </a:r>
            <a:endParaRPr lang="en-US" sz="120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51722" y="5688467"/>
            <a:ext cx="2342153" cy="738664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Institutional Labor is part of the project cost and must also be analyzed.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27183252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>
          <a:xfrm>
            <a:off x="6877050" y="1319213"/>
            <a:ext cx="2028825" cy="33639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en-US" sz="3600" b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78" name="Rectangle 77"/>
          <p:cNvSpPr/>
          <p:nvPr/>
        </p:nvSpPr>
        <p:spPr bwMode="auto">
          <a:xfrm>
            <a:off x="4422027" y="2864116"/>
            <a:ext cx="2745100" cy="16422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sz="3600" b="0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9942" name="Title 1"/>
          <p:cNvSpPr>
            <a:spLocks noGrp="1"/>
          </p:cNvSpPr>
          <p:nvPr>
            <p:ph type="title"/>
          </p:nvPr>
        </p:nvSpPr>
        <p:spPr>
          <a:xfrm>
            <a:off x="1981200" y="0"/>
            <a:ext cx="5638800" cy="762000"/>
          </a:xfrm>
          <a:solidFill>
            <a:srgbClr val="FFFFCC"/>
          </a:solidFill>
        </p:spPr>
        <p:txBody>
          <a:bodyPr/>
          <a:lstStyle/>
          <a:p>
            <a:r>
              <a:rPr lang="en-US" smtClean="0"/>
              <a:t>250 GeV – Staged ILC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1676927" y="2842279"/>
            <a:ext cx="2745100" cy="164221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sz="3600" b="0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2" name="Straight Connector 11"/>
          <p:cNvCxnSpPr/>
          <p:nvPr/>
        </p:nvCxnSpPr>
        <p:spPr bwMode="auto">
          <a:xfrm>
            <a:off x="1689100" y="1930400"/>
            <a:ext cx="0" cy="263366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2"/>
          <p:cNvSpPr/>
          <p:nvPr/>
        </p:nvSpPr>
        <p:spPr bwMode="auto">
          <a:xfrm>
            <a:off x="1139173" y="2842279"/>
            <a:ext cx="555525" cy="143496"/>
          </a:xfrm>
          <a:prstGeom prst="rect">
            <a:avLst/>
          </a:prstGeom>
          <a:solidFill>
            <a:srgbClr val="FF66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sz="3600" b="0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855663" y="1430338"/>
            <a:ext cx="12700" cy="172085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951" name="Straight Arrow Connector 16"/>
          <p:cNvCxnSpPr>
            <a:cxnSpLocks noChangeShapeType="1"/>
          </p:cNvCxnSpPr>
          <p:nvPr/>
        </p:nvCxnSpPr>
        <p:spPr bwMode="auto">
          <a:xfrm flipV="1">
            <a:off x="1676400" y="2108200"/>
            <a:ext cx="2746375" cy="12700"/>
          </a:xfrm>
          <a:prstGeom prst="straightConnector1">
            <a:avLst/>
          </a:prstGeom>
          <a:noFill/>
          <a:ln w="9525" algn="ctr">
            <a:solidFill>
              <a:srgbClr val="7F7F7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952" name="Straight Arrow Connector 21"/>
          <p:cNvCxnSpPr>
            <a:cxnSpLocks noChangeShapeType="1"/>
          </p:cNvCxnSpPr>
          <p:nvPr/>
        </p:nvCxnSpPr>
        <p:spPr bwMode="auto">
          <a:xfrm>
            <a:off x="896938" y="2108200"/>
            <a:ext cx="792162" cy="0"/>
          </a:xfrm>
          <a:prstGeom prst="straightConnector1">
            <a:avLst/>
          </a:prstGeom>
          <a:noFill/>
          <a:ln w="9525" algn="ctr">
            <a:solidFill>
              <a:srgbClr val="7F7F7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9953" name="TextBox 32"/>
          <p:cNvSpPr txBox="1">
            <a:spLocks noChangeArrowheads="1"/>
          </p:cNvSpPr>
          <p:nvPr/>
        </p:nvSpPr>
        <p:spPr bwMode="auto">
          <a:xfrm>
            <a:off x="2540000" y="1989138"/>
            <a:ext cx="538163" cy="2159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400" b="0">
                <a:solidFill>
                  <a:srgbClr val="000000"/>
                </a:solidFill>
                <a:ea typeface="+mn-ea"/>
                <a:cs typeface="+mn-cs"/>
              </a:rPr>
              <a:t>5.1 km</a:t>
            </a:r>
          </a:p>
        </p:txBody>
      </p:sp>
      <p:sp>
        <p:nvSpPr>
          <p:cNvPr id="39954" name="TextBox 33"/>
          <p:cNvSpPr txBox="1">
            <a:spLocks noChangeArrowheads="1"/>
          </p:cNvSpPr>
          <p:nvPr/>
        </p:nvSpPr>
        <p:spPr bwMode="auto">
          <a:xfrm rot="-5400000">
            <a:off x="1120776" y="1992312"/>
            <a:ext cx="538162" cy="2143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400" b="0">
                <a:solidFill>
                  <a:srgbClr val="000000"/>
                </a:solidFill>
                <a:ea typeface="+mn-ea"/>
                <a:cs typeface="+mn-cs"/>
              </a:rPr>
              <a:t>1.1 km</a:t>
            </a:r>
          </a:p>
        </p:txBody>
      </p:sp>
      <p:sp>
        <p:nvSpPr>
          <p:cNvPr id="39955" name="TextBox 36"/>
          <p:cNvSpPr txBox="1">
            <a:spLocks noChangeArrowheads="1"/>
          </p:cNvSpPr>
          <p:nvPr/>
        </p:nvSpPr>
        <p:spPr bwMode="auto">
          <a:xfrm>
            <a:off x="3033713" y="2976563"/>
            <a:ext cx="1052512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400" b="0">
                <a:solidFill>
                  <a:srgbClr val="000000"/>
                </a:solidFill>
                <a:ea typeface="+mn-ea"/>
                <a:cs typeface="+mn-cs"/>
              </a:rPr>
              <a:t>Main Linac</a:t>
            </a:r>
          </a:p>
        </p:txBody>
      </p:sp>
      <p:sp>
        <p:nvSpPr>
          <p:cNvPr id="39956" name="TextBox 38"/>
          <p:cNvSpPr txBox="1">
            <a:spLocks noChangeArrowheads="1"/>
          </p:cNvSpPr>
          <p:nvPr/>
        </p:nvSpPr>
        <p:spPr bwMode="auto">
          <a:xfrm rot="-5400000">
            <a:off x="804863" y="3384550"/>
            <a:ext cx="12128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400" b="0">
                <a:solidFill>
                  <a:srgbClr val="000000"/>
                </a:solidFill>
                <a:ea typeface="+mn-ea"/>
                <a:cs typeface="+mn-cs"/>
              </a:rPr>
              <a:t>bunch comp.</a:t>
            </a:r>
          </a:p>
        </p:txBody>
      </p:sp>
      <p:grpSp>
        <p:nvGrpSpPr>
          <p:cNvPr id="39957" name="Group 72"/>
          <p:cNvGrpSpPr>
            <a:grpSpLocks/>
          </p:cNvGrpSpPr>
          <p:nvPr/>
        </p:nvGrpSpPr>
        <p:grpSpPr bwMode="auto">
          <a:xfrm>
            <a:off x="896938" y="2413000"/>
            <a:ext cx="781050" cy="496888"/>
            <a:chOff x="798456" y="2724045"/>
            <a:chExt cx="781087" cy="496944"/>
          </a:xfrm>
        </p:grpSpPr>
        <p:sp>
          <p:nvSpPr>
            <p:cNvPr id="71" name="Arc 70"/>
            <p:cNvSpPr/>
            <p:nvPr/>
          </p:nvSpPr>
          <p:spPr bwMode="auto">
            <a:xfrm>
              <a:off x="798456" y="2724045"/>
              <a:ext cx="496911" cy="496944"/>
            </a:xfrm>
            <a:prstGeom prst="arc">
              <a:avLst>
                <a:gd name="adj1" fmla="val 5514562"/>
                <a:gd name="adj2" fmla="val 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3600" b="0">
                <a:solidFill>
                  <a:srgbClr val="000000"/>
                </a:solidFill>
              </a:endParaRPr>
            </a:p>
          </p:txBody>
        </p:sp>
        <p:sp>
          <p:nvSpPr>
            <p:cNvPr id="72" name="Arc 71"/>
            <p:cNvSpPr/>
            <p:nvPr/>
          </p:nvSpPr>
          <p:spPr bwMode="auto">
            <a:xfrm>
              <a:off x="1295367" y="2830420"/>
              <a:ext cx="284176" cy="284194"/>
            </a:xfrm>
            <a:prstGeom prst="arc">
              <a:avLst>
                <a:gd name="adj1" fmla="val 5514562"/>
                <a:gd name="adj2" fmla="val 1080000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3600" b="0">
                <a:solidFill>
                  <a:srgbClr val="000000"/>
                </a:solidFill>
              </a:endParaRPr>
            </a:p>
          </p:txBody>
        </p:sp>
      </p:grpSp>
      <p:cxnSp>
        <p:nvCxnSpPr>
          <p:cNvPr id="39958" name="Straight Connector 74"/>
          <p:cNvCxnSpPr>
            <a:cxnSpLocks noChangeShapeType="1"/>
            <a:stCxn id="72" idx="0"/>
          </p:cNvCxnSpPr>
          <p:nvPr/>
        </p:nvCxnSpPr>
        <p:spPr bwMode="auto">
          <a:xfrm>
            <a:off x="1530350" y="2803525"/>
            <a:ext cx="6907213" cy="0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9959" name="Group 31"/>
          <p:cNvGrpSpPr>
            <a:grpSpLocks/>
          </p:cNvGrpSpPr>
          <p:nvPr/>
        </p:nvGrpSpPr>
        <p:grpSpPr bwMode="auto">
          <a:xfrm rot="952044">
            <a:off x="2720975" y="2619375"/>
            <a:ext cx="241300" cy="617538"/>
            <a:chOff x="4144431" y="3726925"/>
            <a:chExt cx="254444" cy="424431"/>
          </a:xfrm>
        </p:grpSpPr>
        <p:sp>
          <p:nvSpPr>
            <p:cNvPr id="39994" name="Rectangle 27"/>
            <p:cNvSpPr>
              <a:spLocks noChangeArrowheads="1"/>
            </p:cNvSpPr>
            <p:nvPr/>
          </p:nvSpPr>
          <p:spPr bwMode="auto">
            <a:xfrm>
              <a:off x="4156761" y="3726925"/>
              <a:ext cx="242114" cy="395698"/>
            </a:xfrm>
            <a:prstGeom prst="rect">
              <a:avLst/>
            </a:prstGeom>
            <a:solidFill>
              <a:srgbClr val="FFFFFF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3600" b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cxnSp>
          <p:nvCxnSpPr>
            <p:cNvPr id="39995" name="Straight Connector 29"/>
            <p:cNvCxnSpPr>
              <a:cxnSpLocks noChangeShapeType="1"/>
            </p:cNvCxnSpPr>
            <p:nvPr/>
          </p:nvCxnSpPr>
          <p:spPr bwMode="auto">
            <a:xfrm>
              <a:off x="4144431" y="3726925"/>
              <a:ext cx="0" cy="39569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996" name="Straight Connector 30"/>
            <p:cNvCxnSpPr>
              <a:cxnSpLocks noChangeShapeType="1"/>
            </p:cNvCxnSpPr>
            <p:nvPr/>
          </p:nvCxnSpPr>
          <p:spPr bwMode="auto">
            <a:xfrm>
              <a:off x="4398875" y="3755658"/>
              <a:ext cx="0" cy="39569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48" name="Rectangle 47"/>
          <p:cNvSpPr/>
          <p:nvPr/>
        </p:nvSpPr>
        <p:spPr bwMode="auto">
          <a:xfrm>
            <a:off x="7497062" y="2855509"/>
            <a:ext cx="981931" cy="147948"/>
          </a:xfrm>
          <a:prstGeom prst="rect">
            <a:avLst/>
          </a:prstGeom>
          <a:solidFill>
            <a:srgbClr val="3366FF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sz="3600" b="0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49" name="Straight Connector 48"/>
          <p:cNvCxnSpPr/>
          <p:nvPr/>
        </p:nvCxnSpPr>
        <p:spPr bwMode="auto">
          <a:xfrm>
            <a:off x="8566150" y="1524000"/>
            <a:ext cx="12700" cy="17145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Straight Connector 49"/>
          <p:cNvCxnSpPr/>
          <p:nvPr/>
        </p:nvCxnSpPr>
        <p:spPr bwMode="auto">
          <a:xfrm>
            <a:off x="7477125" y="1943100"/>
            <a:ext cx="12700" cy="1295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2" name="Rectangle 51"/>
          <p:cNvSpPr/>
          <p:nvPr/>
        </p:nvSpPr>
        <p:spPr bwMode="auto">
          <a:xfrm>
            <a:off x="6895760" y="2857735"/>
            <a:ext cx="593416" cy="145722"/>
          </a:xfrm>
          <a:prstGeom prst="rect">
            <a:avLst/>
          </a:prstGeom>
          <a:solidFill>
            <a:srgbClr val="0080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sz="3600" b="0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53" name="Straight Connector 52"/>
          <p:cNvCxnSpPr/>
          <p:nvPr/>
        </p:nvCxnSpPr>
        <p:spPr bwMode="auto">
          <a:xfrm flipH="1">
            <a:off x="6902450" y="1943100"/>
            <a:ext cx="7938" cy="263525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969" name="Straight Arrow Connector 53"/>
          <p:cNvCxnSpPr>
            <a:cxnSpLocks noChangeShapeType="1"/>
          </p:cNvCxnSpPr>
          <p:nvPr/>
        </p:nvCxnSpPr>
        <p:spPr bwMode="auto">
          <a:xfrm>
            <a:off x="7489825" y="2120900"/>
            <a:ext cx="1076325" cy="0"/>
          </a:xfrm>
          <a:prstGeom prst="straightConnector1">
            <a:avLst/>
          </a:prstGeom>
          <a:noFill/>
          <a:ln w="9525" algn="ctr">
            <a:solidFill>
              <a:srgbClr val="7F7F7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970" name="Straight Arrow Connector 54"/>
          <p:cNvCxnSpPr>
            <a:cxnSpLocks noChangeShapeType="1"/>
          </p:cNvCxnSpPr>
          <p:nvPr/>
        </p:nvCxnSpPr>
        <p:spPr bwMode="auto">
          <a:xfrm>
            <a:off x="6877050" y="2120900"/>
            <a:ext cx="620713" cy="0"/>
          </a:xfrm>
          <a:prstGeom prst="straightConnector1">
            <a:avLst/>
          </a:prstGeom>
          <a:noFill/>
          <a:ln w="9525" algn="ctr">
            <a:solidFill>
              <a:srgbClr val="7F7F7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9971" name="TextBox 56"/>
          <p:cNvSpPr txBox="1">
            <a:spLocks noChangeArrowheads="1"/>
          </p:cNvSpPr>
          <p:nvPr/>
        </p:nvSpPr>
        <p:spPr bwMode="auto">
          <a:xfrm>
            <a:off x="7781925" y="1993900"/>
            <a:ext cx="538163" cy="215900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400" b="0">
                <a:solidFill>
                  <a:srgbClr val="000000"/>
                </a:solidFill>
                <a:ea typeface="+mn-ea"/>
                <a:cs typeface="+mn-cs"/>
              </a:rPr>
              <a:t>2.2 km</a:t>
            </a:r>
          </a:p>
        </p:txBody>
      </p:sp>
      <p:sp>
        <p:nvSpPr>
          <p:cNvPr id="61" name="TextBox 60"/>
          <p:cNvSpPr txBox="1"/>
          <p:nvPr/>
        </p:nvSpPr>
        <p:spPr>
          <a:xfrm rot="16200000">
            <a:off x="6904832" y="2004219"/>
            <a:ext cx="538162" cy="2159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1400" b="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1.3 km</a:t>
            </a:r>
          </a:p>
        </p:txBody>
      </p:sp>
      <p:sp>
        <p:nvSpPr>
          <p:cNvPr id="39973" name="TextBox 61"/>
          <p:cNvSpPr txBox="1">
            <a:spLocks noChangeArrowheads="1"/>
          </p:cNvSpPr>
          <p:nvPr/>
        </p:nvSpPr>
        <p:spPr bwMode="auto">
          <a:xfrm>
            <a:off x="7762875" y="2990850"/>
            <a:ext cx="5540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400" b="0">
                <a:solidFill>
                  <a:srgbClr val="000000"/>
                </a:solidFill>
                <a:ea typeface="+mn-ea"/>
                <a:cs typeface="+mn-cs"/>
              </a:rPr>
              <a:t>BDS</a:t>
            </a:r>
          </a:p>
        </p:txBody>
      </p:sp>
      <p:sp>
        <p:nvSpPr>
          <p:cNvPr id="39974" name="TextBox 62"/>
          <p:cNvSpPr txBox="1">
            <a:spLocks noChangeArrowheads="1"/>
          </p:cNvSpPr>
          <p:nvPr/>
        </p:nvSpPr>
        <p:spPr bwMode="auto">
          <a:xfrm rot="-5400000">
            <a:off x="6857207" y="3161506"/>
            <a:ext cx="6778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400" b="0">
                <a:solidFill>
                  <a:srgbClr val="000000"/>
                </a:solidFill>
                <a:ea typeface="+mn-ea"/>
                <a:cs typeface="+mn-cs"/>
              </a:rPr>
              <a:t>e+ src</a:t>
            </a:r>
          </a:p>
        </p:txBody>
      </p:sp>
      <p:sp>
        <p:nvSpPr>
          <p:cNvPr id="64" name="Octagon 63"/>
          <p:cNvSpPr/>
          <p:nvPr/>
        </p:nvSpPr>
        <p:spPr bwMode="auto">
          <a:xfrm>
            <a:off x="8486706" y="2835684"/>
            <a:ext cx="184046" cy="184046"/>
          </a:xfrm>
          <a:prstGeom prst="octagon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sz="3600" b="0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9978" name="TextBox 64"/>
          <p:cNvSpPr txBox="1">
            <a:spLocks noChangeArrowheads="1"/>
          </p:cNvSpPr>
          <p:nvPr/>
        </p:nvSpPr>
        <p:spPr bwMode="auto">
          <a:xfrm>
            <a:off x="8382000" y="3225800"/>
            <a:ext cx="3984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b="0">
                <a:solidFill>
                  <a:srgbClr val="000000"/>
                </a:solidFill>
                <a:ea typeface="+mn-ea"/>
                <a:cs typeface="+mn-cs"/>
              </a:rPr>
              <a:t>IP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8123838" y="2374355"/>
            <a:ext cx="546914" cy="291449"/>
            <a:chOff x="1295400" y="4652316"/>
            <a:chExt cx="609552" cy="390534"/>
          </a:xfrm>
          <a:noFill/>
        </p:grpSpPr>
        <p:sp>
          <p:nvSpPr>
            <p:cNvPr id="67" name="Arc 66"/>
            <p:cNvSpPr/>
            <p:nvPr/>
          </p:nvSpPr>
          <p:spPr bwMode="auto">
            <a:xfrm rot="16200000">
              <a:off x="1316387" y="4631329"/>
              <a:ext cx="390534" cy="432508"/>
            </a:xfrm>
            <a:prstGeom prst="arc">
              <a:avLst>
                <a:gd name="adj1" fmla="val 10554439"/>
                <a:gd name="adj2" fmla="val 0"/>
              </a:avLst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3600" b="0">
                <a:solidFill>
                  <a:srgbClr val="000000"/>
                </a:solidFill>
              </a:endParaRPr>
            </a:p>
          </p:txBody>
        </p:sp>
        <p:cxnSp>
          <p:nvCxnSpPr>
            <p:cNvPr id="68" name="Straight Connector 67"/>
            <p:cNvCxnSpPr/>
            <p:nvPr/>
          </p:nvCxnSpPr>
          <p:spPr bwMode="auto">
            <a:xfrm>
              <a:off x="1509237" y="4652316"/>
              <a:ext cx="395715" cy="0"/>
            </a:xfrm>
            <a:prstGeom prst="line">
              <a:avLst/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9" name="Straight Connector 68"/>
            <p:cNvCxnSpPr/>
            <p:nvPr/>
          </p:nvCxnSpPr>
          <p:spPr bwMode="auto">
            <a:xfrm>
              <a:off x="1509237" y="5042850"/>
              <a:ext cx="395715" cy="0"/>
            </a:xfrm>
            <a:prstGeom prst="line">
              <a:avLst/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39980" name="Straight Connector 69"/>
          <p:cNvCxnSpPr>
            <a:cxnSpLocks noChangeShapeType="1"/>
          </p:cNvCxnSpPr>
          <p:nvPr/>
        </p:nvCxnSpPr>
        <p:spPr bwMode="auto">
          <a:xfrm flipV="1">
            <a:off x="8437563" y="2665413"/>
            <a:ext cx="119062" cy="150812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9981" name="TextBox 73"/>
          <p:cNvSpPr txBox="1">
            <a:spLocks noChangeArrowheads="1"/>
          </p:cNvSpPr>
          <p:nvPr/>
        </p:nvSpPr>
        <p:spPr bwMode="auto">
          <a:xfrm>
            <a:off x="7196138" y="3654425"/>
            <a:ext cx="17383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2000" b="0">
                <a:solidFill>
                  <a:srgbClr val="000000"/>
                </a:solidFill>
                <a:ea typeface="+mn-ea"/>
                <a:cs typeface="+mn-cs"/>
              </a:rPr>
              <a:t>central region</a:t>
            </a:r>
          </a:p>
        </p:txBody>
      </p:sp>
      <p:sp>
        <p:nvSpPr>
          <p:cNvPr id="76" name="Rectangle 75"/>
          <p:cNvSpPr/>
          <p:nvPr/>
        </p:nvSpPr>
        <p:spPr bwMode="auto">
          <a:xfrm>
            <a:off x="8675720" y="2849693"/>
            <a:ext cx="249874" cy="147948"/>
          </a:xfrm>
          <a:prstGeom prst="rect">
            <a:avLst/>
          </a:prstGeom>
          <a:solidFill>
            <a:srgbClr val="3366FF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sz="3600" b="0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39985" name="Straight Arrow Connector 44"/>
          <p:cNvCxnSpPr>
            <a:cxnSpLocks noChangeShapeType="1"/>
          </p:cNvCxnSpPr>
          <p:nvPr/>
        </p:nvCxnSpPr>
        <p:spPr bwMode="auto">
          <a:xfrm>
            <a:off x="868363" y="1511300"/>
            <a:ext cx="7697787" cy="0"/>
          </a:xfrm>
          <a:prstGeom prst="straightConnector1">
            <a:avLst/>
          </a:prstGeom>
          <a:noFill/>
          <a:ln w="9525" algn="ctr">
            <a:solidFill>
              <a:srgbClr val="7F7F7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9986" name="TextBox 46"/>
          <p:cNvSpPr txBox="1">
            <a:spLocks noChangeArrowheads="1"/>
          </p:cNvSpPr>
          <p:nvPr/>
        </p:nvSpPr>
        <p:spPr bwMode="auto">
          <a:xfrm>
            <a:off x="3911600" y="1412875"/>
            <a:ext cx="638175" cy="2143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sz="1400" b="0">
                <a:solidFill>
                  <a:srgbClr val="000000"/>
                </a:solidFill>
                <a:ea typeface="+mn-ea"/>
                <a:cs typeface="+mn-cs"/>
              </a:rPr>
              <a:t>15.4 km</a:t>
            </a:r>
          </a:p>
        </p:txBody>
      </p:sp>
      <p:cxnSp>
        <p:nvCxnSpPr>
          <p:cNvPr id="39987" name="Straight Connector 7"/>
          <p:cNvCxnSpPr>
            <a:cxnSpLocks noChangeShapeType="1"/>
          </p:cNvCxnSpPr>
          <p:nvPr/>
        </p:nvCxnSpPr>
        <p:spPr bwMode="auto">
          <a:xfrm flipV="1">
            <a:off x="4422775" y="2930525"/>
            <a:ext cx="2473325" cy="15875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988" name="Straight Arrow Connector 9"/>
          <p:cNvCxnSpPr>
            <a:cxnSpLocks noChangeShapeType="1"/>
          </p:cNvCxnSpPr>
          <p:nvPr/>
        </p:nvCxnSpPr>
        <p:spPr bwMode="auto">
          <a:xfrm flipH="1" flipV="1">
            <a:off x="5291138" y="2932113"/>
            <a:ext cx="12700" cy="72231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9989" name="TextBox 10"/>
          <p:cNvSpPr txBox="1">
            <a:spLocks noChangeArrowheads="1"/>
          </p:cNvSpPr>
          <p:nvPr/>
        </p:nvSpPr>
        <p:spPr bwMode="auto">
          <a:xfrm>
            <a:off x="4283075" y="3614738"/>
            <a:ext cx="22764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GB" sz="2000" b="0">
                <a:solidFill>
                  <a:srgbClr val="000000"/>
                </a:solidFill>
                <a:ea typeface="+mn-ea"/>
                <a:cs typeface="+mn-cs"/>
              </a:rPr>
              <a:t>125 GeV transport</a:t>
            </a:r>
          </a:p>
        </p:txBody>
      </p:sp>
      <p:sp>
        <p:nvSpPr>
          <p:cNvPr id="39990" name="TextBox 55"/>
          <p:cNvSpPr txBox="1">
            <a:spLocks noChangeArrowheads="1"/>
          </p:cNvSpPr>
          <p:nvPr/>
        </p:nvSpPr>
        <p:spPr bwMode="auto">
          <a:xfrm>
            <a:off x="26988" y="4144963"/>
            <a:ext cx="5019675" cy="2032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GB" sz="1800">
                <a:solidFill>
                  <a:srgbClr val="0070C0"/>
                </a:solidFill>
                <a:ea typeface="+mn-ea"/>
                <a:cs typeface="+mn-cs"/>
              </a:rPr>
              <a:t>Half the linac</a:t>
            </a:r>
          </a:p>
          <a:p>
            <a:r>
              <a:rPr lang="en-GB" sz="1800">
                <a:solidFill>
                  <a:srgbClr val="0070C0"/>
                </a:solidFill>
                <a:ea typeface="+mn-ea"/>
                <a:cs typeface="+mn-cs"/>
              </a:rPr>
              <a:t>Full-length BDS tunnel &amp; vacuum (TeV)</a:t>
            </a:r>
          </a:p>
          <a:p>
            <a:r>
              <a:rPr lang="en-GB" sz="1800">
                <a:solidFill>
                  <a:srgbClr val="0070C0"/>
                </a:solidFill>
                <a:ea typeface="+mn-ea"/>
                <a:cs typeface="+mn-cs"/>
              </a:rPr>
              <a:t>½ BDS magnets (instrumentation, CF etc)</a:t>
            </a:r>
          </a:p>
          <a:p>
            <a:r>
              <a:rPr lang="en-GB" sz="1800">
                <a:solidFill>
                  <a:srgbClr val="0070C0"/>
                </a:solidFill>
                <a:ea typeface="+mn-ea"/>
                <a:cs typeface="+mn-cs"/>
              </a:rPr>
              <a:t>1 RTML LTL</a:t>
            </a:r>
          </a:p>
          <a:p>
            <a:r>
              <a:rPr lang="en-GB" sz="1800">
                <a:solidFill>
                  <a:srgbClr val="0070C0"/>
                </a:solidFill>
                <a:ea typeface="+mn-ea"/>
                <a:cs typeface="+mn-cs"/>
              </a:rPr>
              <a:t>5km 125 GeV transport line</a:t>
            </a:r>
          </a:p>
          <a:p>
            <a:endParaRPr lang="en-GB" sz="1800">
              <a:solidFill>
                <a:srgbClr val="0070C0"/>
              </a:solidFill>
              <a:ea typeface="+mn-ea"/>
              <a:cs typeface="+mn-cs"/>
            </a:endParaRPr>
          </a:p>
          <a:p>
            <a:r>
              <a:rPr lang="en-GB" sz="1800">
                <a:solidFill>
                  <a:srgbClr val="0070C0"/>
                </a:solidFill>
                <a:ea typeface="+mn-ea"/>
                <a:cs typeface="+mn-cs"/>
              </a:rPr>
              <a:t>Extended tunnel/CFS already 500 GeV stage</a:t>
            </a:r>
          </a:p>
        </p:txBody>
      </p:sp>
      <p:sp>
        <p:nvSpPr>
          <p:cNvPr id="39991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200" smtClean="0">
                <a:solidFill>
                  <a:srgbClr val="000000"/>
                </a:solidFill>
              </a:rPr>
              <a:t>14 March, 2013</a:t>
            </a:r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39992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600" smtClean="0">
                <a:solidFill>
                  <a:srgbClr val="23346C"/>
                </a:solidFill>
              </a:rPr>
              <a:t>Marc Ross, SLAC</a:t>
            </a:r>
          </a:p>
        </p:txBody>
      </p:sp>
      <p:sp>
        <p:nvSpPr>
          <p:cNvPr id="3999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33805714-CCE4-4D4A-9F1D-0C2A49913356}" type="slidenum">
              <a:rPr lang="en-US" sz="1400">
                <a:solidFill>
                  <a:srgbClr val="000000"/>
                </a:solidFill>
              </a:rPr>
              <a:pPr/>
              <a:t>12</a:t>
            </a:fld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306307" y="5274860"/>
            <a:ext cx="1595309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See next talk</a:t>
            </a:r>
            <a:endParaRPr lang="en-US" sz="180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724583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0" name="Group 249"/>
          <p:cNvGrpSpPr/>
          <p:nvPr/>
        </p:nvGrpSpPr>
        <p:grpSpPr>
          <a:xfrm>
            <a:off x="4349867" y="5634341"/>
            <a:ext cx="781087" cy="496944"/>
            <a:chOff x="798456" y="2724045"/>
            <a:chExt cx="781087" cy="496944"/>
          </a:xfrm>
        </p:grpSpPr>
        <p:sp>
          <p:nvSpPr>
            <p:cNvPr id="251" name="Arc 250"/>
            <p:cNvSpPr/>
            <p:nvPr/>
          </p:nvSpPr>
          <p:spPr bwMode="auto">
            <a:xfrm>
              <a:off x="798456" y="2724045"/>
              <a:ext cx="496944" cy="496944"/>
            </a:xfrm>
            <a:prstGeom prst="arc">
              <a:avLst>
                <a:gd name="adj1" fmla="val 5514562"/>
                <a:gd name="adj2" fmla="val 0"/>
              </a:avLst>
            </a:prstGeom>
            <a:noFill/>
            <a:ln w="28575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3600" b="0" smtClean="0">
                <a:solidFill>
                  <a:srgbClr val="000000"/>
                </a:solidFill>
              </a:endParaRPr>
            </a:p>
          </p:txBody>
        </p:sp>
        <p:sp>
          <p:nvSpPr>
            <p:cNvPr id="252" name="Arc 251"/>
            <p:cNvSpPr/>
            <p:nvPr/>
          </p:nvSpPr>
          <p:spPr bwMode="auto">
            <a:xfrm>
              <a:off x="1295401" y="2829711"/>
              <a:ext cx="284142" cy="284142"/>
            </a:xfrm>
            <a:prstGeom prst="arc">
              <a:avLst>
                <a:gd name="adj1" fmla="val 5514562"/>
                <a:gd name="adj2" fmla="val 10800000"/>
              </a:avLst>
            </a:prstGeom>
            <a:noFill/>
            <a:ln w="28575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3600" b="0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239" name="Group 238"/>
          <p:cNvGrpSpPr/>
          <p:nvPr/>
        </p:nvGrpSpPr>
        <p:grpSpPr>
          <a:xfrm>
            <a:off x="4292528" y="4139989"/>
            <a:ext cx="781087" cy="496944"/>
            <a:chOff x="798456" y="2724045"/>
            <a:chExt cx="781087" cy="496944"/>
          </a:xfrm>
        </p:grpSpPr>
        <p:sp>
          <p:nvSpPr>
            <p:cNvPr id="240" name="Arc 239"/>
            <p:cNvSpPr/>
            <p:nvPr/>
          </p:nvSpPr>
          <p:spPr bwMode="auto">
            <a:xfrm>
              <a:off x="798456" y="2724045"/>
              <a:ext cx="496944" cy="496944"/>
            </a:xfrm>
            <a:prstGeom prst="arc">
              <a:avLst>
                <a:gd name="adj1" fmla="val 5514562"/>
                <a:gd name="adj2" fmla="val 0"/>
              </a:avLst>
            </a:prstGeom>
            <a:noFill/>
            <a:ln w="28575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3600" b="0" smtClean="0">
                <a:solidFill>
                  <a:srgbClr val="000000"/>
                </a:solidFill>
              </a:endParaRPr>
            </a:p>
          </p:txBody>
        </p:sp>
        <p:sp>
          <p:nvSpPr>
            <p:cNvPr id="241" name="Arc 240"/>
            <p:cNvSpPr/>
            <p:nvPr/>
          </p:nvSpPr>
          <p:spPr bwMode="auto">
            <a:xfrm>
              <a:off x="1295401" y="2829711"/>
              <a:ext cx="284142" cy="284142"/>
            </a:xfrm>
            <a:prstGeom prst="arc">
              <a:avLst>
                <a:gd name="adj1" fmla="val 5514562"/>
                <a:gd name="adj2" fmla="val 10800000"/>
              </a:avLst>
            </a:prstGeom>
            <a:noFill/>
            <a:ln w="28575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3600" b="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235" name="Rectangle 234"/>
          <p:cNvSpPr/>
          <p:nvPr/>
        </p:nvSpPr>
        <p:spPr bwMode="auto">
          <a:xfrm>
            <a:off x="568514" y="3064153"/>
            <a:ext cx="4015785" cy="1696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7036972" y="987845"/>
            <a:ext cx="2029341" cy="14008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76200"/>
            <a:ext cx="7770913" cy="914400"/>
          </a:xfrm>
        </p:spPr>
        <p:txBody>
          <a:bodyPr/>
          <a:lstStyle/>
          <a:p>
            <a:r>
              <a:rPr lang="en-US" dirty="0" err="1" smtClean="0"/>
              <a:t>TeV</a:t>
            </a:r>
            <a:r>
              <a:rPr lang="en-US" dirty="0" smtClean="0"/>
              <a:t> upgrade: Construction Scenario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4569660" y="1589790"/>
            <a:ext cx="2474187" cy="143496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7657479" y="1589790"/>
            <a:ext cx="981931" cy="147948"/>
          </a:xfrm>
          <a:prstGeom prst="rect">
            <a:avLst/>
          </a:prstGeom>
          <a:solidFill>
            <a:srgbClr val="3366FF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8739153" y="987845"/>
            <a:ext cx="0" cy="9841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7640219" y="987845"/>
            <a:ext cx="9374" cy="9841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Rectangle 9"/>
          <p:cNvSpPr/>
          <p:nvPr/>
        </p:nvSpPr>
        <p:spPr bwMode="auto">
          <a:xfrm>
            <a:off x="7056177" y="1592016"/>
            <a:ext cx="593416" cy="145722"/>
          </a:xfrm>
          <a:prstGeom prst="rect">
            <a:avLst/>
          </a:prstGeom>
          <a:solidFill>
            <a:srgbClr val="0080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7036972" y="987845"/>
            <a:ext cx="0" cy="140085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5120660" y="992297"/>
            <a:ext cx="0" cy="9724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2"/>
          <p:cNvSpPr/>
          <p:nvPr/>
        </p:nvSpPr>
        <p:spPr bwMode="auto">
          <a:xfrm>
            <a:off x="4570235" y="1594242"/>
            <a:ext cx="555525" cy="143496"/>
          </a:xfrm>
          <a:prstGeom prst="rect">
            <a:avLst/>
          </a:prstGeom>
          <a:solidFill>
            <a:srgbClr val="FF66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923665" y="1724899"/>
            <a:ext cx="553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BDS</a:t>
            </a:r>
            <a:endParaRPr lang="en-US" sz="1400" b="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900045" y="1723410"/>
            <a:ext cx="1052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Main Linac</a:t>
            </a:r>
            <a:endParaRPr lang="en-US" sz="1400" b="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38" name="TextBox 37"/>
          <p:cNvSpPr txBox="1"/>
          <p:nvPr/>
        </p:nvSpPr>
        <p:spPr>
          <a:xfrm rot="16200000">
            <a:off x="7016929" y="1895526"/>
            <a:ext cx="6785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e+ </a:t>
            </a:r>
            <a:r>
              <a:rPr lang="en-US" sz="1400" b="0" dirty="0" err="1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src</a:t>
            </a:r>
            <a:endParaRPr lang="en-US" sz="1400" b="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" name="Octagon 40"/>
          <p:cNvSpPr/>
          <p:nvPr/>
        </p:nvSpPr>
        <p:spPr bwMode="auto">
          <a:xfrm>
            <a:off x="8647123" y="1569965"/>
            <a:ext cx="184046" cy="184046"/>
          </a:xfrm>
          <a:prstGeom prst="octagon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541936" y="1960301"/>
            <a:ext cx="398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IP</a:t>
            </a:r>
            <a:endParaRPr lang="en-US" sz="1800" b="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8284255" y="1108636"/>
            <a:ext cx="546914" cy="291449"/>
            <a:chOff x="1295400" y="4652316"/>
            <a:chExt cx="609552" cy="390534"/>
          </a:xfrm>
          <a:noFill/>
        </p:grpSpPr>
        <p:sp>
          <p:nvSpPr>
            <p:cNvPr id="56" name="Arc 55"/>
            <p:cNvSpPr/>
            <p:nvPr/>
          </p:nvSpPr>
          <p:spPr bwMode="auto">
            <a:xfrm rot="16200000">
              <a:off x="1316387" y="4631329"/>
              <a:ext cx="390534" cy="432508"/>
            </a:xfrm>
            <a:prstGeom prst="arc">
              <a:avLst>
                <a:gd name="adj1" fmla="val 10554439"/>
                <a:gd name="adj2" fmla="val 0"/>
              </a:avLst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3600" b="0" smtClean="0">
                <a:solidFill>
                  <a:srgbClr val="000000"/>
                </a:solidFill>
              </a:endParaRPr>
            </a:p>
          </p:txBody>
        </p:sp>
        <p:cxnSp>
          <p:nvCxnSpPr>
            <p:cNvPr id="58" name="Straight Connector 57"/>
            <p:cNvCxnSpPr/>
            <p:nvPr/>
          </p:nvCxnSpPr>
          <p:spPr bwMode="auto">
            <a:xfrm>
              <a:off x="1509237" y="4652316"/>
              <a:ext cx="395715" cy="0"/>
            </a:xfrm>
            <a:prstGeom prst="line">
              <a:avLst/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9" name="Straight Connector 58"/>
            <p:cNvCxnSpPr/>
            <p:nvPr/>
          </p:nvCxnSpPr>
          <p:spPr bwMode="auto">
            <a:xfrm>
              <a:off x="1509237" y="5042850"/>
              <a:ext cx="395715" cy="0"/>
            </a:xfrm>
            <a:prstGeom prst="line">
              <a:avLst/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77" name="Straight Connector 76"/>
          <p:cNvCxnSpPr/>
          <p:nvPr/>
        </p:nvCxnSpPr>
        <p:spPr bwMode="auto">
          <a:xfrm flipV="1">
            <a:off x="8597690" y="1400085"/>
            <a:ext cx="119795" cy="15064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Straight Connector 74"/>
          <p:cNvCxnSpPr>
            <a:stCxn id="72" idx="0"/>
          </p:cNvCxnSpPr>
          <p:nvPr/>
        </p:nvCxnSpPr>
        <p:spPr bwMode="auto">
          <a:xfrm flipV="1">
            <a:off x="4962023" y="1550733"/>
            <a:ext cx="3677387" cy="445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32" name="Group 31"/>
          <p:cNvGrpSpPr/>
          <p:nvPr/>
        </p:nvGrpSpPr>
        <p:grpSpPr>
          <a:xfrm rot="952044">
            <a:off x="5586775" y="1367251"/>
            <a:ext cx="241025" cy="616618"/>
            <a:chOff x="4144431" y="3726925"/>
            <a:chExt cx="254444" cy="424431"/>
          </a:xfrm>
        </p:grpSpPr>
        <p:sp>
          <p:nvSpPr>
            <p:cNvPr id="28" name="Rectangle 27"/>
            <p:cNvSpPr/>
            <p:nvPr/>
          </p:nvSpPr>
          <p:spPr bwMode="auto">
            <a:xfrm>
              <a:off x="4156761" y="3726925"/>
              <a:ext cx="242114" cy="395698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3600" b="0" smtClean="0">
                <a:solidFill>
                  <a:srgbClr val="000000"/>
                </a:solidFill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 bwMode="auto">
            <a:xfrm>
              <a:off x="4144431" y="3726925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Straight Connector 30"/>
            <p:cNvCxnSpPr/>
            <p:nvPr/>
          </p:nvCxnSpPr>
          <p:spPr bwMode="auto">
            <a:xfrm>
              <a:off x="4398875" y="3755658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81" name="Rectangle 80"/>
          <p:cNvSpPr/>
          <p:nvPr/>
        </p:nvSpPr>
        <p:spPr bwMode="auto">
          <a:xfrm>
            <a:off x="8836137" y="1583974"/>
            <a:ext cx="249874" cy="147948"/>
          </a:xfrm>
          <a:prstGeom prst="rect">
            <a:avLst/>
          </a:prstGeom>
          <a:solidFill>
            <a:srgbClr val="3366FF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cxnSp>
        <p:nvCxnSpPr>
          <p:cNvPr id="46" name="Straight Connector 45"/>
          <p:cNvCxnSpPr/>
          <p:nvPr/>
        </p:nvCxnSpPr>
        <p:spPr bwMode="auto">
          <a:xfrm>
            <a:off x="4570235" y="987845"/>
            <a:ext cx="0" cy="9841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Rectangle 49"/>
          <p:cNvSpPr/>
          <p:nvPr/>
        </p:nvSpPr>
        <p:spPr bwMode="auto">
          <a:xfrm>
            <a:off x="554450" y="1586201"/>
            <a:ext cx="4015785" cy="1696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grpSp>
        <p:nvGrpSpPr>
          <p:cNvPr id="52" name="Group 51"/>
          <p:cNvGrpSpPr/>
          <p:nvPr/>
        </p:nvGrpSpPr>
        <p:grpSpPr>
          <a:xfrm rot="952044">
            <a:off x="2424269" y="1341968"/>
            <a:ext cx="241025" cy="616618"/>
            <a:chOff x="4144431" y="3726925"/>
            <a:chExt cx="254444" cy="424431"/>
          </a:xfrm>
        </p:grpSpPr>
        <p:sp>
          <p:nvSpPr>
            <p:cNvPr id="53" name="Rectangle 52"/>
            <p:cNvSpPr/>
            <p:nvPr/>
          </p:nvSpPr>
          <p:spPr bwMode="auto">
            <a:xfrm>
              <a:off x="4156761" y="3726925"/>
              <a:ext cx="242114" cy="395698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3600" b="0" smtClean="0">
                <a:solidFill>
                  <a:srgbClr val="000000"/>
                </a:solidFill>
              </a:endParaRPr>
            </a:p>
          </p:txBody>
        </p:sp>
        <p:cxnSp>
          <p:nvCxnSpPr>
            <p:cNvPr id="54" name="Straight Connector 53"/>
            <p:cNvCxnSpPr/>
            <p:nvPr/>
          </p:nvCxnSpPr>
          <p:spPr bwMode="auto">
            <a:xfrm>
              <a:off x="4144431" y="3726925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" name="Straight Connector 54"/>
            <p:cNvCxnSpPr/>
            <p:nvPr/>
          </p:nvCxnSpPr>
          <p:spPr bwMode="auto">
            <a:xfrm>
              <a:off x="4398875" y="3755658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17" name="TextBox 116"/>
          <p:cNvSpPr txBox="1"/>
          <p:nvPr/>
        </p:nvSpPr>
        <p:spPr>
          <a:xfrm>
            <a:off x="4491197" y="1725097"/>
            <a:ext cx="4340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BC</a:t>
            </a:r>
            <a:endParaRPr lang="en-US" sz="1400" b="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18" name="Rectangle 117"/>
          <p:cNvSpPr/>
          <p:nvPr/>
        </p:nvSpPr>
        <p:spPr>
          <a:xfrm>
            <a:off x="7036972" y="2482033"/>
            <a:ext cx="2029341" cy="14008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sp>
        <p:nvSpPr>
          <p:cNvPr id="119" name="Rectangle 118"/>
          <p:cNvSpPr/>
          <p:nvPr/>
        </p:nvSpPr>
        <p:spPr bwMode="auto">
          <a:xfrm>
            <a:off x="4569660" y="3083978"/>
            <a:ext cx="2474187" cy="143496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sp>
        <p:nvSpPr>
          <p:cNvPr id="120" name="Rectangle 119"/>
          <p:cNvSpPr/>
          <p:nvPr/>
        </p:nvSpPr>
        <p:spPr bwMode="auto">
          <a:xfrm>
            <a:off x="7657479" y="3083978"/>
            <a:ext cx="981931" cy="147948"/>
          </a:xfrm>
          <a:prstGeom prst="rect">
            <a:avLst/>
          </a:prstGeom>
          <a:solidFill>
            <a:srgbClr val="3366FF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cxnSp>
        <p:nvCxnSpPr>
          <p:cNvPr id="121" name="Straight Connector 120"/>
          <p:cNvCxnSpPr/>
          <p:nvPr/>
        </p:nvCxnSpPr>
        <p:spPr bwMode="auto">
          <a:xfrm>
            <a:off x="8739153" y="2482033"/>
            <a:ext cx="0" cy="9841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2" name="Straight Connector 121"/>
          <p:cNvCxnSpPr/>
          <p:nvPr/>
        </p:nvCxnSpPr>
        <p:spPr bwMode="auto">
          <a:xfrm>
            <a:off x="7640219" y="2482033"/>
            <a:ext cx="9374" cy="9841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3" name="Rectangle 122"/>
          <p:cNvSpPr/>
          <p:nvPr/>
        </p:nvSpPr>
        <p:spPr bwMode="auto">
          <a:xfrm>
            <a:off x="7056177" y="3086204"/>
            <a:ext cx="593416" cy="145722"/>
          </a:xfrm>
          <a:prstGeom prst="rect">
            <a:avLst/>
          </a:prstGeom>
          <a:solidFill>
            <a:srgbClr val="0080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cxnSp>
        <p:nvCxnSpPr>
          <p:cNvPr id="124" name="Straight Connector 123"/>
          <p:cNvCxnSpPr/>
          <p:nvPr/>
        </p:nvCxnSpPr>
        <p:spPr bwMode="auto">
          <a:xfrm>
            <a:off x="7036972" y="2482033"/>
            <a:ext cx="0" cy="140085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5" name="Straight Connector 124"/>
          <p:cNvCxnSpPr/>
          <p:nvPr/>
        </p:nvCxnSpPr>
        <p:spPr bwMode="auto">
          <a:xfrm>
            <a:off x="1104875" y="2482033"/>
            <a:ext cx="0" cy="9724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6" name="Rectangle 125"/>
          <p:cNvSpPr/>
          <p:nvPr/>
        </p:nvSpPr>
        <p:spPr bwMode="auto">
          <a:xfrm>
            <a:off x="554450" y="3083978"/>
            <a:ext cx="555525" cy="143496"/>
          </a:xfrm>
          <a:prstGeom prst="rect">
            <a:avLst/>
          </a:prstGeom>
          <a:solidFill>
            <a:srgbClr val="FF66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cxnSp>
        <p:nvCxnSpPr>
          <p:cNvPr id="127" name="Straight Connector 126"/>
          <p:cNvCxnSpPr/>
          <p:nvPr/>
        </p:nvCxnSpPr>
        <p:spPr bwMode="auto">
          <a:xfrm>
            <a:off x="302271" y="2482033"/>
            <a:ext cx="9391" cy="9919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8" name="TextBox 127"/>
          <p:cNvSpPr txBox="1"/>
          <p:nvPr/>
        </p:nvSpPr>
        <p:spPr>
          <a:xfrm>
            <a:off x="7923665" y="3219087"/>
            <a:ext cx="553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BDS</a:t>
            </a:r>
            <a:endParaRPr lang="en-US" sz="1400" b="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5900045" y="3217598"/>
            <a:ext cx="1052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Main Linac</a:t>
            </a:r>
            <a:endParaRPr lang="en-US" sz="1400" b="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30" name="TextBox 129"/>
          <p:cNvSpPr txBox="1"/>
          <p:nvPr/>
        </p:nvSpPr>
        <p:spPr>
          <a:xfrm rot="16200000">
            <a:off x="7016929" y="3389714"/>
            <a:ext cx="6785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e+ </a:t>
            </a:r>
            <a:r>
              <a:rPr lang="en-US" sz="1400" b="0" dirty="0" err="1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src</a:t>
            </a:r>
            <a:endParaRPr lang="en-US" sz="1400" b="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31" name="Octagon 130"/>
          <p:cNvSpPr/>
          <p:nvPr/>
        </p:nvSpPr>
        <p:spPr bwMode="auto">
          <a:xfrm>
            <a:off x="8647123" y="3064153"/>
            <a:ext cx="184046" cy="184046"/>
          </a:xfrm>
          <a:prstGeom prst="octagon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8541936" y="3454489"/>
            <a:ext cx="398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IP</a:t>
            </a:r>
            <a:endParaRPr lang="en-US" sz="1800" b="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grpSp>
        <p:nvGrpSpPr>
          <p:cNvPr id="133" name="Group 132"/>
          <p:cNvGrpSpPr/>
          <p:nvPr/>
        </p:nvGrpSpPr>
        <p:grpSpPr>
          <a:xfrm>
            <a:off x="8284255" y="2602824"/>
            <a:ext cx="546914" cy="291449"/>
            <a:chOff x="1295400" y="4652316"/>
            <a:chExt cx="609552" cy="390534"/>
          </a:xfrm>
          <a:noFill/>
        </p:grpSpPr>
        <p:sp>
          <p:nvSpPr>
            <p:cNvPr id="134" name="Arc 133"/>
            <p:cNvSpPr/>
            <p:nvPr/>
          </p:nvSpPr>
          <p:spPr bwMode="auto">
            <a:xfrm rot="16200000">
              <a:off x="1316387" y="4631329"/>
              <a:ext cx="390534" cy="432508"/>
            </a:xfrm>
            <a:prstGeom prst="arc">
              <a:avLst>
                <a:gd name="adj1" fmla="val 10554439"/>
                <a:gd name="adj2" fmla="val 0"/>
              </a:avLst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3600" b="0" smtClean="0">
                <a:solidFill>
                  <a:srgbClr val="000000"/>
                </a:solidFill>
              </a:endParaRPr>
            </a:p>
          </p:txBody>
        </p:sp>
        <p:cxnSp>
          <p:nvCxnSpPr>
            <p:cNvPr id="135" name="Straight Connector 134"/>
            <p:cNvCxnSpPr/>
            <p:nvPr/>
          </p:nvCxnSpPr>
          <p:spPr bwMode="auto">
            <a:xfrm>
              <a:off x="1509237" y="4652316"/>
              <a:ext cx="395715" cy="0"/>
            </a:xfrm>
            <a:prstGeom prst="line">
              <a:avLst/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6" name="Straight Connector 135"/>
            <p:cNvCxnSpPr/>
            <p:nvPr/>
          </p:nvCxnSpPr>
          <p:spPr bwMode="auto">
            <a:xfrm>
              <a:off x="1509237" y="5042850"/>
              <a:ext cx="395715" cy="0"/>
            </a:xfrm>
            <a:prstGeom prst="line">
              <a:avLst/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37" name="Group 136"/>
          <p:cNvGrpSpPr/>
          <p:nvPr/>
        </p:nvGrpSpPr>
        <p:grpSpPr>
          <a:xfrm>
            <a:off x="311956" y="2655192"/>
            <a:ext cx="781087" cy="496944"/>
            <a:chOff x="798456" y="2724045"/>
            <a:chExt cx="781087" cy="496944"/>
          </a:xfrm>
        </p:grpSpPr>
        <p:sp>
          <p:nvSpPr>
            <p:cNvPr id="138" name="Arc 137"/>
            <p:cNvSpPr/>
            <p:nvPr/>
          </p:nvSpPr>
          <p:spPr bwMode="auto">
            <a:xfrm>
              <a:off x="798456" y="2724045"/>
              <a:ext cx="496944" cy="496944"/>
            </a:xfrm>
            <a:prstGeom prst="arc">
              <a:avLst>
                <a:gd name="adj1" fmla="val 5514562"/>
                <a:gd name="adj2" fmla="val 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3600" b="0" smtClean="0">
                <a:solidFill>
                  <a:srgbClr val="000000"/>
                </a:solidFill>
              </a:endParaRPr>
            </a:p>
          </p:txBody>
        </p:sp>
        <p:sp>
          <p:nvSpPr>
            <p:cNvPr id="139" name="Arc 138"/>
            <p:cNvSpPr/>
            <p:nvPr/>
          </p:nvSpPr>
          <p:spPr bwMode="auto">
            <a:xfrm>
              <a:off x="1295401" y="2829711"/>
              <a:ext cx="284142" cy="284142"/>
            </a:xfrm>
            <a:prstGeom prst="arc">
              <a:avLst>
                <a:gd name="adj1" fmla="val 5514562"/>
                <a:gd name="adj2" fmla="val 1080000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3600" b="0" smtClean="0">
                <a:solidFill>
                  <a:srgbClr val="000000"/>
                </a:solidFill>
              </a:endParaRPr>
            </a:p>
          </p:txBody>
        </p:sp>
      </p:grpSp>
      <p:cxnSp>
        <p:nvCxnSpPr>
          <p:cNvPr id="140" name="Straight Connector 139"/>
          <p:cNvCxnSpPr/>
          <p:nvPr/>
        </p:nvCxnSpPr>
        <p:spPr bwMode="auto">
          <a:xfrm flipV="1">
            <a:off x="8597690" y="2894273"/>
            <a:ext cx="119795" cy="15064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42" name="Group 141"/>
          <p:cNvGrpSpPr/>
          <p:nvPr/>
        </p:nvGrpSpPr>
        <p:grpSpPr>
          <a:xfrm rot="952044">
            <a:off x="5586775" y="2861439"/>
            <a:ext cx="241025" cy="616618"/>
            <a:chOff x="4144431" y="3726925"/>
            <a:chExt cx="254444" cy="424431"/>
          </a:xfrm>
        </p:grpSpPr>
        <p:sp>
          <p:nvSpPr>
            <p:cNvPr id="143" name="Rectangle 142"/>
            <p:cNvSpPr/>
            <p:nvPr/>
          </p:nvSpPr>
          <p:spPr bwMode="auto">
            <a:xfrm>
              <a:off x="4156761" y="3726925"/>
              <a:ext cx="242114" cy="395698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3600" b="0" smtClean="0">
                <a:solidFill>
                  <a:srgbClr val="000000"/>
                </a:solidFill>
              </a:endParaRPr>
            </a:p>
          </p:txBody>
        </p:sp>
        <p:cxnSp>
          <p:nvCxnSpPr>
            <p:cNvPr id="144" name="Straight Connector 143"/>
            <p:cNvCxnSpPr/>
            <p:nvPr/>
          </p:nvCxnSpPr>
          <p:spPr bwMode="auto">
            <a:xfrm>
              <a:off x="4144431" y="3726925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5" name="Straight Connector 144"/>
            <p:cNvCxnSpPr/>
            <p:nvPr/>
          </p:nvCxnSpPr>
          <p:spPr bwMode="auto">
            <a:xfrm>
              <a:off x="4398875" y="3755658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46" name="Rectangle 145"/>
          <p:cNvSpPr/>
          <p:nvPr/>
        </p:nvSpPr>
        <p:spPr bwMode="auto">
          <a:xfrm>
            <a:off x="8836137" y="3078162"/>
            <a:ext cx="249874" cy="147948"/>
          </a:xfrm>
          <a:prstGeom prst="rect">
            <a:avLst/>
          </a:prstGeom>
          <a:solidFill>
            <a:srgbClr val="3366FF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cxnSp>
        <p:nvCxnSpPr>
          <p:cNvPr id="147" name="Straight Connector 146"/>
          <p:cNvCxnSpPr/>
          <p:nvPr/>
        </p:nvCxnSpPr>
        <p:spPr bwMode="auto">
          <a:xfrm>
            <a:off x="4570235" y="2482033"/>
            <a:ext cx="0" cy="9841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8" name="Rectangle 147"/>
          <p:cNvSpPr/>
          <p:nvPr/>
        </p:nvSpPr>
        <p:spPr bwMode="auto">
          <a:xfrm>
            <a:off x="1120653" y="3080388"/>
            <a:ext cx="2902662" cy="15153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475412" y="3214833"/>
            <a:ext cx="4340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BC</a:t>
            </a:r>
            <a:endParaRPr lang="en-US" sz="1400" b="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54" name="Rectangle 153"/>
          <p:cNvSpPr/>
          <p:nvPr/>
        </p:nvSpPr>
        <p:spPr>
          <a:xfrm>
            <a:off x="7036972" y="3976221"/>
            <a:ext cx="2029341" cy="14008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sp>
        <p:nvSpPr>
          <p:cNvPr id="155" name="Rectangle 154"/>
          <p:cNvSpPr/>
          <p:nvPr/>
        </p:nvSpPr>
        <p:spPr bwMode="auto">
          <a:xfrm>
            <a:off x="4569660" y="4578166"/>
            <a:ext cx="2474187" cy="143496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sp>
        <p:nvSpPr>
          <p:cNvPr id="156" name="Rectangle 155"/>
          <p:cNvSpPr/>
          <p:nvPr/>
        </p:nvSpPr>
        <p:spPr bwMode="auto">
          <a:xfrm>
            <a:off x="7657479" y="4578166"/>
            <a:ext cx="981931" cy="147948"/>
          </a:xfrm>
          <a:prstGeom prst="rect">
            <a:avLst/>
          </a:prstGeom>
          <a:solidFill>
            <a:srgbClr val="3366FF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cxnSp>
        <p:nvCxnSpPr>
          <p:cNvPr id="157" name="Straight Connector 156"/>
          <p:cNvCxnSpPr/>
          <p:nvPr/>
        </p:nvCxnSpPr>
        <p:spPr bwMode="auto">
          <a:xfrm>
            <a:off x="8739153" y="3976221"/>
            <a:ext cx="0" cy="9841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8" name="Straight Connector 157"/>
          <p:cNvCxnSpPr/>
          <p:nvPr/>
        </p:nvCxnSpPr>
        <p:spPr bwMode="auto">
          <a:xfrm>
            <a:off x="7640219" y="3976221"/>
            <a:ext cx="9374" cy="9841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9" name="Rectangle 158"/>
          <p:cNvSpPr/>
          <p:nvPr/>
        </p:nvSpPr>
        <p:spPr bwMode="auto">
          <a:xfrm>
            <a:off x="7056177" y="4580392"/>
            <a:ext cx="593416" cy="145722"/>
          </a:xfrm>
          <a:prstGeom prst="rect">
            <a:avLst/>
          </a:prstGeom>
          <a:solidFill>
            <a:srgbClr val="0080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cxnSp>
        <p:nvCxnSpPr>
          <p:cNvPr id="160" name="Straight Connector 159"/>
          <p:cNvCxnSpPr/>
          <p:nvPr/>
        </p:nvCxnSpPr>
        <p:spPr bwMode="auto">
          <a:xfrm>
            <a:off x="7036972" y="3976221"/>
            <a:ext cx="0" cy="140085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1" name="Straight Connector 160"/>
          <p:cNvCxnSpPr/>
          <p:nvPr/>
        </p:nvCxnSpPr>
        <p:spPr bwMode="auto">
          <a:xfrm>
            <a:off x="1104875" y="3976221"/>
            <a:ext cx="0" cy="9724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2" name="Rectangle 161"/>
          <p:cNvSpPr/>
          <p:nvPr/>
        </p:nvSpPr>
        <p:spPr bwMode="auto">
          <a:xfrm>
            <a:off x="554450" y="4578166"/>
            <a:ext cx="555525" cy="143496"/>
          </a:xfrm>
          <a:prstGeom prst="rect">
            <a:avLst/>
          </a:prstGeom>
          <a:solidFill>
            <a:srgbClr val="FF66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cxnSp>
        <p:nvCxnSpPr>
          <p:cNvPr id="163" name="Straight Connector 162"/>
          <p:cNvCxnSpPr/>
          <p:nvPr/>
        </p:nvCxnSpPr>
        <p:spPr bwMode="auto">
          <a:xfrm>
            <a:off x="302271" y="3976221"/>
            <a:ext cx="9391" cy="9919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4" name="TextBox 163"/>
          <p:cNvSpPr txBox="1"/>
          <p:nvPr/>
        </p:nvSpPr>
        <p:spPr>
          <a:xfrm>
            <a:off x="7923665" y="4713275"/>
            <a:ext cx="553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BDS</a:t>
            </a:r>
            <a:endParaRPr lang="en-US" sz="1400" b="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65" name="TextBox 164"/>
          <p:cNvSpPr txBox="1"/>
          <p:nvPr/>
        </p:nvSpPr>
        <p:spPr>
          <a:xfrm>
            <a:off x="5900045" y="4711786"/>
            <a:ext cx="1052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Main Linac</a:t>
            </a:r>
            <a:endParaRPr lang="en-US" sz="1400" b="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66" name="TextBox 165"/>
          <p:cNvSpPr txBox="1"/>
          <p:nvPr/>
        </p:nvSpPr>
        <p:spPr>
          <a:xfrm rot="16200000">
            <a:off x="7016929" y="4883902"/>
            <a:ext cx="6785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e+ </a:t>
            </a:r>
            <a:r>
              <a:rPr lang="en-US" sz="1400" b="0" dirty="0" err="1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src</a:t>
            </a:r>
            <a:endParaRPr lang="en-US" sz="1400" b="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67" name="Octagon 166"/>
          <p:cNvSpPr/>
          <p:nvPr/>
        </p:nvSpPr>
        <p:spPr bwMode="auto">
          <a:xfrm>
            <a:off x="8647123" y="4558341"/>
            <a:ext cx="184046" cy="184046"/>
          </a:xfrm>
          <a:prstGeom prst="octagon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sp>
        <p:nvSpPr>
          <p:cNvPr id="168" name="TextBox 167"/>
          <p:cNvSpPr txBox="1"/>
          <p:nvPr/>
        </p:nvSpPr>
        <p:spPr>
          <a:xfrm>
            <a:off x="8541936" y="4948677"/>
            <a:ext cx="398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IP</a:t>
            </a:r>
            <a:endParaRPr lang="en-US" sz="1800" b="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grpSp>
        <p:nvGrpSpPr>
          <p:cNvPr id="169" name="Group 168"/>
          <p:cNvGrpSpPr/>
          <p:nvPr/>
        </p:nvGrpSpPr>
        <p:grpSpPr>
          <a:xfrm>
            <a:off x="8284255" y="4097012"/>
            <a:ext cx="546914" cy="291449"/>
            <a:chOff x="1295400" y="4652316"/>
            <a:chExt cx="609552" cy="390534"/>
          </a:xfrm>
          <a:noFill/>
        </p:grpSpPr>
        <p:sp>
          <p:nvSpPr>
            <p:cNvPr id="170" name="Arc 169"/>
            <p:cNvSpPr/>
            <p:nvPr/>
          </p:nvSpPr>
          <p:spPr bwMode="auto">
            <a:xfrm rot="16200000">
              <a:off x="1316387" y="4631329"/>
              <a:ext cx="390534" cy="432508"/>
            </a:xfrm>
            <a:prstGeom prst="arc">
              <a:avLst>
                <a:gd name="adj1" fmla="val 10554439"/>
                <a:gd name="adj2" fmla="val 0"/>
              </a:avLst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3600" b="0" smtClean="0">
                <a:solidFill>
                  <a:srgbClr val="000000"/>
                </a:solidFill>
              </a:endParaRPr>
            </a:p>
          </p:txBody>
        </p:sp>
        <p:cxnSp>
          <p:nvCxnSpPr>
            <p:cNvPr id="171" name="Straight Connector 170"/>
            <p:cNvCxnSpPr/>
            <p:nvPr/>
          </p:nvCxnSpPr>
          <p:spPr bwMode="auto">
            <a:xfrm>
              <a:off x="1509237" y="4652316"/>
              <a:ext cx="395715" cy="0"/>
            </a:xfrm>
            <a:prstGeom prst="line">
              <a:avLst/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2" name="Straight Connector 171"/>
            <p:cNvCxnSpPr/>
            <p:nvPr/>
          </p:nvCxnSpPr>
          <p:spPr bwMode="auto">
            <a:xfrm>
              <a:off x="1509237" y="5042850"/>
              <a:ext cx="395715" cy="0"/>
            </a:xfrm>
            <a:prstGeom prst="line">
              <a:avLst/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73" name="Group 172"/>
          <p:cNvGrpSpPr/>
          <p:nvPr/>
        </p:nvGrpSpPr>
        <p:grpSpPr>
          <a:xfrm>
            <a:off x="311956" y="4149380"/>
            <a:ext cx="781087" cy="496944"/>
            <a:chOff x="798456" y="2724045"/>
            <a:chExt cx="781087" cy="496944"/>
          </a:xfrm>
        </p:grpSpPr>
        <p:sp>
          <p:nvSpPr>
            <p:cNvPr id="174" name="Arc 173"/>
            <p:cNvSpPr/>
            <p:nvPr/>
          </p:nvSpPr>
          <p:spPr bwMode="auto">
            <a:xfrm>
              <a:off x="798456" y="2724045"/>
              <a:ext cx="496944" cy="496944"/>
            </a:xfrm>
            <a:prstGeom prst="arc">
              <a:avLst>
                <a:gd name="adj1" fmla="val 5514562"/>
                <a:gd name="adj2" fmla="val 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3600" b="0" smtClean="0">
                <a:solidFill>
                  <a:srgbClr val="000000"/>
                </a:solidFill>
              </a:endParaRPr>
            </a:p>
          </p:txBody>
        </p:sp>
        <p:sp>
          <p:nvSpPr>
            <p:cNvPr id="175" name="Arc 174"/>
            <p:cNvSpPr/>
            <p:nvPr/>
          </p:nvSpPr>
          <p:spPr bwMode="auto">
            <a:xfrm>
              <a:off x="1295401" y="2829711"/>
              <a:ext cx="284142" cy="284142"/>
            </a:xfrm>
            <a:prstGeom prst="arc">
              <a:avLst>
                <a:gd name="adj1" fmla="val 5514562"/>
                <a:gd name="adj2" fmla="val 1080000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3600" b="0" smtClean="0">
                <a:solidFill>
                  <a:srgbClr val="000000"/>
                </a:solidFill>
              </a:endParaRPr>
            </a:p>
          </p:txBody>
        </p:sp>
      </p:grpSp>
      <p:cxnSp>
        <p:nvCxnSpPr>
          <p:cNvPr id="176" name="Straight Connector 175"/>
          <p:cNvCxnSpPr/>
          <p:nvPr/>
        </p:nvCxnSpPr>
        <p:spPr bwMode="auto">
          <a:xfrm flipV="1">
            <a:off x="8597690" y="4388461"/>
            <a:ext cx="119795" cy="15064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7" name="Straight Connector 176"/>
          <p:cNvCxnSpPr>
            <a:stCxn id="175" idx="0"/>
          </p:cNvCxnSpPr>
          <p:nvPr/>
        </p:nvCxnSpPr>
        <p:spPr bwMode="auto">
          <a:xfrm>
            <a:off x="946238" y="4539109"/>
            <a:ext cx="765145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78" name="Group 177"/>
          <p:cNvGrpSpPr/>
          <p:nvPr/>
        </p:nvGrpSpPr>
        <p:grpSpPr>
          <a:xfrm rot="952044">
            <a:off x="5586775" y="4355627"/>
            <a:ext cx="241025" cy="616618"/>
            <a:chOff x="4144431" y="3726925"/>
            <a:chExt cx="254444" cy="424431"/>
          </a:xfrm>
        </p:grpSpPr>
        <p:sp>
          <p:nvSpPr>
            <p:cNvPr id="179" name="Rectangle 178"/>
            <p:cNvSpPr/>
            <p:nvPr/>
          </p:nvSpPr>
          <p:spPr bwMode="auto">
            <a:xfrm>
              <a:off x="4156761" y="3726925"/>
              <a:ext cx="242114" cy="395698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3600" b="0" smtClean="0">
                <a:solidFill>
                  <a:srgbClr val="000000"/>
                </a:solidFill>
              </a:endParaRPr>
            </a:p>
          </p:txBody>
        </p:sp>
        <p:cxnSp>
          <p:nvCxnSpPr>
            <p:cNvPr id="180" name="Straight Connector 179"/>
            <p:cNvCxnSpPr/>
            <p:nvPr/>
          </p:nvCxnSpPr>
          <p:spPr bwMode="auto">
            <a:xfrm>
              <a:off x="4144431" y="3726925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1" name="Straight Connector 180"/>
            <p:cNvCxnSpPr/>
            <p:nvPr/>
          </p:nvCxnSpPr>
          <p:spPr bwMode="auto">
            <a:xfrm>
              <a:off x="4398875" y="3755658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82" name="Rectangle 181"/>
          <p:cNvSpPr/>
          <p:nvPr/>
        </p:nvSpPr>
        <p:spPr bwMode="auto">
          <a:xfrm>
            <a:off x="8836137" y="4572350"/>
            <a:ext cx="249874" cy="147948"/>
          </a:xfrm>
          <a:prstGeom prst="rect">
            <a:avLst/>
          </a:prstGeom>
          <a:solidFill>
            <a:srgbClr val="3366FF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cxnSp>
        <p:nvCxnSpPr>
          <p:cNvPr id="183" name="Straight Connector 182"/>
          <p:cNvCxnSpPr/>
          <p:nvPr/>
        </p:nvCxnSpPr>
        <p:spPr bwMode="auto">
          <a:xfrm>
            <a:off x="4570235" y="3976221"/>
            <a:ext cx="0" cy="9841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4" name="Rectangle 183"/>
          <p:cNvSpPr/>
          <p:nvPr/>
        </p:nvSpPr>
        <p:spPr bwMode="auto">
          <a:xfrm>
            <a:off x="1120652" y="4574577"/>
            <a:ext cx="3449583" cy="145722"/>
          </a:xfrm>
          <a:prstGeom prst="rect">
            <a:avLst/>
          </a:prstGeom>
          <a:solidFill>
            <a:srgbClr val="BABA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grpSp>
        <p:nvGrpSpPr>
          <p:cNvPr id="185" name="Group 184"/>
          <p:cNvGrpSpPr/>
          <p:nvPr/>
        </p:nvGrpSpPr>
        <p:grpSpPr>
          <a:xfrm rot="952044">
            <a:off x="2424269" y="4330344"/>
            <a:ext cx="241025" cy="616618"/>
            <a:chOff x="4144431" y="3726925"/>
            <a:chExt cx="254444" cy="424431"/>
          </a:xfrm>
        </p:grpSpPr>
        <p:sp>
          <p:nvSpPr>
            <p:cNvPr id="186" name="Rectangle 185"/>
            <p:cNvSpPr/>
            <p:nvPr/>
          </p:nvSpPr>
          <p:spPr bwMode="auto">
            <a:xfrm>
              <a:off x="4156761" y="3726925"/>
              <a:ext cx="242114" cy="395698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3600" b="0" smtClean="0">
                <a:solidFill>
                  <a:srgbClr val="000000"/>
                </a:solidFill>
              </a:endParaRPr>
            </a:p>
          </p:txBody>
        </p:sp>
        <p:cxnSp>
          <p:nvCxnSpPr>
            <p:cNvPr id="187" name="Straight Connector 186"/>
            <p:cNvCxnSpPr/>
            <p:nvPr/>
          </p:nvCxnSpPr>
          <p:spPr bwMode="auto">
            <a:xfrm>
              <a:off x="4144431" y="3726925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8" name="Straight Connector 187"/>
            <p:cNvCxnSpPr/>
            <p:nvPr/>
          </p:nvCxnSpPr>
          <p:spPr bwMode="auto">
            <a:xfrm>
              <a:off x="4398875" y="3755658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89" name="TextBox 188"/>
          <p:cNvSpPr txBox="1"/>
          <p:nvPr/>
        </p:nvSpPr>
        <p:spPr>
          <a:xfrm>
            <a:off x="475412" y="4709021"/>
            <a:ext cx="4340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BC</a:t>
            </a:r>
            <a:endParaRPr lang="en-US" sz="1400" b="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90" name="Rectangle 189"/>
          <p:cNvSpPr/>
          <p:nvPr/>
        </p:nvSpPr>
        <p:spPr>
          <a:xfrm>
            <a:off x="7036972" y="5470409"/>
            <a:ext cx="2029341" cy="14008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sp>
        <p:nvSpPr>
          <p:cNvPr id="192" name="Rectangle 191"/>
          <p:cNvSpPr/>
          <p:nvPr/>
        </p:nvSpPr>
        <p:spPr bwMode="auto">
          <a:xfrm>
            <a:off x="7657479" y="6072354"/>
            <a:ext cx="981931" cy="147948"/>
          </a:xfrm>
          <a:prstGeom prst="rect">
            <a:avLst/>
          </a:prstGeom>
          <a:solidFill>
            <a:srgbClr val="3366FF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cxnSp>
        <p:nvCxnSpPr>
          <p:cNvPr id="193" name="Straight Connector 192"/>
          <p:cNvCxnSpPr/>
          <p:nvPr/>
        </p:nvCxnSpPr>
        <p:spPr bwMode="auto">
          <a:xfrm>
            <a:off x="8739153" y="5470409"/>
            <a:ext cx="0" cy="9841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4" name="Straight Connector 193"/>
          <p:cNvCxnSpPr/>
          <p:nvPr/>
        </p:nvCxnSpPr>
        <p:spPr bwMode="auto">
          <a:xfrm>
            <a:off x="7640219" y="5470409"/>
            <a:ext cx="9374" cy="9841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5" name="Rectangle 194"/>
          <p:cNvSpPr/>
          <p:nvPr/>
        </p:nvSpPr>
        <p:spPr bwMode="auto">
          <a:xfrm>
            <a:off x="7056177" y="6074580"/>
            <a:ext cx="593416" cy="145722"/>
          </a:xfrm>
          <a:prstGeom prst="rect">
            <a:avLst/>
          </a:prstGeom>
          <a:solidFill>
            <a:srgbClr val="0080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cxnSp>
        <p:nvCxnSpPr>
          <p:cNvPr id="196" name="Straight Connector 195"/>
          <p:cNvCxnSpPr/>
          <p:nvPr/>
        </p:nvCxnSpPr>
        <p:spPr bwMode="auto">
          <a:xfrm>
            <a:off x="7036972" y="5470409"/>
            <a:ext cx="0" cy="140085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7" name="Straight Connector 196"/>
          <p:cNvCxnSpPr/>
          <p:nvPr/>
        </p:nvCxnSpPr>
        <p:spPr bwMode="auto">
          <a:xfrm>
            <a:off x="1104875" y="5470409"/>
            <a:ext cx="0" cy="9724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8" name="Rectangle 197"/>
          <p:cNvSpPr/>
          <p:nvPr/>
        </p:nvSpPr>
        <p:spPr bwMode="auto">
          <a:xfrm>
            <a:off x="554450" y="6072354"/>
            <a:ext cx="555525" cy="143496"/>
          </a:xfrm>
          <a:prstGeom prst="rect">
            <a:avLst/>
          </a:prstGeom>
          <a:solidFill>
            <a:srgbClr val="FF66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cxnSp>
        <p:nvCxnSpPr>
          <p:cNvPr id="199" name="Straight Connector 198"/>
          <p:cNvCxnSpPr/>
          <p:nvPr/>
        </p:nvCxnSpPr>
        <p:spPr bwMode="auto">
          <a:xfrm>
            <a:off x="302271" y="5470409"/>
            <a:ext cx="9391" cy="9919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0" name="TextBox 199"/>
          <p:cNvSpPr txBox="1"/>
          <p:nvPr/>
        </p:nvSpPr>
        <p:spPr>
          <a:xfrm>
            <a:off x="7923665" y="6207463"/>
            <a:ext cx="553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BDS</a:t>
            </a:r>
            <a:endParaRPr lang="en-US" sz="1400" b="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5907504" y="6205974"/>
            <a:ext cx="1052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Main Linac</a:t>
            </a:r>
            <a:endParaRPr lang="en-US" sz="1400" b="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02" name="TextBox 201"/>
          <p:cNvSpPr txBox="1"/>
          <p:nvPr/>
        </p:nvSpPr>
        <p:spPr>
          <a:xfrm rot="16200000">
            <a:off x="7016929" y="6378090"/>
            <a:ext cx="6785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e+ </a:t>
            </a:r>
            <a:r>
              <a:rPr lang="en-US" sz="1400" b="0" dirty="0" err="1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src</a:t>
            </a:r>
            <a:endParaRPr lang="en-US" sz="1400" b="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03" name="Octagon 202"/>
          <p:cNvSpPr/>
          <p:nvPr/>
        </p:nvSpPr>
        <p:spPr bwMode="auto">
          <a:xfrm>
            <a:off x="8647123" y="6052529"/>
            <a:ext cx="184046" cy="184046"/>
          </a:xfrm>
          <a:prstGeom prst="octagon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sp>
        <p:nvSpPr>
          <p:cNvPr id="204" name="TextBox 203"/>
          <p:cNvSpPr txBox="1"/>
          <p:nvPr/>
        </p:nvSpPr>
        <p:spPr>
          <a:xfrm>
            <a:off x="8541936" y="6442865"/>
            <a:ext cx="398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IP</a:t>
            </a:r>
            <a:endParaRPr lang="en-US" sz="1800" b="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grpSp>
        <p:nvGrpSpPr>
          <p:cNvPr id="205" name="Group 204"/>
          <p:cNvGrpSpPr/>
          <p:nvPr/>
        </p:nvGrpSpPr>
        <p:grpSpPr>
          <a:xfrm>
            <a:off x="8284255" y="5591200"/>
            <a:ext cx="546914" cy="291449"/>
            <a:chOff x="1295400" y="4652316"/>
            <a:chExt cx="609552" cy="390534"/>
          </a:xfrm>
          <a:noFill/>
        </p:grpSpPr>
        <p:sp>
          <p:nvSpPr>
            <p:cNvPr id="206" name="Arc 205"/>
            <p:cNvSpPr/>
            <p:nvPr/>
          </p:nvSpPr>
          <p:spPr bwMode="auto">
            <a:xfrm rot="16200000">
              <a:off x="1316387" y="4631329"/>
              <a:ext cx="390534" cy="432508"/>
            </a:xfrm>
            <a:prstGeom prst="arc">
              <a:avLst>
                <a:gd name="adj1" fmla="val 10554439"/>
                <a:gd name="adj2" fmla="val 0"/>
              </a:avLst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3600" b="0" smtClean="0">
                <a:solidFill>
                  <a:srgbClr val="000000"/>
                </a:solidFill>
              </a:endParaRPr>
            </a:p>
          </p:txBody>
        </p:sp>
        <p:cxnSp>
          <p:nvCxnSpPr>
            <p:cNvPr id="207" name="Straight Connector 206"/>
            <p:cNvCxnSpPr/>
            <p:nvPr/>
          </p:nvCxnSpPr>
          <p:spPr bwMode="auto">
            <a:xfrm>
              <a:off x="1509237" y="4652316"/>
              <a:ext cx="395715" cy="0"/>
            </a:xfrm>
            <a:prstGeom prst="line">
              <a:avLst/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8" name="Straight Connector 207"/>
            <p:cNvCxnSpPr/>
            <p:nvPr/>
          </p:nvCxnSpPr>
          <p:spPr bwMode="auto">
            <a:xfrm>
              <a:off x="1509237" y="5042850"/>
              <a:ext cx="395715" cy="0"/>
            </a:xfrm>
            <a:prstGeom prst="line">
              <a:avLst/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09" name="Group 208"/>
          <p:cNvGrpSpPr/>
          <p:nvPr/>
        </p:nvGrpSpPr>
        <p:grpSpPr>
          <a:xfrm>
            <a:off x="311956" y="5643568"/>
            <a:ext cx="781087" cy="496944"/>
            <a:chOff x="798456" y="2724045"/>
            <a:chExt cx="781087" cy="496944"/>
          </a:xfrm>
        </p:grpSpPr>
        <p:sp>
          <p:nvSpPr>
            <p:cNvPr id="210" name="Arc 209"/>
            <p:cNvSpPr/>
            <p:nvPr/>
          </p:nvSpPr>
          <p:spPr bwMode="auto">
            <a:xfrm>
              <a:off x="798456" y="2724045"/>
              <a:ext cx="496944" cy="496944"/>
            </a:xfrm>
            <a:prstGeom prst="arc">
              <a:avLst>
                <a:gd name="adj1" fmla="val 5514562"/>
                <a:gd name="adj2" fmla="val 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3600" b="0" smtClean="0">
                <a:solidFill>
                  <a:srgbClr val="000000"/>
                </a:solidFill>
              </a:endParaRPr>
            </a:p>
          </p:txBody>
        </p:sp>
        <p:sp>
          <p:nvSpPr>
            <p:cNvPr id="211" name="Arc 210"/>
            <p:cNvSpPr/>
            <p:nvPr/>
          </p:nvSpPr>
          <p:spPr bwMode="auto">
            <a:xfrm>
              <a:off x="1295401" y="2829711"/>
              <a:ext cx="284142" cy="284142"/>
            </a:xfrm>
            <a:prstGeom prst="arc">
              <a:avLst>
                <a:gd name="adj1" fmla="val 5514562"/>
                <a:gd name="adj2" fmla="val 1080000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3600" b="0" smtClean="0">
                <a:solidFill>
                  <a:srgbClr val="000000"/>
                </a:solidFill>
              </a:endParaRPr>
            </a:p>
          </p:txBody>
        </p:sp>
      </p:grpSp>
      <p:cxnSp>
        <p:nvCxnSpPr>
          <p:cNvPr id="212" name="Straight Connector 211"/>
          <p:cNvCxnSpPr/>
          <p:nvPr/>
        </p:nvCxnSpPr>
        <p:spPr bwMode="auto">
          <a:xfrm flipV="1">
            <a:off x="8597690" y="5882649"/>
            <a:ext cx="119795" cy="15064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3" name="Straight Connector 212"/>
          <p:cNvCxnSpPr>
            <a:stCxn id="211" idx="0"/>
          </p:cNvCxnSpPr>
          <p:nvPr/>
        </p:nvCxnSpPr>
        <p:spPr bwMode="auto">
          <a:xfrm>
            <a:off x="946238" y="6033297"/>
            <a:ext cx="765145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8" name="Rectangle 217"/>
          <p:cNvSpPr/>
          <p:nvPr/>
        </p:nvSpPr>
        <p:spPr bwMode="auto">
          <a:xfrm>
            <a:off x="8836137" y="6066538"/>
            <a:ext cx="249874" cy="147948"/>
          </a:xfrm>
          <a:prstGeom prst="rect">
            <a:avLst/>
          </a:prstGeom>
          <a:solidFill>
            <a:srgbClr val="3366FF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sp>
        <p:nvSpPr>
          <p:cNvPr id="220" name="Rectangle 219"/>
          <p:cNvSpPr/>
          <p:nvPr/>
        </p:nvSpPr>
        <p:spPr bwMode="auto">
          <a:xfrm>
            <a:off x="1120652" y="6068765"/>
            <a:ext cx="5923195" cy="145722"/>
          </a:xfrm>
          <a:prstGeom prst="rect">
            <a:avLst/>
          </a:prstGeom>
          <a:solidFill>
            <a:srgbClr val="BABA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grpSp>
        <p:nvGrpSpPr>
          <p:cNvPr id="221" name="Group 220"/>
          <p:cNvGrpSpPr/>
          <p:nvPr/>
        </p:nvGrpSpPr>
        <p:grpSpPr>
          <a:xfrm rot="952044">
            <a:off x="3908871" y="5835538"/>
            <a:ext cx="241025" cy="616618"/>
            <a:chOff x="4144431" y="3726925"/>
            <a:chExt cx="254444" cy="424431"/>
          </a:xfrm>
        </p:grpSpPr>
        <p:sp>
          <p:nvSpPr>
            <p:cNvPr id="222" name="Rectangle 221"/>
            <p:cNvSpPr/>
            <p:nvPr/>
          </p:nvSpPr>
          <p:spPr bwMode="auto">
            <a:xfrm>
              <a:off x="4156761" y="3726925"/>
              <a:ext cx="242114" cy="395698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3600" b="0" smtClean="0">
                <a:solidFill>
                  <a:srgbClr val="000000"/>
                </a:solidFill>
              </a:endParaRPr>
            </a:p>
          </p:txBody>
        </p:sp>
        <p:cxnSp>
          <p:nvCxnSpPr>
            <p:cNvPr id="223" name="Straight Connector 222"/>
            <p:cNvCxnSpPr/>
            <p:nvPr/>
          </p:nvCxnSpPr>
          <p:spPr bwMode="auto">
            <a:xfrm>
              <a:off x="4144431" y="3726925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4" name="Straight Connector 223"/>
            <p:cNvCxnSpPr/>
            <p:nvPr/>
          </p:nvCxnSpPr>
          <p:spPr bwMode="auto">
            <a:xfrm>
              <a:off x="4398875" y="3755658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25" name="TextBox 224"/>
          <p:cNvSpPr txBox="1"/>
          <p:nvPr/>
        </p:nvSpPr>
        <p:spPr>
          <a:xfrm>
            <a:off x="475412" y="6203209"/>
            <a:ext cx="4340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BC</a:t>
            </a:r>
            <a:endParaRPr lang="en-US" sz="1400" b="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4327741" y="1165456"/>
            <a:ext cx="781087" cy="496944"/>
            <a:chOff x="798456" y="2724045"/>
            <a:chExt cx="781087" cy="496944"/>
          </a:xfrm>
        </p:grpSpPr>
        <p:sp>
          <p:nvSpPr>
            <p:cNvPr id="71" name="Arc 70"/>
            <p:cNvSpPr/>
            <p:nvPr/>
          </p:nvSpPr>
          <p:spPr bwMode="auto">
            <a:xfrm>
              <a:off x="798456" y="2724045"/>
              <a:ext cx="496944" cy="496944"/>
            </a:xfrm>
            <a:prstGeom prst="arc">
              <a:avLst>
                <a:gd name="adj1" fmla="val 5514562"/>
                <a:gd name="adj2" fmla="val 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3600" b="0" smtClean="0">
                <a:solidFill>
                  <a:srgbClr val="000000"/>
                </a:solidFill>
              </a:endParaRPr>
            </a:p>
          </p:txBody>
        </p:sp>
        <p:sp>
          <p:nvSpPr>
            <p:cNvPr id="72" name="Arc 71"/>
            <p:cNvSpPr/>
            <p:nvPr/>
          </p:nvSpPr>
          <p:spPr bwMode="auto">
            <a:xfrm>
              <a:off x="1295401" y="2829711"/>
              <a:ext cx="284142" cy="284142"/>
            </a:xfrm>
            <a:prstGeom prst="arc">
              <a:avLst>
                <a:gd name="adj1" fmla="val 5514562"/>
                <a:gd name="adj2" fmla="val 1080000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3600" b="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43" name="Right Arrow 42"/>
          <p:cNvSpPr/>
          <p:nvPr/>
        </p:nvSpPr>
        <p:spPr>
          <a:xfrm>
            <a:off x="554450" y="1550733"/>
            <a:ext cx="86667" cy="279611"/>
          </a:xfrm>
          <a:prstGeom prst="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45009" y="1119041"/>
            <a:ext cx="19007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start civil construction</a:t>
            </a:r>
            <a:endParaRPr lang="en-US" sz="1400" b="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26" name="TextBox 225"/>
          <p:cNvSpPr txBox="1"/>
          <p:nvPr/>
        </p:nvSpPr>
        <p:spPr>
          <a:xfrm>
            <a:off x="5120660" y="895659"/>
            <a:ext cx="17317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solidFill>
                  <a:srgbClr val="0000FF"/>
                </a:solidFill>
                <a:latin typeface="Arial"/>
                <a:ea typeface="Arial Unicode MS"/>
                <a:cs typeface="Arial Unicode MS"/>
              </a:rPr>
              <a:t>500GeV operations</a:t>
            </a:r>
            <a:endParaRPr lang="en-US" sz="1400" b="0" dirty="0">
              <a:solidFill>
                <a:srgbClr val="0000FF"/>
              </a:solidFill>
              <a:latin typeface="Arial"/>
              <a:ea typeface="Arial Unicode MS"/>
              <a:cs typeface="Arial Unicode MS"/>
            </a:endParaRPr>
          </a:p>
        </p:txBody>
      </p:sp>
      <p:cxnSp>
        <p:nvCxnSpPr>
          <p:cNvPr id="227" name="Straight Connector 226"/>
          <p:cNvCxnSpPr>
            <a:stCxn id="230" idx="0"/>
          </p:cNvCxnSpPr>
          <p:nvPr/>
        </p:nvCxnSpPr>
        <p:spPr bwMode="auto">
          <a:xfrm flipV="1">
            <a:off x="4951169" y="3040469"/>
            <a:ext cx="3677387" cy="445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28" name="Group 227"/>
          <p:cNvGrpSpPr/>
          <p:nvPr/>
        </p:nvGrpSpPr>
        <p:grpSpPr>
          <a:xfrm>
            <a:off x="4316887" y="2655192"/>
            <a:ext cx="781087" cy="496944"/>
            <a:chOff x="798456" y="2724045"/>
            <a:chExt cx="781087" cy="496944"/>
          </a:xfrm>
        </p:grpSpPr>
        <p:sp>
          <p:nvSpPr>
            <p:cNvPr id="229" name="Arc 228"/>
            <p:cNvSpPr/>
            <p:nvPr/>
          </p:nvSpPr>
          <p:spPr bwMode="auto">
            <a:xfrm>
              <a:off x="798456" y="2724045"/>
              <a:ext cx="496944" cy="496944"/>
            </a:xfrm>
            <a:prstGeom prst="arc">
              <a:avLst>
                <a:gd name="adj1" fmla="val 5514562"/>
                <a:gd name="adj2" fmla="val 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3600" b="0" smtClean="0">
                <a:solidFill>
                  <a:srgbClr val="000000"/>
                </a:solidFill>
              </a:endParaRPr>
            </a:p>
          </p:txBody>
        </p:sp>
        <p:sp>
          <p:nvSpPr>
            <p:cNvPr id="230" name="Arc 229"/>
            <p:cNvSpPr/>
            <p:nvPr/>
          </p:nvSpPr>
          <p:spPr bwMode="auto">
            <a:xfrm>
              <a:off x="1295401" y="2829711"/>
              <a:ext cx="284142" cy="284142"/>
            </a:xfrm>
            <a:prstGeom prst="arc">
              <a:avLst>
                <a:gd name="adj1" fmla="val 5514562"/>
                <a:gd name="adj2" fmla="val 1080000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3600" b="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231" name="Rectangle 230"/>
          <p:cNvSpPr/>
          <p:nvPr/>
        </p:nvSpPr>
        <p:spPr bwMode="auto">
          <a:xfrm>
            <a:off x="4575293" y="3080608"/>
            <a:ext cx="555525" cy="143496"/>
          </a:xfrm>
          <a:prstGeom prst="rect">
            <a:avLst/>
          </a:prstGeom>
          <a:solidFill>
            <a:srgbClr val="FF66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cxnSp>
        <p:nvCxnSpPr>
          <p:cNvPr id="232" name="Straight Connector 231"/>
          <p:cNvCxnSpPr/>
          <p:nvPr/>
        </p:nvCxnSpPr>
        <p:spPr bwMode="auto">
          <a:xfrm>
            <a:off x="5130818" y="2482033"/>
            <a:ext cx="0" cy="9724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3" name="TextBox 232"/>
          <p:cNvSpPr txBox="1"/>
          <p:nvPr/>
        </p:nvSpPr>
        <p:spPr>
          <a:xfrm>
            <a:off x="5174823" y="2390496"/>
            <a:ext cx="17317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solidFill>
                  <a:srgbClr val="0000FF"/>
                </a:solidFill>
                <a:latin typeface="Arial"/>
                <a:ea typeface="Arial Unicode MS"/>
                <a:cs typeface="Arial Unicode MS"/>
              </a:rPr>
              <a:t>500GeV operations</a:t>
            </a:r>
            <a:endParaRPr lang="en-US" sz="1400" b="0" dirty="0">
              <a:solidFill>
                <a:srgbClr val="0000FF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34" name="Right Arrow 233"/>
          <p:cNvSpPr/>
          <p:nvPr/>
        </p:nvSpPr>
        <p:spPr>
          <a:xfrm>
            <a:off x="3951459" y="3016335"/>
            <a:ext cx="86667" cy="279611"/>
          </a:xfrm>
          <a:prstGeom prst="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sp>
        <p:nvSpPr>
          <p:cNvPr id="237" name="Rectangle 236"/>
          <p:cNvSpPr/>
          <p:nvPr/>
        </p:nvSpPr>
        <p:spPr bwMode="auto">
          <a:xfrm>
            <a:off x="1122765" y="3080388"/>
            <a:ext cx="1713569" cy="151537"/>
          </a:xfrm>
          <a:prstGeom prst="rect">
            <a:avLst/>
          </a:prstGeom>
          <a:solidFill>
            <a:srgbClr val="BABA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cxnSp>
        <p:nvCxnSpPr>
          <p:cNvPr id="238" name="Straight Connector 237"/>
          <p:cNvCxnSpPr/>
          <p:nvPr/>
        </p:nvCxnSpPr>
        <p:spPr bwMode="auto">
          <a:xfrm>
            <a:off x="946238" y="3044271"/>
            <a:ext cx="1902795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49" name="Group 148"/>
          <p:cNvGrpSpPr/>
          <p:nvPr/>
        </p:nvGrpSpPr>
        <p:grpSpPr>
          <a:xfrm rot="952044">
            <a:off x="2424269" y="2836156"/>
            <a:ext cx="241025" cy="616618"/>
            <a:chOff x="4144431" y="3726925"/>
            <a:chExt cx="254444" cy="424431"/>
          </a:xfrm>
        </p:grpSpPr>
        <p:sp>
          <p:nvSpPr>
            <p:cNvPr id="150" name="Rectangle 149"/>
            <p:cNvSpPr/>
            <p:nvPr/>
          </p:nvSpPr>
          <p:spPr bwMode="auto">
            <a:xfrm>
              <a:off x="4156761" y="3726925"/>
              <a:ext cx="242114" cy="395698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3600" b="0" smtClean="0">
                <a:solidFill>
                  <a:srgbClr val="000000"/>
                </a:solidFill>
              </a:endParaRPr>
            </a:p>
          </p:txBody>
        </p:sp>
        <p:cxnSp>
          <p:nvCxnSpPr>
            <p:cNvPr id="151" name="Straight Connector 150"/>
            <p:cNvCxnSpPr/>
            <p:nvPr/>
          </p:nvCxnSpPr>
          <p:spPr bwMode="auto">
            <a:xfrm>
              <a:off x="4144431" y="3726925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2" name="Straight Connector 151"/>
            <p:cNvCxnSpPr/>
            <p:nvPr/>
          </p:nvCxnSpPr>
          <p:spPr bwMode="auto">
            <a:xfrm>
              <a:off x="4398875" y="3755658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42" name="TextBox 241"/>
          <p:cNvSpPr txBox="1"/>
          <p:nvPr/>
        </p:nvSpPr>
        <p:spPr>
          <a:xfrm>
            <a:off x="5120660" y="3995491"/>
            <a:ext cx="26001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solidFill>
                  <a:srgbClr val="0000FF"/>
                </a:solidFill>
                <a:latin typeface="Arial"/>
                <a:ea typeface="Arial Unicode MS"/>
                <a:cs typeface="Arial Unicode MS"/>
              </a:rPr>
              <a:t>Installation/upgrade shutdown</a:t>
            </a:r>
            <a:endParaRPr lang="en-US" sz="1400" b="0" dirty="0">
              <a:solidFill>
                <a:srgbClr val="0000FF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43" name="Rectangle 242"/>
          <p:cNvSpPr/>
          <p:nvPr/>
        </p:nvSpPr>
        <p:spPr bwMode="auto">
          <a:xfrm>
            <a:off x="4627865" y="4659101"/>
            <a:ext cx="555525" cy="143496"/>
          </a:xfrm>
          <a:prstGeom prst="rect">
            <a:avLst/>
          </a:prstGeom>
          <a:solidFill>
            <a:srgbClr val="FF66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951459" y="496036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 b="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44" name="TextBox 243"/>
          <p:cNvSpPr txBox="1"/>
          <p:nvPr/>
        </p:nvSpPr>
        <p:spPr>
          <a:xfrm>
            <a:off x="345009" y="2177473"/>
            <a:ext cx="25546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civil construction + installation</a:t>
            </a:r>
            <a:endParaRPr lang="en-US" sz="1400" b="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45" name="TextBox 244"/>
          <p:cNvSpPr txBox="1"/>
          <p:nvPr/>
        </p:nvSpPr>
        <p:spPr>
          <a:xfrm>
            <a:off x="2933029" y="5035813"/>
            <a:ext cx="20408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b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final installation/connection</a:t>
            </a: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b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removal/relocation of BC</a:t>
            </a: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b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Removal of turnaround etc.</a:t>
            </a:r>
            <a:endParaRPr lang="en-US" sz="1200" b="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46" name="Oval 245"/>
          <p:cNvSpPr/>
          <p:nvPr/>
        </p:nvSpPr>
        <p:spPr>
          <a:xfrm>
            <a:off x="4099044" y="3855073"/>
            <a:ext cx="1176837" cy="1253082"/>
          </a:xfrm>
          <a:prstGeom prst="ellipse">
            <a:avLst/>
          </a:prstGeom>
          <a:ln>
            <a:solidFill>
              <a:srgbClr val="0000FF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sp>
        <p:nvSpPr>
          <p:cNvPr id="247" name="TextBox 246"/>
          <p:cNvSpPr txBox="1"/>
          <p:nvPr/>
        </p:nvSpPr>
        <p:spPr>
          <a:xfrm>
            <a:off x="6224181" y="5285008"/>
            <a:ext cx="19562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b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Installation of addition magnets etc.</a:t>
            </a:r>
            <a:endParaRPr lang="en-US" sz="1200" b="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cxnSp>
        <p:nvCxnSpPr>
          <p:cNvPr id="249" name="Straight Arrow Connector 248"/>
          <p:cNvCxnSpPr/>
          <p:nvPr/>
        </p:nvCxnSpPr>
        <p:spPr bwMode="auto">
          <a:xfrm flipV="1">
            <a:off x="7842681" y="4993447"/>
            <a:ext cx="176135" cy="3245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3" name="TextBox 252"/>
          <p:cNvSpPr txBox="1"/>
          <p:nvPr/>
        </p:nvSpPr>
        <p:spPr>
          <a:xfrm>
            <a:off x="5195480" y="5691551"/>
            <a:ext cx="29803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solidFill>
                  <a:srgbClr val="0000FF"/>
                </a:solidFill>
                <a:latin typeface="Arial"/>
                <a:ea typeface="Arial Unicode MS"/>
                <a:cs typeface="Arial Unicode MS"/>
              </a:rPr>
              <a:t>Commissioning / operation at 1TeV</a:t>
            </a:r>
            <a:endParaRPr lang="en-US" sz="1400" b="0" dirty="0">
              <a:solidFill>
                <a:srgbClr val="0000FF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14 March, 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13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01527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204788" y="4692650"/>
            <a:ext cx="8764587" cy="157321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txBody>
          <a:bodyPr/>
          <a:lstStyle/>
          <a:p>
            <a:endParaRPr lang="en-US" sz="3600" b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7115175" y="1147763"/>
            <a:ext cx="2028825" cy="33623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en-US" sz="3600" b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8916" name="Title 1"/>
          <p:cNvSpPr>
            <a:spLocks noGrp="1"/>
          </p:cNvSpPr>
          <p:nvPr>
            <p:ph type="title"/>
          </p:nvPr>
        </p:nvSpPr>
        <p:spPr>
          <a:xfrm>
            <a:off x="2909888" y="0"/>
            <a:ext cx="4121150" cy="685800"/>
          </a:xfrm>
          <a:solidFill>
            <a:srgbClr val="FFFFCC"/>
          </a:solidFill>
        </p:spPr>
        <p:txBody>
          <a:bodyPr/>
          <a:lstStyle/>
          <a:p>
            <a:r>
              <a:rPr lang="en-US" smtClean="0"/>
              <a:t>TeV Upgrade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4647347" y="2683519"/>
            <a:ext cx="2474187" cy="143496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sz="3600" b="0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7735166" y="2683519"/>
            <a:ext cx="981931" cy="147948"/>
          </a:xfrm>
          <a:prstGeom prst="rect">
            <a:avLst/>
          </a:prstGeom>
          <a:solidFill>
            <a:srgbClr val="3366FF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sz="3600" b="0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8804275" y="1352550"/>
            <a:ext cx="12700" cy="171291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7715250" y="1771650"/>
            <a:ext cx="12700" cy="129381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Rectangle 9"/>
          <p:cNvSpPr/>
          <p:nvPr/>
        </p:nvSpPr>
        <p:spPr bwMode="auto">
          <a:xfrm>
            <a:off x="7133864" y="2685745"/>
            <a:ext cx="593416" cy="145722"/>
          </a:xfrm>
          <a:prstGeom prst="rect">
            <a:avLst/>
          </a:prstGeom>
          <a:solidFill>
            <a:srgbClr val="0080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sz="3600" b="0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 flipH="1">
            <a:off x="7115175" y="1771650"/>
            <a:ext cx="6350" cy="263366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1182688" y="1771650"/>
            <a:ext cx="0" cy="263366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2"/>
          <p:cNvSpPr/>
          <p:nvPr/>
        </p:nvSpPr>
        <p:spPr bwMode="auto">
          <a:xfrm>
            <a:off x="632137" y="2683519"/>
            <a:ext cx="555525" cy="143496"/>
          </a:xfrm>
          <a:prstGeom prst="rect">
            <a:avLst/>
          </a:prstGeom>
          <a:solidFill>
            <a:srgbClr val="FF66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sz="3600" b="0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376238" y="1352550"/>
            <a:ext cx="12700" cy="172085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934" name="Straight Arrow Connector 15"/>
          <p:cNvCxnSpPr>
            <a:cxnSpLocks noChangeShapeType="1"/>
          </p:cNvCxnSpPr>
          <p:nvPr/>
        </p:nvCxnSpPr>
        <p:spPr bwMode="auto">
          <a:xfrm>
            <a:off x="7727950" y="1949450"/>
            <a:ext cx="1076325" cy="0"/>
          </a:xfrm>
          <a:prstGeom prst="straightConnector1">
            <a:avLst/>
          </a:prstGeom>
          <a:noFill/>
          <a:ln w="9525" algn="ctr">
            <a:solidFill>
              <a:srgbClr val="7F7F7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35" name="Straight Arrow Connector 16"/>
          <p:cNvCxnSpPr>
            <a:cxnSpLocks noChangeShapeType="1"/>
          </p:cNvCxnSpPr>
          <p:nvPr/>
        </p:nvCxnSpPr>
        <p:spPr bwMode="auto">
          <a:xfrm>
            <a:off x="4633913" y="1949450"/>
            <a:ext cx="2481262" cy="0"/>
          </a:xfrm>
          <a:prstGeom prst="straightConnector1">
            <a:avLst/>
          </a:prstGeom>
          <a:noFill/>
          <a:ln w="9525" algn="ctr">
            <a:solidFill>
              <a:srgbClr val="7F7F7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36" name="Straight Arrow Connector 18"/>
          <p:cNvCxnSpPr>
            <a:cxnSpLocks noChangeShapeType="1"/>
          </p:cNvCxnSpPr>
          <p:nvPr/>
        </p:nvCxnSpPr>
        <p:spPr bwMode="auto">
          <a:xfrm>
            <a:off x="7115175" y="1949450"/>
            <a:ext cx="620713" cy="0"/>
          </a:xfrm>
          <a:prstGeom prst="straightConnector1">
            <a:avLst/>
          </a:prstGeom>
          <a:noFill/>
          <a:ln w="9525" algn="ctr">
            <a:solidFill>
              <a:srgbClr val="7F7F7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37" name="Straight Arrow Connector 21"/>
          <p:cNvCxnSpPr>
            <a:cxnSpLocks noChangeShapeType="1"/>
          </p:cNvCxnSpPr>
          <p:nvPr/>
        </p:nvCxnSpPr>
        <p:spPr bwMode="auto">
          <a:xfrm>
            <a:off x="376238" y="1949450"/>
            <a:ext cx="806450" cy="0"/>
          </a:xfrm>
          <a:prstGeom prst="straightConnector1">
            <a:avLst/>
          </a:prstGeom>
          <a:noFill/>
          <a:ln w="9525" algn="ctr">
            <a:solidFill>
              <a:srgbClr val="7F7F7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8938" name="TextBox 23"/>
          <p:cNvSpPr txBox="1">
            <a:spLocks noChangeArrowheads="1"/>
          </p:cNvSpPr>
          <p:nvPr/>
        </p:nvSpPr>
        <p:spPr bwMode="auto">
          <a:xfrm>
            <a:off x="8020050" y="1822450"/>
            <a:ext cx="538163" cy="214313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400" b="0">
                <a:solidFill>
                  <a:srgbClr val="000000"/>
                </a:solidFill>
                <a:ea typeface="+mn-ea"/>
                <a:cs typeface="+mn-cs"/>
              </a:rPr>
              <a:t>2.2 km</a:t>
            </a:r>
          </a:p>
        </p:txBody>
      </p:sp>
      <p:sp>
        <p:nvSpPr>
          <p:cNvPr id="26" name="TextBox 25"/>
          <p:cNvSpPr txBox="1"/>
          <p:nvPr/>
        </p:nvSpPr>
        <p:spPr>
          <a:xfrm rot="16200000">
            <a:off x="7142957" y="1832769"/>
            <a:ext cx="538162" cy="2159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1400" b="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1.3 km</a:t>
            </a:r>
          </a:p>
        </p:txBody>
      </p:sp>
      <p:sp>
        <p:nvSpPr>
          <p:cNvPr id="38940" name="TextBox 32"/>
          <p:cNvSpPr txBox="1">
            <a:spLocks noChangeArrowheads="1"/>
          </p:cNvSpPr>
          <p:nvPr/>
        </p:nvSpPr>
        <p:spPr bwMode="auto">
          <a:xfrm>
            <a:off x="5483225" y="1830388"/>
            <a:ext cx="639763" cy="2159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400" b="0">
                <a:solidFill>
                  <a:srgbClr val="000000"/>
                </a:solidFill>
                <a:ea typeface="+mn-ea"/>
                <a:cs typeface="+mn-cs"/>
              </a:rPr>
              <a:t>10.8 km</a:t>
            </a:r>
          </a:p>
        </p:txBody>
      </p:sp>
      <p:sp>
        <p:nvSpPr>
          <p:cNvPr id="38941" name="TextBox 33"/>
          <p:cNvSpPr txBox="1">
            <a:spLocks noChangeArrowheads="1"/>
          </p:cNvSpPr>
          <p:nvPr/>
        </p:nvSpPr>
        <p:spPr bwMode="auto">
          <a:xfrm rot="-5400000">
            <a:off x="493713" y="1814513"/>
            <a:ext cx="538162" cy="2143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400" b="0">
                <a:solidFill>
                  <a:srgbClr val="000000"/>
                </a:solidFill>
                <a:ea typeface="+mn-ea"/>
                <a:cs typeface="+mn-cs"/>
              </a:rPr>
              <a:t>1.1 km</a:t>
            </a:r>
          </a:p>
        </p:txBody>
      </p:sp>
      <p:sp>
        <p:nvSpPr>
          <p:cNvPr id="38942" name="TextBox 35"/>
          <p:cNvSpPr txBox="1">
            <a:spLocks noChangeArrowheads="1"/>
          </p:cNvSpPr>
          <p:nvPr/>
        </p:nvSpPr>
        <p:spPr bwMode="auto">
          <a:xfrm>
            <a:off x="8001000" y="2819400"/>
            <a:ext cx="554038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400" b="0">
                <a:solidFill>
                  <a:srgbClr val="000000"/>
                </a:solidFill>
                <a:ea typeface="+mn-ea"/>
                <a:cs typeface="+mn-cs"/>
              </a:rPr>
              <a:t>BDS</a:t>
            </a:r>
          </a:p>
        </p:txBody>
      </p:sp>
      <p:sp>
        <p:nvSpPr>
          <p:cNvPr id="38943" name="TextBox 36"/>
          <p:cNvSpPr txBox="1">
            <a:spLocks noChangeArrowheads="1"/>
          </p:cNvSpPr>
          <p:nvPr/>
        </p:nvSpPr>
        <p:spPr bwMode="auto">
          <a:xfrm>
            <a:off x="5978525" y="2817813"/>
            <a:ext cx="1052513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400" b="0">
                <a:solidFill>
                  <a:srgbClr val="000000"/>
                </a:solidFill>
                <a:ea typeface="+mn-ea"/>
                <a:cs typeface="+mn-cs"/>
              </a:rPr>
              <a:t>Main Linac</a:t>
            </a:r>
          </a:p>
        </p:txBody>
      </p:sp>
      <p:sp>
        <p:nvSpPr>
          <p:cNvPr id="38944" name="TextBox 37"/>
          <p:cNvSpPr txBox="1">
            <a:spLocks noChangeArrowheads="1"/>
          </p:cNvSpPr>
          <p:nvPr/>
        </p:nvSpPr>
        <p:spPr bwMode="auto">
          <a:xfrm rot="-5400000">
            <a:off x="7094538" y="2989262"/>
            <a:ext cx="6794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400" b="0">
                <a:solidFill>
                  <a:srgbClr val="000000"/>
                </a:solidFill>
                <a:ea typeface="+mn-ea"/>
                <a:cs typeface="+mn-cs"/>
              </a:rPr>
              <a:t>e+ src</a:t>
            </a:r>
          </a:p>
        </p:txBody>
      </p:sp>
      <p:sp>
        <p:nvSpPr>
          <p:cNvPr id="38945" name="TextBox 38"/>
          <p:cNvSpPr txBox="1">
            <a:spLocks noChangeArrowheads="1"/>
          </p:cNvSpPr>
          <p:nvPr/>
        </p:nvSpPr>
        <p:spPr bwMode="auto">
          <a:xfrm rot="-5400000">
            <a:off x="298451" y="3225800"/>
            <a:ext cx="12128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400" b="0">
                <a:solidFill>
                  <a:srgbClr val="000000"/>
                </a:solidFill>
                <a:ea typeface="+mn-ea"/>
                <a:cs typeface="+mn-cs"/>
              </a:rPr>
              <a:t>bunch comp.</a:t>
            </a:r>
          </a:p>
        </p:txBody>
      </p:sp>
      <p:sp>
        <p:nvSpPr>
          <p:cNvPr id="41" name="Octagon 40"/>
          <p:cNvSpPr/>
          <p:nvPr/>
        </p:nvSpPr>
        <p:spPr bwMode="auto">
          <a:xfrm>
            <a:off x="8724810" y="2663694"/>
            <a:ext cx="184046" cy="184046"/>
          </a:xfrm>
          <a:prstGeom prst="octagon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sz="3600" b="0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38949" name="Straight Arrow Connector 44"/>
          <p:cNvCxnSpPr>
            <a:cxnSpLocks noChangeShapeType="1"/>
          </p:cNvCxnSpPr>
          <p:nvPr/>
        </p:nvCxnSpPr>
        <p:spPr bwMode="auto">
          <a:xfrm>
            <a:off x="376238" y="1352550"/>
            <a:ext cx="8428037" cy="0"/>
          </a:xfrm>
          <a:prstGeom prst="straightConnector1">
            <a:avLst/>
          </a:prstGeom>
          <a:noFill/>
          <a:ln w="9525" algn="ctr">
            <a:solidFill>
              <a:srgbClr val="7F7F7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8950" name="TextBox 46"/>
          <p:cNvSpPr txBox="1">
            <a:spLocks noChangeArrowheads="1"/>
          </p:cNvSpPr>
          <p:nvPr/>
        </p:nvSpPr>
        <p:spPr bwMode="auto">
          <a:xfrm>
            <a:off x="3492500" y="1147763"/>
            <a:ext cx="1730375" cy="4302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sz="1400" b="0">
                <a:solidFill>
                  <a:srgbClr val="000000"/>
                </a:solidFill>
                <a:ea typeface="+mn-ea"/>
                <a:cs typeface="+mn-cs"/>
              </a:rPr>
              <a:t>&lt;26 km ?</a:t>
            </a:r>
          </a:p>
          <a:p>
            <a:pPr algn="ctr"/>
            <a:r>
              <a:rPr lang="en-US" sz="1400" b="0">
                <a:solidFill>
                  <a:srgbClr val="0000FF"/>
                </a:solidFill>
                <a:ea typeface="+mn-ea"/>
                <a:cs typeface="+mn-cs"/>
              </a:rPr>
              <a:t>(site length &lt;52 km ?)</a:t>
            </a:r>
          </a:p>
        </p:txBody>
      </p:sp>
      <p:sp>
        <p:nvSpPr>
          <p:cNvPr id="38951" name="TextBox 47"/>
          <p:cNvSpPr txBox="1">
            <a:spLocks noChangeArrowheads="1"/>
          </p:cNvSpPr>
          <p:nvPr/>
        </p:nvSpPr>
        <p:spPr bwMode="auto">
          <a:xfrm>
            <a:off x="4679950" y="3379788"/>
            <a:ext cx="259556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b="0" u="sng">
                <a:solidFill>
                  <a:srgbClr val="000000"/>
                </a:solidFill>
                <a:ea typeface="+mn-ea"/>
                <a:cs typeface="+mn-cs"/>
              </a:rPr>
              <a:t>Main Linac</a:t>
            </a:r>
          </a:p>
          <a:p>
            <a:r>
              <a:rPr lang="en-US" b="0">
                <a:solidFill>
                  <a:srgbClr val="000000"/>
                </a:solidFill>
                <a:ea typeface="+mn-ea"/>
                <a:cs typeface="+mn-cs"/>
              </a:rPr>
              <a:t>&lt;</a:t>
            </a:r>
            <a:r>
              <a:rPr lang="en-US" b="0" i="1">
                <a:solidFill>
                  <a:srgbClr val="000000"/>
                </a:solidFill>
                <a:ea typeface="+mn-ea"/>
                <a:cs typeface="+mn-cs"/>
              </a:rPr>
              <a:t>G</a:t>
            </a:r>
            <a:r>
              <a:rPr lang="en-US" b="0" baseline="-25000">
                <a:solidFill>
                  <a:srgbClr val="000000"/>
                </a:solidFill>
                <a:ea typeface="+mn-ea"/>
                <a:cs typeface="+mn-cs"/>
              </a:rPr>
              <a:t>cavity</a:t>
            </a:r>
            <a:r>
              <a:rPr lang="en-US" b="0">
                <a:solidFill>
                  <a:srgbClr val="000000"/>
                </a:solidFill>
                <a:ea typeface="+mn-ea"/>
                <a:cs typeface="+mn-cs"/>
              </a:rPr>
              <a:t>&gt;	= 31.5 MV/m</a:t>
            </a:r>
          </a:p>
          <a:p>
            <a:r>
              <a:rPr lang="en-US" b="0">
                <a:solidFill>
                  <a:srgbClr val="000000"/>
                </a:solidFill>
                <a:ea typeface="+mn-ea"/>
                <a:cs typeface="+mn-cs"/>
              </a:rPr>
              <a:t>  </a:t>
            </a:r>
            <a:r>
              <a:rPr lang="en-US" b="0" i="1">
                <a:solidFill>
                  <a:srgbClr val="000000"/>
                </a:solidFill>
                <a:ea typeface="+mn-ea"/>
                <a:cs typeface="+mn-cs"/>
              </a:rPr>
              <a:t>G</a:t>
            </a:r>
            <a:r>
              <a:rPr lang="en-US" b="0" baseline="-25000">
                <a:solidFill>
                  <a:srgbClr val="000000"/>
                </a:solidFill>
                <a:ea typeface="+mn-ea"/>
                <a:cs typeface="+mn-cs"/>
              </a:rPr>
              <a:t>eff</a:t>
            </a:r>
            <a:r>
              <a:rPr lang="en-US" b="0">
                <a:solidFill>
                  <a:srgbClr val="000000"/>
                </a:solidFill>
                <a:ea typeface="+mn-ea"/>
                <a:cs typeface="+mn-cs"/>
              </a:rPr>
              <a:t>		≈ 22.7 MV/m</a:t>
            </a:r>
          </a:p>
          <a:p>
            <a:r>
              <a:rPr lang="en-US" b="0">
                <a:solidFill>
                  <a:srgbClr val="0000FF"/>
                </a:solidFill>
                <a:ea typeface="+mn-ea"/>
                <a:cs typeface="+mn-cs"/>
              </a:rPr>
              <a:t>(fill fact.	= 0.72)</a:t>
            </a:r>
            <a:r>
              <a:rPr lang="en-US" b="0">
                <a:solidFill>
                  <a:srgbClr val="000000"/>
                </a:solidFill>
                <a:ea typeface="+mn-ea"/>
                <a:cs typeface="+mn-cs"/>
              </a:rPr>
              <a:t>	</a:t>
            </a:r>
          </a:p>
        </p:txBody>
      </p:sp>
      <p:sp>
        <p:nvSpPr>
          <p:cNvPr id="38952" name="TextBox 50"/>
          <p:cNvSpPr txBox="1">
            <a:spLocks noChangeArrowheads="1"/>
          </p:cNvSpPr>
          <p:nvPr/>
        </p:nvSpPr>
        <p:spPr bwMode="auto">
          <a:xfrm>
            <a:off x="8620125" y="3054350"/>
            <a:ext cx="3984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b="0">
                <a:solidFill>
                  <a:srgbClr val="000000"/>
                </a:solidFill>
                <a:ea typeface="+mn-ea"/>
                <a:cs typeface="+mn-cs"/>
              </a:rPr>
              <a:t>IP</a:t>
            </a:r>
          </a:p>
        </p:txBody>
      </p:sp>
      <p:grpSp>
        <p:nvGrpSpPr>
          <p:cNvPr id="60" name="Group 59"/>
          <p:cNvGrpSpPr/>
          <p:nvPr/>
        </p:nvGrpSpPr>
        <p:grpSpPr>
          <a:xfrm>
            <a:off x="8361942" y="2202365"/>
            <a:ext cx="546914" cy="291449"/>
            <a:chOff x="1295400" y="4652316"/>
            <a:chExt cx="609552" cy="390534"/>
          </a:xfrm>
          <a:noFill/>
        </p:grpSpPr>
        <p:sp>
          <p:nvSpPr>
            <p:cNvPr id="56" name="Arc 55"/>
            <p:cNvSpPr/>
            <p:nvPr/>
          </p:nvSpPr>
          <p:spPr bwMode="auto">
            <a:xfrm rot="16200000">
              <a:off x="1316387" y="4631329"/>
              <a:ext cx="390534" cy="432508"/>
            </a:xfrm>
            <a:prstGeom prst="arc">
              <a:avLst>
                <a:gd name="adj1" fmla="val 10554439"/>
                <a:gd name="adj2" fmla="val 0"/>
              </a:avLst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3600" b="0">
                <a:solidFill>
                  <a:srgbClr val="000000"/>
                </a:solidFill>
              </a:endParaRPr>
            </a:p>
          </p:txBody>
        </p:sp>
        <p:cxnSp>
          <p:nvCxnSpPr>
            <p:cNvPr id="58" name="Straight Connector 57"/>
            <p:cNvCxnSpPr/>
            <p:nvPr/>
          </p:nvCxnSpPr>
          <p:spPr bwMode="auto">
            <a:xfrm>
              <a:off x="1509237" y="4652316"/>
              <a:ext cx="395715" cy="0"/>
            </a:xfrm>
            <a:prstGeom prst="line">
              <a:avLst/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9" name="Straight Connector 58"/>
            <p:cNvCxnSpPr/>
            <p:nvPr/>
          </p:nvCxnSpPr>
          <p:spPr bwMode="auto">
            <a:xfrm>
              <a:off x="1509237" y="5042850"/>
              <a:ext cx="395715" cy="0"/>
            </a:xfrm>
            <a:prstGeom prst="line">
              <a:avLst/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8954" name="Group 72"/>
          <p:cNvGrpSpPr>
            <a:grpSpLocks/>
          </p:cNvGrpSpPr>
          <p:nvPr/>
        </p:nvGrpSpPr>
        <p:grpSpPr bwMode="auto">
          <a:xfrm>
            <a:off x="388938" y="2254250"/>
            <a:ext cx="781050" cy="496888"/>
            <a:chOff x="798456" y="2724045"/>
            <a:chExt cx="781087" cy="496944"/>
          </a:xfrm>
        </p:grpSpPr>
        <p:sp>
          <p:nvSpPr>
            <p:cNvPr id="71" name="Arc 70"/>
            <p:cNvSpPr/>
            <p:nvPr/>
          </p:nvSpPr>
          <p:spPr bwMode="auto">
            <a:xfrm>
              <a:off x="798456" y="2724045"/>
              <a:ext cx="496911" cy="496944"/>
            </a:xfrm>
            <a:prstGeom prst="arc">
              <a:avLst>
                <a:gd name="adj1" fmla="val 5514562"/>
                <a:gd name="adj2" fmla="val 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3600" b="0">
                <a:solidFill>
                  <a:srgbClr val="000000"/>
                </a:solidFill>
              </a:endParaRPr>
            </a:p>
          </p:txBody>
        </p:sp>
        <p:sp>
          <p:nvSpPr>
            <p:cNvPr id="72" name="Arc 71"/>
            <p:cNvSpPr/>
            <p:nvPr/>
          </p:nvSpPr>
          <p:spPr bwMode="auto">
            <a:xfrm>
              <a:off x="1295367" y="2830420"/>
              <a:ext cx="284176" cy="284194"/>
            </a:xfrm>
            <a:prstGeom prst="arc">
              <a:avLst>
                <a:gd name="adj1" fmla="val 5514562"/>
                <a:gd name="adj2" fmla="val 1080000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3600" b="0">
                <a:solidFill>
                  <a:srgbClr val="000000"/>
                </a:solidFill>
              </a:endParaRPr>
            </a:p>
          </p:txBody>
        </p:sp>
      </p:grpSp>
      <p:cxnSp>
        <p:nvCxnSpPr>
          <p:cNvPr id="38955" name="Straight Connector 76"/>
          <p:cNvCxnSpPr>
            <a:cxnSpLocks noChangeShapeType="1"/>
          </p:cNvCxnSpPr>
          <p:nvPr/>
        </p:nvCxnSpPr>
        <p:spPr bwMode="auto">
          <a:xfrm flipV="1">
            <a:off x="8675688" y="2493963"/>
            <a:ext cx="119062" cy="150812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56" name="Straight Connector 74"/>
          <p:cNvCxnSpPr>
            <a:cxnSpLocks noChangeShapeType="1"/>
            <a:stCxn id="72" idx="0"/>
          </p:cNvCxnSpPr>
          <p:nvPr/>
        </p:nvCxnSpPr>
        <p:spPr bwMode="auto">
          <a:xfrm>
            <a:off x="1023938" y="2644775"/>
            <a:ext cx="7651750" cy="0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8957" name="Group 31"/>
          <p:cNvGrpSpPr>
            <a:grpSpLocks/>
          </p:cNvGrpSpPr>
          <p:nvPr/>
        </p:nvGrpSpPr>
        <p:grpSpPr bwMode="auto">
          <a:xfrm rot="952044">
            <a:off x="5664200" y="2460625"/>
            <a:ext cx="241300" cy="617538"/>
            <a:chOff x="4144431" y="3726925"/>
            <a:chExt cx="254444" cy="424431"/>
          </a:xfrm>
        </p:grpSpPr>
        <p:sp>
          <p:nvSpPr>
            <p:cNvPr id="38979" name="Rectangle 27"/>
            <p:cNvSpPr>
              <a:spLocks noChangeArrowheads="1"/>
            </p:cNvSpPr>
            <p:nvPr/>
          </p:nvSpPr>
          <p:spPr bwMode="auto">
            <a:xfrm>
              <a:off x="4156761" y="3726925"/>
              <a:ext cx="242114" cy="395698"/>
            </a:xfrm>
            <a:prstGeom prst="rect">
              <a:avLst/>
            </a:prstGeom>
            <a:solidFill>
              <a:srgbClr val="FFFFFF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3600" b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cxnSp>
          <p:nvCxnSpPr>
            <p:cNvPr id="38980" name="Straight Connector 29"/>
            <p:cNvCxnSpPr>
              <a:cxnSpLocks noChangeShapeType="1"/>
            </p:cNvCxnSpPr>
            <p:nvPr/>
          </p:nvCxnSpPr>
          <p:spPr bwMode="auto">
            <a:xfrm>
              <a:off x="4144431" y="3726925"/>
              <a:ext cx="0" cy="39569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8981" name="Straight Connector 30"/>
            <p:cNvCxnSpPr>
              <a:cxnSpLocks noChangeShapeType="1"/>
            </p:cNvCxnSpPr>
            <p:nvPr/>
          </p:nvCxnSpPr>
          <p:spPr bwMode="auto">
            <a:xfrm>
              <a:off x="4398875" y="3755658"/>
              <a:ext cx="0" cy="39569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8958" name="TextBox 79"/>
          <p:cNvSpPr txBox="1">
            <a:spLocks noChangeArrowheads="1"/>
          </p:cNvSpPr>
          <p:nvPr/>
        </p:nvSpPr>
        <p:spPr bwMode="auto">
          <a:xfrm>
            <a:off x="7434263" y="3482975"/>
            <a:ext cx="15843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b="0">
                <a:solidFill>
                  <a:srgbClr val="000000"/>
                </a:solidFill>
                <a:ea typeface="+mn-ea"/>
                <a:cs typeface="+mn-cs"/>
              </a:rPr>
              <a:t>central region</a:t>
            </a:r>
          </a:p>
        </p:txBody>
      </p:sp>
      <p:sp>
        <p:nvSpPr>
          <p:cNvPr id="81" name="Rectangle 80"/>
          <p:cNvSpPr/>
          <p:nvPr/>
        </p:nvSpPr>
        <p:spPr bwMode="auto">
          <a:xfrm>
            <a:off x="8913824" y="2677703"/>
            <a:ext cx="249874" cy="147948"/>
          </a:xfrm>
          <a:prstGeom prst="rect">
            <a:avLst/>
          </a:prstGeom>
          <a:solidFill>
            <a:srgbClr val="3366FF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sz="3600" b="0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46" name="Straight Connector 45"/>
          <p:cNvCxnSpPr/>
          <p:nvPr/>
        </p:nvCxnSpPr>
        <p:spPr bwMode="auto">
          <a:xfrm>
            <a:off x="4648200" y="1771650"/>
            <a:ext cx="0" cy="263366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Rectangle 49"/>
          <p:cNvSpPr/>
          <p:nvPr/>
        </p:nvSpPr>
        <p:spPr bwMode="auto">
          <a:xfrm>
            <a:off x="1198339" y="2679930"/>
            <a:ext cx="3449583" cy="145722"/>
          </a:xfrm>
          <a:prstGeom prst="rect">
            <a:avLst/>
          </a:prstGeom>
          <a:solidFill>
            <a:srgbClr val="BABA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sz="3600" b="0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38966" name="Group 51"/>
          <p:cNvGrpSpPr>
            <a:grpSpLocks/>
          </p:cNvGrpSpPr>
          <p:nvPr/>
        </p:nvGrpSpPr>
        <p:grpSpPr bwMode="auto">
          <a:xfrm rot="952044">
            <a:off x="2501900" y="2435225"/>
            <a:ext cx="241300" cy="617538"/>
            <a:chOff x="4144431" y="3726925"/>
            <a:chExt cx="254444" cy="424431"/>
          </a:xfrm>
        </p:grpSpPr>
        <p:sp>
          <p:nvSpPr>
            <p:cNvPr id="38976" name="Rectangle 52"/>
            <p:cNvSpPr>
              <a:spLocks noChangeArrowheads="1"/>
            </p:cNvSpPr>
            <p:nvPr/>
          </p:nvSpPr>
          <p:spPr bwMode="auto">
            <a:xfrm>
              <a:off x="4156761" y="3726925"/>
              <a:ext cx="242114" cy="395698"/>
            </a:xfrm>
            <a:prstGeom prst="rect">
              <a:avLst/>
            </a:prstGeom>
            <a:solidFill>
              <a:srgbClr val="FFFFFF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3600" b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cxnSp>
          <p:nvCxnSpPr>
            <p:cNvPr id="38977" name="Straight Connector 53"/>
            <p:cNvCxnSpPr>
              <a:cxnSpLocks noChangeShapeType="1"/>
            </p:cNvCxnSpPr>
            <p:nvPr/>
          </p:nvCxnSpPr>
          <p:spPr bwMode="auto">
            <a:xfrm>
              <a:off x="4144431" y="3726925"/>
              <a:ext cx="0" cy="39569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8978" name="Straight Connector 54"/>
            <p:cNvCxnSpPr>
              <a:cxnSpLocks noChangeShapeType="1"/>
            </p:cNvCxnSpPr>
            <p:nvPr/>
          </p:nvCxnSpPr>
          <p:spPr bwMode="auto">
            <a:xfrm>
              <a:off x="4398875" y="3755658"/>
              <a:ext cx="0" cy="39569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38967" name="Straight Arrow Connector 56"/>
          <p:cNvCxnSpPr>
            <a:cxnSpLocks noChangeShapeType="1"/>
          </p:cNvCxnSpPr>
          <p:nvPr/>
        </p:nvCxnSpPr>
        <p:spPr bwMode="auto">
          <a:xfrm>
            <a:off x="1187450" y="1949450"/>
            <a:ext cx="3446463" cy="0"/>
          </a:xfrm>
          <a:prstGeom prst="straightConnector1">
            <a:avLst/>
          </a:prstGeom>
          <a:noFill/>
          <a:ln w="9525" algn="ctr">
            <a:solidFill>
              <a:srgbClr val="7F7F7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8968" name="TextBox 60"/>
          <p:cNvSpPr txBox="1">
            <a:spLocks noChangeArrowheads="1"/>
          </p:cNvSpPr>
          <p:nvPr/>
        </p:nvSpPr>
        <p:spPr bwMode="auto">
          <a:xfrm>
            <a:off x="2314575" y="1830388"/>
            <a:ext cx="942975" cy="2159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400" b="0">
                <a:solidFill>
                  <a:srgbClr val="000000"/>
                </a:solidFill>
                <a:ea typeface="+mn-ea"/>
                <a:cs typeface="+mn-cs"/>
              </a:rPr>
              <a:t> &lt;10.8 km ?</a:t>
            </a:r>
          </a:p>
        </p:txBody>
      </p:sp>
      <p:sp>
        <p:nvSpPr>
          <p:cNvPr id="38969" name="TextBox 61"/>
          <p:cNvSpPr txBox="1">
            <a:spLocks noChangeArrowheads="1"/>
          </p:cNvSpPr>
          <p:nvPr/>
        </p:nvSpPr>
        <p:spPr bwMode="auto">
          <a:xfrm>
            <a:off x="280988" y="4787900"/>
            <a:ext cx="44545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800" u="sng">
                <a:solidFill>
                  <a:srgbClr val="000000"/>
                </a:solidFill>
                <a:ea typeface="+mn-ea"/>
                <a:cs typeface="+mn-cs"/>
              </a:rPr>
              <a:t>Snowmass 2005 baseline recommendation for TeV upgrade:</a:t>
            </a:r>
          </a:p>
          <a:p>
            <a:r>
              <a:rPr lang="en-US" sz="1800">
                <a:solidFill>
                  <a:srgbClr val="000000"/>
                </a:solidFill>
                <a:ea typeface="+mn-ea"/>
                <a:cs typeface="+mn-cs"/>
              </a:rPr>
              <a:t>  </a:t>
            </a:r>
            <a:r>
              <a:rPr lang="en-US" sz="1800" i="1">
                <a:solidFill>
                  <a:srgbClr val="000000"/>
                </a:solidFill>
                <a:ea typeface="+mn-ea"/>
                <a:cs typeface="+mn-cs"/>
              </a:rPr>
              <a:t>G</a:t>
            </a:r>
            <a:r>
              <a:rPr lang="en-US" sz="1800" baseline="-25000">
                <a:solidFill>
                  <a:srgbClr val="000000"/>
                </a:solidFill>
                <a:ea typeface="+mn-ea"/>
                <a:cs typeface="+mn-cs"/>
              </a:rPr>
              <a:t>cavity</a:t>
            </a:r>
            <a:r>
              <a:rPr lang="en-US" sz="1800">
                <a:solidFill>
                  <a:srgbClr val="000000"/>
                </a:solidFill>
                <a:ea typeface="+mn-ea"/>
                <a:cs typeface="+mn-cs"/>
              </a:rPr>
              <a:t>	= 36 MV/m	⇒ </a:t>
            </a:r>
            <a:r>
              <a:rPr lang="en-US" sz="1800">
                <a:solidFill>
                  <a:srgbClr val="0000FF"/>
                </a:solidFill>
                <a:ea typeface="+mn-ea"/>
                <a:cs typeface="+mn-cs"/>
              </a:rPr>
              <a:t>9.6 km</a:t>
            </a:r>
          </a:p>
          <a:p>
            <a:r>
              <a:rPr lang="en-US" sz="1800">
                <a:solidFill>
                  <a:srgbClr val="000000"/>
                </a:solidFill>
                <a:ea typeface="+mn-ea"/>
                <a:cs typeface="+mn-cs"/>
              </a:rPr>
              <a:t>  (VT		≥ 40 MV/m)		</a:t>
            </a:r>
          </a:p>
        </p:txBody>
      </p:sp>
      <p:pic>
        <p:nvPicPr>
          <p:cNvPr id="38970" name="Picture 17" descr="Screen shot 2011-03-14 at 14.10.4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50" y="4843463"/>
            <a:ext cx="225425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71" name="TextBox 19"/>
          <p:cNvSpPr txBox="1">
            <a:spLocks noChangeArrowheads="1"/>
          </p:cNvSpPr>
          <p:nvPr/>
        </p:nvSpPr>
        <p:spPr bwMode="auto">
          <a:xfrm>
            <a:off x="6792913" y="4954588"/>
            <a:ext cx="19875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800">
                <a:solidFill>
                  <a:srgbClr val="000000"/>
                </a:solidFill>
                <a:ea typeface="+mn-ea"/>
                <a:cs typeface="+mn-cs"/>
              </a:rPr>
              <a:t>Based on use of low-loss or re-entrant cavity shapes</a:t>
            </a:r>
          </a:p>
        </p:txBody>
      </p:sp>
      <p:sp>
        <p:nvSpPr>
          <p:cNvPr id="3" name="TextBox 2"/>
          <p:cNvSpPr txBox="1"/>
          <p:nvPr/>
        </p:nvSpPr>
        <p:spPr>
          <a:xfrm rot="20907134">
            <a:off x="1533525" y="3375025"/>
            <a:ext cx="2578100" cy="83026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GB" sz="2400" b="0" dirty="0">
                <a:solidFill>
                  <a:srgbClr val="000000"/>
                </a:solidFill>
              </a:rPr>
              <a:t>Assume Higher Gradient</a:t>
            </a:r>
          </a:p>
        </p:txBody>
      </p:sp>
      <p:sp>
        <p:nvSpPr>
          <p:cNvPr id="38973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200" smtClean="0">
                <a:solidFill>
                  <a:srgbClr val="000000"/>
                </a:solidFill>
              </a:rPr>
              <a:t>14 March, 2013</a:t>
            </a:r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389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600" smtClean="0">
                <a:solidFill>
                  <a:srgbClr val="23346C"/>
                </a:solidFill>
              </a:rPr>
              <a:t>Marc Ross, SLAC</a:t>
            </a:r>
          </a:p>
        </p:txBody>
      </p:sp>
      <p:sp>
        <p:nvSpPr>
          <p:cNvPr id="38975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B5D5DC45-5DFE-4311-B13E-EFAA18C00A76}" type="slidenum">
              <a:rPr lang="en-US" sz="1400">
                <a:solidFill>
                  <a:srgbClr val="000000"/>
                </a:solidFill>
              </a:rPr>
              <a:pPr/>
              <a:t>14</a:t>
            </a:fld>
            <a:endParaRPr 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313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Model: ring luminosity </a:t>
            </a:r>
            <a:r>
              <a:rPr lang="en-US" dirty="0" err="1" smtClean="0"/>
              <a:t>vs</a:t>
            </a:r>
            <a:r>
              <a:rPr lang="en-US" dirty="0" smtClean="0"/>
              <a:t> 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14 March, 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Marc Ross, SLAC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15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202" y="1365584"/>
            <a:ext cx="8461798" cy="5155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0837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ILC AC Power loads: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14 March, 2013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Marc Ross, SLAC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16109-CDFC-914A-8989-F1DE13FE790C}" type="slidenum">
              <a:rPr lang="en-GB" smtClean="0">
                <a:solidFill>
                  <a:srgbClr val="000000"/>
                </a:solidFill>
              </a:rPr>
              <a:pPr/>
              <a:t>2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3" y="1152525"/>
            <a:ext cx="9020175" cy="455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/>
          <p:nvPr/>
        </p:nvCxnSpPr>
        <p:spPr bwMode="auto">
          <a:xfrm>
            <a:off x="61913" y="4351283"/>
            <a:ext cx="8892901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304977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9397" cy="6387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42925" y="67389"/>
            <a:ext cx="2444900" cy="461665"/>
          </a:xfrm>
          <a:prstGeom prst="rect">
            <a:avLst/>
          </a:prstGeom>
          <a:solidFill>
            <a:srgbClr val="DAEDEF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ILC Parameters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4820876" y="5357789"/>
            <a:ext cx="728222" cy="171828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8415778" y="5357789"/>
            <a:ext cx="728222" cy="171828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4793579" y="2229277"/>
            <a:ext cx="728222" cy="171828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8388481" y="2229277"/>
            <a:ext cx="728222" cy="171828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4779931" y="570925"/>
            <a:ext cx="728222" cy="171828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8374833" y="570925"/>
            <a:ext cx="728222" cy="171828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8" name="Straight Connector 17"/>
          <p:cNvCxnSpPr/>
          <p:nvPr/>
        </p:nvCxnSpPr>
        <p:spPr bwMode="auto">
          <a:xfrm>
            <a:off x="146649" y="2401105"/>
            <a:ext cx="141473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>
            <a:off x="146649" y="5529617"/>
            <a:ext cx="1940943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Rectangle 1"/>
          <p:cNvSpPr/>
          <p:nvPr/>
        </p:nvSpPr>
        <p:spPr bwMode="auto">
          <a:xfrm>
            <a:off x="5841241" y="529054"/>
            <a:ext cx="614150" cy="5748916"/>
          </a:xfrm>
          <a:prstGeom prst="rect">
            <a:avLst/>
          </a:prstGeom>
          <a:noFill/>
          <a:ln w="38100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34280" y="6327996"/>
            <a:ext cx="1255251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2060"/>
                </a:solidFill>
              </a:rPr>
              <a:t>Initial ‘</a:t>
            </a:r>
            <a:r>
              <a:rPr lang="en-US" sz="1200" dirty="0" err="1" smtClean="0">
                <a:solidFill>
                  <a:srgbClr val="002060"/>
                </a:solidFill>
              </a:rPr>
              <a:t>Higg’s</a:t>
            </a:r>
            <a:r>
              <a:rPr lang="en-US" sz="1200" dirty="0" smtClean="0">
                <a:solidFill>
                  <a:srgbClr val="002060"/>
                </a:solidFill>
              </a:rPr>
              <a:t> Factory</a:t>
            </a:r>
            <a:endParaRPr lang="en-US" sz="1200" dirty="0">
              <a:solidFill>
                <a:srgbClr val="00206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78103" y="6338502"/>
            <a:ext cx="1156177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2060"/>
                </a:solidFill>
              </a:rPr>
              <a:t>500 </a:t>
            </a:r>
            <a:r>
              <a:rPr lang="en-US" sz="1200" dirty="0" err="1" smtClean="0">
                <a:solidFill>
                  <a:srgbClr val="002060"/>
                </a:solidFill>
              </a:rPr>
              <a:t>GeV</a:t>
            </a:r>
            <a:r>
              <a:rPr lang="en-US" sz="1200" dirty="0" smtClean="0">
                <a:solidFill>
                  <a:srgbClr val="002060"/>
                </a:solidFill>
              </a:rPr>
              <a:t> Baseline</a:t>
            </a:r>
            <a:endParaRPr lang="en-US" sz="1200" dirty="0">
              <a:solidFill>
                <a:srgbClr val="002060"/>
              </a:solidFill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6750181" y="2229277"/>
            <a:ext cx="728222" cy="171828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14 March, 2013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en-US" smtClean="0"/>
              <a:t>Marc Ross, SLAC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C64E1E01-CFF9-374C-90C0-378C39CD55E6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/>
              <a:t>3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34878241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2209800" y="0"/>
            <a:ext cx="5257800" cy="609600"/>
          </a:xfrm>
          <a:solidFill>
            <a:srgbClr val="FFFFCC"/>
          </a:solidFill>
        </p:spPr>
        <p:txBody>
          <a:bodyPr/>
          <a:lstStyle/>
          <a:p>
            <a:r>
              <a:rPr lang="en-GB" dirty="0" smtClean="0"/>
              <a:t>ILC Luminosity Upgrade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6888" y="1362075"/>
            <a:ext cx="8202612" cy="48006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tabLst>
                <a:tab pos="5294313" algn="l"/>
              </a:tabLst>
            </a:pPr>
            <a:r>
              <a:rPr lang="en-GB" sz="2200" smtClean="0"/>
              <a:t>Concept: increase n</a:t>
            </a:r>
            <a:r>
              <a:rPr lang="en-GB" sz="2200" baseline="-25000" smtClean="0"/>
              <a:t>b</a:t>
            </a:r>
            <a:r>
              <a:rPr lang="en-GB" sz="2200" smtClean="0"/>
              <a:t> from 	1312 </a:t>
            </a:r>
            <a:r>
              <a:rPr lang="en-GB" sz="2200" smtClean="0">
                <a:sym typeface="Wingdings" pitchFamily="2" charset="2"/>
              </a:rPr>
              <a:t>→ 2625</a:t>
            </a:r>
          </a:p>
          <a:p>
            <a:pPr lvl="1">
              <a:lnSpc>
                <a:spcPct val="80000"/>
              </a:lnSpc>
              <a:tabLst>
                <a:tab pos="5294313" algn="l"/>
              </a:tabLst>
            </a:pPr>
            <a:r>
              <a:rPr lang="en-GB" sz="1900" smtClean="0">
                <a:solidFill>
                  <a:srgbClr val="669900"/>
                </a:solidFill>
                <a:sym typeface="Wingdings" pitchFamily="2" charset="2"/>
              </a:rPr>
              <a:t>Reduce linac bunch spacing 	554 ns → 336 ns</a:t>
            </a:r>
          </a:p>
          <a:p>
            <a:pPr lvl="1">
              <a:lnSpc>
                <a:spcPct val="80000"/>
              </a:lnSpc>
              <a:tabLst>
                <a:tab pos="5294313" algn="l"/>
              </a:tabLst>
            </a:pPr>
            <a:r>
              <a:rPr lang="en-GB" sz="1900" smtClean="0">
                <a:solidFill>
                  <a:srgbClr val="669900"/>
                </a:solidFill>
                <a:sym typeface="Wingdings" pitchFamily="2" charset="2"/>
              </a:rPr>
              <a:t>Increase pulse current 	5.8 → 8.8 mA</a:t>
            </a:r>
          </a:p>
          <a:p>
            <a:pPr lvl="1">
              <a:lnSpc>
                <a:spcPct val="80000"/>
              </a:lnSpc>
              <a:tabLst>
                <a:tab pos="5294313" algn="l"/>
              </a:tabLst>
            </a:pPr>
            <a:r>
              <a:rPr lang="en-GB" sz="1900" smtClean="0">
                <a:solidFill>
                  <a:srgbClr val="669900"/>
                </a:solidFill>
                <a:sym typeface="Wingdings" pitchFamily="2" charset="2"/>
              </a:rPr>
              <a:t>Increase number of klystrons by 	~50% </a:t>
            </a:r>
          </a:p>
          <a:p>
            <a:pPr lvl="1">
              <a:lnSpc>
                <a:spcPct val="80000"/>
              </a:lnSpc>
              <a:tabLst>
                <a:tab pos="5294313" algn="l"/>
              </a:tabLst>
            </a:pPr>
            <a:endParaRPr lang="en-GB" sz="1900" smtClean="0">
              <a:sym typeface="Wingdings" pitchFamily="2" charset="2"/>
            </a:endParaRPr>
          </a:p>
          <a:p>
            <a:pPr>
              <a:lnSpc>
                <a:spcPct val="80000"/>
              </a:lnSpc>
              <a:tabLst>
                <a:tab pos="5294313" algn="l"/>
              </a:tabLst>
            </a:pPr>
            <a:r>
              <a:rPr lang="en-GB" sz="2200" smtClean="0">
                <a:sym typeface="Wingdings" pitchFamily="2" charset="2"/>
              </a:rPr>
              <a:t>Doubles beam power  ×2 L (3.6×10</a:t>
            </a:r>
            <a:r>
              <a:rPr lang="en-GB" sz="2200" baseline="30000" smtClean="0">
                <a:sym typeface="Wingdings" pitchFamily="2" charset="2"/>
              </a:rPr>
              <a:t>34</a:t>
            </a:r>
            <a:r>
              <a:rPr lang="en-GB" sz="2200" smtClean="0">
                <a:sym typeface="Wingdings" pitchFamily="2" charset="2"/>
              </a:rPr>
              <a:t>cm</a:t>
            </a:r>
            <a:r>
              <a:rPr lang="en-GB" sz="2200" baseline="30000" smtClean="0">
                <a:sym typeface="Wingdings" pitchFamily="2" charset="2"/>
              </a:rPr>
              <a:t>-2</a:t>
            </a:r>
            <a:r>
              <a:rPr lang="en-GB" sz="2200" smtClean="0">
                <a:sym typeface="Wingdings" pitchFamily="2" charset="2"/>
              </a:rPr>
              <a:t>s</a:t>
            </a:r>
            <a:r>
              <a:rPr lang="en-GB" sz="2200" baseline="30000" smtClean="0">
                <a:sym typeface="Wingdings" pitchFamily="2" charset="2"/>
              </a:rPr>
              <a:t>-1</a:t>
            </a:r>
            <a:r>
              <a:rPr lang="en-GB" sz="2200" smtClean="0">
                <a:sym typeface="Wingdings" pitchFamily="2" charset="2"/>
              </a:rPr>
              <a:t>)</a:t>
            </a:r>
          </a:p>
          <a:p>
            <a:pPr>
              <a:lnSpc>
                <a:spcPct val="80000"/>
              </a:lnSpc>
              <a:tabLst>
                <a:tab pos="5294313" algn="l"/>
              </a:tabLst>
            </a:pPr>
            <a:endParaRPr lang="en-GB" sz="2200" smtClean="0">
              <a:sym typeface="Wingdings" pitchFamily="2" charset="2"/>
            </a:endParaRPr>
          </a:p>
          <a:p>
            <a:pPr>
              <a:lnSpc>
                <a:spcPct val="80000"/>
              </a:lnSpc>
              <a:tabLst>
                <a:tab pos="5294313" algn="l"/>
              </a:tabLst>
            </a:pPr>
            <a:r>
              <a:rPr lang="en-GB" sz="2200" smtClean="0">
                <a:sym typeface="Wingdings" pitchFamily="2" charset="2"/>
              </a:rPr>
              <a:t>Damping ring:</a:t>
            </a:r>
          </a:p>
          <a:p>
            <a:pPr lvl="1">
              <a:lnSpc>
                <a:spcPct val="80000"/>
              </a:lnSpc>
              <a:tabLst>
                <a:tab pos="5294313" algn="l"/>
              </a:tabLst>
            </a:pPr>
            <a:r>
              <a:rPr lang="en-GB" sz="1900" smtClean="0">
                <a:solidFill>
                  <a:srgbClr val="669900"/>
                </a:solidFill>
                <a:sym typeface="Wingdings" pitchFamily="2" charset="2"/>
              </a:rPr>
              <a:t>Electron ring doubles current (389mA  778mA)</a:t>
            </a:r>
          </a:p>
          <a:p>
            <a:pPr lvl="1">
              <a:lnSpc>
                <a:spcPct val="80000"/>
              </a:lnSpc>
              <a:tabLst>
                <a:tab pos="5294313" algn="l"/>
              </a:tabLst>
            </a:pPr>
            <a:r>
              <a:rPr lang="en-GB" sz="1900" smtClean="0">
                <a:solidFill>
                  <a:srgbClr val="669900"/>
                </a:solidFill>
                <a:sym typeface="Wingdings" pitchFamily="2" charset="2"/>
              </a:rPr>
              <a:t>Positron ring: possible 2</a:t>
            </a:r>
            <a:r>
              <a:rPr lang="en-GB" sz="1900" baseline="30000" smtClean="0">
                <a:solidFill>
                  <a:srgbClr val="669900"/>
                </a:solidFill>
                <a:sym typeface="Wingdings" pitchFamily="2" charset="2"/>
              </a:rPr>
              <a:t>nd</a:t>
            </a:r>
            <a:r>
              <a:rPr lang="en-GB" sz="1900" smtClean="0">
                <a:solidFill>
                  <a:srgbClr val="669900"/>
                </a:solidFill>
                <a:sym typeface="Wingdings" pitchFamily="2" charset="2"/>
              </a:rPr>
              <a:t> (stacked) ring (e-cloud limit)</a:t>
            </a:r>
          </a:p>
          <a:p>
            <a:pPr lvl="1">
              <a:lnSpc>
                <a:spcPct val="80000"/>
              </a:lnSpc>
              <a:tabLst>
                <a:tab pos="5294313" algn="l"/>
              </a:tabLst>
            </a:pPr>
            <a:endParaRPr lang="en-GB" sz="1900" smtClean="0">
              <a:sym typeface="Wingdings" pitchFamily="2" charset="2"/>
            </a:endParaRPr>
          </a:p>
          <a:p>
            <a:pPr>
              <a:lnSpc>
                <a:spcPct val="80000"/>
              </a:lnSpc>
              <a:tabLst>
                <a:tab pos="5294313" algn="l"/>
              </a:tabLst>
            </a:pPr>
            <a:r>
              <a:rPr lang="en-GB" sz="2200" smtClean="0">
                <a:sym typeface="Wingdings" pitchFamily="2" charset="2"/>
              </a:rPr>
              <a:t>AC power: 161 MW  204 MW (est.)</a:t>
            </a:r>
          </a:p>
          <a:p>
            <a:pPr lvl="1">
              <a:lnSpc>
                <a:spcPct val="80000"/>
              </a:lnSpc>
              <a:tabLst>
                <a:tab pos="5294313" algn="l"/>
              </a:tabLst>
            </a:pPr>
            <a:r>
              <a:rPr lang="en-GB" sz="1900" smtClean="0">
                <a:solidFill>
                  <a:srgbClr val="669900"/>
                </a:solidFill>
                <a:sym typeface="Wingdings" pitchFamily="2" charset="2"/>
              </a:rPr>
              <a:t>AC power increased by ×1.5</a:t>
            </a:r>
          </a:p>
          <a:p>
            <a:pPr lvl="1">
              <a:lnSpc>
                <a:spcPct val="80000"/>
              </a:lnSpc>
              <a:tabLst>
                <a:tab pos="5294313" algn="l"/>
              </a:tabLst>
            </a:pPr>
            <a:r>
              <a:rPr lang="en-GB" sz="1900" smtClean="0">
                <a:solidFill>
                  <a:srgbClr val="669900"/>
                </a:solidFill>
                <a:sym typeface="Wingdings" pitchFamily="2" charset="2"/>
              </a:rPr>
              <a:t>shorter fill time and longer beam pulse results in higher RF-beam efficiency (44%  61%)</a:t>
            </a:r>
          </a:p>
          <a:p>
            <a:pPr>
              <a:lnSpc>
                <a:spcPct val="80000"/>
              </a:lnSpc>
              <a:tabLst>
                <a:tab pos="5294313" algn="l"/>
              </a:tabLst>
            </a:pPr>
            <a:endParaRPr lang="en-GB" sz="2200" smtClean="0"/>
          </a:p>
        </p:txBody>
      </p:sp>
      <p:sp>
        <p:nvSpPr>
          <p:cNvPr id="37892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200" smtClean="0">
                <a:solidFill>
                  <a:srgbClr val="000000"/>
                </a:solidFill>
              </a:rPr>
              <a:t>14 March, 2013</a:t>
            </a:r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37893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600" smtClean="0">
                <a:solidFill>
                  <a:srgbClr val="23346C"/>
                </a:solidFill>
              </a:rPr>
              <a:t>Marc Ross, SLAC</a:t>
            </a:r>
          </a:p>
        </p:txBody>
      </p:sp>
      <p:sp>
        <p:nvSpPr>
          <p:cNvPr id="3789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7A05DCA7-F564-40CB-9FDD-75D8BF7160BC}" type="slidenum">
              <a:rPr lang="en-US" sz="1400">
                <a:solidFill>
                  <a:srgbClr val="000000"/>
                </a:solidFill>
              </a:rPr>
              <a:pPr/>
              <a:t>4</a:t>
            </a:fld>
            <a:endParaRPr 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15733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 bwMode="auto">
          <a:xfrm>
            <a:off x="1986405" y="996184"/>
            <a:ext cx="6984174" cy="5312971"/>
          </a:xfrm>
          <a:prstGeom prst="rect">
            <a:avLst/>
          </a:prstGeom>
          <a:solidFill>
            <a:srgbClr val="FFFFCC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Staging and Upgrades: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14 March, 2013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en-US" smtClean="0"/>
              <a:t>Marc Ross, SLAC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C64E1E01-CFF9-374C-90C0-378C39CD55E6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/>
              <a:t>5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45873" y="1142960"/>
            <a:ext cx="1903085" cy="646331"/>
          </a:xfrm>
          <a:prstGeom prst="rect">
            <a:avLst/>
          </a:prstGeom>
          <a:solidFill>
            <a:srgbClr val="DF692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/>
              <a:t>1500 </a:t>
            </a:r>
            <a:r>
              <a:rPr lang="en-US" sz="1800" dirty="0" err="1" smtClean="0"/>
              <a:t>GeV</a:t>
            </a:r>
            <a:r>
              <a:rPr lang="en-US" sz="1800" dirty="0" smtClean="0"/>
              <a:t> </a:t>
            </a:r>
            <a:r>
              <a:rPr lang="en-US" sz="1800" dirty="0" err="1" smtClean="0"/>
              <a:t>E_cm</a:t>
            </a:r>
            <a:endParaRPr lang="en-US" sz="1800" dirty="0" smtClean="0"/>
          </a:p>
          <a:p>
            <a:r>
              <a:rPr lang="en-US" sz="1800" dirty="0" smtClean="0"/>
              <a:t>2450 bunches</a:t>
            </a:r>
            <a:endParaRPr lang="en-US" sz="1800" dirty="0"/>
          </a:p>
        </p:txBody>
      </p:sp>
      <p:sp>
        <p:nvSpPr>
          <p:cNvPr id="8" name="TextBox 7"/>
          <p:cNvSpPr txBox="1"/>
          <p:nvPr/>
        </p:nvSpPr>
        <p:spPr>
          <a:xfrm>
            <a:off x="4445872" y="2525070"/>
            <a:ext cx="1903085" cy="646331"/>
          </a:xfrm>
          <a:prstGeom prst="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/>
              <a:t>1000 </a:t>
            </a:r>
            <a:r>
              <a:rPr lang="en-US" sz="1800" dirty="0" err="1" smtClean="0"/>
              <a:t>GeV</a:t>
            </a:r>
            <a:r>
              <a:rPr lang="en-US" sz="1800" dirty="0" smtClean="0"/>
              <a:t> </a:t>
            </a:r>
            <a:r>
              <a:rPr lang="en-US" sz="1800" dirty="0" err="1" smtClean="0"/>
              <a:t>E_cm</a:t>
            </a:r>
            <a:endParaRPr lang="en-US" sz="1800" dirty="0" smtClean="0"/>
          </a:p>
          <a:p>
            <a:r>
              <a:rPr lang="en-US" sz="1800" dirty="0" smtClean="0"/>
              <a:t>2450 bunches</a:t>
            </a:r>
            <a:endParaRPr lang="en-US" sz="1800" dirty="0"/>
          </a:p>
        </p:txBody>
      </p:sp>
      <p:sp>
        <p:nvSpPr>
          <p:cNvPr id="9" name="TextBox 8"/>
          <p:cNvSpPr txBox="1"/>
          <p:nvPr/>
        </p:nvSpPr>
        <p:spPr>
          <a:xfrm>
            <a:off x="4598272" y="3907180"/>
            <a:ext cx="1774845" cy="646331"/>
          </a:xfrm>
          <a:prstGeom prst="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/>
              <a:t>500 </a:t>
            </a:r>
            <a:r>
              <a:rPr lang="en-US" sz="1800" dirty="0" err="1" smtClean="0"/>
              <a:t>GeV</a:t>
            </a:r>
            <a:r>
              <a:rPr lang="en-US" sz="1800" dirty="0" smtClean="0"/>
              <a:t> </a:t>
            </a:r>
            <a:r>
              <a:rPr lang="en-US" sz="1800" dirty="0" err="1" smtClean="0"/>
              <a:t>E_cm</a:t>
            </a:r>
            <a:endParaRPr lang="en-US" sz="1800" dirty="0" smtClean="0"/>
          </a:p>
          <a:p>
            <a:r>
              <a:rPr lang="en-US" sz="1800" dirty="0" smtClean="0"/>
              <a:t>2620 bunches</a:t>
            </a:r>
            <a:endParaRPr lang="en-US" sz="1800" dirty="0"/>
          </a:p>
        </p:txBody>
      </p:sp>
      <p:sp>
        <p:nvSpPr>
          <p:cNvPr id="11" name="TextBox 10"/>
          <p:cNvSpPr txBox="1"/>
          <p:nvPr/>
        </p:nvSpPr>
        <p:spPr>
          <a:xfrm>
            <a:off x="4598271" y="4995001"/>
            <a:ext cx="1774845" cy="646331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/>
              <a:t>250 </a:t>
            </a:r>
            <a:r>
              <a:rPr lang="en-US" sz="1800" dirty="0" err="1" smtClean="0"/>
              <a:t>GeV</a:t>
            </a:r>
            <a:r>
              <a:rPr lang="en-US" sz="1800" dirty="0" smtClean="0"/>
              <a:t> </a:t>
            </a:r>
            <a:r>
              <a:rPr lang="en-US" sz="1800" dirty="0" err="1" smtClean="0"/>
              <a:t>E_cm</a:t>
            </a:r>
            <a:endParaRPr lang="en-US" sz="1800" dirty="0" smtClean="0"/>
          </a:p>
          <a:p>
            <a:r>
              <a:rPr lang="en-US" sz="1800" dirty="0" smtClean="0"/>
              <a:t>2620 bunches</a:t>
            </a:r>
            <a:endParaRPr lang="en-US" sz="1800" dirty="0"/>
          </a:p>
        </p:txBody>
      </p:sp>
      <p:sp>
        <p:nvSpPr>
          <p:cNvPr id="13" name="TextBox 12"/>
          <p:cNvSpPr txBox="1"/>
          <p:nvPr/>
        </p:nvSpPr>
        <p:spPr>
          <a:xfrm>
            <a:off x="2296532" y="3907180"/>
            <a:ext cx="1774845" cy="646331"/>
          </a:xfrm>
          <a:prstGeom prst="rect">
            <a:avLst/>
          </a:prstGeom>
          <a:solidFill>
            <a:srgbClr val="FFFF00"/>
          </a:solidFill>
          <a:ln w="571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/>
              <a:t>500 </a:t>
            </a:r>
            <a:r>
              <a:rPr lang="en-US" sz="1800" dirty="0" err="1" smtClean="0"/>
              <a:t>GeV</a:t>
            </a:r>
            <a:r>
              <a:rPr lang="en-US" sz="1800" dirty="0" smtClean="0"/>
              <a:t> </a:t>
            </a:r>
            <a:r>
              <a:rPr lang="en-US" sz="1800" dirty="0" err="1" smtClean="0"/>
              <a:t>E_cm</a:t>
            </a:r>
            <a:endParaRPr lang="en-US" sz="1800" dirty="0" smtClean="0"/>
          </a:p>
          <a:p>
            <a:r>
              <a:rPr lang="en-US" sz="1800" dirty="0" smtClean="0"/>
              <a:t>1312 bunches</a:t>
            </a:r>
            <a:endParaRPr lang="en-US" sz="1800" dirty="0"/>
          </a:p>
        </p:txBody>
      </p:sp>
      <p:sp>
        <p:nvSpPr>
          <p:cNvPr id="14" name="TextBox 13"/>
          <p:cNvSpPr txBox="1"/>
          <p:nvPr/>
        </p:nvSpPr>
        <p:spPr>
          <a:xfrm>
            <a:off x="2296532" y="4995001"/>
            <a:ext cx="1774845" cy="646331"/>
          </a:xfrm>
          <a:prstGeom prst="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/>
              <a:t>250 </a:t>
            </a:r>
            <a:r>
              <a:rPr lang="en-US" sz="1800" dirty="0" err="1" smtClean="0"/>
              <a:t>GeV</a:t>
            </a:r>
            <a:r>
              <a:rPr lang="en-US" sz="1800" dirty="0" smtClean="0"/>
              <a:t> </a:t>
            </a:r>
            <a:r>
              <a:rPr lang="en-US" sz="1800" dirty="0" err="1" smtClean="0"/>
              <a:t>E_cm</a:t>
            </a:r>
            <a:endParaRPr lang="en-US" sz="1800" dirty="0" smtClean="0"/>
          </a:p>
          <a:p>
            <a:r>
              <a:rPr lang="en-US" sz="1800" dirty="0" smtClean="0"/>
              <a:t>1312 bunches</a:t>
            </a:r>
            <a:endParaRPr lang="en-US" sz="1800" dirty="0"/>
          </a:p>
        </p:txBody>
      </p:sp>
      <p:sp>
        <p:nvSpPr>
          <p:cNvPr id="15" name="Right Arrow 14"/>
          <p:cNvSpPr/>
          <p:nvPr/>
        </p:nvSpPr>
        <p:spPr bwMode="auto">
          <a:xfrm>
            <a:off x="2301720" y="5628283"/>
            <a:ext cx="2270281" cy="709447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0" dirty="0" smtClean="0"/>
              <a:t>Beam intensity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6" name="Right Arrow 15"/>
          <p:cNvSpPr/>
          <p:nvPr/>
        </p:nvSpPr>
        <p:spPr bwMode="auto">
          <a:xfrm rot="16200000">
            <a:off x="7622604" y="4151468"/>
            <a:ext cx="2270281" cy="709447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0" dirty="0" err="1" smtClean="0"/>
              <a:t>E_cm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7" name="Right Arrow 16"/>
          <p:cNvSpPr/>
          <p:nvPr/>
        </p:nvSpPr>
        <p:spPr bwMode="auto">
          <a:xfrm>
            <a:off x="0" y="3875621"/>
            <a:ext cx="2270281" cy="709447"/>
          </a:xfrm>
          <a:prstGeom prst="right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0" dirty="0" smtClean="0"/>
              <a:t>Design Baseline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631328" y="4995000"/>
            <a:ext cx="1774845" cy="646331"/>
          </a:xfrm>
          <a:prstGeom prst="rect">
            <a:avLst/>
          </a:prstGeom>
          <a:solidFill>
            <a:srgbClr val="DF692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/>
              <a:t>250 </a:t>
            </a:r>
            <a:r>
              <a:rPr lang="en-US" sz="1800" dirty="0" err="1" smtClean="0"/>
              <a:t>GeV</a:t>
            </a:r>
            <a:r>
              <a:rPr lang="en-US" sz="1800" dirty="0" smtClean="0"/>
              <a:t> </a:t>
            </a:r>
            <a:r>
              <a:rPr lang="en-US" sz="1800" dirty="0" err="1" smtClean="0"/>
              <a:t>E_cm</a:t>
            </a:r>
            <a:endParaRPr lang="en-US" sz="1800" dirty="0" smtClean="0"/>
          </a:p>
          <a:p>
            <a:r>
              <a:rPr lang="en-US" sz="1800" dirty="0" smtClean="0"/>
              <a:t>5240 bunches</a:t>
            </a:r>
            <a:endParaRPr lang="en-US" sz="1800" dirty="0"/>
          </a:p>
        </p:txBody>
      </p:sp>
      <p:sp>
        <p:nvSpPr>
          <p:cNvPr id="20" name="Right Arrow 19"/>
          <p:cNvSpPr/>
          <p:nvPr/>
        </p:nvSpPr>
        <p:spPr bwMode="auto">
          <a:xfrm>
            <a:off x="6521364" y="717979"/>
            <a:ext cx="2331322" cy="1501346"/>
          </a:xfrm>
          <a:prstGeom prst="rightArrow">
            <a:avLst>
              <a:gd name="adj1" fmla="val 50000"/>
              <a:gd name="adj2" fmla="val 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Assume 30% improved efficiency; new ring may</a:t>
            </a:r>
            <a:r>
              <a:rPr kumimoji="0" lang="en-US" sz="11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 be required.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  Assume similar improvement in beam size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270281" y="2525069"/>
            <a:ext cx="1903085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/>
              <a:t>1000 </a:t>
            </a:r>
            <a:r>
              <a:rPr lang="en-US" sz="1800" dirty="0" err="1" smtClean="0"/>
              <a:t>GeV</a:t>
            </a:r>
            <a:r>
              <a:rPr lang="en-US" sz="1800" dirty="0" smtClean="0"/>
              <a:t> </a:t>
            </a:r>
            <a:r>
              <a:rPr lang="en-US" sz="1800" dirty="0" err="1" smtClean="0"/>
              <a:t>E_cm</a:t>
            </a:r>
            <a:endParaRPr lang="en-US" sz="1800" dirty="0" smtClean="0"/>
          </a:p>
          <a:p>
            <a:r>
              <a:rPr lang="en-US" sz="1800" dirty="0" smtClean="0"/>
              <a:t>1312 bunches</a:t>
            </a:r>
            <a:endParaRPr lang="en-US" sz="1800" dirty="0"/>
          </a:p>
        </p:txBody>
      </p:sp>
      <p:sp>
        <p:nvSpPr>
          <p:cNvPr id="22" name="TextBox 21"/>
          <p:cNvSpPr txBox="1"/>
          <p:nvPr/>
        </p:nvSpPr>
        <p:spPr>
          <a:xfrm>
            <a:off x="2296532" y="1143905"/>
            <a:ext cx="1903085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/>
              <a:t>1500 GeV </a:t>
            </a:r>
            <a:r>
              <a:rPr lang="en-US" sz="1800" dirty="0" err="1" smtClean="0"/>
              <a:t>E_cm</a:t>
            </a:r>
            <a:endParaRPr lang="en-US" sz="1800" dirty="0" smtClean="0"/>
          </a:p>
          <a:p>
            <a:r>
              <a:rPr lang="en-US" sz="1800" dirty="0" smtClean="0"/>
              <a:t>1312 bunches</a:t>
            </a:r>
            <a:endParaRPr lang="en-US" sz="1800" dirty="0"/>
          </a:p>
        </p:txBody>
      </p:sp>
      <p:sp>
        <p:nvSpPr>
          <p:cNvPr id="25" name="Freeform 24"/>
          <p:cNvSpPr/>
          <p:nvPr/>
        </p:nvSpPr>
        <p:spPr bwMode="auto">
          <a:xfrm>
            <a:off x="2020243" y="2161953"/>
            <a:ext cx="4866332" cy="3610197"/>
          </a:xfrm>
          <a:custGeom>
            <a:avLst/>
            <a:gdLst>
              <a:gd name="connsiteX0" fmla="*/ 2294582 w 4866332"/>
              <a:gd name="connsiteY0" fmla="*/ 314547 h 3610197"/>
              <a:gd name="connsiteX1" fmla="*/ 2380307 w 4866332"/>
              <a:gd name="connsiteY1" fmla="*/ 238347 h 3610197"/>
              <a:gd name="connsiteX2" fmla="*/ 2418407 w 4866332"/>
              <a:gd name="connsiteY2" fmla="*/ 181197 h 3610197"/>
              <a:gd name="connsiteX3" fmla="*/ 2437457 w 4866332"/>
              <a:gd name="connsiteY3" fmla="*/ 152622 h 3610197"/>
              <a:gd name="connsiteX4" fmla="*/ 2446982 w 4866332"/>
              <a:gd name="connsiteY4" fmla="*/ 114522 h 3610197"/>
              <a:gd name="connsiteX5" fmla="*/ 2475557 w 4866332"/>
              <a:gd name="connsiteY5" fmla="*/ 104997 h 3610197"/>
              <a:gd name="connsiteX6" fmla="*/ 2504132 w 4866332"/>
              <a:gd name="connsiteY6" fmla="*/ 85947 h 3610197"/>
              <a:gd name="connsiteX7" fmla="*/ 2532707 w 4866332"/>
              <a:gd name="connsiteY7" fmla="*/ 57372 h 3610197"/>
              <a:gd name="connsiteX8" fmla="*/ 2570807 w 4866332"/>
              <a:gd name="connsiteY8" fmla="*/ 47847 h 3610197"/>
              <a:gd name="connsiteX9" fmla="*/ 2647007 w 4866332"/>
              <a:gd name="connsiteY9" fmla="*/ 28797 h 3610197"/>
              <a:gd name="connsiteX10" fmla="*/ 2808932 w 4866332"/>
              <a:gd name="connsiteY10" fmla="*/ 19272 h 3610197"/>
              <a:gd name="connsiteX11" fmla="*/ 2847032 w 4866332"/>
              <a:gd name="connsiteY11" fmla="*/ 9747 h 3610197"/>
              <a:gd name="connsiteX12" fmla="*/ 3247082 w 4866332"/>
              <a:gd name="connsiteY12" fmla="*/ 9747 h 3610197"/>
              <a:gd name="connsiteX13" fmla="*/ 3361382 w 4866332"/>
              <a:gd name="connsiteY13" fmla="*/ 19272 h 3610197"/>
              <a:gd name="connsiteX14" fmla="*/ 3628082 w 4866332"/>
              <a:gd name="connsiteY14" fmla="*/ 28797 h 3610197"/>
              <a:gd name="connsiteX15" fmla="*/ 3713807 w 4866332"/>
              <a:gd name="connsiteY15" fmla="*/ 57372 h 3610197"/>
              <a:gd name="connsiteX16" fmla="*/ 3770957 w 4866332"/>
              <a:gd name="connsiteY16" fmla="*/ 66897 h 3610197"/>
              <a:gd name="connsiteX17" fmla="*/ 3837632 w 4866332"/>
              <a:gd name="connsiteY17" fmla="*/ 95472 h 3610197"/>
              <a:gd name="connsiteX18" fmla="*/ 3866207 w 4866332"/>
              <a:gd name="connsiteY18" fmla="*/ 104997 h 3610197"/>
              <a:gd name="connsiteX19" fmla="*/ 3951932 w 4866332"/>
              <a:gd name="connsiteY19" fmla="*/ 133572 h 3610197"/>
              <a:gd name="connsiteX20" fmla="*/ 4104332 w 4866332"/>
              <a:gd name="connsiteY20" fmla="*/ 143097 h 3610197"/>
              <a:gd name="connsiteX21" fmla="*/ 4161482 w 4866332"/>
              <a:gd name="connsiteY21" fmla="*/ 162147 h 3610197"/>
              <a:gd name="connsiteX22" fmla="*/ 4199582 w 4866332"/>
              <a:gd name="connsiteY22" fmla="*/ 171672 h 3610197"/>
              <a:gd name="connsiteX23" fmla="*/ 4237682 w 4866332"/>
              <a:gd name="connsiteY23" fmla="*/ 190722 h 3610197"/>
              <a:gd name="connsiteX24" fmla="*/ 4266257 w 4866332"/>
              <a:gd name="connsiteY24" fmla="*/ 209772 h 3610197"/>
              <a:gd name="connsiteX25" fmla="*/ 4304357 w 4866332"/>
              <a:gd name="connsiteY25" fmla="*/ 219297 h 3610197"/>
              <a:gd name="connsiteX26" fmla="*/ 4342457 w 4866332"/>
              <a:gd name="connsiteY26" fmla="*/ 238347 h 3610197"/>
              <a:gd name="connsiteX27" fmla="*/ 4399607 w 4866332"/>
              <a:gd name="connsiteY27" fmla="*/ 257397 h 3610197"/>
              <a:gd name="connsiteX28" fmla="*/ 4428182 w 4866332"/>
              <a:gd name="connsiteY28" fmla="*/ 276447 h 3610197"/>
              <a:gd name="connsiteX29" fmla="*/ 4494857 w 4866332"/>
              <a:gd name="connsiteY29" fmla="*/ 314547 h 3610197"/>
              <a:gd name="connsiteX30" fmla="*/ 4513907 w 4866332"/>
              <a:gd name="connsiteY30" fmla="*/ 352647 h 3610197"/>
              <a:gd name="connsiteX31" fmla="*/ 4532957 w 4866332"/>
              <a:gd name="connsiteY31" fmla="*/ 381222 h 3610197"/>
              <a:gd name="connsiteX32" fmla="*/ 4542482 w 4866332"/>
              <a:gd name="connsiteY32" fmla="*/ 409797 h 3610197"/>
              <a:gd name="connsiteX33" fmla="*/ 4580582 w 4866332"/>
              <a:gd name="connsiteY33" fmla="*/ 457422 h 3610197"/>
              <a:gd name="connsiteX34" fmla="*/ 4609157 w 4866332"/>
              <a:gd name="connsiteY34" fmla="*/ 485997 h 3610197"/>
              <a:gd name="connsiteX35" fmla="*/ 4628207 w 4866332"/>
              <a:gd name="connsiteY35" fmla="*/ 524097 h 3610197"/>
              <a:gd name="connsiteX36" fmla="*/ 4685357 w 4866332"/>
              <a:gd name="connsiteY36" fmla="*/ 609822 h 3610197"/>
              <a:gd name="connsiteX37" fmla="*/ 4704407 w 4866332"/>
              <a:gd name="connsiteY37" fmla="*/ 638397 h 3610197"/>
              <a:gd name="connsiteX38" fmla="*/ 4723457 w 4866332"/>
              <a:gd name="connsiteY38" fmla="*/ 666972 h 3610197"/>
              <a:gd name="connsiteX39" fmla="*/ 4732982 w 4866332"/>
              <a:gd name="connsiteY39" fmla="*/ 705072 h 3610197"/>
              <a:gd name="connsiteX40" fmla="*/ 4752032 w 4866332"/>
              <a:gd name="connsiteY40" fmla="*/ 733647 h 3610197"/>
              <a:gd name="connsiteX41" fmla="*/ 4761557 w 4866332"/>
              <a:gd name="connsiteY41" fmla="*/ 762222 h 3610197"/>
              <a:gd name="connsiteX42" fmla="*/ 4790132 w 4866332"/>
              <a:gd name="connsiteY42" fmla="*/ 819372 h 3610197"/>
              <a:gd name="connsiteX43" fmla="*/ 4809182 w 4866332"/>
              <a:gd name="connsiteY43" fmla="*/ 924147 h 3610197"/>
              <a:gd name="connsiteX44" fmla="*/ 4828232 w 4866332"/>
              <a:gd name="connsiteY44" fmla="*/ 981297 h 3610197"/>
              <a:gd name="connsiteX45" fmla="*/ 4837757 w 4866332"/>
              <a:gd name="connsiteY45" fmla="*/ 1009872 h 3610197"/>
              <a:gd name="connsiteX46" fmla="*/ 4847282 w 4866332"/>
              <a:gd name="connsiteY46" fmla="*/ 1057497 h 3610197"/>
              <a:gd name="connsiteX47" fmla="*/ 4856807 w 4866332"/>
              <a:gd name="connsiteY47" fmla="*/ 1086072 h 3610197"/>
              <a:gd name="connsiteX48" fmla="*/ 4866332 w 4866332"/>
              <a:gd name="connsiteY48" fmla="*/ 1124172 h 3610197"/>
              <a:gd name="connsiteX49" fmla="*/ 4856807 w 4866332"/>
              <a:gd name="connsiteY49" fmla="*/ 1352772 h 3610197"/>
              <a:gd name="connsiteX50" fmla="*/ 4847282 w 4866332"/>
              <a:gd name="connsiteY50" fmla="*/ 1381347 h 3610197"/>
              <a:gd name="connsiteX51" fmla="*/ 4818707 w 4866332"/>
              <a:gd name="connsiteY51" fmla="*/ 1400397 h 3610197"/>
              <a:gd name="connsiteX52" fmla="*/ 4818707 w 4866332"/>
              <a:gd name="connsiteY52" fmla="*/ 1514697 h 3610197"/>
              <a:gd name="connsiteX53" fmla="*/ 4799657 w 4866332"/>
              <a:gd name="connsiteY53" fmla="*/ 1733772 h 3610197"/>
              <a:gd name="connsiteX54" fmla="*/ 4780607 w 4866332"/>
              <a:gd name="connsiteY54" fmla="*/ 1838547 h 3610197"/>
              <a:gd name="connsiteX55" fmla="*/ 4752032 w 4866332"/>
              <a:gd name="connsiteY55" fmla="*/ 1981422 h 3610197"/>
              <a:gd name="connsiteX56" fmla="*/ 4694882 w 4866332"/>
              <a:gd name="connsiteY56" fmla="*/ 2095722 h 3610197"/>
              <a:gd name="connsiteX57" fmla="*/ 4675832 w 4866332"/>
              <a:gd name="connsiteY57" fmla="*/ 2133822 h 3610197"/>
              <a:gd name="connsiteX58" fmla="*/ 4647257 w 4866332"/>
              <a:gd name="connsiteY58" fmla="*/ 2219547 h 3610197"/>
              <a:gd name="connsiteX59" fmla="*/ 4637732 w 4866332"/>
              <a:gd name="connsiteY59" fmla="*/ 2248122 h 3610197"/>
              <a:gd name="connsiteX60" fmla="*/ 4571057 w 4866332"/>
              <a:gd name="connsiteY60" fmla="*/ 2333847 h 3610197"/>
              <a:gd name="connsiteX61" fmla="*/ 4561532 w 4866332"/>
              <a:gd name="connsiteY61" fmla="*/ 2362422 h 3610197"/>
              <a:gd name="connsiteX62" fmla="*/ 4504382 w 4866332"/>
              <a:gd name="connsiteY62" fmla="*/ 2410047 h 3610197"/>
              <a:gd name="connsiteX63" fmla="*/ 4447232 w 4866332"/>
              <a:gd name="connsiteY63" fmla="*/ 2457672 h 3610197"/>
              <a:gd name="connsiteX64" fmla="*/ 4371032 w 4866332"/>
              <a:gd name="connsiteY64" fmla="*/ 2514822 h 3610197"/>
              <a:gd name="connsiteX65" fmla="*/ 4342457 w 4866332"/>
              <a:gd name="connsiteY65" fmla="*/ 2533872 h 3610197"/>
              <a:gd name="connsiteX66" fmla="*/ 4285307 w 4866332"/>
              <a:gd name="connsiteY66" fmla="*/ 2562447 h 3610197"/>
              <a:gd name="connsiteX67" fmla="*/ 4199582 w 4866332"/>
              <a:gd name="connsiteY67" fmla="*/ 2610072 h 3610197"/>
              <a:gd name="connsiteX68" fmla="*/ 4132907 w 4866332"/>
              <a:gd name="connsiteY68" fmla="*/ 2629122 h 3610197"/>
              <a:gd name="connsiteX69" fmla="*/ 3066107 w 4866332"/>
              <a:gd name="connsiteY69" fmla="*/ 2629122 h 3610197"/>
              <a:gd name="connsiteX70" fmla="*/ 3037532 w 4866332"/>
              <a:gd name="connsiteY70" fmla="*/ 2638647 h 3610197"/>
              <a:gd name="connsiteX71" fmla="*/ 2847032 w 4866332"/>
              <a:gd name="connsiteY71" fmla="*/ 2648172 h 3610197"/>
              <a:gd name="connsiteX72" fmla="*/ 2694632 w 4866332"/>
              <a:gd name="connsiteY72" fmla="*/ 2657697 h 3610197"/>
              <a:gd name="connsiteX73" fmla="*/ 2627957 w 4866332"/>
              <a:gd name="connsiteY73" fmla="*/ 2667222 h 3610197"/>
              <a:gd name="connsiteX74" fmla="*/ 2580332 w 4866332"/>
              <a:gd name="connsiteY74" fmla="*/ 2676747 h 3610197"/>
              <a:gd name="connsiteX75" fmla="*/ 2570807 w 4866332"/>
              <a:gd name="connsiteY75" fmla="*/ 2705322 h 3610197"/>
              <a:gd name="connsiteX76" fmla="*/ 2513657 w 4866332"/>
              <a:gd name="connsiteY76" fmla="*/ 2733897 h 3610197"/>
              <a:gd name="connsiteX77" fmla="*/ 2485082 w 4866332"/>
              <a:gd name="connsiteY77" fmla="*/ 2752947 h 3610197"/>
              <a:gd name="connsiteX78" fmla="*/ 2466032 w 4866332"/>
              <a:gd name="connsiteY78" fmla="*/ 2810097 h 3610197"/>
              <a:gd name="connsiteX79" fmla="*/ 2446982 w 4866332"/>
              <a:gd name="connsiteY79" fmla="*/ 2867247 h 3610197"/>
              <a:gd name="connsiteX80" fmla="*/ 2437457 w 4866332"/>
              <a:gd name="connsiteY80" fmla="*/ 2895822 h 3610197"/>
              <a:gd name="connsiteX81" fmla="*/ 2418407 w 4866332"/>
              <a:gd name="connsiteY81" fmla="*/ 2924397 h 3610197"/>
              <a:gd name="connsiteX82" fmla="*/ 2408882 w 4866332"/>
              <a:gd name="connsiteY82" fmla="*/ 2962497 h 3610197"/>
              <a:gd name="connsiteX83" fmla="*/ 2389832 w 4866332"/>
              <a:gd name="connsiteY83" fmla="*/ 3019647 h 3610197"/>
              <a:gd name="connsiteX84" fmla="*/ 2351732 w 4866332"/>
              <a:gd name="connsiteY84" fmla="*/ 3143472 h 3610197"/>
              <a:gd name="connsiteX85" fmla="*/ 2323157 w 4866332"/>
              <a:gd name="connsiteY85" fmla="*/ 3162522 h 3610197"/>
              <a:gd name="connsiteX86" fmla="*/ 2304107 w 4866332"/>
              <a:gd name="connsiteY86" fmla="*/ 3210147 h 3610197"/>
              <a:gd name="connsiteX87" fmla="*/ 2246957 w 4866332"/>
              <a:gd name="connsiteY87" fmla="*/ 3248247 h 3610197"/>
              <a:gd name="connsiteX88" fmla="*/ 2170757 w 4866332"/>
              <a:gd name="connsiteY88" fmla="*/ 3305397 h 3610197"/>
              <a:gd name="connsiteX89" fmla="*/ 2142182 w 4866332"/>
              <a:gd name="connsiteY89" fmla="*/ 3324447 h 3610197"/>
              <a:gd name="connsiteX90" fmla="*/ 2104082 w 4866332"/>
              <a:gd name="connsiteY90" fmla="*/ 3410172 h 3610197"/>
              <a:gd name="connsiteX91" fmla="*/ 2094557 w 4866332"/>
              <a:gd name="connsiteY91" fmla="*/ 3457797 h 3610197"/>
              <a:gd name="connsiteX92" fmla="*/ 2065982 w 4866332"/>
              <a:gd name="connsiteY92" fmla="*/ 3486372 h 3610197"/>
              <a:gd name="connsiteX93" fmla="*/ 2056457 w 4866332"/>
              <a:gd name="connsiteY93" fmla="*/ 3514947 h 3610197"/>
              <a:gd name="connsiteX94" fmla="*/ 1989782 w 4866332"/>
              <a:gd name="connsiteY94" fmla="*/ 3591147 h 3610197"/>
              <a:gd name="connsiteX95" fmla="*/ 1932632 w 4866332"/>
              <a:gd name="connsiteY95" fmla="*/ 3610197 h 3610197"/>
              <a:gd name="connsiteX96" fmla="*/ 1646882 w 4866332"/>
              <a:gd name="connsiteY96" fmla="*/ 3600672 h 3610197"/>
              <a:gd name="connsiteX97" fmla="*/ 1551632 w 4866332"/>
              <a:gd name="connsiteY97" fmla="*/ 3581622 h 3610197"/>
              <a:gd name="connsiteX98" fmla="*/ 1456382 w 4866332"/>
              <a:gd name="connsiteY98" fmla="*/ 3572097 h 3610197"/>
              <a:gd name="connsiteX99" fmla="*/ 1161107 w 4866332"/>
              <a:gd name="connsiteY99" fmla="*/ 3553047 h 3610197"/>
              <a:gd name="connsiteX100" fmla="*/ 951557 w 4866332"/>
              <a:gd name="connsiteY100" fmla="*/ 3533997 h 3610197"/>
              <a:gd name="connsiteX101" fmla="*/ 246707 w 4866332"/>
              <a:gd name="connsiteY101" fmla="*/ 3448272 h 3610197"/>
              <a:gd name="connsiteX102" fmla="*/ 199082 w 4866332"/>
              <a:gd name="connsiteY102" fmla="*/ 3391122 h 3610197"/>
              <a:gd name="connsiteX103" fmla="*/ 132407 w 4866332"/>
              <a:gd name="connsiteY103" fmla="*/ 3343497 h 3610197"/>
              <a:gd name="connsiteX104" fmla="*/ 113357 w 4866332"/>
              <a:gd name="connsiteY104" fmla="*/ 3314922 h 3610197"/>
              <a:gd name="connsiteX105" fmla="*/ 56207 w 4866332"/>
              <a:gd name="connsiteY105" fmla="*/ 3267297 h 3610197"/>
              <a:gd name="connsiteX106" fmla="*/ 18107 w 4866332"/>
              <a:gd name="connsiteY106" fmla="*/ 3210147 h 3610197"/>
              <a:gd name="connsiteX107" fmla="*/ 27632 w 4866332"/>
              <a:gd name="connsiteY107" fmla="*/ 2895822 h 3610197"/>
              <a:gd name="connsiteX108" fmla="*/ 46682 w 4866332"/>
              <a:gd name="connsiteY108" fmla="*/ 2829147 h 3610197"/>
              <a:gd name="connsiteX109" fmla="*/ 75257 w 4866332"/>
              <a:gd name="connsiteY109" fmla="*/ 2629122 h 3610197"/>
              <a:gd name="connsiteX110" fmla="*/ 84782 w 4866332"/>
              <a:gd name="connsiteY110" fmla="*/ 2600547 h 3610197"/>
              <a:gd name="connsiteX111" fmla="*/ 94307 w 4866332"/>
              <a:gd name="connsiteY111" fmla="*/ 2552922 h 3610197"/>
              <a:gd name="connsiteX112" fmla="*/ 113357 w 4866332"/>
              <a:gd name="connsiteY112" fmla="*/ 2467197 h 3610197"/>
              <a:gd name="connsiteX113" fmla="*/ 122882 w 4866332"/>
              <a:gd name="connsiteY113" fmla="*/ 2352897 h 3610197"/>
              <a:gd name="connsiteX114" fmla="*/ 151457 w 4866332"/>
              <a:gd name="connsiteY114" fmla="*/ 2029047 h 3610197"/>
              <a:gd name="connsiteX115" fmla="*/ 160982 w 4866332"/>
              <a:gd name="connsiteY115" fmla="*/ 2000472 h 3610197"/>
              <a:gd name="connsiteX116" fmla="*/ 180032 w 4866332"/>
              <a:gd name="connsiteY116" fmla="*/ 1743297 h 3610197"/>
              <a:gd name="connsiteX117" fmla="*/ 189557 w 4866332"/>
              <a:gd name="connsiteY117" fmla="*/ 1714722 h 3610197"/>
              <a:gd name="connsiteX118" fmla="*/ 218132 w 4866332"/>
              <a:gd name="connsiteY118" fmla="*/ 1676622 h 3610197"/>
              <a:gd name="connsiteX119" fmla="*/ 256232 w 4866332"/>
              <a:gd name="connsiteY119" fmla="*/ 1648047 h 3610197"/>
              <a:gd name="connsiteX120" fmla="*/ 313382 w 4866332"/>
              <a:gd name="connsiteY120" fmla="*/ 1609947 h 3610197"/>
              <a:gd name="connsiteX121" fmla="*/ 399107 w 4866332"/>
              <a:gd name="connsiteY121" fmla="*/ 1562322 h 3610197"/>
              <a:gd name="connsiteX122" fmla="*/ 437207 w 4866332"/>
              <a:gd name="connsiteY122" fmla="*/ 1543272 h 3610197"/>
              <a:gd name="connsiteX123" fmla="*/ 494357 w 4866332"/>
              <a:gd name="connsiteY123" fmla="*/ 1533747 h 3610197"/>
              <a:gd name="connsiteX124" fmla="*/ 522932 w 4866332"/>
              <a:gd name="connsiteY124" fmla="*/ 1524222 h 3610197"/>
              <a:gd name="connsiteX125" fmla="*/ 599132 w 4866332"/>
              <a:gd name="connsiteY125" fmla="*/ 1495647 h 3610197"/>
              <a:gd name="connsiteX126" fmla="*/ 894407 w 4866332"/>
              <a:gd name="connsiteY126" fmla="*/ 1457547 h 3610197"/>
              <a:gd name="connsiteX127" fmla="*/ 1237307 w 4866332"/>
              <a:gd name="connsiteY127" fmla="*/ 1467072 h 3610197"/>
              <a:gd name="connsiteX128" fmla="*/ 1265882 w 4866332"/>
              <a:gd name="connsiteY128" fmla="*/ 1476597 h 3610197"/>
              <a:gd name="connsiteX129" fmla="*/ 1303982 w 4866332"/>
              <a:gd name="connsiteY129" fmla="*/ 1486122 h 3610197"/>
              <a:gd name="connsiteX130" fmla="*/ 1856432 w 4866332"/>
              <a:gd name="connsiteY130" fmla="*/ 1476597 h 3610197"/>
              <a:gd name="connsiteX131" fmla="*/ 1970732 w 4866332"/>
              <a:gd name="connsiteY131" fmla="*/ 1457547 h 3610197"/>
              <a:gd name="connsiteX132" fmla="*/ 2008832 w 4866332"/>
              <a:gd name="connsiteY132" fmla="*/ 1438497 h 3610197"/>
              <a:gd name="connsiteX133" fmla="*/ 2065982 w 4866332"/>
              <a:gd name="connsiteY133" fmla="*/ 1390872 h 3610197"/>
              <a:gd name="connsiteX134" fmla="*/ 2113607 w 4866332"/>
              <a:gd name="connsiteY134" fmla="*/ 1352772 h 3610197"/>
              <a:gd name="connsiteX135" fmla="*/ 2132657 w 4866332"/>
              <a:gd name="connsiteY135" fmla="*/ 1324197 h 3610197"/>
              <a:gd name="connsiteX136" fmla="*/ 2189807 w 4866332"/>
              <a:gd name="connsiteY136" fmla="*/ 1286097 h 3610197"/>
              <a:gd name="connsiteX137" fmla="*/ 2199332 w 4866332"/>
              <a:gd name="connsiteY137" fmla="*/ 1257522 h 3610197"/>
              <a:gd name="connsiteX138" fmla="*/ 2246957 w 4866332"/>
              <a:gd name="connsiteY138" fmla="*/ 1190847 h 3610197"/>
              <a:gd name="connsiteX139" fmla="*/ 2285057 w 4866332"/>
              <a:gd name="connsiteY139" fmla="*/ 1105122 h 3610197"/>
              <a:gd name="connsiteX140" fmla="*/ 2294582 w 4866332"/>
              <a:gd name="connsiteY140" fmla="*/ 1076547 h 3610197"/>
              <a:gd name="connsiteX141" fmla="*/ 2313632 w 4866332"/>
              <a:gd name="connsiteY141" fmla="*/ 1000347 h 3610197"/>
              <a:gd name="connsiteX142" fmla="*/ 2342207 w 4866332"/>
              <a:gd name="connsiteY142" fmla="*/ 914622 h 3610197"/>
              <a:gd name="connsiteX143" fmla="*/ 2361257 w 4866332"/>
              <a:gd name="connsiteY143" fmla="*/ 828897 h 3610197"/>
              <a:gd name="connsiteX144" fmla="*/ 2380307 w 4866332"/>
              <a:gd name="connsiteY144" fmla="*/ 771747 h 3610197"/>
              <a:gd name="connsiteX145" fmla="*/ 2389832 w 4866332"/>
              <a:gd name="connsiteY145" fmla="*/ 695547 h 3610197"/>
              <a:gd name="connsiteX146" fmla="*/ 2408882 w 4866332"/>
              <a:gd name="connsiteY146" fmla="*/ 609822 h 3610197"/>
              <a:gd name="connsiteX147" fmla="*/ 2389832 w 4866332"/>
              <a:gd name="connsiteY147" fmla="*/ 390747 h 3610197"/>
              <a:gd name="connsiteX148" fmla="*/ 2380307 w 4866332"/>
              <a:gd name="connsiteY148" fmla="*/ 352647 h 3610197"/>
              <a:gd name="connsiteX149" fmla="*/ 2351732 w 4866332"/>
              <a:gd name="connsiteY149" fmla="*/ 295497 h 3610197"/>
              <a:gd name="connsiteX150" fmla="*/ 2351732 w 4866332"/>
              <a:gd name="connsiteY150" fmla="*/ 257397 h 3610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</a:cxnLst>
            <a:rect l="l" t="t" r="r" b="b"/>
            <a:pathLst>
              <a:path w="4866332" h="3610197">
                <a:moveTo>
                  <a:pt x="2294582" y="314547"/>
                </a:moveTo>
                <a:cubicBezTo>
                  <a:pt x="2323233" y="291626"/>
                  <a:pt x="2356985" y="267500"/>
                  <a:pt x="2380307" y="238347"/>
                </a:cubicBezTo>
                <a:cubicBezTo>
                  <a:pt x="2394610" y="220469"/>
                  <a:pt x="2405707" y="200247"/>
                  <a:pt x="2418407" y="181197"/>
                </a:cubicBezTo>
                <a:lnTo>
                  <a:pt x="2437457" y="152622"/>
                </a:lnTo>
                <a:cubicBezTo>
                  <a:pt x="2440632" y="139922"/>
                  <a:pt x="2438804" y="124744"/>
                  <a:pt x="2446982" y="114522"/>
                </a:cubicBezTo>
                <a:cubicBezTo>
                  <a:pt x="2453254" y="106682"/>
                  <a:pt x="2466577" y="109487"/>
                  <a:pt x="2475557" y="104997"/>
                </a:cubicBezTo>
                <a:cubicBezTo>
                  <a:pt x="2485796" y="99877"/>
                  <a:pt x="2495338" y="93276"/>
                  <a:pt x="2504132" y="85947"/>
                </a:cubicBezTo>
                <a:cubicBezTo>
                  <a:pt x="2514480" y="77323"/>
                  <a:pt x="2521011" y="64055"/>
                  <a:pt x="2532707" y="57372"/>
                </a:cubicBezTo>
                <a:cubicBezTo>
                  <a:pt x="2544073" y="50877"/>
                  <a:pt x="2558220" y="51443"/>
                  <a:pt x="2570807" y="47847"/>
                </a:cubicBezTo>
                <a:cubicBezTo>
                  <a:pt x="2605521" y="37929"/>
                  <a:pt x="2604403" y="32670"/>
                  <a:pt x="2647007" y="28797"/>
                </a:cubicBezTo>
                <a:cubicBezTo>
                  <a:pt x="2700853" y="23902"/>
                  <a:pt x="2754957" y="22447"/>
                  <a:pt x="2808932" y="19272"/>
                </a:cubicBezTo>
                <a:cubicBezTo>
                  <a:pt x="2821632" y="16097"/>
                  <a:pt x="2834021" y="11193"/>
                  <a:pt x="2847032" y="9747"/>
                </a:cubicBezTo>
                <a:cubicBezTo>
                  <a:pt x="3009091" y="-8260"/>
                  <a:pt x="3055662" y="2911"/>
                  <a:pt x="3247082" y="9747"/>
                </a:cubicBezTo>
                <a:cubicBezTo>
                  <a:pt x="3285182" y="12922"/>
                  <a:pt x="3323198" y="17363"/>
                  <a:pt x="3361382" y="19272"/>
                </a:cubicBezTo>
                <a:cubicBezTo>
                  <a:pt x="3450228" y="23714"/>
                  <a:pt x="3539641" y="19236"/>
                  <a:pt x="3628082" y="28797"/>
                </a:cubicBezTo>
                <a:cubicBezTo>
                  <a:pt x="3658028" y="32034"/>
                  <a:pt x="3685232" y="47847"/>
                  <a:pt x="3713807" y="57372"/>
                </a:cubicBezTo>
                <a:cubicBezTo>
                  <a:pt x="3732129" y="63479"/>
                  <a:pt x="3751907" y="63722"/>
                  <a:pt x="3770957" y="66897"/>
                </a:cubicBezTo>
                <a:cubicBezTo>
                  <a:pt x="3837970" y="89235"/>
                  <a:pt x="3755242" y="60162"/>
                  <a:pt x="3837632" y="95472"/>
                </a:cubicBezTo>
                <a:cubicBezTo>
                  <a:pt x="3846860" y="99427"/>
                  <a:pt x="3856806" y="101472"/>
                  <a:pt x="3866207" y="104997"/>
                </a:cubicBezTo>
                <a:cubicBezTo>
                  <a:pt x="3892461" y="114842"/>
                  <a:pt x="3922913" y="130670"/>
                  <a:pt x="3951932" y="133572"/>
                </a:cubicBezTo>
                <a:cubicBezTo>
                  <a:pt x="4002579" y="138637"/>
                  <a:pt x="4053532" y="139922"/>
                  <a:pt x="4104332" y="143097"/>
                </a:cubicBezTo>
                <a:cubicBezTo>
                  <a:pt x="4123382" y="149447"/>
                  <a:pt x="4142248" y="156377"/>
                  <a:pt x="4161482" y="162147"/>
                </a:cubicBezTo>
                <a:cubicBezTo>
                  <a:pt x="4174021" y="165909"/>
                  <a:pt x="4187325" y="167075"/>
                  <a:pt x="4199582" y="171672"/>
                </a:cubicBezTo>
                <a:cubicBezTo>
                  <a:pt x="4212877" y="176658"/>
                  <a:pt x="4225354" y="183677"/>
                  <a:pt x="4237682" y="190722"/>
                </a:cubicBezTo>
                <a:cubicBezTo>
                  <a:pt x="4247621" y="196402"/>
                  <a:pt x="4255735" y="205263"/>
                  <a:pt x="4266257" y="209772"/>
                </a:cubicBezTo>
                <a:cubicBezTo>
                  <a:pt x="4278289" y="214929"/>
                  <a:pt x="4292100" y="214700"/>
                  <a:pt x="4304357" y="219297"/>
                </a:cubicBezTo>
                <a:cubicBezTo>
                  <a:pt x="4317652" y="224283"/>
                  <a:pt x="4329274" y="233074"/>
                  <a:pt x="4342457" y="238347"/>
                </a:cubicBezTo>
                <a:cubicBezTo>
                  <a:pt x="4361101" y="245805"/>
                  <a:pt x="4399607" y="257397"/>
                  <a:pt x="4399607" y="257397"/>
                </a:cubicBezTo>
                <a:cubicBezTo>
                  <a:pt x="4409132" y="263747"/>
                  <a:pt x="4418243" y="270767"/>
                  <a:pt x="4428182" y="276447"/>
                </a:cubicBezTo>
                <a:cubicBezTo>
                  <a:pt x="4512775" y="324786"/>
                  <a:pt x="4425239" y="268135"/>
                  <a:pt x="4494857" y="314547"/>
                </a:cubicBezTo>
                <a:cubicBezTo>
                  <a:pt x="4501207" y="327247"/>
                  <a:pt x="4506862" y="340319"/>
                  <a:pt x="4513907" y="352647"/>
                </a:cubicBezTo>
                <a:cubicBezTo>
                  <a:pt x="4519587" y="362586"/>
                  <a:pt x="4527837" y="370983"/>
                  <a:pt x="4532957" y="381222"/>
                </a:cubicBezTo>
                <a:cubicBezTo>
                  <a:pt x="4537447" y="390202"/>
                  <a:pt x="4537161" y="401283"/>
                  <a:pt x="4542482" y="409797"/>
                </a:cubicBezTo>
                <a:cubicBezTo>
                  <a:pt x="4553257" y="427037"/>
                  <a:pt x="4567195" y="442122"/>
                  <a:pt x="4580582" y="457422"/>
                </a:cubicBezTo>
                <a:cubicBezTo>
                  <a:pt x="4589452" y="467559"/>
                  <a:pt x="4601327" y="475036"/>
                  <a:pt x="4609157" y="485997"/>
                </a:cubicBezTo>
                <a:cubicBezTo>
                  <a:pt x="4617410" y="497551"/>
                  <a:pt x="4620902" y="511921"/>
                  <a:pt x="4628207" y="524097"/>
                </a:cubicBezTo>
                <a:lnTo>
                  <a:pt x="4685357" y="609822"/>
                </a:lnTo>
                <a:lnTo>
                  <a:pt x="4704407" y="638397"/>
                </a:lnTo>
                <a:lnTo>
                  <a:pt x="4723457" y="666972"/>
                </a:lnTo>
                <a:cubicBezTo>
                  <a:pt x="4726632" y="679672"/>
                  <a:pt x="4727825" y="693040"/>
                  <a:pt x="4732982" y="705072"/>
                </a:cubicBezTo>
                <a:cubicBezTo>
                  <a:pt x="4737491" y="715594"/>
                  <a:pt x="4746912" y="723408"/>
                  <a:pt x="4752032" y="733647"/>
                </a:cubicBezTo>
                <a:cubicBezTo>
                  <a:pt x="4756522" y="742627"/>
                  <a:pt x="4757067" y="753242"/>
                  <a:pt x="4761557" y="762222"/>
                </a:cubicBezTo>
                <a:cubicBezTo>
                  <a:pt x="4798486" y="836080"/>
                  <a:pt x="4766191" y="747548"/>
                  <a:pt x="4790132" y="819372"/>
                </a:cubicBezTo>
                <a:cubicBezTo>
                  <a:pt x="4796840" y="866331"/>
                  <a:pt x="4796934" y="883320"/>
                  <a:pt x="4809182" y="924147"/>
                </a:cubicBezTo>
                <a:cubicBezTo>
                  <a:pt x="4814952" y="943381"/>
                  <a:pt x="4821882" y="962247"/>
                  <a:pt x="4828232" y="981297"/>
                </a:cubicBezTo>
                <a:cubicBezTo>
                  <a:pt x="4831407" y="990822"/>
                  <a:pt x="4835788" y="1000027"/>
                  <a:pt x="4837757" y="1009872"/>
                </a:cubicBezTo>
                <a:cubicBezTo>
                  <a:pt x="4840932" y="1025747"/>
                  <a:pt x="4843355" y="1041791"/>
                  <a:pt x="4847282" y="1057497"/>
                </a:cubicBezTo>
                <a:cubicBezTo>
                  <a:pt x="4849717" y="1067237"/>
                  <a:pt x="4854049" y="1076418"/>
                  <a:pt x="4856807" y="1086072"/>
                </a:cubicBezTo>
                <a:cubicBezTo>
                  <a:pt x="4860403" y="1098659"/>
                  <a:pt x="4863157" y="1111472"/>
                  <a:pt x="4866332" y="1124172"/>
                </a:cubicBezTo>
                <a:cubicBezTo>
                  <a:pt x="4863157" y="1200372"/>
                  <a:pt x="4862441" y="1276714"/>
                  <a:pt x="4856807" y="1352772"/>
                </a:cubicBezTo>
                <a:cubicBezTo>
                  <a:pt x="4856065" y="1362785"/>
                  <a:pt x="4853554" y="1373507"/>
                  <a:pt x="4847282" y="1381347"/>
                </a:cubicBezTo>
                <a:cubicBezTo>
                  <a:pt x="4840131" y="1390286"/>
                  <a:pt x="4828232" y="1394047"/>
                  <a:pt x="4818707" y="1400397"/>
                </a:cubicBezTo>
                <a:cubicBezTo>
                  <a:pt x="4794840" y="1471998"/>
                  <a:pt x="4823107" y="1373891"/>
                  <a:pt x="4818707" y="1514697"/>
                </a:cubicBezTo>
                <a:cubicBezTo>
                  <a:pt x="4816417" y="1587962"/>
                  <a:pt x="4806718" y="1660812"/>
                  <a:pt x="4799657" y="1733772"/>
                </a:cubicBezTo>
                <a:cubicBezTo>
                  <a:pt x="4792314" y="1809654"/>
                  <a:pt x="4796883" y="1789720"/>
                  <a:pt x="4780607" y="1838547"/>
                </a:cubicBezTo>
                <a:cubicBezTo>
                  <a:pt x="4768864" y="1944230"/>
                  <a:pt x="4780174" y="1896997"/>
                  <a:pt x="4752032" y="1981422"/>
                </a:cubicBezTo>
                <a:lnTo>
                  <a:pt x="4694882" y="2095722"/>
                </a:lnTo>
                <a:cubicBezTo>
                  <a:pt x="4688532" y="2108422"/>
                  <a:pt x="4680322" y="2120352"/>
                  <a:pt x="4675832" y="2133822"/>
                </a:cubicBezTo>
                <a:lnTo>
                  <a:pt x="4647257" y="2219547"/>
                </a:lnTo>
                <a:cubicBezTo>
                  <a:pt x="4644082" y="2229072"/>
                  <a:pt x="4644832" y="2241022"/>
                  <a:pt x="4637732" y="2248122"/>
                </a:cubicBezTo>
                <a:cubicBezTo>
                  <a:pt x="4592968" y="2292886"/>
                  <a:pt x="4616629" y="2265489"/>
                  <a:pt x="4571057" y="2333847"/>
                </a:cubicBezTo>
                <a:cubicBezTo>
                  <a:pt x="4565488" y="2342201"/>
                  <a:pt x="4567101" y="2354068"/>
                  <a:pt x="4561532" y="2362422"/>
                </a:cubicBezTo>
                <a:cubicBezTo>
                  <a:pt x="4540661" y="2393728"/>
                  <a:pt x="4530738" y="2388083"/>
                  <a:pt x="4504382" y="2410047"/>
                </a:cubicBezTo>
                <a:cubicBezTo>
                  <a:pt x="4383338" y="2510917"/>
                  <a:pt x="4558719" y="2376591"/>
                  <a:pt x="4447232" y="2457672"/>
                </a:cubicBezTo>
                <a:cubicBezTo>
                  <a:pt x="4421555" y="2476346"/>
                  <a:pt x="4396432" y="2495772"/>
                  <a:pt x="4371032" y="2514822"/>
                </a:cubicBezTo>
                <a:cubicBezTo>
                  <a:pt x="4361874" y="2521691"/>
                  <a:pt x="4352464" y="2528313"/>
                  <a:pt x="4342457" y="2533872"/>
                </a:cubicBezTo>
                <a:cubicBezTo>
                  <a:pt x="4323839" y="2544215"/>
                  <a:pt x="4304100" y="2552424"/>
                  <a:pt x="4285307" y="2562447"/>
                </a:cubicBezTo>
                <a:cubicBezTo>
                  <a:pt x="4256464" y="2577830"/>
                  <a:pt x="4228820" y="2595453"/>
                  <a:pt x="4199582" y="2610072"/>
                </a:cubicBezTo>
                <a:cubicBezTo>
                  <a:pt x="4185917" y="2616904"/>
                  <a:pt x="4145114" y="2626070"/>
                  <a:pt x="4132907" y="2629122"/>
                </a:cubicBezTo>
                <a:cubicBezTo>
                  <a:pt x="3638352" y="2615756"/>
                  <a:pt x="3703592" y="2612776"/>
                  <a:pt x="3066107" y="2629122"/>
                </a:cubicBezTo>
                <a:cubicBezTo>
                  <a:pt x="3056070" y="2629379"/>
                  <a:pt x="3047534" y="2637777"/>
                  <a:pt x="3037532" y="2638647"/>
                </a:cubicBezTo>
                <a:cubicBezTo>
                  <a:pt x="2974192" y="2644155"/>
                  <a:pt x="2910513" y="2644645"/>
                  <a:pt x="2847032" y="2648172"/>
                </a:cubicBezTo>
                <a:lnTo>
                  <a:pt x="2694632" y="2657697"/>
                </a:lnTo>
                <a:cubicBezTo>
                  <a:pt x="2672407" y="2660872"/>
                  <a:pt x="2650102" y="2663531"/>
                  <a:pt x="2627957" y="2667222"/>
                </a:cubicBezTo>
                <a:cubicBezTo>
                  <a:pt x="2611988" y="2669884"/>
                  <a:pt x="2593802" y="2667767"/>
                  <a:pt x="2580332" y="2676747"/>
                </a:cubicBezTo>
                <a:cubicBezTo>
                  <a:pt x="2571978" y="2682316"/>
                  <a:pt x="2577079" y="2697482"/>
                  <a:pt x="2570807" y="2705322"/>
                </a:cubicBezTo>
                <a:cubicBezTo>
                  <a:pt x="2557378" y="2722108"/>
                  <a:pt x="2532481" y="2727622"/>
                  <a:pt x="2513657" y="2733897"/>
                </a:cubicBezTo>
                <a:cubicBezTo>
                  <a:pt x="2504132" y="2740247"/>
                  <a:pt x="2491149" y="2743239"/>
                  <a:pt x="2485082" y="2752947"/>
                </a:cubicBezTo>
                <a:cubicBezTo>
                  <a:pt x="2474439" y="2769975"/>
                  <a:pt x="2472382" y="2791047"/>
                  <a:pt x="2466032" y="2810097"/>
                </a:cubicBezTo>
                <a:lnTo>
                  <a:pt x="2446982" y="2867247"/>
                </a:lnTo>
                <a:cubicBezTo>
                  <a:pt x="2443807" y="2876772"/>
                  <a:pt x="2443026" y="2887468"/>
                  <a:pt x="2437457" y="2895822"/>
                </a:cubicBezTo>
                <a:lnTo>
                  <a:pt x="2418407" y="2924397"/>
                </a:lnTo>
                <a:cubicBezTo>
                  <a:pt x="2415232" y="2937097"/>
                  <a:pt x="2412644" y="2949958"/>
                  <a:pt x="2408882" y="2962497"/>
                </a:cubicBezTo>
                <a:cubicBezTo>
                  <a:pt x="2403112" y="2981731"/>
                  <a:pt x="2389832" y="3019647"/>
                  <a:pt x="2389832" y="3019647"/>
                </a:cubicBezTo>
                <a:cubicBezTo>
                  <a:pt x="2384078" y="3059928"/>
                  <a:pt x="2383513" y="3111691"/>
                  <a:pt x="2351732" y="3143472"/>
                </a:cubicBezTo>
                <a:cubicBezTo>
                  <a:pt x="2343637" y="3151567"/>
                  <a:pt x="2332682" y="3156172"/>
                  <a:pt x="2323157" y="3162522"/>
                </a:cubicBezTo>
                <a:cubicBezTo>
                  <a:pt x="2316807" y="3178397"/>
                  <a:pt x="2315466" y="3197368"/>
                  <a:pt x="2304107" y="3210147"/>
                </a:cubicBezTo>
                <a:cubicBezTo>
                  <a:pt x="2288896" y="3227259"/>
                  <a:pt x="2266007" y="3235547"/>
                  <a:pt x="2246957" y="3248247"/>
                </a:cubicBezTo>
                <a:cubicBezTo>
                  <a:pt x="2220539" y="3265859"/>
                  <a:pt x="2197175" y="3287785"/>
                  <a:pt x="2170757" y="3305397"/>
                </a:cubicBezTo>
                <a:lnTo>
                  <a:pt x="2142182" y="3324447"/>
                </a:lnTo>
                <a:cubicBezTo>
                  <a:pt x="2111993" y="3369730"/>
                  <a:pt x="2126752" y="3342162"/>
                  <a:pt x="2104082" y="3410172"/>
                </a:cubicBezTo>
                <a:cubicBezTo>
                  <a:pt x="2098962" y="3425531"/>
                  <a:pt x="2101797" y="3443317"/>
                  <a:pt x="2094557" y="3457797"/>
                </a:cubicBezTo>
                <a:cubicBezTo>
                  <a:pt x="2088533" y="3469845"/>
                  <a:pt x="2075507" y="3476847"/>
                  <a:pt x="2065982" y="3486372"/>
                </a:cubicBezTo>
                <a:cubicBezTo>
                  <a:pt x="2062807" y="3495897"/>
                  <a:pt x="2061333" y="3506170"/>
                  <a:pt x="2056457" y="3514947"/>
                </a:cubicBezTo>
                <a:cubicBezTo>
                  <a:pt x="2037459" y="3549143"/>
                  <a:pt x="2024681" y="3575636"/>
                  <a:pt x="1989782" y="3591147"/>
                </a:cubicBezTo>
                <a:cubicBezTo>
                  <a:pt x="1971432" y="3599302"/>
                  <a:pt x="1932632" y="3610197"/>
                  <a:pt x="1932632" y="3610197"/>
                </a:cubicBezTo>
                <a:cubicBezTo>
                  <a:pt x="1837382" y="3607022"/>
                  <a:pt x="1742038" y="3605958"/>
                  <a:pt x="1646882" y="3600672"/>
                </a:cubicBezTo>
                <a:cubicBezTo>
                  <a:pt x="1563084" y="3596017"/>
                  <a:pt x="1617779" y="3591072"/>
                  <a:pt x="1551632" y="3581622"/>
                </a:cubicBezTo>
                <a:cubicBezTo>
                  <a:pt x="1520044" y="3577109"/>
                  <a:pt x="1488170" y="3574861"/>
                  <a:pt x="1456382" y="3572097"/>
                </a:cubicBezTo>
                <a:cubicBezTo>
                  <a:pt x="1333288" y="3561393"/>
                  <a:pt x="1293971" y="3560428"/>
                  <a:pt x="1161107" y="3553047"/>
                </a:cubicBezTo>
                <a:cubicBezTo>
                  <a:pt x="930709" y="3520133"/>
                  <a:pt x="1364457" y="3580390"/>
                  <a:pt x="951557" y="3533997"/>
                </a:cubicBezTo>
                <a:lnTo>
                  <a:pt x="246707" y="3448272"/>
                </a:lnTo>
                <a:cubicBezTo>
                  <a:pt x="230832" y="3429222"/>
                  <a:pt x="216617" y="3408657"/>
                  <a:pt x="199082" y="3391122"/>
                </a:cubicBezTo>
                <a:cubicBezTo>
                  <a:pt x="187267" y="3379307"/>
                  <a:pt x="148632" y="3354314"/>
                  <a:pt x="132407" y="3343497"/>
                </a:cubicBezTo>
                <a:cubicBezTo>
                  <a:pt x="126057" y="3333972"/>
                  <a:pt x="121452" y="3323017"/>
                  <a:pt x="113357" y="3314922"/>
                </a:cubicBezTo>
                <a:cubicBezTo>
                  <a:pt x="58324" y="3259889"/>
                  <a:pt x="110822" y="3337516"/>
                  <a:pt x="56207" y="3267297"/>
                </a:cubicBezTo>
                <a:cubicBezTo>
                  <a:pt x="42151" y="3249225"/>
                  <a:pt x="18107" y="3210147"/>
                  <a:pt x="18107" y="3210147"/>
                </a:cubicBezTo>
                <a:cubicBezTo>
                  <a:pt x="-12605" y="3087298"/>
                  <a:pt x="-759" y="3151344"/>
                  <a:pt x="27632" y="2895822"/>
                </a:cubicBezTo>
                <a:cubicBezTo>
                  <a:pt x="30185" y="2872849"/>
                  <a:pt x="41920" y="2851766"/>
                  <a:pt x="46682" y="2829147"/>
                </a:cubicBezTo>
                <a:cubicBezTo>
                  <a:pt x="91147" y="2617940"/>
                  <a:pt x="46067" y="2804259"/>
                  <a:pt x="75257" y="2629122"/>
                </a:cubicBezTo>
                <a:cubicBezTo>
                  <a:pt x="76908" y="2619218"/>
                  <a:pt x="82347" y="2610287"/>
                  <a:pt x="84782" y="2600547"/>
                </a:cubicBezTo>
                <a:cubicBezTo>
                  <a:pt x="88709" y="2584841"/>
                  <a:pt x="91411" y="2568850"/>
                  <a:pt x="94307" y="2552922"/>
                </a:cubicBezTo>
                <a:cubicBezTo>
                  <a:pt x="107718" y="2479163"/>
                  <a:pt x="96563" y="2517580"/>
                  <a:pt x="113357" y="2467197"/>
                </a:cubicBezTo>
                <a:cubicBezTo>
                  <a:pt x="116532" y="2429097"/>
                  <a:pt x="120158" y="2391032"/>
                  <a:pt x="122882" y="2352897"/>
                </a:cubicBezTo>
                <a:cubicBezTo>
                  <a:pt x="133353" y="2206307"/>
                  <a:pt x="120075" y="2138884"/>
                  <a:pt x="151457" y="2029047"/>
                </a:cubicBezTo>
                <a:cubicBezTo>
                  <a:pt x="154215" y="2019393"/>
                  <a:pt x="157807" y="2009997"/>
                  <a:pt x="160982" y="2000472"/>
                </a:cubicBezTo>
                <a:cubicBezTo>
                  <a:pt x="167174" y="1858059"/>
                  <a:pt x="153478" y="1836236"/>
                  <a:pt x="180032" y="1743297"/>
                </a:cubicBezTo>
                <a:cubicBezTo>
                  <a:pt x="182790" y="1733643"/>
                  <a:pt x="184576" y="1723439"/>
                  <a:pt x="189557" y="1714722"/>
                </a:cubicBezTo>
                <a:cubicBezTo>
                  <a:pt x="197433" y="1700939"/>
                  <a:pt x="206907" y="1687847"/>
                  <a:pt x="218132" y="1676622"/>
                </a:cubicBezTo>
                <a:cubicBezTo>
                  <a:pt x="229357" y="1665397"/>
                  <a:pt x="245007" y="1659272"/>
                  <a:pt x="256232" y="1648047"/>
                </a:cubicBezTo>
                <a:cubicBezTo>
                  <a:pt x="300085" y="1604194"/>
                  <a:pt x="244117" y="1627263"/>
                  <a:pt x="313382" y="1609947"/>
                </a:cubicBezTo>
                <a:cubicBezTo>
                  <a:pt x="424762" y="1535693"/>
                  <a:pt x="328694" y="1592499"/>
                  <a:pt x="399107" y="1562322"/>
                </a:cubicBezTo>
                <a:cubicBezTo>
                  <a:pt x="412158" y="1556729"/>
                  <a:pt x="423607" y="1547352"/>
                  <a:pt x="437207" y="1543272"/>
                </a:cubicBezTo>
                <a:cubicBezTo>
                  <a:pt x="455705" y="1537723"/>
                  <a:pt x="475307" y="1536922"/>
                  <a:pt x="494357" y="1533747"/>
                </a:cubicBezTo>
                <a:cubicBezTo>
                  <a:pt x="503882" y="1530572"/>
                  <a:pt x="513496" y="1527653"/>
                  <a:pt x="522932" y="1524222"/>
                </a:cubicBezTo>
                <a:cubicBezTo>
                  <a:pt x="548426" y="1514951"/>
                  <a:pt x="572699" y="1501747"/>
                  <a:pt x="599132" y="1495647"/>
                </a:cubicBezTo>
                <a:cubicBezTo>
                  <a:pt x="722964" y="1467070"/>
                  <a:pt x="776013" y="1466654"/>
                  <a:pt x="894407" y="1457547"/>
                </a:cubicBezTo>
                <a:cubicBezTo>
                  <a:pt x="1008707" y="1460722"/>
                  <a:pt x="1123113" y="1461216"/>
                  <a:pt x="1237307" y="1467072"/>
                </a:cubicBezTo>
                <a:cubicBezTo>
                  <a:pt x="1247334" y="1467586"/>
                  <a:pt x="1256228" y="1473839"/>
                  <a:pt x="1265882" y="1476597"/>
                </a:cubicBezTo>
                <a:cubicBezTo>
                  <a:pt x="1278469" y="1480193"/>
                  <a:pt x="1291282" y="1482947"/>
                  <a:pt x="1303982" y="1486122"/>
                </a:cubicBezTo>
                <a:lnTo>
                  <a:pt x="1856432" y="1476597"/>
                </a:lnTo>
                <a:cubicBezTo>
                  <a:pt x="1894430" y="1475463"/>
                  <a:pt x="1935033" y="1472846"/>
                  <a:pt x="1970732" y="1457547"/>
                </a:cubicBezTo>
                <a:cubicBezTo>
                  <a:pt x="1983783" y="1451954"/>
                  <a:pt x="1997278" y="1446750"/>
                  <a:pt x="2008832" y="1438497"/>
                </a:cubicBezTo>
                <a:cubicBezTo>
                  <a:pt x="2265520" y="1255149"/>
                  <a:pt x="1839219" y="1542047"/>
                  <a:pt x="2065982" y="1390872"/>
                </a:cubicBezTo>
                <a:cubicBezTo>
                  <a:pt x="2120577" y="1308980"/>
                  <a:pt x="2047882" y="1405352"/>
                  <a:pt x="2113607" y="1352772"/>
                </a:cubicBezTo>
                <a:cubicBezTo>
                  <a:pt x="2122546" y="1345621"/>
                  <a:pt x="2124042" y="1331735"/>
                  <a:pt x="2132657" y="1324197"/>
                </a:cubicBezTo>
                <a:cubicBezTo>
                  <a:pt x="2149887" y="1309120"/>
                  <a:pt x="2189807" y="1286097"/>
                  <a:pt x="2189807" y="1286097"/>
                </a:cubicBezTo>
                <a:cubicBezTo>
                  <a:pt x="2192982" y="1276572"/>
                  <a:pt x="2194842" y="1266502"/>
                  <a:pt x="2199332" y="1257522"/>
                </a:cubicBezTo>
                <a:cubicBezTo>
                  <a:pt x="2206296" y="1243594"/>
                  <a:pt x="2240485" y="1199476"/>
                  <a:pt x="2246957" y="1190847"/>
                </a:cubicBezTo>
                <a:cubicBezTo>
                  <a:pt x="2296104" y="1043405"/>
                  <a:pt x="2239774" y="1195688"/>
                  <a:pt x="2285057" y="1105122"/>
                </a:cubicBezTo>
                <a:cubicBezTo>
                  <a:pt x="2289547" y="1096142"/>
                  <a:pt x="2291940" y="1086233"/>
                  <a:pt x="2294582" y="1076547"/>
                </a:cubicBezTo>
                <a:cubicBezTo>
                  <a:pt x="2301471" y="1051288"/>
                  <a:pt x="2307282" y="1025747"/>
                  <a:pt x="2313632" y="1000347"/>
                </a:cubicBezTo>
                <a:cubicBezTo>
                  <a:pt x="2329592" y="936506"/>
                  <a:pt x="2315306" y="986357"/>
                  <a:pt x="2342207" y="914622"/>
                </a:cubicBezTo>
                <a:cubicBezTo>
                  <a:pt x="2362646" y="860118"/>
                  <a:pt x="2340835" y="910584"/>
                  <a:pt x="2361257" y="828897"/>
                </a:cubicBezTo>
                <a:cubicBezTo>
                  <a:pt x="2366127" y="809416"/>
                  <a:pt x="2380307" y="771747"/>
                  <a:pt x="2380307" y="771747"/>
                </a:cubicBezTo>
                <a:cubicBezTo>
                  <a:pt x="2383482" y="746347"/>
                  <a:pt x="2385940" y="720847"/>
                  <a:pt x="2389832" y="695547"/>
                </a:cubicBezTo>
                <a:cubicBezTo>
                  <a:pt x="2394669" y="664107"/>
                  <a:pt x="2401297" y="640161"/>
                  <a:pt x="2408882" y="609822"/>
                </a:cubicBezTo>
                <a:cubicBezTo>
                  <a:pt x="2403373" y="521676"/>
                  <a:pt x="2404166" y="469585"/>
                  <a:pt x="2389832" y="390747"/>
                </a:cubicBezTo>
                <a:cubicBezTo>
                  <a:pt x="2387490" y="377867"/>
                  <a:pt x="2385464" y="364679"/>
                  <a:pt x="2380307" y="352647"/>
                </a:cubicBezTo>
                <a:cubicBezTo>
                  <a:pt x="2364138" y="314919"/>
                  <a:pt x="2357466" y="335633"/>
                  <a:pt x="2351732" y="295497"/>
                </a:cubicBezTo>
                <a:cubicBezTo>
                  <a:pt x="2349936" y="282925"/>
                  <a:pt x="2351732" y="270097"/>
                  <a:pt x="2351732" y="257397"/>
                </a:cubicBezTo>
              </a:path>
            </a:pathLst>
          </a:custGeom>
          <a:noFill/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6" name="Freeform 25"/>
          <p:cNvSpPr/>
          <p:nvPr/>
        </p:nvSpPr>
        <p:spPr bwMode="auto">
          <a:xfrm>
            <a:off x="4286250" y="981075"/>
            <a:ext cx="4289492" cy="5034512"/>
          </a:xfrm>
          <a:custGeom>
            <a:avLst/>
            <a:gdLst>
              <a:gd name="connsiteX0" fmla="*/ 0 w 4289492"/>
              <a:gd name="connsiteY0" fmla="*/ 1457325 h 5034512"/>
              <a:gd name="connsiteX1" fmla="*/ 9525 w 4289492"/>
              <a:gd name="connsiteY1" fmla="*/ 609600 h 5034512"/>
              <a:gd name="connsiteX2" fmla="*/ 19050 w 4289492"/>
              <a:gd name="connsiteY2" fmla="*/ 571500 h 5034512"/>
              <a:gd name="connsiteX3" fmla="*/ 28575 w 4289492"/>
              <a:gd name="connsiteY3" fmla="*/ 476250 h 5034512"/>
              <a:gd name="connsiteX4" fmla="*/ 38100 w 4289492"/>
              <a:gd name="connsiteY4" fmla="*/ 447675 h 5034512"/>
              <a:gd name="connsiteX5" fmla="*/ 57150 w 4289492"/>
              <a:gd name="connsiteY5" fmla="*/ 304800 h 5034512"/>
              <a:gd name="connsiteX6" fmla="*/ 76200 w 4289492"/>
              <a:gd name="connsiteY6" fmla="*/ 152400 h 5034512"/>
              <a:gd name="connsiteX7" fmla="*/ 85725 w 4289492"/>
              <a:gd name="connsiteY7" fmla="*/ 95250 h 5034512"/>
              <a:gd name="connsiteX8" fmla="*/ 114300 w 4289492"/>
              <a:gd name="connsiteY8" fmla="*/ 76200 h 5034512"/>
              <a:gd name="connsiteX9" fmla="*/ 152400 w 4289492"/>
              <a:gd name="connsiteY9" fmla="*/ 47625 h 5034512"/>
              <a:gd name="connsiteX10" fmla="*/ 180975 w 4289492"/>
              <a:gd name="connsiteY10" fmla="*/ 38100 h 5034512"/>
              <a:gd name="connsiteX11" fmla="*/ 228600 w 4289492"/>
              <a:gd name="connsiteY11" fmla="*/ 19050 h 5034512"/>
              <a:gd name="connsiteX12" fmla="*/ 257175 w 4289492"/>
              <a:gd name="connsiteY12" fmla="*/ 9525 h 5034512"/>
              <a:gd name="connsiteX13" fmla="*/ 400050 w 4289492"/>
              <a:gd name="connsiteY13" fmla="*/ 0 h 5034512"/>
              <a:gd name="connsiteX14" fmla="*/ 1000125 w 4289492"/>
              <a:gd name="connsiteY14" fmla="*/ 19050 h 5034512"/>
              <a:gd name="connsiteX15" fmla="*/ 1152525 w 4289492"/>
              <a:gd name="connsiteY15" fmla="*/ 47625 h 5034512"/>
              <a:gd name="connsiteX16" fmla="*/ 1228725 w 4289492"/>
              <a:gd name="connsiteY16" fmla="*/ 57150 h 5034512"/>
              <a:gd name="connsiteX17" fmla="*/ 1295400 w 4289492"/>
              <a:gd name="connsiteY17" fmla="*/ 76200 h 5034512"/>
              <a:gd name="connsiteX18" fmla="*/ 1400175 w 4289492"/>
              <a:gd name="connsiteY18" fmla="*/ 85725 h 5034512"/>
              <a:gd name="connsiteX19" fmla="*/ 1447800 w 4289492"/>
              <a:gd name="connsiteY19" fmla="*/ 95250 h 5034512"/>
              <a:gd name="connsiteX20" fmla="*/ 1905000 w 4289492"/>
              <a:gd name="connsiteY20" fmla="*/ 85725 h 5034512"/>
              <a:gd name="connsiteX21" fmla="*/ 1933575 w 4289492"/>
              <a:gd name="connsiteY21" fmla="*/ 104775 h 5034512"/>
              <a:gd name="connsiteX22" fmla="*/ 1981200 w 4289492"/>
              <a:gd name="connsiteY22" fmla="*/ 114300 h 5034512"/>
              <a:gd name="connsiteX23" fmla="*/ 2047875 w 4289492"/>
              <a:gd name="connsiteY23" fmla="*/ 171450 h 5034512"/>
              <a:gd name="connsiteX24" fmla="*/ 2114550 w 4289492"/>
              <a:gd name="connsiteY24" fmla="*/ 190500 h 5034512"/>
              <a:gd name="connsiteX25" fmla="*/ 2143125 w 4289492"/>
              <a:gd name="connsiteY25" fmla="*/ 219075 h 5034512"/>
              <a:gd name="connsiteX26" fmla="*/ 2200275 w 4289492"/>
              <a:gd name="connsiteY26" fmla="*/ 238125 h 5034512"/>
              <a:gd name="connsiteX27" fmla="*/ 2228850 w 4289492"/>
              <a:gd name="connsiteY27" fmla="*/ 295275 h 5034512"/>
              <a:gd name="connsiteX28" fmla="*/ 2238375 w 4289492"/>
              <a:gd name="connsiteY28" fmla="*/ 323850 h 5034512"/>
              <a:gd name="connsiteX29" fmla="*/ 2257425 w 4289492"/>
              <a:gd name="connsiteY29" fmla="*/ 361950 h 5034512"/>
              <a:gd name="connsiteX30" fmla="*/ 2276475 w 4289492"/>
              <a:gd name="connsiteY30" fmla="*/ 438150 h 5034512"/>
              <a:gd name="connsiteX31" fmla="*/ 2295525 w 4289492"/>
              <a:gd name="connsiteY31" fmla="*/ 466725 h 5034512"/>
              <a:gd name="connsiteX32" fmla="*/ 2305050 w 4289492"/>
              <a:gd name="connsiteY32" fmla="*/ 504825 h 5034512"/>
              <a:gd name="connsiteX33" fmla="*/ 2333625 w 4289492"/>
              <a:gd name="connsiteY33" fmla="*/ 571500 h 5034512"/>
              <a:gd name="connsiteX34" fmla="*/ 2343150 w 4289492"/>
              <a:gd name="connsiteY34" fmla="*/ 628650 h 5034512"/>
              <a:gd name="connsiteX35" fmla="*/ 2352675 w 4289492"/>
              <a:gd name="connsiteY35" fmla="*/ 676275 h 5034512"/>
              <a:gd name="connsiteX36" fmla="*/ 2362200 w 4289492"/>
              <a:gd name="connsiteY36" fmla="*/ 742950 h 5034512"/>
              <a:gd name="connsiteX37" fmla="*/ 2390775 w 4289492"/>
              <a:gd name="connsiteY37" fmla="*/ 828675 h 5034512"/>
              <a:gd name="connsiteX38" fmla="*/ 2400300 w 4289492"/>
              <a:gd name="connsiteY38" fmla="*/ 885825 h 5034512"/>
              <a:gd name="connsiteX39" fmla="*/ 2419350 w 4289492"/>
              <a:gd name="connsiteY39" fmla="*/ 942975 h 5034512"/>
              <a:gd name="connsiteX40" fmla="*/ 2428875 w 4289492"/>
              <a:gd name="connsiteY40" fmla="*/ 971550 h 5034512"/>
              <a:gd name="connsiteX41" fmla="*/ 2438400 w 4289492"/>
              <a:gd name="connsiteY41" fmla="*/ 1009650 h 5034512"/>
              <a:gd name="connsiteX42" fmla="*/ 2447925 w 4289492"/>
              <a:gd name="connsiteY42" fmla="*/ 1123950 h 5034512"/>
              <a:gd name="connsiteX43" fmla="*/ 2476500 w 4289492"/>
              <a:gd name="connsiteY43" fmla="*/ 1257300 h 5034512"/>
              <a:gd name="connsiteX44" fmla="*/ 2486025 w 4289492"/>
              <a:gd name="connsiteY44" fmla="*/ 1304925 h 5034512"/>
              <a:gd name="connsiteX45" fmla="*/ 2486025 w 4289492"/>
              <a:gd name="connsiteY45" fmla="*/ 1809750 h 5034512"/>
              <a:gd name="connsiteX46" fmla="*/ 2466975 w 4289492"/>
              <a:gd name="connsiteY46" fmla="*/ 1866900 h 5034512"/>
              <a:gd name="connsiteX47" fmla="*/ 2457450 w 4289492"/>
              <a:gd name="connsiteY47" fmla="*/ 1952625 h 5034512"/>
              <a:gd name="connsiteX48" fmla="*/ 2447925 w 4289492"/>
              <a:gd name="connsiteY48" fmla="*/ 2028825 h 5034512"/>
              <a:gd name="connsiteX49" fmla="*/ 2438400 w 4289492"/>
              <a:gd name="connsiteY49" fmla="*/ 2152650 h 5034512"/>
              <a:gd name="connsiteX50" fmla="*/ 2447925 w 4289492"/>
              <a:gd name="connsiteY50" fmla="*/ 2495550 h 5034512"/>
              <a:gd name="connsiteX51" fmla="*/ 2466975 w 4289492"/>
              <a:gd name="connsiteY51" fmla="*/ 2552700 h 5034512"/>
              <a:gd name="connsiteX52" fmla="*/ 2476500 w 4289492"/>
              <a:gd name="connsiteY52" fmla="*/ 2590800 h 5034512"/>
              <a:gd name="connsiteX53" fmla="*/ 2495550 w 4289492"/>
              <a:gd name="connsiteY53" fmla="*/ 2647950 h 5034512"/>
              <a:gd name="connsiteX54" fmla="*/ 2514600 w 4289492"/>
              <a:gd name="connsiteY54" fmla="*/ 2705100 h 5034512"/>
              <a:gd name="connsiteX55" fmla="*/ 2533650 w 4289492"/>
              <a:gd name="connsiteY55" fmla="*/ 2752725 h 5034512"/>
              <a:gd name="connsiteX56" fmla="*/ 2543175 w 4289492"/>
              <a:gd name="connsiteY56" fmla="*/ 2781300 h 5034512"/>
              <a:gd name="connsiteX57" fmla="*/ 2571750 w 4289492"/>
              <a:gd name="connsiteY57" fmla="*/ 2838450 h 5034512"/>
              <a:gd name="connsiteX58" fmla="*/ 2581275 w 4289492"/>
              <a:gd name="connsiteY58" fmla="*/ 2895600 h 5034512"/>
              <a:gd name="connsiteX59" fmla="*/ 2628900 w 4289492"/>
              <a:gd name="connsiteY59" fmla="*/ 3000375 h 5034512"/>
              <a:gd name="connsiteX60" fmla="*/ 2667000 w 4289492"/>
              <a:gd name="connsiteY60" fmla="*/ 3057525 h 5034512"/>
              <a:gd name="connsiteX61" fmla="*/ 2743200 w 4289492"/>
              <a:gd name="connsiteY61" fmla="*/ 3124200 h 5034512"/>
              <a:gd name="connsiteX62" fmla="*/ 2819400 w 4289492"/>
              <a:gd name="connsiteY62" fmla="*/ 3190875 h 5034512"/>
              <a:gd name="connsiteX63" fmla="*/ 2847975 w 4289492"/>
              <a:gd name="connsiteY63" fmla="*/ 3219450 h 5034512"/>
              <a:gd name="connsiteX64" fmla="*/ 2933700 w 4289492"/>
              <a:gd name="connsiteY64" fmla="*/ 3257550 h 5034512"/>
              <a:gd name="connsiteX65" fmla="*/ 2981325 w 4289492"/>
              <a:gd name="connsiteY65" fmla="*/ 3295650 h 5034512"/>
              <a:gd name="connsiteX66" fmla="*/ 3028950 w 4289492"/>
              <a:gd name="connsiteY66" fmla="*/ 3324225 h 5034512"/>
              <a:gd name="connsiteX67" fmla="*/ 3095625 w 4289492"/>
              <a:gd name="connsiteY67" fmla="*/ 3371850 h 5034512"/>
              <a:gd name="connsiteX68" fmla="*/ 3143250 w 4289492"/>
              <a:gd name="connsiteY68" fmla="*/ 3390900 h 5034512"/>
              <a:gd name="connsiteX69" fmla="*/ 3209925 w 4289492"/>
              <a:gd name="connsiteY69" fmla="*/ 3429000 h 5034512"/>
              <a:gd name="connsiteX70" fmla="*/ 3257550 w 4289492"/>
              <a:gd name="connsiteY70" fmla="*/ 3448050 h 5034512"/>
              <a:gd name="connsiteX71" fmla="*/ 3305175 w 4289492"/>
              <a:gd name="connsiteY71" fmla="*/ 3476625 h 5034512"/>
              <a:gd name="connsiteX72" fmla="*/ 3333750 w 4289492"/>
              <a:gd name="connsiteY72" fmla="*/ 3486150 h 5034512"/>
              <a:gd name="connsiteX73" fmla="*/ 3409950 w 4289492"/>
              <a:gd name="connsiteY73" fmla="*/ 3524250 h 5034512"/>
              <a:gd name="connsiteX74" fmla="*/ 3486150 w 4289492"/>
              <a:gd name="connsiteY74" fmla="*/ 3543300 h 5034512"/>
              <a:gd name="connsiteX75" fmla="*/ 3562350 w 4289492"/>
              <a:gd name="connsiteY75" fmla="*/ 3571875 h 5034512"/>
              <a:gd name="connsiteX76" fmla="*/ 3590925 w 4289492"/>
              <a:gd name="connsiteY76" fmla="*/ 3581400 h 5034512"/>
              <a:gd name="connsiteX77" fmla="*/ 3657600 w 4289492"/>
              <a:gd name="connsiteY77" fmla="*/ 3590925 h 5034512"/>
              <a:gd name="connsiteX78" fmla="*/ 3781425 w 4289492"/>
              <a:gd name="connsiteY78" fmla="*/ 3638550 h 5034512"/>
              <a:gd name="connsiteX79" fmla="*/ 3819525 w 4289492"/>
              <a:gd name="connsiteY79" fmla="*/ 3657600 h 5034512"/>
              <a:gd name="connsiteX80" fmla="*/ 3867150 w 4289492"/>
              <a:gd name="connsiteY80" fmla="*/ 3676650 h 5034512"/>
              <a:gd name="connsiteX81" fmla="*/ 3933825 w 4289492"/>
              <a:gd name="connsiteY81" fmla="*/ 3695700 h 5034512"/>
              <a:gd name="connsiteX82" fmla="*/ 3962400 w 4289492"/>
              <a:gd name="connsiteY82" fmla="*/ 3705225 h 5034512"/>
              <a:gd name="connsiteX83" fmla="*/ 4029075 w 4289492"/>
              <a:gd name="connsiteY83" fmla="*/ 3752850 h 5034512"/>
              <a:gd name="connsiteX84" fmla="*/ 4095750 w 4289492"/>
              <a:gd name="connsiteY84" fmla="*/ 3810000 h 5034512"/>
              <a:gd name="connsiteX85" fmla="*/ 4143375 w 4289492"/>
              <a:gd name="connsiteY85" fmla="*/ 3886200 h 5034512"/>
              <a:gd name="connsiteX86" fmla="*/ 4162425 w 4289492"/>
              <a:gd name="connsiteY86" fmla="*/ 3914775 h 5034512"/>
              <a:gd name="connsiteX87" fmla="*/ 4200525 w 4289492"/>
              <a:gd name="connsiteY87" fmla="*/ 3952875 h 5034512"/>
              <a:gd name="connsiteX88" fmla="*/ 4229100 w 4289492"/>
              <a:gd name="connsiteY88" fmla="*/ 4029075 h 5034512"/>
              <a:gd name="connsiteX89" fmla="*/ 4238625 w 4289492"/>
              <a:gd name="connsiteY89" fmla="*/ 4057650 h 5034512"/>
              <a:gd name="connsiteX90" fmla="*/ 4248150 w 4289492"/>
              <a:gd name="connsiteY90" fmla="*/ 4105275 h 5034512"/>
              <a:gd name="connsiteX91" fmla="*/ 4257675 w 4289492"/>
              <a:gd name="connsiteY91" fmla="*/ 4143375 h 5034512"/>
              <a:gd name="connsiteX92" fmla="*/ 4267200 w 4289492"/>
              <a:gd name="connsiteY92" fmla="*/ 4286250 h 5034512"/>
              <a:gd name="connsiteX93" fmla="*/ 4276725 w 4289492"/>
              <a:gd name="connsiteY93" fmla="*/ 4314825 h 5034512"/>
              <a:gd name="connsiteX94" fmla="*/ 4286250 w 4289492"/>
              <a:gd name="connsiteY94" fmla="*/ 4429125 h 5034512"/>
              <a:gd name="connsiteX95" fmla="*/ 4257675 w 4289492"/>
              <a:gd name="connsiteY95" fmla="*/ 4705350 h 5034512"/>
              <a:gd name="connsiteX96" fmla="*/ 4229100 w 4289492"/>
              <a:gd name="connsiteY96" fmla="*/ 4752975 h 5034512"/>
              <a:gd name="connsiteX97" fmla="*/ 4200525 w 4289492"/>
              <a:gd name="connsiteY97" fmla="*/ 4829175 h 5034512"/>
              <a:gd name="connsiteX98" fmla="*/ 4162425 w 4289492"/>
              <a:gd name="connsiteY98" fmla="*/ 4886325 h 5034512"/>
              <a:gd name="connsiteX99" fmla="*/ 4133850 w 4289492"/>
              <a:gd name="connsiteY99" fmla="*/ 4905375 h 5034512"/>
              <a:gd name="connsiteX100" fmla="*/ 4010025 w 4289492"/>
              <a:gd name="connsiteY100" fmla="*/ 4943475 h 5034512"/>
              <a:gd name="connsiteX101" fmla="*/ 3952875 w 4289492"/>
              <a:gd name="connsiteY101" fmla="*/ 4953000 h 5034512"/>
              <a:gd name="connsiteX102" fmla="*/ 3810000 w 4289492"/>
              <a:gd name="connsiteY102" fmla="*/ 4962525 h 5034512"/>
              <a:gd name="connsiteX103" fmla="*/ 3486150 w 4289492"/>
              <a:gd name="connsiteY103" fmla="*/ 4991100 h 5034512"/>
              <a:gd name="connsiteX104" fmla="*/ 3352800 w 4289492"/>
              <a:gd name="connsiteY104" fmla="*/ 5000625 h 5034512"/>
              <a:gd name="connsiteX105" fmla="*/ 3276600 w 4289492"/>
              <a:gd name="connsiteY105" fmla="*/ 5010150 h 5034512"/>
              <a:gd name="connsiteX106" fmla="*/ 3190875 w 4289492"/>
              <a:gd name="connsiteY106" fmla="*/ 5019675 h 5034512"/>
              <a:gd name="connsiteX107" fmla="*/ 2943225 w 4289492"/>
              <a:gd name="connsiteY107" fmla="*/ 5000625 h 5034512"/>
              <a:gd name="connsiteX108" fmla="*/ 2895600 w 4289492"/>
              <a:gd name="connsiteY108" fmla="*/ 4981575 h 5034512"/>
              <a:gd name="connsiteX109" fmla="*/ 2838450 w 4289492"/>
              <a:gd name="connsiteY109" fmla="*/ 4972050 h 5034512"/>
              <a:gd name="connsiteX110" fmla="*/ 2590800 w 4289492"/>
              <a:gd name="connsiteY110" fmla="*/ 4924425 h 5034512"/>
              <a:gd name="connsiteX111" fmla="*/ 2543175 w 4289492"/>
              <a:gd name="connsiteY111" fmla="*/ 4905375 h 5034512"/>
              <a:gd name="connsiteX112" fmla="*/ 2486025 w 4289492"/>
              <a:gd name="connsiteY112" fmla="*/ 4886325 h 5034512"/>
              <a:gd name="connsiteX113" fmla="*/ 2457450 w 4289492"/>
              <a:gd name="connsiteY113" fmla="*/ 4867275 h 5034512"/>
              <a:gd name="connsiteX114" fmla="*/ 2371725 w 4289492"/>
              <a:gd name="connsiteY114" fmla="*/ 4772025 h 5034512"/>
              <a:gd name="connsiteX115" fmla="*/ 2343150 w 4289492"/>
              <a:gd name="connsiteY115" fmla="*/ 4724400 h 5034512"/>
              <a:gd name="connsiteX116" fmla="*/ 2333625 w 4289492"/>
              <a:gd name="connsiteY116" fmla="*/ 4695825 h 5034512"/>
              <a:gd name="connsiteX117" fmla="*/ 2266950 w 4289492"/>
              <a:gd name="connsiteY117" fmla="*/ 4591050 h 5034512"/>
              <a:gd name="connsiteX118" fmla="*/ 2247900 w 4289492"/>
              <a:gd name="connsiteY118" fmla="*/ 4562475 h 5034512"/>
              <a:gd name="connsiteX119" fmla="*/ 2228850 w 4289492"/>
              <a:gd name="connsiteY119" fmla="*/ 4467225 h 5034512"/>
              <a:gd name="connsiteX120" fmla="*/ 2219325 w 4289492"/>
              <a:gd name="connsiteY120" fmla="*/ 4362450 h 5034512"/>
              <a:gd name="connsiteX121" fmla="*/ 2190750 w 4289492"/>
              <a:gd name="connsiteY121" fmla="*/ 4276725 h 5034512"/>
              <a:gd name="connsiteX122" fmla="*/ 2181225 w 4289492"/>
              <a:gd name="connsiteY122" fmla="*/ 4248150 h 5034512"/>
              <a:gd name="connsiteX123" fmla="*/ 2162175 w 4289492"/>
              <a:gd name="connsiteY123" fmla="*/ 4219575 h 5034512"/>
              <a:gd name="connsiteX124" fmla="*/ 2143125 w 4289492"/>
              <a:gd name="connsiteY124" fmla="*/ 4152900 h 5034512"/>
              <a:gd name="connsiteX125" fmla="*/ 2133600 w 4289492"/>
              <a:gd name="connsiteY125" fmla="*/ 4124325 h 5034512"/>
              <a:gd name="connsiteX126" fmla="*/ 2114550 w 4289492"/>
              <a:gd name="connsiteY126" fmla="*/ 4095750 h 5034512"/>
              <a:gd name="connsiteX127" fmla="*/ 2105025 w 4289492"/>
              <a:gd name="connsiteY127" fmla="*/ 4057650 h 5034512"/>
              <a:gd name="connsiteX128" fmla="*/ 2095500 w 4289492"/>
              <a:gd name="connsiteY128" fmla="*/ 4029075 h 5034512"/>
              <a:gd name="connsiteX129" fmla="*/ 2085975 w 4289492"/>
              <a:gd name="connsiteY129" fmla="*/ 3981450 h 5034512"/>
              <a:gd name="connsiteX130" fmla="*/ 2076450 w 4289492"/>
              <a:gd name="connsiteY130" fmla="*/ 3952875 h 5034512"/>
              <a:gd name="connsiteX131" fmla="*/ 2057400 w 4289492"/>
              <a:gd name="connsiteY131" fmla="*/ 3857625 h 5034512"/>
              <a:gd name="connsiteX132" fmla="*/ 2038350 w 4289492"/>
              <a:gd name="connsiteY132" fmla="*/ 3829050 h 5034512"/>
              <a:gd name="connsiteX133" fmla="*/ 2028825 w 4289492"/>
              <a:gd name="connsiteY133" fmla="*/ 3800475 h 5034512"/>
              <a:gd name="connsiteX134" fmla="*/ 2000250 w 4289492"/>
              <a:gd name="connsiteY134" fmla="*/ 3771900 h 5034512"/>
              <a:gd name="connsiteX135" fmla="*/ 1914525 w 4289492"/>
              <a:gd name="connsiteY135" fmla="*/ 3648075 h 5034512"/>
              <a:gd name="connsiteX136" fmla="*/ 1885950 w 4289492"/>
              <a:gd name="connsiteY136" fmla="*/ 3638550 h 5034512"/>
              <a:gd name="connsiteX137" fmla="*/ 1857375 w 4289492"/>
              <a:gd name="connsiteY137" fmla="*/ 3609975 h 5034512"/>
              <a:gd name="connsiteX138" fmla="*/ 1762125 w 4289492"/>
              <a:gd name="connsiteY138" fmla="*/ 3581400 h 5034512"/>
              <a:gd name="connsiteX139" fmla="*/ 1343025 w 4289492"/>
              <a:gd name="connsiteY139" fmla="*/ 3590925 h 5034512"/>
              <a:gd name="connsiteX140" fmla="*/ 1266825 w 4289492"/>
              <a:gd name="connsiteY140" fmla="*/ 3600450 h 5034512"/>
              <a:gd name="connsiteX141" fmla="*/ 238125 w 4289492"/>
              <a:gd name="connsiteY141" fmla="*/ 3590925 h 5034512"/>
              <a:gd name="connsiteX142" fmla="*/ 190500 w 4289492"/>
              <a:gd name="connsiteY142" fmla="*/ 3552825 h 5034512"/>
              <a:gd name="connsiteX143" fmla="*/ 152400 w 4289492"/>
              <a:gd name="connsiteY143" fmla="*/ 3533775 h 5034512"/>
              <a:gd name="connsiteX144" fmla="*/ 114300 w 4289492"/>
              <a:gd name="connsiteY144" fmla="*/ 3505200 h 5034512"/>
              <a:gd name="connsiteX145" fmla="*/ 85725 w 4289492"/>
              <a:gd name="connsiteY145" fmla="*/ 3486150 h 5034512"/>
              <a:gd name="connsiteX146" fmla="*/ 66675 w 4289492"/>
              <a:gd name="connsiteY146" fmla="*/ 3457575 h 5034512"/>
              <a:gd name="connsiteX147" fmla="*/ 38100 w 4289492"/>
              <a:gd name="connsiteY147" fmla="*/ 3419475 h 5034512"/>
              <a:gd name="connsiteX148" fmla="*/ 19050 w 4289492"/>
              <a:gd name="connsiteY148" fmla="*/ 3381375 h 5034512"/>
              <a:gd name="connsiteX149" fmla="*/ 28575 w 4289492"/>
              <a:gd name="connsiteY149" fmla="*/ 3095625 h 5034512"/>
              <a:gd name="connsiteX150" fmla="*/ 47625 w 4289492"/>
              <a:gd name="connsiteY150" fmla="*/ 3067050 h 5034512"/>
              <a:gd name="connsiteX151" fmla="*/ 57150 w 4289492"/>
              <a:gd name="connsiteY151" fmla="*/ 3019425 h 5034512"/>
              <a:gd name="connsiteX152" fmla="*/ 66675 w 4289492"/>
              <a:gd name="connsiteY152" fmla="*/ 2981325 h 5034512"/>
              <a:gd name="connsiteX153" fmla="*/ 85725 w 4289492"/>
              <a:gd name="connsiteY153" fmla="*/ 2257425 h 5034512"/>
              <a:gd name="connsiteX154" fmla="*/ 66675 w 4289492"/>
              <a:gd name="connsiteY154" fmla="*/ 1809750 h 5034512"/>
              <a:gd name="connsiteX155" fmla="*/ 47625 w 4289492"/>
              <a:gd name="connsiteY155" fmla="*/ 1704975 h 5034512"/>
              <a:gd name="connsiteX156" fmla="*/ 28575 w 4289492"/>
              <a:gd name="connsiteY156" fmla="*/ 1647825 h 5034512"/>
              <a:gd name="connsiteX157" fmla="*/ 19050 w 4289492"/>
              <a:gd name="connsiteY157" fmla="*/ 1562100 h 5034512"/>
              <a:gd name="connsiteX158" fmla="*/ 9525 w 4289492"/>
              <a:gd name="connsiteY158" fmla="*/ 1533525 h 5034512"/>
              <a:gd name="connsiteX159" fmla="*/ 0 w 4289492"/>
              <a:gd name="connsiteY159" fmla="*/ 1476375 h 5034512"/>
              <a:gd name="connsiteX160" fmla="*/ 9525 w 4289492"/>
              <a:gd name="connsiteY160" fmla="*/ 1400175 h 5034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</a:cxnLst>
            <a:rect l="l" t="t" r="r" b="b"/>
            <a:pathLst>
              <a:path w="4289492" h="5034512">
                <a:moveTo>
                  <a:pt x="0" y="1457325"/>
                </a:moveTo>
                <a:cubicBezTo>
                  <a:pt x="3175" y="1174750"/>
                  <a:pt x="3449" y="892128"/>
                  <a:pt x="9525" y="609600"/>
                </a:cubicBezTo>
                <a:cubicBezTo>
                  <a:pt x="9806" y="596512"/>
                  <a:pt x="17199" y="584459"/>
                  <a:pt x="19050" y="571500"/>
                </a:cubicBezTo>
                <a:cubicBezTo>
                  <a:pt x="23563" y="539912"/>
                  <a:pt x="23723" y="507787"/>
                  <a:pt x="28575" y="476250"/>
                </a:cubicBezTo>
                <a:cubicBezTo>
                  <a:pt x="30102" y="466327"/>
                  <a:pt x="35922" y="457476"/>
                  <a:pt x="38100" y="447675"/>
                </a:cubicBezTo>
                <a:cubicBezTo>
                  <a:pt x="47041" y="407440"/>
                  <a:pt x="53398" y="342319"/>
                  <a:pt x="57150" y="304800"/>
                </a:cubicBezTo>
                <a:cubicBezTo>
                  <a:pt x="74531" y="130990"/>
                  <a:pt x="56847" y="258839"/>
                  <a:pt x="76200" y="152400"/>
                </a:cubicBezTo>
                <a:cubicBezTo>
                  <a:pt x="79655" y="133399"/>
                  <a:pt x="77088" y="112524"/>
                  <a:pt x="85725" y="95250"/>
                </a:cubicBezTo>
                <a:cubicBezTo>
                  <a:pt x="90845" y="85011"/>
                  <a:pt x="104985" y="82854"/>
                  <a:pt x="114300" y="76200"/>
                </a:cubicBezTo>
                <a:cubicBezTo>
                  <a:pt x="127218" y="66973"/>
                  <a:pt x="138617" y="55501"/>
                  <a:pt x="152400" y="47625"/>
                </a:cubicBezTo>
                <a:cubicBezTo>
                  <a:pt x="161117" y="42644"/>
                  <a:pt x="171574" y="41625"/>
                  <a:pt x="180975" y="38100"/>
                </a:cubicBezTo>
                <a:cubicBezTo>
                  <a:pt x="196984" y="32097"/>
                  <a:pt x="212591" y="25053"/>
                  <a:pt x="228600" y="19050"/>
                </a:cubicBezTo>
                <a:cubicBezTo>
                  <a:pt x="238001" y="15525"/>
                  <a:pt x="247196" y="10634"/>
                  <a:pt x="257175" y="9525"/>
                </a:cubicBezTo>
                <a:cubicBezTo>
                  <a:pt x="304614" y="4254"/>
                  <a:pt x="352425" y="3175"/>
                  <a:pt x="400050" y="0"/>
                </a:cubicBezTo>
                <a:lnTo>
                  <a:pt x="1000125" y="19050"/>
                </a:lnTo>
                <a:cubicBezTo>
                  <a:pt x="1052458" y="21293"/>
                  <a:pt x="1101367" y="38597"/>
                  <a:pt x="1152525" y="47625"/>
                </a:cubicBezTo>
                <a:cubicBezTo>
                  <a:pt x="1177733" y="52073"/>
                  <a:pt x="1203325" y="53975"/>
                  <a:pt x="1228725" y="57150"/>
                </a:cubicBezTo>
                <a:cubicBezTo>
                  <a:pt x="1250950" y="63500"/>
                  <a:pt x="1272600" y="72400"/>
                  <a:pt x="1295400" y="76200"/>
                </a:cubicBezTo>
                <a:cubicBezTo>
                  <a:pt x="1329992" y="81965"/>
                  <a:pt x="1365377" y="81375"/>
                  <a:pt x="1400175" y="85725"/>
                </a:cubicBezTo>
                <a:cubicBezTo>
                  <a:pt x="1416239" y="87733"/>
                  <a:pt x="1431925" y="92075"/>
                  <a:pt x="1447800" y="95250"/>
                </a:cubicBezTo>
                <a:cubicBezTo>
                  <a:pt x="1600200" y="92075"/>
                  <a:pt x="1752596" y="82737"/>
                  <a:pt x="1905000" y="85725"/>
                </a:cubicBezTo>
                <a:cubicBezTo>
                  <a:pt x="1916445" y="85949"/>
                  <a:pt x="1922856" y="100755"/>
                  <a:pt x="1933575" y="104775"/>
                </a:cubicBezTo>
                <a:cubicBezTo>
                  <a:pt x="1948734" y="110459"/>
                  <a:pt x="1965325" y="111125"/>
                  <a:pt x="1981200" y="114300"/>
                </a:cubicBezTo>
                <a:cubicBezTo>
                  <a:pt x="2003720" y="136820"/>
                  <a:pt x="2019364" y="155158"/>
                  <a:pt x="2047875" y="171450"/>
                </a:cubicBezTo>
                <a:cubicBezTo>
                  <a:pt x="2058503" y="177523"/>
                  <a:pt x="2106302" y="188438"/>
                  <a:pt x="2114550" y="190500"/>
                </a:cubicBezTo>
                <a:cubicBezTo>
                  <a:pt x="2124075" y="200025"/>
                  <a:pt x="2131350" y="212533"/>
                  <a:pt x="2143125" y="219075"/>
                </a:cubicBezTo>
                <a:cubicBezTo>
                  <a:pt x="2160678" y="228827"/>
                  <a:pt x="2200275" y="238125"/>
                  <a:pt x="2200275" y="238125"/>
                </a:cubicBezTo>
                <a:cubicBezTo>
                  <a:pt x="2224216" y="309949"/>
                  <a:pt x="2191921" y="221417"/>
                  <a:pt x="2228850" y="295275"/>
                </a:cubicBezTo>
                <a:cubicBezTo>
                  <a:pt x="2233340" y="304255"/>
                  <a:pt x="2234420" y="314622"/>
                  <a:pt x="2238375" y="323850"/>
                </a:cubicBezTo>
                <a:cubicBezTo>
                  <a:pt x="2243968" y="336901"/>
                  <a:pt x="2251075" y="349250"/>
                  <a:pt x="2257425" y="361950"/>
                </a:cubicBezTo>
                <a:cubicBezTo>
                  <a:pt x="2261048" y="380064"/>
                  <a:pt x="2266712" y="418624"/>
                  <a:pt x="2276475" y="438150"/>
                </a:cubicBezTo>
                <a:cubicBezTo>
                  <a:pt x="2281595" y="448389"/>
                  <a:pt x="2289175" y="457200"/>
                  <a:pt x="2295525" y="466725"/>
                </a:cubicBezTo>
                <a:cubicBezTo>
                  <a:pt x="2298700" y="479425"/>
                  <a:pt x="2300453" y="492568"/>
                  <a:pt x="2305050" y="504825"/>
                </a:cubicBezTo>
                <a:cubicBezTo>
                  <a:pt x="2320933" y="547181"/>
                  <a:pt x="2325024" y="532795"/>
                  <a:pt x="2333625" y="571500"/>
                </a:cubicBezTo>
                <a:cubicBezTo>
                  <a:pt x="2337815" y="590353"/>
                  <a:pt x="2339695" y="609649"/>
                  <a:pt x="2343150" y="628650"/>
                </a:cubicBezTo>
                <a:cubicBezTo>
                  <a:pt x="2346046" y="644578"/>
                  <a:pt x="2350013" y="660306"/>
                  <a:pt x="2352675" y="676275"/>
                </a:cubicBezTo>
                <a:cubicBezTo>
                  <a:pt x="2356366" y="698420"/>
                  <a:pt x="2356755" y="721170"/>
                  <a:pt x="2362200" y="742950"/>
                </a:cubicBezTo>
                <a:cubicBezTo>
                  <a:pt x="2369505" y="772171"/>
                  <a:pt x="2383014" y="799571"/>
                  <a:pt x="2390775" y="828675"/>
                </a:cubicBezTo>
                <a:cubicBezTo>
                  <a:pt x="2395751" y="847336"/>
                  <a:pt x="2395616" y="867089"/>
                  <a:pt x="2400300" y="885825"/>
                </a:cubicBezTo>
                <a:cubicBezTo>
                  <a:pt x="2405170" y="905306"/>
                  <a:pt x="2413000" y="923925"/>
                  <a:pt x="2419350" y="942975"/>
                </a:cubicBezTo>
                <a:cubicBezTo>
                  <a:pt x="2422525" y="952500"/>
                  <a:pt x="2426440" y="961810"/>
                  <a:pt x="2428875" y="971550"/>
                </a:cubicBezTo>
                <a:lnTo>
                  <a:pt x="2438400" y="1009650"/>
                </a:lnTo>
                <a:cubicBezTo>
                  <a:pt x="2441575" y="1047750"/>
                  <a:pt x="2442112" y="1086163"/>
                  <a:pt x="2447925" y="1123950"/>
                </a:cubicBezTo>
                <a:cubicBezTo>
                  <a:pt x="2454837" y="1168880"/>
                  <a:pt x="2466975" y="1212850"/>
                  <a:pt x="2476500" y="1257300"/>
                </a:cubicBezTo>
                <a:cubicBezTo>
                  <a:pt x="2479892" y="1273130"/>
                  <a:pt x="2482850" y="1289050"/>
                  <a:pt x="2486025" y="1304925"/>
                </a:cubicBezTo>
                <a:cubicBezTo>
                  <a:pt x="2502298" y="1516472"/>
                  <a:pt x="2505778" y="1506876"/>
                  <a:pt x="2486025" y="1809750"/>
                </a:cubicBezTo>
                <a:cubicBezTo>
                  <a:pt x="2484718" y="1829788"/>
                  <a:pt x="2473325" y="1847850"/>
                  <a:pt x="2466975" y="1866900"/>
                </a:cubicBezTo>
                <a:cubicBezTo>
                  <a:pt x="2463800" y="1895475"/>
                  <a:pt x="2460809" y="1924071"/>
                  <a:pt x="2457450" y="1952625"/>
                </a:cubicBezTo>
                <a:cubicBezTo>
                  <a:pt x="2454459" y="1978047"/>
                  <a:pt x="2450352" y="2003343"/>
                  <a:pt x="2447925" y="2028825"/>
                </a:cubicBezTo>
                <a:cubicBezTo>
                  <a:pt x="2444000" y="2070035"/>
                  <a:pt x="2441575" y="2111375"/>
                  <a:pt x="2438400" y="2152650"/>
                </a:cubicBezTo>
                <a:cubicBezTo>
                  <a:pt x="2441575" y="2266950"/>
                  <a:pt x="2439778" y="2381496"/>
                  <a:pt x="2447925" y="2495550"/>
                </a:cubicBezTo>
                <a:cubicBezTo>
                  <a:pt x="2449356" y="2515579"/>
                  <a:pt x="2461205" y="2533466"/>
                  <a:pt x="2466975" y="2552700"/>
                </a:cubicBezTo>
                <a:cubicBezTo>
                  <a:pt x="2470737" y="2565239"/>
                  <a:pt x="2472738" y="2578261"/>
                  <a:pt x="2476500" y="2590800"/>
                </a:cubicBezTo>
                <a:cubicBezTo>
                  <a:pt x="2482270" y="2610034"/>
                  <a:pt x="2489200" y="2628900"/>
                  <a:pt x="2495550" y="2647950"/>
                </a:cubicBezTo>
                <a:lnTo>
                  <a:pt x="2514600" y="2705100"/>
                </a:lnTo>
                <a:cubicBezTo>
                  <a:pt x="2520007" y="2721320"/>
                  <a:pt x="2527647" y="2736716"/>
                  <a:pt x="2533650" y="2752725"/>
                </a:cubicBezTo>
                <a:cubicBezTo>
                  <a:pt x="2537175" y="2762126"/>
                  <a:pt x="2539097" y="2772125"/>
                  <a:pt x="2543175" y="2781300"/>
                </a:cubicBezTo>
                <a:cubicBezTo>
                  <a:pt x="2551825" y="2800763"/>
                  <a:pt x="2562225" y="2819400"/>
                  <a:pt x="2571750" y="2838450"/>
                </a:cubicBezTo>
                <a:cubicBezTo>
                  <a:pt x="2574925" y="2857500"/>
                  <a:pt x="2576193" y="2876968"/>
                  <a:pt x="2581275" y="2895600"/>
                </a:cubicBezTo>
                <a:cubicBezTo>
                  <a:pt x="2587870" y="2919780"/>
                  <a:pt x="2618048" y="2981771"/>
                  <a:pt x="2628900" y="3000375"/>
                </a:cubicBezTo>
                <a:cubicBezTo>
                  <a:pt x="2640436" y="3020151"/>
                  <a:pt x="2650811" y="3041336"/>
                  <a:pt x="2667000" y="3057525"/>
                </a:cubicBezTo>
                <a:cubicBezTo>
                  <a:pt x="2746006" y="3136531"/>
                  <a:pt x="2664497" y="3058614"/>
                  <a:pt x="2743200" y="3124200"/>
                </a:cubicBezTo>
                <a:cubicBezTo>
                  <a:pt x="2769128" y="3145807"/>
                  <a:pt x="2794426" y="3168172"/>
                  <a:pt x="2819400" y="3190875"/>
                </a:cubicBezTo>
                <a:cubicBezTo>
                  <a:pt x="2829367" y="3199936"/>
                  <a:pt x="2837014" y="3211620"/>
                  <a:pt x="2847975" y="3219450"/>
                </a:cubicBezTo>
                <a:cubicBezTo>
                  <a:pt x="2889629" y="3249203"/>
                  <a:pt x="2887027" y="3229546"/>
                  <a:pt x="2933700" y="3257550"/>
                </a:cubicBezTo>
                <a:cubicBezTo>
                  <a:pt x="2951133" y="3268010"/>
                  <a:pt x="2964670" y="3283992"/>
                  <a:pt x="2981325" y="3295650"/>
                </a:cubicBezTo>
                <a:cubicBezTo>
                  <a:pt x="2996492" y="3306267"/>
                  <a:pt x="3013546" y="3313956"/>
                  <a:pt x="3028950" y="3324225"/>
                </a:cubicBezTo>
                <a:cubicBezTo>
                  <a:pt x="3051675" y="3339375"/>
                  <a:pt x="3072033" y="3358088"/>
                  <a:pt x="3095625" y="3371850"/>
                </a:cubicBezTo>
                <a:cubicBezTo>
                  <a:pt x="3110394" y="3380465"/>
                  <a:pt x="3127957" y="3383254"/>
                  <a:pt x="3143250" y="3390900"/>
                </a:cubicBezTo>
                <a:cubicBezTo>
                  <a:pt x="3265835" y="3452193"/>
                  <a:pt x="3059635" y="3362204"/>
                  <a:pt x="3209925" y="3429000"/>
                </a:cubicBezTo>
                <a:cubicBezTo>
                  <a:pt x="3225549" y="3435944"/>
                  <a:pt x="3242257" y="3440404"/>
                  <a:pt x="3257550" y="3448050"/>
                </a:cubicBezTo>
                <a:cubicBezTo>
                  <a:pt x="3274109" y="3456329"/>
                  <a:pt x="3288616" y="3468346"/>
                  <a:pt x="3305175" y="3476625"/>
                </a:cubicBezTo>
                <a:cubicBezTo>
                  <a:pt x="3314155" y="3481115"/>
                  <a:pt x="3324610" y="3481995"/>
                  <a:pt x="3333750" y="3486150"/>
                </a:cubicBezTo>
                <a:cubicBezTo>
                  <a:pt x="3359603" y="3497901"/>
                  <a:pt x="3383009" y="3515270"/>
                  <a:pt x="3409950" y="3524250"/>
                </a:cubicBezTo>
                <a:cubicBezTo>
                  <a:pt x="3475269" y="3546023"/>
                  <a:pt x="3394198" y="3520312"/>
                  <a:pt x="3486150" y="3543300"/>
                </a:cubicBezTo>
                <a:cubicBezTo>
                  <a:pt x="3507770" y="3548705"/>
                  <a:pt x="3544869" y="3565320"/>
                  <a:pt x="3562350" y="3571875"/>
                </a:cubicBezTo>
                <a:cubicBezTo>
                  <a:pt x="3571751" y="3575400"/>
                  <a:pt x="3581080" y="3579431"/>
                  <a:pt x="3590925" y="3581400"/>
                </a:cubicBezTo>
                <a:cubicBezTo>
                  <a:pt x="3612940" y="3585803"/>
                  <a:pt x="3635375" y="3587750"/>
                  <a:pt x="3657600" y="3590925"/>
                </a:cubicBezTo>
                <a:cubicBezTo>
                  <a:pt x="3722641" y="3623445"/>
                  <a:pt x="3682230" y="3605485"/>
                  <a:pt x="3781425" y="3638550"/>
                </a:cubicBezTo>
                <a:cubicBezTo>
                  <a:pt x="3794895" y="3643040"/>
                  <a:pt x="3806550" y="3651833"/>
                  <a:pt x="3819525" y="3657600"/>
                </a:cubicBezTo>
                <a:cubicBezTo>
                  <a:pt x="3835149" y="3664544"/>
                  <a:pt x="3851141" y="3670647"/>
                  <a:pt x="3867150" y="3676650"/>
                </a:cubicBezTo>
                <a:cubicBezTo>
                  <a:pt x="3903690" y="3690353"/>
                  <a:pt x="3891792" y="3683690"/>
                  <a:pt x="3933825" y="3695700"/>
                </a:cubicBezTo>
                <a:cubicBezTo>
                  <a:pt x="3943479" y="3698458"/>
                  <a:pt x="3952875" y="3702050"/>
                  <a:pt x="3962400" y="3705225"/>
                </a:cubicBezTo>
                <a:cubicBezTo>
                  <a:pt x="3985015" y="3720302"/>
                  <a:pt x="4008400" y="3735128"/>
                  <a:pt x="4029075" y="3752850"/>
                </a:cubicBezTo>
                <a:cubicBezTo>
                  <a:pt x="4121942" y="3832451"/>
                  <a:pt x="3984334" y="3726438"/>
                  <a:pt x="4095750" y="3810000"/>
                </a:cubicBezTo>
                <a:cubicBezTo>
                  <a:pt x="4112800" y="3861149"/>
                  <a:pt x="4096784" y="3824079"/>
                  <a:pt x="4143375" y="3886200"/>
                </a:cubicBezTo>
                <a:cubicBezTo>
                  <a:pt x="4150244" y="3895358"/>
                  <a:pt x="4154975" y="3906083"/>
                  <a:pt x="4162425" y="3914775"/>
                </a:cubicBezTo>
                <a:cubicBezTo>
                  <a:pt x="4174114" y="3928412"/>
                  <a:pt x="4189749" y="3938507"/>
                  <a:pt x="4200525" y="3952875"/>
                </a:cubicBezTo>
                <a:cubicBezTo>
                  <a:pt x="4221013" y="3980192"/>
                  <a:pt x="4220203" y="3997936"/>
                  <a:pt x="4229100" y="4029075"/>
                </a:cubicBezTo>
                <a:cubicBezTo>
                  <a:pt x="4231858" y="4038729"/>
                  <a:pt x="4236190" y="4047910"/>
                  <a:pt x="4238625" y="4057650"/>
                </a:cubicBezTo>
                <a:cubicBezTo>
                  <a:pt x="4242552" y="4073356"/>
                  <a:pt x="4244638" y="4089471"/>
                  <a:pt x="4248150" y="4105275"/>
                </a:cubicBezTo>
                <a:cubicBezTo>
                  <a:pt x="4250990" y="4118054"/>
                  <a:pt x="4254500" y="4130675"/>
                  <a:pt x="4257675" y="4143375"/>
                </a:cubicBezTo>
                <a:cubicBezTo>
                  <a:pt x="4260850" y="4191000"/>
                  <a:pt x="4261929" y="4238811"/>
                  <a:pt x="4267200" y="4286250"/>
                </a:cubicBezTo>
                <a:cubicBezTo>
                  <a:pt x="4268309" y="4296229"/>
                  <a:pt x="4275398" y="4304873"/>
                  <a:pt x="4276725" y="4314825"/>
                </a:cubicBezTo>
                <a:cubicBezTo>
                  <a:pt x="4281778" y="4352722"/>
                  <a:pt x="4283075" y="4391025"/>
                  <a:pt x="4286250" y="4429125"/>
                </a:cubicBezTo>
                <a:cubicBezTo>
                  <a:pt x="4278790" y="4615633"/>
                  <a:pt x="4311780" y="4607960"/>
                  <a:pt x="4257675" y="4705350"/>
                </a:cubicBezTo>
                <a:cubicBezTo>
                  <a:pt x="4248684" y="4721534"/>
                  <a:pt x="4238625" y="4737100"/>
                  <a:pt x="4229100" y="4752975"/>
                </a:cubicBezTo>
                <a:cubicBezTo>
                  <a:pt x="4219411" y="4791730"/>
                  <a:pt x="4221872" y="4793597"/>
                  <a:pt x="4200525" y="4829175"/>
                </a:cubicBezTo>
                <a:cubicBezTo>
                  <a:pt x="4188745" y="4848808"/>
                  <a:pt x="4181475" y="4873625"/>
                  <a:pt x="4162425" y="4886325"/>
                </a:cubicBezTo>
                <a:cubicBezTo>
                  <a:pt x="4152900" y="4892675"/>
                  <a:pt x="4144417" y="4900972"/>
                  <a:pt x="4133850" y="4905375"/>
                </a:cubicBezTo>
                <a:cubicBezTo>
                  <a:pt x="4109200" y="4915646"/>
                  <a:pt x="4045405" y="4936399"/>
                  <a:pt x="4010025" y="4943475"/>
                </a:cubicBezTo>
                <a:cubicBezTo>
                  <a:pt x="3991087" y="4947263"/>
                  <a:pt x="3972101" y="4951169"/>
                  <a:pt x="3952875" y="4953000"/>
                </a:cubicBezTo>
                <a:cubicBezTo>
                  <a:pt x="3905359" y="4957525"/>
                  <a:pt x="3857572" y="4958642"/>
                  <a:pt x="3810000" y="4962525"/>
                </a:cubicBezTo>
                <a:lnTo>
                  <a:pt x="3486150" y="4991100"/>
                </a:lnTo>
                <a:cubicBezTo>
                  <a:pt x="3441759" y="4995017"/>
                  <a:pt x="3397180" y="4996590"/>
                  <a:pt x="3352800" y="5000625"/>
                </a:cubicBezTo>
                <a:cubicBezTo>
                  <a:pt x="3327307" y="5002943"/>
                  <a:pt x="3302022" y="5007159"/>
                  <a:pt x="3276600" y="5010150"/>
                </a:cubicBezTo>
                <a:lnTo>
                  <a:pt x="3190875" y="5019675"/>
                </a:lnTo>
                <a:cubicBezTo>
                  <a:pt x="3089019" y="5045139"/>
                  <a:pt x="3140782" y="5037210"/>
                  <a:pt x="2943225" y="5000625"/>
                </a:cubicBezTo>
                <a:cubicBezTo>
                  <a:pt x="2926413" y="4997512"/>
                  <a:pt x="2912095" y="4986074"/>
                  <a:pt x="2895600" y="4981575"/>
                </a:cubicBezTo>
                <a:cubicBezTo>
                  <a:pt x="2876968" y="4976493"/>
                  <a:pt x="2857283" y="4976330"/>
                  <a:pt x="2838450" y="4972050"/>
                </a:cubicBezTo>
                <a:cubicBezTo>
                  <a:pt x="2622352" y="4922937"/>
                  <a:pt x="2758105" y="4941156"/>
                  <a:pt x="2590800" y="4924425"/>
                </a:cubicBezTo>
                <a:cubicBezTo>
                  <a:pt x="2574925" y="4918075"/>
                  <a:pt x="2559243" y="4911218"/>
                  <a:pt x="2543175" y="4905375"/>
                </a:cubicBezTo>
                <a:cubicBezTo>
                  <a:pt x="2524304" y="4898513"/>
                  <a:pt x="2486025" y="4886325"/>
                  <a:pt x="2486025" y="4886325"/>
                </a:cubicBezTo>
                <a:cubicBezTo>
                  <a:pt x="2476500" y="4879975"/>
                  <a:pt x="2465959" y="4874933"/>
                  <a:pt x="2457450" y="4867275"/>
                </a:cubicBezTo>
                <a:cubicBezTo>
                  <a:pt x="2407672" y="4822475"/>
                  <a:pt x="2399107" y="4815837"/>
                  <a:pt x="2371725" y="4772025"/>
                </a:cubicBezTo>
                <a:cubicBezTo>
                  <a:pt x="2361913" y="4756326"/>
                  <a:pt x="2351429" y="4740959"/>
                  <a:pt x="2343150" y="4724400"/>
                </a:cubicBezTo>
                <a:cubicBezTo>
                  <a:pt x="2338660" y="4715420"/>
                  <a:pt x="2338115" y="4704805"/>
                  <a:pt x="2333625" y="4695825"/>
                </a:cubicBezTo>
                <a:cubicBezTo>
                  <a:pt x="2320173" y="4668922"/>
                  <a:pt x="2282049" y="4613698"/>
                  <a:pt x="2266950" y="4591050"/>
                </a:cubicBezTo>
                <a:lnTo>
                  <a:pt x="2247900" y="4562475"/>
                </a:lnTo>
                <a:cubicBezTo>
                  <a:pt x="2241550" y="4530725"/>
                  <a:pt x="2231781" y="4499471"/>
                  <a:pt x="2228850" y="4467225"/>
                </a:cubicBezTo>
                <a:cubicBezTo>
                  <a:pt x="2225675" y="4432300"/>
                  <a:pt x="2225419" y="4396985"/>
                  <a:pt x="2219325" y="4362450"/>
                </a:cubicBezTo>
                <a:lnTo>
                  <a:pt x="2190750" y="4276725"/>
                </a:lnTo>
                <a:cubicBezTo>
                  <a:pt x="2187575" y="4267200"/>
                  <a:pt x="2186794" y="4256504"/>
                  <a:pt x="2181225" y="4248150"/>
                </a:cubicBezTo>
                <a:cubicBezTo>
                  <a:pt x="2174875" y="4238625"/>
                  <a:pt x="2167295" y="4229814"/>
                  <a:pt x="2162175" y="4219575"/>
                </a:cubicBezTo>
                <a:cubicBezTo>
                  <a:pt x="2154562" y="4204350"/>
                  <a:pt x="2147194" y="4167142"/>
                  <a:pt x="2143125" y="4152900"/>
                </a:cubicBezTo>
                <a:cubicBezTo>
                  <a:pt x="2140367" y="4143246"/>
                  <a:pt x="2138090" y="4133305"/>
                  <a:pt x="2133600" y="4124325"/>
                </a:cubicBezTo>
                <a:cubicBezTo>
                  <a:pt x="2128480" y="4114086"/>
                  <a:pt x="2120900" y="4105275"/>
                  <a:pt x="2114550" y="4095750"/>
                </a:cubicBezTo>
                <a:cubicBezTo>
                  <a:pt x="2111375" y="4083050"/>
                  <a:pt x="2108621" y="4070237"/>
                  <a:pt x="2105025" y="4057650"/>
                </a:cubicBezTo>
                <a:cubicBezTo>
                  <a:pt x="2102267" y="4047996"/>
                  <a:pt x="2097935" y="4038815"/>
                  <a:pt x="2095500" y="4029075"/>
                </a:cubicBezTo>
                <a:cubicBezTo>
                  <a:pt x="2091573" y="4013369"/>
                  <a:pt x="2089902" y="3997156"/>
                  <a:pt x="2085975" y="3981450"/>
                </a:cubicBezTo>
                <a:cubicBezTo>
                  <a:pt x="2083540" y="3971710"/>
                  <a:pt x="2078628" y="3962676"/>
                  <a:pt x="2076450" y="3952875"/>
                </a:cubicBezTo>
                <a:cubicBezTo>
                  <a:pt x="2072814" y="3936511"/>
                  <a:pt x="2066159" y="3878062"/>
                  <a:pt x="2057400" y="3857625"/>
                </a:cubicBezTo>
                <a:cubicBezTo>
                  <a:pt x="2052891" y="3847103"/>
                  <a:pt x="2043470" y="3839289"/>
                  <a:pt x="2038350" y="3829050"/>
                </a:cubicBezTo>
                <a:cubicBezTo>
                  <a:pt x="2033860" y="3820070"/>
                  <a:pt x="2034394" y="3808829"/>
                  <a:pt x="2028825" y="3800475"/>
                </a:cubicBezTo>
                <a:cubicBezTo>
                  <a:pt x="2021353" y="3789267"/>
                  <a:pt x="2007917" y="3782975"/>
                  <a:pt x="2000250" y="3771900"/>
                </a:cubicBezTo>
                <a:cubicBezTo>
                  <a:pt x="1982366" y="3746067"/>
                  <a:pt x="1952475" y="3673375"/>
                  <a:pt x="1914525" y="3648075"/>
                </a:cubicBezTo>
                <a:cubicBezTo>
                  <a:pt x="1906171" y="3642506"/>
                  <a:pt x="1895475" y="3641725"/>
                  <a:pt x="1885950" y="3638550"/>
                </a:cubicBezTo>
                <a:cubicBezTo>
                  <a:pt x="1876425" y="3629025"/>
                  <a:pt x="1869150" y="3616517"/>
                  <a:pt x="1857375" y="3609975"/>
                </a:cubicBezTo>
                <a:cubicBezTo>
                  <a:pt x="1838402" y="3599434"/>
                  <a:pt x="1786722" y="3587549"/>
                  <a:pt x="1762125" y="3581400"/>
                </a:cubicBezTo>
                <a:lnTo>
                  <a:pt x="1343025" y="3590925"/>
                </a:lnTo>
                <a:cubicBezTo>
                  <a:pt x="1317446" y="3591909"/>
                  <a:pt x="1292423" y="3600450"/>
                  <a:pt x="1266825" y="3600450"/>
                </a:cubicBezTo>
                <a:lnTo>
                  <a:pt x="238125" y="3590925"/>
                </a:lnTo>
                <a:cubicBezTo>
                  <a:pt x="142774" y="3567087"/>
                  <a:pt x="240604" y="3602929"/>
                  <a:pt x="190500" y="3552825"/>
                </a:cubicBezTo>
                <a:cubicBezTo>
                  <a:pt x="180460" y="3542785"/>
                  <a:pt x="164441" y="3541300"/>
                  <a:pt x="152400" y="3533775"/>
                </a:cubicBezTo>
                <a:cubicBezTo>
                  <a:pt x="138938" y="3525361"/>
                  <a:pt x="127218" y="3514427"/>
                  <a:pt x="114300" y="3505200"/>
                </a:cubicBezTo>
                <a:cubicBezTo>
                  <a:pt x="104985" y="3498546"/>
                  <a:pt x="95250" y="3492500"/>
                  <a:pt x="85725" y="3486150"/>
                </a:cubicBezTo>
                <a:cubicBezTo>
                  <a:pt x="79375" y="3476625"/>
                  <a:pt x="73329" y="3466890"/>
                  <a:pt x="66675" y="3457575"/>
                </a:cubicBezTo>
                <a:cubicBezTo>
                  <a:pt x="57448" y="3444657"/>
                  <a:pt x="46514" y="3432937"/>
                  <a:pt x="38100" y="3419475"/>
                </a:cubicBezTo>
                <a:cubicBezTo>
                  <a:pt x="30575" y="3407434"/>
                  <a:pt x="25400" y="3394075"/>
                  <a:pt x="19050" y="3381375"/>
                </a:cubicBezTo>
                <a:cubicBezTo>
                  <a:pt x="22225" y="3286125"/>
                  <a:pt x="19947" y="3190537"/>
                  <a:pt x="28575" y="3095625"/>
                </a:cubicBezTo>
                <a:cubicBezTo>
                  <a:pt x="29611" y="3084224"/>
                  <a:pt x="43605" y="3077769"/>
                  <a:pt x="47625" y="3067050"/>
                </a:cubicBezTo>
                <a:cubicBezTo>
                  <a:pt x="53309" y="3051891"/>
                  <a:pt x="53638" y="3035229"/>
                  <a:pt x="57150" y="3019425"/>
                </a:cubicBezTo>
                <a:cubicBezTo>
                  <a:pt x="59990" y="3006646"/>
                  <a:pt x="63500" y="2994025"/>
                  <a:pt x="66675" y="2981325"/>
                </a:cubicBezTo>
                <a:cubicBezTo>
                  <a:pt x="93176" y="2689809"/>
                  <a:pt x="85725" y="2800906"/>
                  <a:pt x="85725" y="2257425"/>
                </a:cubicBezTo>
                <a:cubicBezTo>
                  <a:pt x="85725" y="2180255"/>
                  <a:pt x="85073" y="1938537"/>
                  <a:pt x="66675" y="1809750"/>
                </a:cubicBezTo>
                <a:cubicBezTo>
                  <a:pt x="61655" y="1774609"/>
                  <a:pt x="55755" y="1739529"/>
                  <a:pt x="47625" y="1704975"/>
                </a:cubicBezTo>
                <a:cubicBezTo>
                  <a:pt x="43026" y="1685428"/>
                  <a:pt x="28575" y="1647825"/>
                  <a:pt x="28575" y="1647825"/>
                </a:cubicBezTo>
                <a:cubicBezTo>
                  <a:pt x="25400" y="1619250"/>
                  <a:pt x="23777" y="1590460"/>
                  <a:pt x="19050" y="1562100"/>
                </a:cubicBezTo>
                <a:cubicBezTo>
                  <a:pt x="17399" y="1552196"/>
                  <a:pt x="11703" y="1543326"/>
                  <a:pt x="9525" y="1533525"/>
                </a:cubicBezTo>
                <a:cubicBezTo>
                  <a:pt x="5335" y="1514672"/>
                  <a:pt x="3175" y="1495425"/>
                  <a:pt x="0" y="1476375"/>
                </a:cubicBezTo>
                <a:lnTo>
                  <a:pt x="9525" y="1400175"/>
                </a:lnTo>
              </a:path>
            </a:pathLst>
          </a:custGeom>
          <a:noFill/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5424321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5" grpId="1" animBg="1"/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Assumptions: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4800600"/>
          </a:xfrm>
        </p:spPr>
        <p:txBody>
          <a:bodyPr/>
          <a:lstStyle/>
          <a:p>
            <a:r>
              <a:rPr lang="en-US" sz="2400" i="1" u="sng" dirty="0" smtClean="0">
                <a:solidFill>
                  <a:srgbClr val="FF0000"/>
                </a:solidFill>
              </a:rPr>
              <a:t>Power consumption, Beam power </a:t>
            </a:r>
            <a:r>
              <a:rPr lang="en-US" sz="2400" dirty="0" smtClean="0"/>
              <a:t>are top-level constraints</a:t>
            </a:r>
            <a:endParaRPr lang="en-US" sz="2000" dirty="0" smtClean="0"/>
          </a:p>
          <a:p>
            <a:r>
              <a:rPr lang="en-US" sz="2400" i="1" u="sng" dirty="0" smtClean="0">
                <a:solidFill>
                  <a:srgbClr val="FF0000"/>
                </a:solidFill>
              </a:rPr>
              <a:t>Footprint</a:t>
            </a:r>
            <a:r>
              <a:rPr lang="en-US" sz="2400" dirty="0" smtClean="0"/>
              <a:t> secondary constraint</a:t>
            </a:r>
          </a:p>
          <a:p>
            <a:r>
              <a:rPr lang="en-US" sz="2400" i="1" u="sng" dirty="0" smtClean="0">
                <a:solidFill>
                  <a:srgbClr val="FF0000"/>
                </a:solidFill>
              </a:rPr>
              <a:t>Technology </a:t>
            </a:r>
            <a:r>
              <a:rPr lang="en-US" sz="2400" dirty="0" smtClean="0"/>
              <a:t>lower level constraint</a:t>
            </a:r>
          </a:p>
          <a:p>
            <a:pPr lvl="1"/>
            <a:r>
              <a:rPr lang="en-US" sz="2000" dirty="0" smtClean="0"/>
              <a:t>R &amp; D expected over 20 – 30yr lifetime: everything else can change!</a:t>
            </a:r>
            <a:endParaRPr lang="en-US" sz="2000" dirty="0"/>
          </a:p>
          <a:p>
            <a:r>
              <a:rPr lang="en-US" sz="2400" dirty="0" smtClean="0"/>
              <a:t>Dumps sized for 14 MW each</a:t>
            </a:r>
          </a:p>
          <a:p>
            <a:r>
              <a:rPr lang="en-US" sz="2400" dirty="0" smtClean="0"/>
              <a:t>300 MW power limit; roughly </a:t>
            </a:r>
            <a:r>
              <a:rPr lang="en-US" sz="2400" dirty="0" smtClean="0">
                <a:sym typeface="Wingdings" pitchFamily="2" charset="2"/>
              </a:rPr>
              <a:t></a:t>
            </a:r>
            <a:endParaRPr lang="en-US" sz="2400" dirty="0" smtClean="0"/>
          </a:p>
          <a:p>
            <a:pPr lvl="1"/>
            <a:r>
              <a:rPr lang="en-US" sz="2000" dirty="0" smtClean="0"/>
              <a:t>Baseline (MW): 	50 + 100 MW/500 GeV </a:t>
            </a:r>
            <a:r>
              <a:rPr lang="en-US" sz="2000" dirty="0" err="1" smtClean="0"/>
              <a:t>Ecm</a:t>
            </a:r>
            <a:r>
              <a:rPr lang="en-US" sz="2000" dirty="0" smtClean="0"/>
              <a:t> (155 GeV)</a:t>
            </a:r>
          </a:p>
          <a:p>
            <a:pPr lvl="1"/>
            <a:r>
              <a:rPr lang="en-US" sz="2000" u="sng" dirty="0" smtClean="0">
                <a:sym typeface="Wingdings" pitchFamily="2" charset="2"/>
              </a:rPr>
              <a:t>RDR </a:t>
            </a:r>
            <a:r>
              <a:rPr lang="en-US" sz="2000" u="sng" dirty="0" err="1" smtClean="0">
                <a:sym typeface="Wingdings" pitchFamily="2" charset="2"/>
              </a:rPr>
              <a:t>I_beam</a:t>
            </a:r>
            <a:r>
              <a:rPr lang="en-US" sz="2000" u="sng" dirty="0" smtClean="0">
                <a:sym typeface="Wingdings" pitchFamily="2" charset="2"/>
              </a:rPr>
              <a:t>: 	50 + 200 MW/500GeV</a:t>
            </a:r>
          </a:p>
          <a:p>
            <a:pPr lvl="1"/>
            <a:r>
              <a:rPr lang="en-US" sz="2000" dirty="0" smtClean="0"/>
              <a:t>(Nominal 1TeV: 	50 + 125 MW/500 GeV </a:t>
            </a:r>
            <a:r>
              <a:rPr lang="en-US" sz="2000" dirty="0" err="1" smtClean="0"/>
              <a:t>Ecm</a:t>
            </a:r>
            <a:r>
              <a:rPr lang="en-US" sz="2000" dirty="0" smtClean="0"/>
              <a:t>; 2450 bunches)</a:t>
            </a:r>
          </a:p>
          <a:p>
            <a:pPr lvl="1"/>
            <a:r>
              <a:rPr lang="en-US" sz="2000" dirty="0" smtClean="0"/>
              <a:t>e.g. 1.5 </a:t>
            </a:r>
            <a:r>
              <a:rPr lang="en-US" sz="2000" dirty="0" err="1" smtClean="0"/>
              <a:t>TeV</a:t>
            </a:r>
            <a:r>
              <a:rPr lang="en-US" sz="2000" dirty="0" smtClean="0"/>
              <a:t> 	</a:t>
            </a:r>
            <a:r>
              <a:rPr lang="en-US" sz="2000" dirty="0" smtClean="0">
                <a:sym typeface="Wingdings" pitchFamily="2" charset="2"/>
              </a:rPr>
              <a:t>50 + 3 * 125 = 425 MW  </a:t>
            </a:r>
          </a:p>
          <a:p>
            <a:r>
              <a:rPr lang="en-US" dirty="0" smtClean="0">
                <a:sym typeface="Wingdings" pitchFamily="2" charset="2"/>
              </a:rPr>
              <a:t>improve efficiency 30% to 50%? also gradient?</a:t>
            </a:r>
          </a:p>
          <a:p>
            <a:pPr lvl="1"/>
            <a:r>
              <a:rPr lang="en-US" sz="2000" dirty="0" smtClean="0">
                <a:sym typeface="Wingdings" pitchFamily="2" charset="2"/>
              </a:rPr>
              <a:t>e1.5 </a:t>
            </a:r>
            <a:r>
              <a:rPr lang="en-US" sz="2000" dirty="0" err="1">
                <a:sym typeface="Wingdings" pitchFamily="2" charset="2"/>
              </a:rPr>
              <a:t>TeV</a:t>
            </a:r>
            <a:r>
              <a:rPr lang="en-US" sz="2000" dirty="0">
                <a:sym typeface="Wingdings" pitchFamily="2" charset="2"/>
              </a:rPr>
              <a:t> </a:t>
            </a:r>
            <a:r>
              <a:rPr lang="en-US" sz="2000" dirty="0" err="1">
                <a:sym typeface="Wingdings" pitchFamily="2" charset="2"/>
              </a:rPr>
              <a:t>Ecm</a:t>
            </a:r>
            <a:r>
              <a:rPr lang="en-US" sz="2000" dirty="0">
                <a:sym typeface="Wingdings" pitchFamily="2" charset="2"/>
              </a:rPr>
              <a:t> </a:t>
            </a:r>
            <a:r>
              <a:rPr lang="en-US" sz="2000" dirty="0" smtClean="0">
                <a:sym typeface="Wingdings" pitchFamily="2" charset="2"/>
              </a:rPr>
              <a:t>	50 </a:t>
            </a:r>
            <a:r>
              <a:rPr lang="en-US" sz="2000" dirty="0">
                <a:sym typeface="Wingdings" pitchFamily="2" charset="2"/>
              </a:rPr>
              <a:t>+ 3 * 100 = 350 MW </a:t>
            </a:r>
            <a:r>
              <a:rPr lang="en-US" sz="2000" dirty="0" smtClean="0">
                <a:sym typeface="Wingdings" pitchFamily="2" charset="2"/>
              </a:rPr>
              <a:t>(2450 bunches)</a:t>
            </a:r>
            <a:endParaRPr lang="en-US" sz="2000" dirty="0">
              <a:sym typeface="Wingdings" pitchFamily="2" charset="2"/>
            </a:endParaRPr>
          </a:p>
          <a:p>
            <a:pPr lvl="1"/>
            <a:endParaRPr lang="en-US" dirty="0" smtClean="0">
              <a:sym typeface="Wingdings" pitchFamily="2" charset="2"/>
            </a:endParaRPr>
          </a:p>
          <a:p>
            <a:pPr lvl="1"/>
            <a:endParaRPr lang="en-US" sz="2000" dirty="0" smtClean="0">
              <a:sym typeface="Wingdings" pitchFamily="2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14 March, 2013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en-US" smtClean="0"/>
              <a:t>Marc Ross, SLAC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C64E1E01-CFF9-374C-90C0-378C39CD55E6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/>
              <a:t>6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123825" y="5057775"/>
            <a:ext cx="9020175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32369142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ILC at low/high </a:t>
            </a:r>
            <a:r>
              <a:rPr lang="en-US" dirty="0" err="1" smtClean="0"/>
              <a:t>Ecm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05854"/>
            <a:ext cx="7772400" cy="4800600"/>
          </a:xfrm>
        </p:spPr>
        <p:txBody>
          <a:bodyPr/>
          <a:lstStyle/>
          <a:p>
            <a:r>
              <a:rPr lang="en-US" dirty="0" smtClean="0"/>
              <a:t>Low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cm</a:t>
            </a:r>
            <a:r>
              <a:rPr lang="en-US" dirty="0" smtClean="0"/>
              <a:t> operation of upgraded ILC:</a:t>
            </a:r>
          </a:p>
          <a:p>
            <a:pPr lvl="1"/>
            <a:r>
              <a:rPr lang="en-US" dirty="0" smtClean="0"/>
              <a:t>L</a:t>
            </a:r>
            <a:r>
              <a:rPr lang="en-US" baseline="-25000" dirty="0" smtClean="0"/>
              <a:t>250</a:t>
            </a:r>
            <a:r>
              <a:rPr lang="en-US" dirty="0" smtClean="0"/>
              <a:t> ~ 3e34; Wall plug 200 MW</a:t>
            </a:r>
          </a:p>
          <a:p>
            <a:pPr lvl="1"/>
            <a:r>
              <a:rPr lang="en-US" dirty="0" smtClean="0"/>
              <a:t>Higgs Factory Option</a:t>
            </a:r>
          </a:p>
          <a:p>
            <a:r>
              <a:rPr lang="en-US" dirty="0" smtClean="0"/>
              <a:t>High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cm</a:t>
            </a:r>
            <a:r>
              <a:rPr lang="en-US" dirty="0" smtClean="0"/>
              <a:t> ~ 1.5 </a:t>
            </a:r>
            <a:r>
              <a:rPr lang="en-US" dirty="0" err="1" smtClean="0"/>
              <a:t>TeV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L</a:t>
            </a:r>
            <a:r>
              <a:rPr lang="en-US" baseline="-25000" dirty="0" smtClean="0"/>
              <a:t>1500</a:t>
            </a:r>
            <a:r>
              <a:rPr lang="en-US" dirty="0" smtClean="0"/>
              <a:t> ~ 6e34; Wall plug 340 MW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14 March, 2013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Marc Ross, SLAC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16109-CDFC-914A-8989-F1DE13FE790C}" type="slidenum">
              <a:rPr lang="en-GB" smtClean="0">
                <a:solidFill>
                  <a:srgbClr val="000000"/>
                </a:solidFill>
              </a:rPr>
              <a:pPr/>
              <a:t>7</a:t>
            </a:fld>
            <a:endParaRPr lang="en-GB">
              <a:solidFill>
                <a:srgbClr val="000000"/>
              </a:solidFill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5053808"/>
              </p:ext>
            </p:extLst>
          </p:nvPr>
        </p:nvGraphicFramePr>
        <p:xfrm>
          <a:off x="2181225" y="3514725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Oval 7"/>
          <p:cNvSpPr/>
          <p:nvPr/>
        </p:nvSpPr>
        <p:spPr bwMode="auto">
          <a:xfrm>
            <a:off x="3535157" y="4715559"/>
            <a:ext cx="94890" cy="9489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6096582" y="4678958"/>
            <a:ext cx="94890" cy="9489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3181932" y="5040908"/>
            <a:ext cx="94890" cy="9489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05549" y="4603292"/>
            <a:ext cx="995785" cy="24622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ILC - nominal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305549" y="4850942"/>
            <a:ext cx="1088760" cy="24622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ILC - upgraded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305549" y="5097878"/>
            <a:ext cx="1255472" cy="24622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80 km ring; per IP</a:t>
            </a:r>
            <a:endParaRPr lang="en-US" dirty="0"/>
          </a:p>
        </p:txBody>
      </p:sp>
      <p:sp>
        <p:nvSpPr>
          <p:cNvPr id="14" name="Left Arrow 13"/>
          <p:cNvSpPr/>
          <p:nvPr/>
        </p:nvSpPr>
        <p:spPr bwMode="auto">
          <a:xfrm>
            <a:off x="6305549" y="2457450"/>
            <a:ext cx="2466976" cy="828675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Assumes 2x improved efficiency; 2450</a:t>
            </a:r>
            <a:r>
              <a:rPr kumimoji="0" lang="en-US" sz="11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 bunches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177277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199072" y="76200"/>
            <a:ext cx="7944927" cy="914400"/>
          </a:xfrm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Collider ‘Wall Plug’ </a:t>
            </a:r>
            <a:r>
              <a:rPr lang="en-US" sz="4000" b="1" u="sng" dirty="0" smtClean="0">
                <a:solidFill>
                  <a:srgbClr val="C00000"/>
                </a:solidFill>
              </a:rPr>
              <a:t>AC Power </a:t>
            </a:r>
            <a:r>
              <a:rPr lang="en-US" dirty="0" smtClean="0"/>
              <a:t>use: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14 March, 2013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Marc Ross, SLAC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498EF-DF26-BE4B-A80B-C1E4F25A2510}" type="slidenum">
              <a:rPr lang="en-GB" smtClean="0">
                <a:solidFill>
                  <a:srgbClr val="000000"/>
                </a:solidFill>
              </a:rPr>
              <a:pPr/>
              <a:t>8</a:t>
            </a:fld>
            <a:endParaRPr lang="en-GB">
              <a:solidFill>
                <a:srgbClr val="000000"/>
              </a:solidFill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9309754"/>
              </p:ext>
            </p:extLst>
          </p:nvPr>
        </p:nvGraphicFramePr>
        <p:xfrm>
          <a:off x="188237" y="880280"/>
          <a:ext cx="8640000" cy="482600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346909"/>
                <a:gridCol w="955450"/>
                <a:gridCol w="1259575"/>
                <a:gridCol w="1531875"/>
                <a:gridCol w="1546191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ILC and 80 km ring:</a:t>
                      </a:r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ILC -H</a:t>
                      </a:r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ILC-nom</a:t>
                      </a:r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Ring -</a:t>
                      </a:r>
                      <a:r>
                        <a:rPr lang="en-US" sz="1600" baseline="0" dirty="0" smtClean="0"/>
                        <a:t> H</a:t>
                      </a:r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Ring - t</a:t>
                      </a:r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err="1" smtClean="0"/>
                        <a:t>E_cm</a:t>
                      </a:r>
                      <a:r>
                        <a:rPr lang="en-US" sz="1600" dirty="0" smtClean="0"/>
                        <a:t> (GeV)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250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500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240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350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SRF Power to Beam (MW)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5.2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10.5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100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100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Eff</a:t>
                      </a:r>
                      <a:r>
                        <a:rPr lang="en-US" sz="1600" baseline="0" dirty="0" smtClean="0"/>
                        <a:t>. </a:t>
                      </a:r>
                      <a:r>
                        <a:rPr lang="en-US" sz="1600" dirty="0" smtClean="0"/>
                        <a:t>RF Length (m)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7,837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15,674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600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1200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RF klystron</a:t>
                      </a:r>
                      <a:r>
                        <a:rPr lang="en-US" sz="1600" baseline="0" dirty="0" smtClean="0"/>
                        <a:t> peak</a:t>
                      </a:r>
                      <a:r>
                        <a:rPr lang="en-US" sz="1600" dirty="0" smtClean="0"/>
                        <a:t> efficiency (%)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65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65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65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65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600" baseline="0" dirty="0" smtClean="0"/>
                        <a:t>klystron operating margin, HVPS, Klystron Aux and klystron water </a:t>
                      </a:r>
                      <a:r>
                        <a:rPr lang="en-US" sz="1600" baseline="0" smtClean="0"/>
                        <a:t>cooling (% inefficiency)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30 + 20</a:t>
                      </a:r>
                    </a:p>
                    <a:p>
                      <a:pPr algn="l"/>
                      <a:r>
                        <a:rPr lang="en-US" sz="1600" dirty="0" smtClean="0"/>
                        <a:t>Additional inefficiency</a:t>
                      </a:r>
                      <a:r>
                        <a:rPr lang="en-US" sz="1600" baseline="0" dirty="0" smtClean="0"/>
                        <a:t> due cavity fill-time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20*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Overall</a:t>
                      </a:r>
                      <a:r>
                        <a:rPr lang="en-US" sz="1600" baseline="0" dirty="0" smtClean="0"/>
                        <a:t> system </a:t>
                      </a:r>
                      <a:r>
                        <a:rPr lang="en-US" sz="1600" dirty="0" smtClean="0"/>
                        <a:t>RF efficiency (%)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14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45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smtClean="0"/>
                        <a:t>45</a:t>
                      </a:r>
                      <a:endParaRPr lang="en-US" sz="16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DE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err="1" smtClean="0"/>
                        <a:t>Cryo</a:t>
                      </a:r>
                      <a:r>
                        <a:rPr lang="en-US" sz="1600" dirty="0" smtClean="0"/>
                        <a:t> (MW)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16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32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40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Normal Conducting</a:t>
                      </a:r>
                      <a:r>
                        <a:rPr lang="en-US" sz="1600" baseline="0" dirty="0" smtClean="0"/>
                        <a:t> (exc. Injector complex) (MW)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120**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120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Injector complex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32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32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16***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16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Conventional</a:t>
                      </a:r>
                      <a:r>
                        <a:rPr lang="en-US" sz="1600" baseline="0" dirty="0" smtClean="0"/>
                        <a:t> (Air, lighting, ..)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6****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18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18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/>
                        <a:t>Total (exc. detector)</a:t>
                      </a:r>
                      <a:endParaRPr lang="en-US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112</a:t>
                      </a:r>
                      <a:endParaRPr lang="en-US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153</a:t>
                      </a:r>
                      <a:endParaRPr lang="en-US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396</a:t>
                      </a:r>
                      <a:endParaRPr lang="en-US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416</a:t>
                      </a:r>
                      <a:endParaRPr lang="en-US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49609" y="5721352"/>
            <a:ext cx="5843266" cy="76944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* 5% for operating margin, 2% for auxiliaries, 3% for HVPS and 10% for water cooling</a:t>
            </a:r>
          </a:p>
          <a:p>
            <a:r>
              <a:rPr lang="en-US" sz="11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** assume 1.5 kW / m tunnel inclusive (ILC avg. 3 kW / m)</a:t>
            </a:r>
          </a:p>
          <a:p>
            <a:r>
              <a:rPr lang="en-US" sz="11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*** from SSC / Fermilab injector (linac + LEB + MEB</a:t>
            </a:r>
            <a:r>
              <a:rPr lang="en-US" sz="11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); assumes LHC not needed</a:t>
            </a:r>
            <a:endParaRPr lang="en-US" sz="110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  <a:p>
            <a:r>
              <a:rPr lang="en-US" sz="11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**** 6 MW for 30 km beam tunnel complex; ~3x more for 80 ring</a:t>
            </a:r>
          </a:p>
        </p:txBody>
      </p:sp>
      <p:cxnSp>
        <p:nvCxnSpPr>
          <p:cNvPr id="7" name="Straight Arrow Connector 6"/>
          <p:cNvCxnSpPr/>
          <p:nvPr/>
        </p:nvCxnSpPr>
        <p:spPr bwMode="auto">
          <a:xfrm flipV="1">
            <a:off x="3972909" y="2758967"/>
            <a:ext cx="299545" cy="11035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6306200" y="5822284"/>
            <a:ext cx="2648607" cy="83099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Assume two separate collider rings – similar to B Factories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24808711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auto">
          <a:xfrm>
            <a:off x="599090" y="4966138"/>
            <a:ext cx="7961586" cy="122971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asked for ‘Snowmass’: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CSS2013 / P5 planning process:</a:t>
            </a:r>
          </a:p>
          <a:p>
            <a:r>
              <a:rPr lang="en-US" dirty="0" smtClean="0"/>
              <a:t>“What </a:t>
            </a:r>
            <a:r>
              <a:rPr lang="en-US" dirty="0"/>
              <a:t>the required parameters and key characteristics of lepton / gamma colliders in the </a:t>
            </a:r>
            <a:r>
              <a:rPr lang="en-US" dirty="0" err="1"/>
              <a:t>Higg's</a:t>
            </a:r>
            <a:r>
              <a:rPr lang="en-US" dirty="0"/>
              <a:t> factory range? with physics capabilities far beyond the LHC? </a:t>
            </a:r>
            <a:r>
              <a:rPr lang="en-US" i="1" dirty="0">
                <a:solidFill>
                  <a:srgbClr val="FF0000"/>
                </a:solidFill>
              </a:rPr>
              <a:t>at what cost? How does a Higgs factory scale cost-wise to a </a:t>
            </a:r>
            <a:r>
              <a:rPr lang="en-US" i="1" dirty="0" err="1">
                <a:solidFill>
                  <a:srgbClr val="FF0000"/>
                </a:solidFill>
              </a:rPr>
              <a:t>TeV</a:t>
            </a:r>
            <a:r>
              <a:rPr lang="en-US" i="1" dirty="0">
                <a:solidFill>
                  <a:srgbClr val="FF0000"/>
                </a:solidFill>
              </a:rPr>
              <a:t> scale linear collider</a:t>
            </a:r>
            <a:r>
              <a:rPr lang="en-US" i="1" dirty="0" smtClean="0">
                <a:solidFill>
                  <a:srgbClr val="FF0000"/>
                </a:solidFill>
              </a:rPr>
              <a:t>?”</a:t>
            </a:r>
          </a:p>
          <a:p>
            <a:endParaRPr lang="en-US" i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i="1" u="sng" dirty="0" smtClean="0">
                <a:solidFill>
                  <a:srgbClr val="000000"/>
                </a:solidFill>
              </a:rPr>
              <a:t>Comment: Cost comparisons with concepts can only be done parametrically.</a:t>
            </a:r>
            <a:endParaRPr lang="en-US" u="sng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14 March, 2013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Marc Ross, SLAC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16109-CDFC-914A-8989-F1DE13FE790C}" type="slidenum">
              <a:rPr lang="en-GB" smtClean="0">
                <a:solidFill>
                  <a:srgbClr val="000000"/>
                </a:solidFill>
              </a:rPr>
              <a:pPr/>
              <a:t>9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770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f_0_template">
  <a:themeElements>
    <a:clrScheme name="stf_0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f_0_templat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stf_0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f_0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f_0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f_0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f_0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f_0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_0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_0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_0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_0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_0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_0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4_CesrTA_Review">
  <a:themeElements>
    <a:clrScheme name="1_CesrTA_Review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CesrTA_Revie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CesrTA_Review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srTA_Review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_ilc-standard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_GDE TESLA 03-05">
  <a:themeElements>
    <a:clrScheme name="">
      <a:dk1>
        <a:srgbClr val="000000"/>
      </a:dk1>
      <a:lt1>
        <a:srgbClr val="FFFFF7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A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GDE TESLA 03-05">
      <a:majorFont>
        <a:latin typeface="Arial Rounded MT Bol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DE TESLA 03-0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DE TESLA 03-05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2_GDE TESLA 03-05">
  <a:themeElements>
    <a:clrScheme name="">
      <a:dk1>
        <a:srgbClr val="000000"/>
      </a:dk1>
      <a:lt1>
        <a:srgbClr val="FFFFF7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A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GDE TESLA 03-05">
      <a:majorFont>
        <a:latin typeface="Arial Rounded MT Bol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DE TESLA 03-0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DE TESLA 03-05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DESY European XFEL">
  <a:themeElements>
    <a:clrScheme name="DESY European XFEL 1">
      <a:dk1>
        <a:srgbClr val="261748"/>
      </a:dk1>
      <a:lt1>
        <a:srgbClr val="FFFFFF"/>
      </a:lt1>
      <a:dk2>
        <a:srgbClr val="000000"/>
      </a:dk2>
      <a:lt2>
        <a:srgbClr val="E0E0E0"/>
      </a:lt2>
      <a:accent1>
        <a:srgbClr val="261748"/>
      </a:accent1>
      <a:accent2>
        <a:srgbClr val="FD930A"/>
      </a:accent2>
      <a:accent3>
        <a:srgbClr val="FFFFFF"/>
      </a:accent3>
      <a:accent4>
        <a:srgbClr val="1F123C"/>
      </a:accent4>
      <a:accent5>
        <a:srgbClr val="ACABB1"/>
      </a:accent5>
      <a:accent6>
        <a:srgbClr val="E58508"/>
      </a:accent6>
      <a:hlink>
        <a:srgbClr val="261748"/>
      </a:hlink>
      <a:folHlink>
        <a:srgbClr val="FD930A"/>
      </a:folHlink>
    </a:clrScheme>
    <a:fontScheme name="DESY European XFEL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Font typeface="Wingdings" pitchFamily="2" charset="2"/>
          <a:buChar char="n"/>
          <a:tabLst/>
          <a:defRPr kumimoji="0" lang="de-DE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Font typeface="Wingdings" pitchFamily="2" charset="2"/>
          <a:buChar char="n"/>
          <a:tabLst/>
          <a:defRPr kumimoji="0" lang="de-DE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12" charset="-128"/>
          </a:defRPr>
        </a:defPPr>
      </a:lstStyle>
    </a:lnDef>
  </a:objectDefaults>
  <a:extraClrSchemeLst>
    <a:extraClrScheme>
      <a:clrScheme name="DESY European XFEL 1">
        <a:dk1>
          <a:srgbClr val="261748"/>
        </a:dk1>
        <a:lt1>
          <a:srgbClr val="FFFFFF"/>
        </a:lt1>
        <a:dk2>
          <a:srgbClr val="000000"/>
        </a:dk2>
        <a:lt2>
          <a:srgbClr val="E0E0E0"/>
        </a:lt2>
        <a:accent1>
          <a:srgbClr val="261748"/>
        </a:accent1>
        <a:accent2>
          <a:srgbClr val="FD930A"/>
        </a:accent2>
        <a:accent3>
          <a:srgbClr val="FFFFFF"/>
        </a:accent3>
        <a:accent4>
          <a:srgbClr val="1F123C"/>
        </a:accent4>
        <a:accent5>
          <a:srgbClr val="ACABB1"/>
        </a:accent5>
        <a:accent6>
          <a:srgbClr val="E58508"/>
        </a:accent6>
        <a:hlink>
          <a:srgbClr val="261748"/>
        </a:hlink>
        <a:folHlink>
          <a:srgbClr val="FD930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ilc-standard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_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solidFill>
            <a:srgbClr val="800000"/>
          </a:solidFill>
        </a:ln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iagini">
  <a:themeElements>
    <a:clrScheme name="Biagin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agin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iagin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agini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agini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agini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agini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agini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agini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agini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agini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agini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agini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agini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esrTA_Review">
  <a:themeElements>
    <a:clrScheme name="1_CesrTA_Review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CesrTA_Revie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esrTA_Review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srTA_Review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CesrTA_Review">
  <a:themeElements>
    <a:clrScheme name="1_CesrTA_Review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CesrTA_Revie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esrTA_Review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srTA_Review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GDE TESLA 03-05">
  <a:themeElements>
    <a:clrScheme name="">
      <a:dk1>
        <a:srgbClr val="000000"/>
      </a:dk1>
      <a:lt1>
        <a:srgbClr val="FFFFF7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A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GDE TESLA 03-05">
      <a:majorFont>
        <a:latin typeface="Arial Rounded MT Bol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DE TESLA 03-0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DE TESLA 03-05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CesrTA_Review">
  <a:themeElements>
    <a:clrScheme name="1_CesrTA_Review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CesrTA_Revie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esrTA_Review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srTA_Review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2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Blank Presentation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23346C"/>
            </a:solidFill>
            <a:effectLst/>
            <a:latin typeface="Arial" charset="0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23346C"/>
            </a:solidFill>
            <a:effectLst/>
            <a:latin typeface="Arial" charset="0"/>
            <a:ea typeface="Arial Unicode MS" pitchFamily="50" charset="-128"/>
            <a:cs typeface="Arial Unicode MS" pitchFamily="50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CesrTA_CLASSE">
  <a:themeElements>
    <a:clrScheme name="1_CesrTA_Review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CesrTA_Revie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esrTA_Review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srTA_Review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_CesrTA_CLASSE">
  <a:themeElements>
    <a:clrScheme name="1_CesrTA_Review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CesrTA_Revie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esrTA_Review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srTA_Review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81985</TotalTime>
  <Words>1149</Words>
  <Application>Microsoft Office PowerPoint</Application>
  <PresentationFormat>On-screen Show (4:3)</PresentationFormat>
  <Paragraphs>341</Paragraphs>
  <Slides>15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18</vt:i4>
      </vt:variant>
      <vt:variant>
        <vt:lpstr>Slide Titles</vt:lpstr>
      </vt:variant>
      <vt:variant>
        <vt:i4>15</vt:i4>
      </vt:variant>
    </vt:vector>
  </HeadingPairs>
  <TitlesOfParts>
    <vt:vector size="33" baseType="lpstr">
      <vt:lpstr>stf_0_template</vt:lpstr>
      <vt:lpstr>Biagini</vt:lpstr>
      <vt:lpstr>1_CesrTA_Review</vt:lpstr>
      <vt:lpstr>2_CesrTA_Review</vt:lpstr>
      <vt:lpstr>GDE TESLA 03-05</vt:lpstr>
      <vt:lpstr>3_CesrTA_Review</vt:lpstr>
      <vt:lpstr>2_Blank Presentation</vt:lpstr>
      <vt:lpstr>CesrTA_CLASSE</vt:lpstr>
      <vt:lpstr>1_CesrTA_CLASSE</vt:lpstr>
      <vt:lpstr>4_CesrTA_Review</vt:lpstr>
      <vt:lpstr>1_ilc-standard</vt:lpstr>
      <vt:lpstr>1_GDE TESLA 03-05</vt:lpstr>
      <vt:lpstr>2_GDE TESLA 03-05</vt:lpstr>
      <vt:lpstr>DESY European XFEL</vt:lpstr>
      <vt:lpstr>ilc-standard</vt:lpstr>
      <vt:lpstr>1_Default Theme</vt:lpstr>
      <vt:lpstr>1_Blank Presentation</vt:lpstr>
      <vt:lpstr>Default Theme</vt:lpstr>
      <vt:lpstr>ILC Overview</vt:lpstr>
      <vt:lpstr>ILC AC Power loads:</vt:lpstr>
      <vt:lpstr>PowerPoint Presentation</vt:lpstr>
      <vt:lpstr>ILC Luminosity Upgrade</vt:lpstr>
      <vt:lpstr>Staging and Upgrades:</vt:lpstr>
      <vt:lpstr>Assumptions:</vt:lpstr>
      <vt:lpstr>ILC at low/high Ecm</vt:lpstr>
      <vt:lpstr>Collider ‘Wall Plug’ AC Power use:</vt:lpstr>
      <vt:lpstr>Questions asked for ‘Snowmass’:</vt:lpstr>
      <vt:lpstr>ILC ‘value’ estimate:</vt:lpstr>
      <vt:lpstr>Parametric ‘value’ costing for TeV–class machines (KILCU)*:</vt:lpstr>
      <vt:lpstr>250 GeV – Staged ILC</vt:lpstr>
      <vt:lpstr>TeV upgrade: Construction Scenario</vt:lpstr>
      <vt:lpstr>TeV Upgrade</vt:lpstr>
      <vt:lpstr>Model: ring luminosity vs C</vt:lpstr>
    </vt:vector>
  </TitlesOfParts>
  <Company>Fermilab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 Ross</dc:creator>
  <cp:lastModifiedBy>field</cp:lastModifiedBy>
  <cp:revision>1991</cp:revision>
  <cp:lastPrinted>2013-02-14T00:17:51Z</cp:lastPrinted>
  <dcterms:created xsi:type="dcterms:W3CDTF">2005-11-21T04:08:26Z</dcterms:created>
  <dcterms:modified xsi:type="dcterms:W3CDTF">2013-03-14T23:55:46Z</dcterms:modified>
</cp:coreProperties>
</file>