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6" r:id="rId6"/>
    <p:sldId id="263" r:id="rId7"/>
    <p:sldId id="264" r:id="rId8"/>
    <p:sldId id="267" r:id="rId9"/>
    <p:sldId id="279" r:id="rId10"/>
    <p:sldId id="269" r:id="rId11"/>
    <p:sldId id="271" r:id="rId12"/>
    <p:sldId id="273" r:id="rId13"/>
    <p:sldId id="272" r:id="rId14"/>
    <p:sldId id="270" r:id="rId15"/>
    <p:sldId id="274" r:id="rId16"/>
    <p:sldId id="275" r:id="rId17"/>
    <p:sldId id="276" r:id="rId18"/>
    <p:sldId id="277" r:id="rId19"/>
    <p:sldId id="278" r:id="rId20"/>
    <p:sldId id="280" r:id="rId21"/>
    <p:sldId id="282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March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Analysis of March ATF Run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QD0FF4 – Waist @ IPA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136" y="836712"/>
            <a:ext cx="10236162" cy="5737124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669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QD0FF4 – Waist @ IPA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136" y="836712"/>
            <a:ext cx="10236162" cy="5737124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09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Honda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/>
              <a:t>After QD0FF Scan 4</a:t>
            </a:r>
          </a:p>
          <a:p>
            <a:pPr lvl="1"/>
            <a:r>
              <a:rPr lang="en-GB" dirty="0" smtClean="0"/>
              <a:t>We swapped the 2</a:t>
            </a:r>
            <a:r>
              <a:rPr lang="en-GB" baseline="30000" dirty="0" smtClean="0"/>
              <a:t>nd</a:t>
            </a:r>
            <a:r>
              <a:rPr lang="en-GB" dirty="0" smtClean="0"/>
              <a:t> stages for IPA and IPB</a:t>
            </a:r>
          </a:p>
          <a:p>
            <a:pPr lvl="1"/>
            <a:r>
              <a:rPr lang="en-GB" dirty="0" smtClean="0"/>
              <a:t>The inputs were also swapped into the FONT V board</a:t>
            </a:r>
          </a:p>
          <a:p>
            <a:pPr lvl="2"/>
            <a:r>
              <a:rPr lang="en-GB" dirty="0" smtClean="0"/>
              <a:t>Ch1 -&gt; IPB I</a:t>
            </a:r>
          </a:p>
          <a:p>
            <a:pPr lvl="2"/>
            <a:r>
              <a:rPr lang="en-GB" dirty="0" smtClean="0"/>
              <a:t>Ch2 -&gt; IPB Q</a:t>
            </a:r>
          </a:p>
          <a:p>
            <a:pPr lvl="2"/>
            <a:r>
              <a:rPr lang="en-GB" dirty="0" smtClean="0"/>
              <a:t>Ch4 -&gt; IPA I</a:t>
            </a:r>
          </a:p>
          <a:p>
            <a:pPr lvl="2"/>
            <a:r>
              <a:rPr lang="en-GB" dirty="0" smtClean="0"/>
              <a:t>Ch5 -&gt; IPA Q</a:t>
            </a:r>
          </a:p>
          <a:p>
            <a:pPr lvl="1"/>
            <a:r>
              <a:rPr lang="en-GB" dirty="0" smtClean="0"/>
              <a:t>The charge was also tuned up from 500 to 1500 counts (with no attenuation)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Graph labels I think are correct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19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QD0FF5 – Waist @ IPA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136" y="836712"/>
            <a:ext cx="10236162" cy="5737124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13/22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09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QD0FF5 – Waist @ IPA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136" y="938312"/>
            <a:ext cx="10236162" cy="5533924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14/22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688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QD0FF4 </a:t>
            </a:r>
            <a:r>
              <a:rPr lang="en-GB" dirty="0"/>
              <a:t>– </a:t>
            </a:r>
            <a:r>
              <a:rPr lang="en-GB" dirty="0" smtClean="0"/>
              <a:t>Raw Wave Forms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135" y="938312"/>
            <a:ext cx="10236160" cy="5533924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15/22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87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QD0FF5 </a:t>
            </a:r>
            <a:r>
              <a:rPr lang="en-GB" dirty="0"/>
              <a:t>– </a:t>
            </a:r>
            <a:r>
              <a:rPr lang="en-GB" dirty="0" smtClean="0"/>
              <a:t>Raw Wave Forms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135" y="938312"/>
            <a:ext cx="10236160" cy="5533923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16/22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74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QD0FF5 </a:t>
            </a:r>
            <a:r>
              <a:rPr lang="en-GB" dirty="0"/>
              <a:t>– </a:t>
            </a:r>
            <a:r>
              <a:rPr lang="en-GB" dirty="0" smtClean="0"/>
              <a:t>Raw Wave Forms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63" y="938312"/>
            <a:ext cx="7378564" cy="5533923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17/22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68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QD0FF5 </a:t>
            </a:r>
            <a:r>
              <a:rPr lang="en-GB" dirty="0"/>
              <a:t>– </a:t>
            </a:r>
            <a:r>
              <a:rPr lang="en-GB" dirty="0" smtClean="0"/>
              <a:t>Raw Wave Forms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00808"/>
            <a:ext cx="7378564" cy="3989036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18/22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320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QD0FF5 </a:t>
            </a:r>
            <a:r>
              <a:rPr lang="en-GB" dirty="0"/>
              <a:t>– </a:t>
            </a:r>
            <a:r>
              <a:rPr lang="en-GB" dirty="0" smtClean="0"/>
              <a:t>Raw Wave Forms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00808"/>
            <a:ext cx="7378564" cy="3989036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19/22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420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data taking on the last trip focused on trying to understand the results from the BPMs</a:t>
            </a:r>
          </a:p>
          <a:p>
            <a:r>
              <a:rPr lang="en-GB" dirty="0" smtClean="0"/>
              <a:t>We found some interesting things, many I don’t understand</a:t>
            </a:r>
          </a:p>
          <a:p>
            <a:r>
              <a:rPr lang="en-GB" dirty="0" smtClean="0"/>
              <a:t>Highlights:</a:t>
            </a:r>
          </a:p>
          <a:p>
            <a:pPr lvl="1"/>
            <a:r>
              <a:rPr lang="en-GB" dirty="0" smtClean="0"/>
              <a:t>Explained </a:t>
            </a:r>
            <a:r>
              <a:rPr lang="en-GB" dirty="0" err="1" smtClean="0"/>
              <a:t>approx</a:t>
            </a:r>
            <a:r>
              <a:rPr lang="en-GB" dirty="0" smtClean="0"/>
              <a:t> 16dB of the mystery 20dB </a:t>
            </a:r>
            <a:r>
              <a:rPr lang="en-GB" dirty="0" err="1" smtClean="0"/>
              <a:t>atten</a:t>
            </a:r>
            <a:r>
              <a:rPr lang="en-GB" dirty="0" smtClean="0"/>
              <a:t> in IPB</a:t>
            </a:r>
          </a:p>
          <a:p>
            <a:pPr lvl="1"/>
            <a:r>
              <a:rPr lang="en-GB" dirty="0" smtClean="0"/>
              <a:t>Have managed to take runs with low jitters (0.2</a:t>
            </a:r>
            <a:r>
              <a:rPr lang="el-GR" dirty="0" smtClean="0">
                <a:latin typeface="Calibri"/>
                <a:cs typeface="Calibri"/>
              </a:rPr>
              <a:t>μ</a:t>
            </a:r>
            <a:r>
              <a:rPr lang="en-GB" dirty="0" smtClean="0">
                <a:latin typeface="Calibri"/>
                <a:cs typeface="Calibri"/>
              </a:rPr>
              <a:t>m)</a:t>
            </a:r>
          </a:p>
          <a:p>
            <a:r>
              <a:rPr lang="en-GB" dirty="0" smtClean="0">
                <a:latin typeface="Calibri"/>
                <a:cs typeface="Calibri"/>
              </a:rPr>
              <a:t>Lowlights: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Some confusing and slightly worrying results from EPICs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Further indications that we don’t understand the HOMOD syste</a:t>
            </a:r>
            <a:r>
              <a:rPr lang="en-GB" dirty="0" smtClean="0">
                <a:latin typeface="Calibri"/>
                <a:cs typeface="Calibri"/>
              </a:rPr>
              <a:t>m properly</a:t>
            </a: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Best Jitters - Roughly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20/22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110159"/>
              </p:ext>
            </p:extLst>
          </p:nvPr>
        </p:nvGraphicFramePr>
        <p:xfrm>
          <a:off x="1500336" y="98072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QD0FF4 Jitter (</a:t>
                      </a:r>
                      <a:r>
                        <a:rPr lang="el-GR" dirty="0" smtClean="0">
                          <a:latin typeface="Calibri"/>
                          <a:cs typeface="Calibri"/>
                        </a:rPr>
                        <a:t>μ</a:t>
                      </a:r>
                      <a:r>
                        <a:rPr lang="en-GB" dirty="0" smtClean="0">
                          <a:latin typeface="Calibri"/>
                          <a:cs typeface="Calibri"/>
                        </a:rPr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EPICs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Homod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594710"/>
              </p:ext>
            </p:extLst>
          </p:nvPr>
        </p:nvGraphicFramePr>
        <p:xfrm>
          <a:off x="1500336" y="267652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QD0FF5 Jitter (</a:t>
                      </a:r>
                      <a:r>
                        <a:rPr lang="el-GR" dirty="0" smtClean="0">
                          <a:latin typeface="Calibri"/>
                          <a:cs typeface="Calibri"/>
                        </a:rPr>
                        <a:t>μ</a:t>
                      </a:r>
                      <a:r>
                        <a:rPr lang="en-GB" dirty="0" smtClean="0">
                          <a:latin typeface="Calibri"/>
                          <a:cs typeface="Calibri"/>
                        </a:rPr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EPICs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Homod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050783"/>
              </p:ext>
            </p:extLst>
          </p:nvPr>
        </p:nvGraphicFramePr>
        <p:xfrm>
          <a:off x="1475656" y="4374396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jitRun8</a:t>
                      </a:r>
                      <a:r>
                        <a:rPr lang="en-GB" baseline="0" dirty="0" smtClean="0"/>
                        <a:t> Jitte</a:t>
                      </a:r>
                      <a:r>
                        <a:rPr lang="en-GB" dirty="0" smtClean="0"/>
                        <a:t>r (</a:t>
                      </a:r>
                      <a:r>
                        <a:rPr lang="el-GR" dirty="0" smtClean="0">
                          <a:latin typeface="Calibri"/>
                          <a:cs typeface="Calibri"/>
                        </a:rPr>
                        <a:t>μ</a:t>
                      </a:r>
                      <a:r>
                        <a:rPr lang="en-GB" dirty="0" smtClean="0">
                          <a:latin typeface="Calibri"/>
                          <a:cs typeface="Calibri"/>
                        </a:rPr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EPICs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4.29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Homod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3.73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683568" y="4221088"/>
            <a:ext cx="73448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1560" y="393305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Atten</a:t>
            </a:r>
            <a:r>
              <a:rPr lang="en-GB" dirty="0" smtClean="0"/>
              <a:t>. Reduced to 0dB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683568" y="2420888"/>
            <a:ext cx="73448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1560" y="21328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Charge Tripled, 2</a:t>
            </a:r>
            <a:r>
              <a:rPr lang="en-GB" baseline="30000" dirty="0" smtClean="0"/>
              <a:t>nd</a:t>
            </a:r>
            <a:r>
              <a:rPr lang="en-GB" dirty="0" smtClean="0"/>
              <a:t> Stages Swapped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System Noise and Lo Tests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21/22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73712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 was quite concerned with the results so I took some time and did some extra tests:</a:t>
            </a:r>
          </a:p>
          <a:p>
            <a:pPr lvl="1"/>
            <a:r>
              <a:rPr lang="en-GB" dirty="0" smtClean="0"/>
              <a:t>I measured the levels of the LOs at various points</a:t>
            </a:r>
          </a:p>
          <a:p>
            <a:pPr lvl="1"/>
            <a:r>
              <a:rPr lang="en-GB" dirty="0" smtClean="0"/>
              <a:t>I took runs with beam and LO from ref but no cavity input to second stage</a:t>
            </a:r>
          </a:p>
          <a:p>
            <a:pPr lvl="1"/>
            <a:r>
              <a:rPr lang="en-GB" dirty="0" smtClean="0"/>
              <a:t>I measured the noise using a constant LO with different power levels but no cavity input</a:t>
            </a:r>
          </a:p>
          <a:p>
            <a:pPr lvl="1"/>
            <a:r>
              <a:rPr lang="en-GB" dirty="0" smtClean="0"/>
              <a:t>I tried to measure the electronics with a constant LO and input but I got nothing out, wasn’t sure if this was expected</a:t>
            </a:r>
          </a:p>
          <a:p>
            <a:pPr lvl="1"/>
            <a:r>
              <a:rPr lang="en-GB" dirty="0" smtClean="0"/>
              <a:t>I took screenshots of the reference cavity LO at various points</a:t>
            </a:r>
            <a:endParaRPr lang="en-GB" dirty="0" smtClean="0"/>
          </a:p>
          <a:p>
            <a:pPr lvl="1"/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7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Levels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22/22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163980"/>
              </p:ext>
            </p:extLst>
          </p:nvPr>
        </p:nvGraphicFramePr>
        <p:xfrm>
          <a:off x="179512" y="1397000"/>
          <a:ext cx="8821612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2160240"/>
                <a:gridCol w="2376264"/>
                <a:gridCol w="24129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Point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Suggested Level</a:t>
                      </a:r>
                      <a:r>
                        <a:rPr lang="en-GB" baseline="0" dirty="0" smtClean="0"/>
                        <a:t> (dB)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High Charge Level</a:t>
                      </a:r>
                      <a:r>
                        <a:rPr lang="en-GB" baseline="0" dirty="0" smtClean="0"/>
                        <a:t> (dB)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Low Charge Level</a:t>
                      </a:r>
                      <a:r>
                        <a:rPr lang="en-GB" baseline="0" dirty="0" smtClean="0"/>
                        <a:t> (dB)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Ref</a:t>
                      </a:r>
                      <a:r>
                        <a:rPr lang="en-GB" baseline="0" dirty="0" smtClean="0"/>
                        <a:t> Cavity 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-40 to -30 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I couldn’t measure this but we have 30dB of </a:t>
                      </a:r>
                    </a:p>
                    <a:p>
                      <a:pPr algn="ctr"/>
                      <a:r>
                        <a:rPr lang="en-GB" sz="1200" dirty="0" smtClean="0"/>
                        <a:t>fixed attenuation on it in the tunnel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Limiter 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-20 to -10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Ch</a:t>
                      </a:r>
                      <a:r>
                        <a:rPr lang="en-GB" baseline="0" dirty="0" smtClean="0"/>
                        <a:t> 2 Limiter Out (IPA 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Ch</a:t>
                      </a:r>
                      <a:r>
                        <a:rPr lang="en-GB" baseline="0" dirty="0" smtClean="0"/>
                        <a:t> 3 Limiter Out (IPB Y)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-6.5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0" y="4509120"/>
            <a:ext cx="9144000" cy="20647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 smtClean="0"/>
              <a:t>Notes</a:t>
            </a:r>
          </a:p>
          <a:p>
            <a:pPr marL="514350" indent="-514350">
              <a:buAutoNum type="arabicParenR"/>
            </a:pPr>
            <a:r>
              <a:rPr lang="en-GB" dirty="0" smtClean="0"/>
              <a:t>They were tweaking the charge during this, low charge is around 500 counts, high charge around 2000</a:t>
            </a:r>
          </a:p>
          <a:p>
            <a:pPr marL="514350" indent="-514350">
              <a:buAutoNum type="arabicParenR"/>
            </a:pPr>
            <a:r>
              <a:rPr lang="en-GB" dirty="0" smtClean="0"/>
              <a:t>The limiter measurement was done using a 30dB amp</a:t>
            </a:r>
          </a:p>
        </p:txBody>
      </p:sp>
    </p:spTree>
    <p:extLst>
      <p:ext uri="{BB962C8B-B14F-4D97-AF65-F5344CB8AC3E}">
        <p14:creationId xmlns:p14="http://schemas.microsoft.com/office/powerpoint/2010/main" val="274472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EPICs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We spend a considerable period this trip looking at the EPICs system</a:t>
            </a:r>
          </a:p>
          <a:p>
            <a:r>
              <a:rPr lang="en-GB" dirty="0" smtClean="0">
                <a:latin typeface="Calibri"/>
                <a:cs typeface="Calibri"/>
              </a:rPr>
              <a:t>In hindsight maybe too long but the results were so confusing we wanted to understand what was going on</a:t>
            </a:r>
          </a:p>
          <a:p>
            <a:r>
              <a:rPr lang="en-GB" dirty="0" smtClean="0">
                <a:latin typeface="Calibri"/>
                <a:cs typeface="Calibri"/>
              </a:rPr>
              <a:t>We basically found that the jitter was proportional to the beam displacement from zero </a:t>
            </a:r>
          </a:p>
          <a:p>
            <a:r>
              <a:rPr lang="en-GB" dirty="0" smtClean="0">
                <a:latin typeface="Calibri"/>
                <a:cs typeface="Calibri"/>
              </a:rPr>
              <a:t>As I understand  Young Im has been unable to simulate this behaviour in the beam which I think suggests a measurement discrepancy</a:t>
            </a:r>
          </a:p>
          <a:p>
            <a:r>
              <a:rPr lang="en-GB" dirty="0" smtClean="0">
                <a:latin typeface="Calibri"/>
                <a:cs typeface="Calibri"/>
              </a:rPr>
              <a:t>Import to note that the average position appears as expected</a:t>
            </a:r>
          </a:p>
          <a:p>
            <a:r>
              <a:rPr lang="en-GB" dirty="0" smtClean="0">
                <a:solidFill>
                  <a:srgbClr val="FF0000"/>
                </a:solidFill>
                <a:latin typeface="Calibri"/>
                <a:cs typeface="Calibri"/>
              </a:rPr>
              <a:t>The waist was at IPB</a:t>
            </a:r>
            <a:endParaRPr lang="en-GB" dirty="0" smtClean="0">
              <a:solidFill>
                <a:srgbClr val="FF0000"/>
              </a:solidFill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02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 Scan 1 - Coarse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836712"/>
            <a:ext cx="10369152" cy="6021288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76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 Scan 3 - Coarse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941525"/>
            <a:ext cx="10369152" cy="5811662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96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 Scan 2 -Charge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24" y="620688"/>
            <a:ext cx="8028384" cy="6021288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53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 Scans 2 &amp; 3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137" y="836712"/>
            <a:ext cx="10236164" cy="5737125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83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Honda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/>
              <a:t>We spent most of the third shift looking at the HONDA system and comparing it with EPICS</a:t>
            </a:r>
            <a:endParaRPr lang="en-GB" dirty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Tried swapping the IPA and IPB second stages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This is apparently 16dB of our mystery 20dB</a:t>
            </a:r>
            <a:endParaRPr lang="en-GB" dirty="0" smtClean="0">
              <a:latin typeface="Calibri"/>
              <a:cs typeface="Calibri"/>
            </a:endParaRPr>
          </a:p>
          <a:p>
            <a:r>
              <a:rPr lang="en-GB" dirty="0" smtClean="0"/>
              <a:t>The results from the HONDA system are very confusing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Charge was very low for most of shift (&gt;500 counts with no attenuation)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 will focus on QD0FF Scan 4 and 5</a:t>
            </a:r>
          </a:p>
        </p:txBody>
      </p:sp>
    </p:spTree>
    <p:extLst>
      <p:ext uri="{BB962C8B-B14F-4D97-AF65-F5344CB8AC3E}">
        <p14:creationId xmlns:p14="http://schemas.microsoft.com/office/powerpoint/2010/main" val="77104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Honda Calibrations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9/22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21 </a:t>
            </a:r>
            <a:r>
              <a:rPr lang="en-GB" sz="1400" dirty="0">
                <a:latin typeface="Calibri" pitchFamily="34" charset="0"/>
              </a:rPr>
              <a:t>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/>
              <a:t>We got two sets of calibrations at different attenuations with switched 1</a:t>
            </a:r>
            <a:r>
              <a:rPr lang="en-GB" baseline="30000" dirty="0" smtClean="0"/>
              <a:t>st</a:t>
            </a:r>
            <a:r>
              <a:rPr lang="en-GB" dirty="0" smtClean="0"/>
              <a:t> and 2</a:t>
            </a:r>
            <a:r>
              <a:rPr lang="en-GB" baseline="30000" dirty="0" smtClean="0"/>
              <a:t>nd</a:t>
            </a:r>
            <a:r>
              <a:rPr lang="en-GB" dirty="0" smtClean="0"/>
              <a:t> stages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This accounts for 16dB of out mystery 20dB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781665"/>
              </p:ext>
            </p:extLst>
          </p:nvPr>
        </p:nvGraphicFramePr>
        <p:xfrm>
          <a:off x="1524000" y="4077072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K @ 10dB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Before Swap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16.51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-147.1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After Swap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61.20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-39.87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274348"/>
              </p:ext>
            </p:extLst>
          </p:nvPr>
        </p:nvGraphicFramePr>
        <p:xfrm>
          <a:off x="1500336" y="238848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K @ 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Before Swap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-46.09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After Swap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22.23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-13.07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653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1683</TotalTime>
  <Words>813</Words>
  <Application>Microsoft Office PowerPoint</Application>
  <PresentationFormat>On-screen Show (4:3)</PresentationFormat>
  <Paragraphs>201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Analysis of March ATF Run</vt:lpstr>
      <vt:lpstr>Introduction</vt:lpstr>
      <vt:lpstr>EPICs System</vt:lpstr>
      <vt:lpstr>QD0FF Scan 1 - Coarse</vt:lpstr>
      <vt:lpstr>QD0FF Scan 3 - Coarse</vt:lpstr>
      <vt:lpstr>QD0FF Scan 2 -Charge</vt:lpstr>
      <vt:lpstr>QD0FF Scans 2 &amp; 3</vt:lpstr>
      <vt:lpstr>Honda System</vt:lpstr>
      <vt:lpstr>Honda Calibrations</vt:lpstr>
      <vt:lpstr>QD0FF4 – Waist @ IPA</vt:lpstr>
      <vt:lpstr>QD0FF4 – Waist @ IPA</vt:lpstr>
      <vt:lpstr>Honda System</vt:lpstr>
      <vt:lpstr>QD0FF5 – Waist @ IPA</vt:lpstr>
      <vt:lpstr>QD0FF5 – Waist @ IPA</vt:lpstr>
      <vt:lpstr>QD0FF4 – Raw Wave Forms</vt:lpstr>
      <vt:lpstr>QD0FF5 – Raw Wave Forms</vt:lpstr>
      <vt:lpstr>QD0FF5 – Raw Wave Forms</vt:lpstr>
      <vt:lpstr>QD0FF5 – Raw Wave Forms</vt:lpstr>
      <vt:lpstr>QD0FF5 – Raw Wave Forms</vt:lpstr>
      <vt:lpstr>Best Jitters - Roughly</vt:lpstr>
      <vt:lpstr>System Noise and Lo Tests</vt:lpstr>
      <vt:lpstr>LO Levels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79</cp:revision>
  <dcterms:created xsi:type="dcterms:W3CDTF">2011-03-24T11:41:11Z</dcterms:created>
  <dcterms:modified xsi:type="dcterms:W3CDTF">2013-03-20T17:22:21Z</dcterms:modified>
</cp:coreProperties>
</file>