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26/03/2013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N. Walker &amp; M. Ross</a:t>
            </a:r>
          </a:p>
          <a:p>
            <a:endParaRPr lang="en-GB" dirty="0"/>
          </a:p>
          <a:p>
            <a:r>
              <a:rPr lang="en-GB" dirty="0" smtClean="0"/>
              <a:t>ILC TB meeting 26.03.2013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62000" y="1999399"/>
            <a:ext cx="7772400" cy="1429601"/>
          </a:xfrm>
        </p:spPr>
        <p:txBody>
          <a:bodyPr/>
          <a:lstStyle/>
          <a:p>
            <a:r>
              <a:rPr lang="en-GB" dirty="0" smtClean="0"/>
              <a:t>The Next Three Years</a:t>
            </a:r>
            <a:br>
              <a:rPr lang="en-GB" dirty="0" smtClean="0"/>
            </a:br>
            <a:r>
              <a:rPr lang="en-GB" sz="3200" dirty="0"/>
              <a:t>f</a:t>
            </a:r>
            <a:r>
              <a:rPr lang="en-GB" sz="3200" dirty="0" smtClean="0"/>
              <a:t>irst thoughts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42401647"/>
      </p:ext>
    </p:extLst>
  </p:cSld>
  <p:clrMapOvr>
    <a:masterClrMapping/>
  </p:clrMapOvr>
  <p:transition xmlns:p14="http://schemas.microsoft.com/office/powerpoint/2010/main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2044700"/>
            <a:ext cx="9029700" cy="2768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87283" y="3839281"/>
            <a:ext cx="1894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0090"/>
                </a:solidFill>
              </a:rPr>
              <a:t>They are legion!</a:t>
            </a:r>
            <a:endParaRPr lang="en-GB" i="1" dirty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509" y="5080233"/>
            <a:ext cx="6924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3366FF"/>
                </a:solidFill>
              </a:rPr>
              <a:t>Propose that DESY ILC-EDMS team takes control TDR cost basis</a:t>
            </a:r>
          </a:p>
          <a:p>
            <a:r>
              <a:rPr lang="en-GB" dirty="0" smtClean="0">
                <a:solidFill>
                  <a:srgbClr val="3366FF"/>
                </a:solidFill>
              </a:rPr>
              <a:t>(Additional resources to be found) </a:t>
            </a:r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25095"/>
      </p:ext>
    </p:extLst>
  </p:cSld>
  <p:clrMapOvr>
    <a:masterClrMapping/>
  </p:clrMapOvr>
  <p:transition xmlns:p14="http://schemas.microsoft.com/office/powerpoint/2010/main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2706"/>
            <a:ext cx="9144000" cy="397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088951"/>
      </p:ext>
    </p:extLst>
  </p:cSld>
  <p:clrMapOvr>
    <a:masterClrMapping/>
  </p:clrMapOvr>
  <p:transition xmlns:p14="http://schemas.microsoft.com/office/powerpoint/2010/main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Reality Check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33276"/>
            <a:ext cx="7772400" cy="504156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Resources!</a:t>
            </a:r>
          </a:p>
          <a:p>
            <a:pPr lvl="1"/>
            <a:r>
              <a:rPr lang="en-GB" dirty="0" smtClean="0"/>
              <a:t>We have much less than during the GDE!</a:t>
            </a:r>
          </a:p>
          <a:p>
            <a:pPr lvl="2"/>
            <a:r>
              <a:rPr lang="en-GB" dirty="0" smtClean="0"/>
              <a:t>currently tending to zero</a:t>
            </a:r>
          </a:p>
          <a:p>
            <a:pPr lvl="1"/>
            <a:r>
              <a:rPr lang="en-GB" dirty="0" smtClean="0"/>
              <a:t>Europe has some potential</a:t>
            </a:r>
          </a:p>
          <a:p>
            <a:pPr lvl="2"/>
            <a:r>
              <a:rPr lang="en-GB" dirty="0" smtClean="0"/>
              <a:t>Greater involvement from CERN?</a:t>
            </a:r>
          </a:p>
          <a:p>
            <a:pPr lvl="2"/>
            <a:r>
              <a:rPr lang="en-GB" dirty="0" smtClean="0"/>
              <a:t>EU money?</a:t>
            </a:r>
          </a:p>
          <a:p>
            <a:pPr lvl="2"/>
            <a:r>
              <a:rPr lang="en-GB" dirty="0" smtClean="0"/>
              <a:t>…</a:t>
            </a:r>
            <a:endParaRPr lang="en-GB" dirty="0"/>
          </a:p>
          <a:p>
            <a:r>
              <a:rPr lang="en-GB" dirty="0" smtClean="0"/>
              <a:t>For technical based R&amp;D</a:t>
            </a:r>
          </a:p>
          <a:p>
            <a:pPr lvl="1"/>
            <a:r>
              <a:rPr lang="en-GB" dirty="0" smtClean="0"/>
              <a:t>GDE experience is to maximise use of existing (and funded!) programmes</a:t>
            </a:r>
          </a:p>
          <a:p>
            <a:pPr lvl="2"/>
            <a:r>
              <a:rPr lang="en-GB" dirty="0" smtClean="0"/>
              <a:t>attempt to influence where possible</a:t>
            </a:r>
          </a:p>
          <a:p>
            <a:pPr lvl="1"/>
            <a:r>
              <a:rPr lang="en-GB" dirty="0" smtClean="0"/>
              <a:t>Make clear priorities</a:t>
            </a:r>
          </a:p>
          <a:p>
            <a:pPr lvl="2"/>
            <a:r>
              <a:rPr lang="en-GB" dirty="0" smtClean="0"/>
              <a:t>Needs discussion and consensus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For ADI-like</a:t>
            </a:r>
          </a:p>
          <a:p>
            <a:pPr lvl="1"/>
            <a:r>
              <a:rPr lang="en-GB" dirty="0" smtClean="0"/>
              <a:t>Core ADI team is not available – very limited in what we can do!</a:t>
            </a:r>
          </a:p>
          <a:p>
            <a:pPr lvl="2"/>
            <a:r>
              <a:rPr lang="en-GB" dirty="0" smtClean="0"/>
              <a:t>There will be many questions ‘punted’ to ‘future work’</a:t>
            </a:r>
          </a:p>
          <a:p>
            <a:pPr lvl="1"/>
            <a:r>
              <a:rPr lang="en-GB" dirty="0" smtClean="0"/>
              <a:t>Project management / EDMS stuff</a:t>
            </a:r>
          </a:p>
          <a:p>
            <a:pPr lvl="2"/>
            <a:r>
              <a:rPr lang="en-GB" dirty="0" smtClean="0"/>
              <a:t>Interest at DESY (obviously)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600029"/>
      </p:ext>
    </p:extLst>
  </p:cSld>
  <p:clrMapOvr>
    <a:masterClrMapping/>
  </p:clrMapOvr>
  <p:transition xmlns:p14="http://schemas.microsoft.com/office/powerpoint/2010/main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253" y="1334057"/>
            <a:ext cx="7772400" cy="492546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Take themes and iterate them with broader group(s)</a:t>
            </a:r>
          </a:p>
          <a:p>
            <a:pPr lvl="1"/>
            <a:r>
              <a:rPr lang="en-GB" dirty="0" smtClean="0"/>
              <a:t>This board</a:t>
            </a:r>
          </a:p>
          <a:p>
            <a:pPr lvl="1"/>
            <a:r>
              <a:rPr lang="en-GB" dirty="0" smtClean="0"/>
              <a:t>ECFA LC2013 WGs (part of their charge?)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Identify priorities on following time scales:</a:t>
            </a:r>
          </a:p>
          <a:p>
            <a:pPr lvl="1"/>
            <a:r>
              <a:rPr lang="en-GB" dirty="0" smtClean="0"/>
              <a:t>Next 6 months (until next workshop)</a:t>
            </a:r>
          </a:p>
          <a:p>
            <a:pPr lvl="1"/>
            <a:r>
              <a:rPr lang="en-GB" dirty="0" smtClean="0"/>
              <a:t>Next three years (LCB mandate)</a:t>
            </a:r>
          </a:p>
          <a:p>
            <a:pPr lvl="1"/>
            <a:r>
              <a:rPr lang="en-GB" dirty="0" smtClean="0"/>
              <a:t>Construction project (think positive)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Produce a ‘plan’ report after ECFA LC2013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Go look for (new) money</a:t>
            </a:r>
          </a:p>
          <a:p>
            <a:pPr lvl="1"/>
            <a:r>
              <a:rPr lang="en-GB" dirty="0" smtClean="0"/>
              <a:t>in Europe at least</a:t>
            </a:r>
          </a:p>
        </p:txBody>
      </p:sp>
      <p:sp>
        <p:nvSpPr>
          <p:cNvPr id="4" name="TextBox 3"/>
          <p:cNvSpPr txBox="1"/>
          <p:nvPr/>
        </p:nvSpPr>
        <p:spPr>
          <a:xfrm rot="19705688">
            <a:off x="6619086" y="5032405"/>
            <a:ext cx="1327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pple Casual"/>
                <a:cs typeface="Apple Casual"/>
              </a:rPr>
              <a:t>Show me</a:t>
            </a:r>
            <a:br>
              <a:rPr lang="en-GB" dirty="0" smtClean="0">
                <a:latin typeface="Apple Casual"/>
                <a:cs typeface="Apple Casual"/>
              </a:rPr>
            </a:br>
            <a:r>
              <a:rPr lang="en-GB" dirty="0" smtClean="0">
                <a:latin typeface="Apple Casual"/>
                <a:cs typeface="Apple Casual"/>
              </a:rPr>
              <a:t>the money!</a:t>
            </a:r>
            <a:endParaRPr lang="en-GB" dirty="0">
              <a:latin typeface="Apple Casual"/>
              <a:cs typeface="Apple Casual"/>
            </a:endParaRPr>
          </a:p>
        </p:txBody>
      </p:sp>
    </p:spTree>
    <p:extLst>
      <p:ext uri="{BB962C8B-B14F-4D97-AF65-F5344CB8AC3E}">
        <p14:creationId xmlns:p14="http://schemas.microsoft.com/office/powerpoint/2010/main" val="2476518705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Mike’s input / questions?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6700"/>
            <a:ext cx="9144000" cy="377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710464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Themes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0975"/>
            <a:ext cx="9144000" cy="34034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24414" y="1467089"/>
            <a:ext cx="190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Technology R&amp;D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81652" y="1316189"/>
            <a:ext cx="1948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AD&amp;I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and project management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800784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972"/>
            <a:ext cx="9144000" cy="495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080924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16200"/>
            <a:ext cx="9144000" cy="16237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76128" y="4577240"/>
            <a:ext cx="42388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Re-read TDR and look for issues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Request input from ECFA LC2013 WGs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35475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5560"/>
            <a:ext cx="9144000" cy="23807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5803" y="4250295"/>
            <a:ext cx="69896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Understand individual goals and schedules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Look for “complementary programmes”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Keep concept of “9mA collaboration” and extend to STF2 and NML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349769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6557"/>
            <a:ext cx="9144000" cy="27592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84005" y="4824780"/>
            <a:ext cx="5004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Idea to actually test remote adjustable PDS is very attractive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 flipV="1">
            <a:off x="4627009" y="4074247"/>
            <a:ext cx="238894" cy="7505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01849682"/>
      </p:ext>
    </p:extLst>
  </p:cSld>
  <p:clrMapOvr>
    <a:masterClrMapping/>
  </p:clrMapOvr>
  <p:transition xmlns:p14="http://schemas.microsoft.com/office/powerpoint/2010/main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2100"/>
            <a:ext cx="9144000" cy="37091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320898">
            <a:off x="1785420" y="1377435"/>
            <a:ext cx="137297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latin typeface="Apple Casual"/>
                <a:cs typeface="Apple Casual"/>
              </a:rPr>
              <a:t>SB2009-like</a:t>
            </a:r>
            <a:endParaRPr lang="en-GB" dirty="0">
              <a:latin typeface="Apple Casual"/>
              <a:cs typeface="Apple Casu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907" y="4688192"/>
            <a:ext cx="47761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TDR concept of “</a:t>
            </a:r>
            <a:r>
              <a:rPr lang="en-GB" b="1" dirty="0" smtClean="0">
                <a:solidFill>
                  <a:srgbClr val="0000FF"/>
                </a:solidFill>
              </a:rPr>
              <a:t>global value engineering</a:t>
            </a:r>
            <a:r>
              <a:rPr lang="en-GB" dirty="0" smtClean="0">
                <a:solidFill>
                  <a:srgbClr val="0000FF"/>
                </a:solidFill>
              </a:rPr>
              <a:t>” important!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3366FF"/>
                </a:solidFill>
              </a:rPr>
              <a:t>cost impact / trade-off should always be considered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3366FF"/>
                </a:solidFill>
              </a:rPr>
              <a:t>Change control ! (At least some form of it)</a:t>
            </a:r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847056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6649" b="6362"/>
          <a:stretch/>
        </p:blipFill>
        <p:spPr>
          <a:xfrm>
            <a:off x="607574" y="1033207"/>
            <a:ext cx="8331200" cy="33805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7574" y="4623288"/>
            <a:ext cx="751754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366FF"/>
                </a:solidFill>
              </a:rPr>
              <a:t>Basically reacting to </a:t>
            </a:r>
            <a:r>
              <a:rPr lang="en-GB" b="1" dirty="0">
                <a:solidFill>
                  <a:srgbClr val="3366FF"/>
                </a:solidFill>
              </a:rPr>
              <a:t>'what if</a:t>
            </a:r>
            <a:r>
              <a:rPr lang="en-GB" dirty="0">
                <a:solidFill>
                  <a:srgbClr val="3366FF"/>
                </a:solidFill>
              </a:rPr>
              <a:t>' questions </a:t>
            </a:r>
            <a:r>
              <a:rPr lang="en-GB" b="1" dirty="0">
                <a:solidFill>
                  <a:srgbClr val="3366FF"/>
                </a:solidFill>
              </a:rPr>
              <a:t>from site considerations</a:t>
            </a:r>
            <a:r>
              <a:rPr lang="en-GB" dirty="0">
                <a:solidFill>
                  <a:srgbClr val="3366FF"/>
                </a:solidFill>
              </a:rPr>
              <a:t>. For example how can the accelerator design deal with </a:t>
            </a:r>
            <a:r>
              <a:rPr lang="en-GB" b="1" dirty="0">
                <a:solidFill>
                  <a:srgbClr val="3366FF"/>
                </a:solidFill>
              </a:rPr>
              <a:t>change request driven from </a:t>
            </a:r>
            <a:r>
              <a:rPr lang="en-GB" dirty="0">
                <a:solidFill>
                  <a:srgbClr val="3366FF"/>
                </a:solidFill>
              </a:rPr>
              <a:t>(for example) </a:t>
            </a:r>
            <a:r>
              <a:rPr lang="en-GB" b="1" dirty="0">
                <a:solidFill>
                  <a:srgbClr val="3366FF"/>
                </a:solidFill>
              </a:rPr>
              <a:t>civil construction needs</a:t>
            </a:r>
            <a:r>
              <a:rPr lang="en-GB" dirty="0">
                <a:solidFill>
                  <a:srgbClr val="3366FF"/>
                </a:solidFill>
              </a:rPr>
              <a:t>? </a:t>
            </a:r>
          </a:p>
          <a:p>
            <a:endParaRPr lang="en-GB" dirty="0">
              <a:solidFill>
                <a:srgbClr val="3366FF"/>
              </a:solidFill>
            </a:endParaRPr>
          </a:p>
          <a:p>
            <a:r>
              <a:rPr lang="en-GB" dirty="0">
                <a:solidFill>
                  <a:srgbClr val="3366FF"/>
                </a:solidFill>
              </a:rPr>
              <a:t>Note this can be considered as 'change control' and 'value engineering'.</a:t>
            </a:r>
          </a:p>
          <a:p>
            <a:endParaRPr lang="en-GB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89243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54</TotalTime>
  <Words>365</Words>
  <Application>Microsoft Macintosh PowerPoint</Application>
  <PresentationFormat>On-screen Show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Theme</vt:lpstr>
      <vt:lpstr>The Next Three Years first thoughts</vt:lpstr>
      <vt:lpstr>Mike’s input / questions?</vt:lpstr>
      <vt:lpstr>Themes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Reality Check</vt:lpstr>
      <vt:lpstr>Next Steps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Walker</dc:creator>
  <cp:lastModifiedBy>Nicholas Walker</cp:lastModifiedBy>
  <cp:revision>6</cp:revision>
  <dcterms:created xsi:type="dcterms:W3CDTF">2013-03-26T10:30:19Z</dcterms:created>
  <dcterms:modified xsi:type="dcterms:W3CDTF">2013-03-26T11:25:01Z</dcterms:modified>
</cp:coreProperties>
</file>