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54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97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450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609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54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40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086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151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74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26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28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B9D03-6205-4E03-9273-7114DA825A94}" type="datetimeFigureOut">
              <a:rPr lang="fr-FR" smtClean="0"/>
              <a:t>30/04/2013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40D79-7347-4922-A26E-BAF7ABC594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76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Relation </a:t>
            </a:r>
            <a:r>
              <a:rPr lang="fr-FR" dirty="0" err="1" smtClean="0"/>
              <a:t>between</a:t>
            </a:r>
            <a:r>
              <a:rPr lang="fr-FR" dirty="0" smtClean="0"/>
              <a:t> cross-talk and </a:t>
            </a:r>
            <a:r>
              <a:rPr lang="fr-FR" dirty="0" err="1" smtClean="0"/>
              <a:t>shaping</a:t>
            </a:r>
            <a:r>
              <a:rPr lang="fr-FR" dirty="0" smtClean="0"/>
              <a:t> time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67544" y="40466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LCTPC – 10th </a:t>
            </a:r>
            <a:r>
              <a:rPr lang="fr-FR" dirty="0" err="1" smtClean="0"/>
              <a:t>analysis</a:t>
            </a:r>
            <a:r>
              <a:rPr lang="fr-FR" dirty="0" smtClean="0"/>
              <a:t>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6896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Induction in </a:t>
            </a:r>
            <a:r>
              <a:rPr lang="fr-FR" dirty="0" err="1" smtClean="0"/>
              <a:t>MPGDs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Ramo-Shockley</a:t>
            </a:r>
            <a:r>
              <a:rPr lang="fr-FR" dirty="0" smtClean="0"/>
              <a:t> </a:t>
            </a:r>
            <a:r>
              <a:rPr lang="fr-FR" dirty="0" err="1" smtClean="0"/>
              <a:t>theorem</a:t>
            </a:r>
            <a:r>
              <a:rPr lang="fr-FR" dirty="0" smtClean="0"/>
              <a:t>: 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The influence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distributed</a:t>
            </a:r>
            <a:r>
              <a:rPr lang="fr-FR" dirty="0" smtClean="0"/>
              <a:t> </a:t>
            </a:r>
            <a:r>
              <a:rPr lang="fr-FR" dirty="0" err="1" smtClean="0"/>
              <a:t>according</a:t>
            </a:r>
            <a:r>
              <a:rPr lang="fr-FR" dirty="0" smtClean="0"/>
              <a:t> to the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lines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slides</a:t>
            </a:r>
            <a:r>
              <a:rPr lang="fr-FR" dirty="0" smtClean="0"/>
              <a:t> 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W. </a:t>
            </a:r>
            <a:r>
              <a:rPr lang="fr-FR" dirty="0" err="1" smtClean="0"/>
              <a:t>Riegler’s</a:t>
            </a:r>
            <a:r>
              <a:rPr lang="fr-FR" dirty="0" smtClean="0"/>
              <a:t> AIDA tutorial </a:t>
            </a:r>
            <a:r>
              <a:rPr lang="fr-FR" dirty="0" err="1" smtClean="0"/>
              <a:t>at</a:t>
            </a:r>
            <a:r>
              <a:rPr lang="fr-FR" dirty="0" smtClean="0"/>
              <a:t> Frascati.</a:t>
            </a:r>
          </a:p>
          <a:p>
            <a:endParaRPr lang="fr-FR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348880"/>
            <a:ext cx="548640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63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70E6330-FF05-4966-ADEE-E5A033711CEB}" type="slidenum"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3</a:t>
            </a:fld>
            <a:endParaRPr lang="en-US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3122" name="Footer Placeholder 2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Times New Roman" pitchFamily="18" charset="0"/>
              </a:rPr>
              <a:t>W. Riegler/CERN</a:t>
            </a:r>
          </a:p>
        </p:txBody>
      </p:sp>
      <p:pic>
        <p:nvPicPr>
          <p:cNvPr id="133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38150"/>
            <a:ext cx="70866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24" name="Group 7"/>
          <p:cNvGrpSpPr>
            <a:grpSpLocks/>
          </p:cNvGrpSpPr>
          <p:nvPr/>
        </p:nvGrpSpPr>
        <p:grpSpPr bwMode="auto">
          <a:xfrm>
            <a:off x="1981200" y="3295650"/>
            <a:ext cx="4819650" cy="1123950"/>
            <a:chOff x="2819400" y="3048000"/>
            <a:chExt cx="4819650" cy="1123950"/>
          </a:xfrm>
        </p:grpSpPr>
        <p:pic>
          <p:nvPicPr>
            <p:cNvPr id="13313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5200" y="3048000"/>
              <a:ext cx="4133850" cy="1123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38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3200400"/>
              <a:ext cx="819150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125" name="Group 10"/>
          <p:cNvGrpSpPr>
            <a:grpSpLocks/>
          </p:cNvGrpSpPr>
          <p:nvPr/>
        </p:nvGrpSpPr>
        <p:grpSpPr bwMode="auto">
          <a:xfrm>
            <a:off x="1752600" y="4419600"/>
            <a:ext cx="5848350" cy="685800"/>
            <a:chOff x="1838325" y="4267200"/>
            <a:chExt cx="5848350" cy="685800"/>
          </a:xfrm>
        </p:grpSpPr>
        <p:pic>
          <p:nvPicPr>
            <p:cNvPr id="133135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3600" y="4267200"/>
              <a:ext cx="5553075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36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8325" y="4419600"/>
              <a:ext cx="4476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126" name="Group 13"/>
          <p:cNvGrpSpPr>
            <a:grpSpLocks/>
          </p:cNvGrpSpPr>
          <p:nvPr/>
        </p:nvGrpSpPr>
        <p:grpSpPr bwMode="auto">
          <a:xfrm>
            <a:off x="1676400" y="5486400"/>
            <a:ext cx="6105525" cy="771525"/>
            <a:chOff x="1743075" y="5181600"/>
            <a:chExt cx="6105525" cy="771525"/>
          </a:xfrm>
        </p:grpSpPr>
        <p:pic>
          <p:nvPicPr>
            <p:cNvPr id="133133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4550" y="5181600"/>
              <a:ext cx="5734050" cy="771525"/>
            </a:xfrm>
            <a:prstGeom prst="rect">
              <a:avLst/>
            </a:prstGeom>
            <a:noFill/>
            <a:ln w="158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34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3075" y="5410200"/>
              <a:ext cx="466725" cy="304800"/>
            </a:xfrm>
            <a:prstGeom prst="rect">
              <a:avLst/>
            </a:prstGeom>
            <a:noFill/>
            <a:ln w="158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Rectangle 4"/>
          <p:cNvSpPr txBox="1">
            <a:spLocks noChangeArrowheads="1"/>
          </p:cNvSpPr>
          <p:nvPr/>
        </p:nvSpPr>
        <p:spPr>
          <a:xfrm>
            <a:off x="304800" y="228600"/>
            <a:ext cx="8534400" cy="4572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2400" b="1" kern="0" dirty="0">
                <a:solidFill>
                  <a:srgbClr val="FF0000"/>
                </a:solidFill>
                <a:latin typeface="Arial"/>
                <a:ea typeface="ＭＳ Ｐゴシック" charset="0"/>
              </a:rPr>
              <a:t>Weighting Field for a Strip in a Parallel Plate Geometry</a:t>
            </a:r>
          </a:p>
        </p:txBody>
      </p: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rot="5400000">
            <a:off x="7200901" y="1866900"/>
            <a:ext cx="1752600" cy="3175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8" name="TextBox 18"/>
          <p:cNvSpPr txBox="1">
            <a:spLocks noChangeArrowheads="1"/>
          </p:cNvSpPr>
          <p:nvPr/>
        </p:nvSpPr>
        <p:spPr bwMode="auto">
          <a:xfrm>
            <a:off x="8210550" y="1752600"/>
            <a:ext cx="3238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D</a:t>
            </a:r>
          </a:p>
        </p:txBody>
      </p: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>
            <a:off x="3733800" y="2970213"/>
            <a:ext cx="1371600" cy="1587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0" name="TextBox 25"/>
          <p:cNvSpPr txBox="1">
            <a:spLocks noChangeArrowheads="1"/>
          </p:cNvSpPr>
          <p:nvPr/>
        </p:nvSpPr>
        <p:spPr bwMode="auto">
          <a:xfrm>
            <a:off x="4267200" y="2971800"/>
            <a:ext cx="3333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w</a:t>
            </a:r>
          </a:p>
        </p:txBody>
      </p:sp>
      <p:sp>
        <p:nvSpPr>
          <p:cNvPr id="12301" name="TextBox 20"/>
          <p:cNvSpPr txBox="1">
            <a:spLocks noChangeArrowheads="1"/>
          </p:cNvSpPr>
          <p:nvPr/>
        </p:nvSpPr>
        <p:spPr bwMode="auto">
          <a:xfrm>
            <a:off x="1524000" y="5105400"/>
            <a:ext cx="167640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dirty="0" smtClean="0">
                <a:solidFill>
                  <a:srgbClr val="008000"/>
                </a:solidFill>
              </a:rPr>
              <a:t>Weighting Field:</a:t>
            </a:r>
          </a:p>
        </p:txBody>
      </p:sp>
    </p:spTree>
    <p:extLst>
      <p:ext uri="{BB962C8B-B14F-4D97-AF65-F5344CB8AC3E}">
        <p14:creationId xmlns:p14="http://schemas.microsoft.com/office/powerpoint/2010/main" val="374267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B656D90-F3B0-4035-AFBC-D68DAC24C8BD}" type="slidenum"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4</a:t>
            </a:fld>
            <a:endParaRPr lang="en-US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4146" name="Footer Placeholder 2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Times New Roman" pitchFamily="18" charset="0"/>
              </a:rPr>
              <a:t>W. Riegler/CERN</a:t>
            </a:r>
          </a:p>
        </p:txBody>
      </p:sp>
      <p:pic>
        <p:nvPicPr>
          <p:cNvPr id="1341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38150"/>
            <a:ext cx="70866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rot="5400000">
            <a:off x="7200901" y="1866900"/>
            <a:ext cx="1752600" cy="3175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9" name="TextBox 18"/>
          <p:cNvSpPr txBox="1">
            <a:spLocks noChangeArrowheads="1"/>
          </p:cNvSpPr>
          <p:nvPr/>
        </p:nvSpPr>
        <p:spPr bwMode="auto">
          <a:xfrm>
            <a:off x="8210550" y="1752600"/>
            <a:ext cx="3238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D</a:t>
            </a:r>
          </a:p>
        </p:txBody>
      </p: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>
            <a:off x="3733800" y="2970213"/>
            <a:ext cx="1371600" cy="1587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1" name="TextBox 25"/>
          <p:cNvSpPr txBox="1">
            <a:spLocks noChangeArrowheads="1"/>
          </p:cNvSpPr>
          <p:nvPr/>
        </p:nvSpPr>
        <p:spPr bwMode="auto">
          <a:xfrm>
            <a:off x="4267200" y="2971800"/>
            <a:ext cx="3333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w</a:t>
            </a:r>
          </a:p>
        </p:txBody>
      </p: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rot="5400000">
            <a:off x="3886994" y="1675606"/>
            <a:ext cx="1066800" cy="1588"/>
          </a:xfrm>
          <a:prstGeom prst="straightConnector1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3" name="TextBox 29"/>
          <p:cNvSpPr txBox="1">
            <a:spLocks noChangeArrowheads="1"/>
          </p:cNvSpPr>
          <p:nvPr/>
        </p:nvSpPr>
        <p:spPr bwMode="auto">
          <a:xfrm>
            <a:off x="4419600" y="1447800"/>
            <a:ext cx="2921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C00000"/>
                </a:solidFill>
              </a:rPr>
              <a:t>v</a:t>
            </a:r>
          </a:p>
        </p:txBody>
      </p:sp>
      <p:sp>
        <p:nvSpPr>
          <p:cNvPr id="13324" name="TextBox 30"/>
          <p:cNvSpPr txBox="1">
            <a:spLocks noChangeArrowheads="1"/>
          </p:cNvSpPr>
          <p:nvPr/>
        </p:nvSpPr>
        <p:spPr bwMode="auto">
          <a:xfrm>
            <a:off x="914400" y="3352800"/>
            <a:ext cx="22717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C00000"/>
                </a:solidFill>
              </a:rPr>
              <a:t>I(t,x) = -e</a:t>
            </a:r>
            <a:r>
              <a:rPr lang="en-US" baseline="-25000" smtClean="0">
                <a:solidFill>
                  <a:srgbClr val="C00000"/>
                </a:solidFill>
              </a:rPr>
              <a:t>0</a:t>
            </a:r>
            <a:r>
              <a:rPr lang="en-US" smtClean="0">
                <a:solidFill>
                  <a:srgbClr val="C00000"/>
                </a:solidFill>
              </a:rPr>
              <a:t>*Ez[x,D-v*t]*v</a:t>
            </a:r>
          </a:p>
        </p:txBody>
      </p:sp>
      <p:sp>
        <p:nvSpPr>
          <p:cNvPr id="13325" name="TextBox 31"/>
          <p:cNvSpPr txBox="1">
            <a:spLocks noChangeArrowheads="1"/>
          </p:cNvSpPr>
          <p:nvPr/>
        </p:nvSpPr>
        <p:spPr bwMode="auto">
          <a:xfrm>
            <a:off x="914400" y="3810000"/>
            <a:ext cx="7696200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8000"/>
                </a:solidFill>
              </a:rPr>
              <a:t>When </a:t>
            </a:r>
            <a:r>
              <a:rPr lang="en-US" sz="1500" b="1">
                <a:solidFill>
                  <a:srgbClr val="C00000"/>
                </a:solidFill>
              </a:rPr>
              <a:t>all</a:t>
            </a:r>
            <a:r>
              <a:rPr lang="en-US" sz="1500" b="1">
                <a:solidFill>
                  <a:srgbClr val="008000"/>
                </a:solidFill>
              </a:rPr>
              <a:t> charges have arrived at the electrodes the induced charge is equal to the total charge that </a:t>
            </a:r>
            <a:r>
              <a:rPr lang="en-US" sz="1500" b="1">
                <a:solidFill>
                  <a:srgbClr val="C00000"/>
                </a:solidFill>
              </a:rPr>
              <a:t>has arrived </a:t>
            </a:r>
            <a:r>
              <a:rPr lang="en-US" sz="1500" b="1">
                <a:solidFill>
                  <a:srgbClr val="008000"/>
                </a:solidFill>
              </a:rPr>
              <a:t>at the electrode. 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endParaRPr lang="en-US" sz="1500" b="1">
              <a:solidFill>
                <a:srgbClr val="008000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2060"/>
                </a:solidFill>
              </a:rPr>
              <a:t>If the electronics </a:t>
            </a:r>
            <a:r>
              <a:rPr lang="ja-JP" altLang="en-US" sz="1500" b="1">
                <a:solidFill>
                  <a:srgbClr val="002060"/>
                </a:solidFill>
              </a:rPr>
              <a:t>‘</a:t>
            </a:r>
            <a:r>
              <a:rPr lang="en-US" altLang="ja-JP" sz="1500" b="1">
                <a:solidFill>
                  <a:srgbClr val="002060"/>
                </a:solidFill>
              </a:rPr>
              <a:t>integration time</a:t>
            </a:r>
            <a:r>
              <a:rPr lang="ja-JP" altLang="en-US" sz="1500" b="1">
                <a:solidFill>
                  <a:srgbClr val="002060"/>
                </a:solidFill>
              </a:rPr>
              <a:t>’</a:t>
            </a:r>
            <a:r>
              <a:rPr lang="en-US" altLang="ja-JP" sz="1500" b="1">
                <a:solidFill>
                  <a:srgbClr val="002060"/>
                </a:solidFill>
              </a:rPr>
              <a:t> ~ </a:t>
            </a:r>
            <a:r>
              <a:rPr lang="ja-JP" altLang="en-US" sz="1500" b="1">
                <a:solidFill>
                  <a:srgbClr val="002060"/>
                </a:solidFill>
              </a:rPr>
              <a:t>‘</a:t>
            </a:r>
            <a:r>
              <a:rPr lang="en-US" altLang="ja-JP" sz="1500" b="1">
                <a:solidFill>
                  <a:srgbClr val="002060"/>
                </a:solidFill>
              </a:rPr>
              <a:t>peaking time</a:t>
            </a:r>
            <a:r>
              <a:rPr lang="ja-JP" altLang="en-US" sz="1500" b="1">
                <a:solidFill>
                  <a:srgbClr val="002060"/>
                </a:solidFill>
              </a:rPr>
              <a:t>’</a:t>
            </a:r>
            <a:r>
              <a:rPr lang="en-US" altLang="ja-JP" sz="1500" b="1">
                <a:solidFill>
                  <a:srgbClr val="002060"/>
                </a:solidFill>
              </a:rPr>
              <a:t> ~ </a:t>
            </a:r>
            <a:r>
              <a:rPr lang="ja-JP" altLang="en-US" sz="1500" b="1">
                <a:solidFill>
                  <a:srgbClr val="002060"/>
                </a:solidFill>
              </a:rPr>
              <a:t>‘</a:t>
            </a:r>
            <a:r>
              <a:rPr lang="en-US" altLang="ja-JP" sz="1500" b="1">
                <a:solidFill>
                  <a:srgbClr val="002060"/>
                </a:solidFill>
              </a:rPr>
              <a:t>shaping time</a:t>
            </a:r>
            <a:r>
              <a:rPr lang="ja-JP" altLang="en-US" sz="1500" b="1">
                <a:solidFill>
                  <a:srgbClr val="002060"/>
                </a:solidFill>
              </a:rPr>
              <a:t>’</a:t>
            </a:r>
            <a:r>
              <a:rPr lang="en-US" altLang="ja-JP" sz="1500" b="1">
                <a:solidFill>
                  <a:srgbClr val="002060"/>
                </a:solidFill>
              </a:rPr>
              <a:t> is larger than the time it takes the electron to pass the induction gap, the readout strips that don</a:t>
            </a:r>
            <a:r>
              <a:rPr lang="ja-JP" altLang="en-US" sz="1500" b="1">
                <a:solidFill>
                  <a:srgbClr val="002060"/>
                </a:solidFill>
              </a:rPr>
              <a:t>’</a:t>
            </a:r>
            <a:r>
              <a:rPr lang="en-US" altLang="ja-JP" sz="1500" b="1">
                <a:solidFill>
                  <a:srgbClr val="002060"/>
                </a:solidFill>
              </a:rPr>
              <a:t>t receive any charge show zero signal.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endParaRPr lang="en-US" sz="1500" b="1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8000"/>
                </a:solidFill>
              </a:rPr>
              <a:t>If the electronics </a:t>
            </a:r>
            <a:r>
              <a:rPr lang="ja-JP" altLang="en-US" sz="1500" b="1">
                <a:solidFill>
                  <a:srgbClr val="008000"/>
                </a:solidFill>
              </a:rPr>
              <a:t>‘</a:t>
            </a:r>
            <a:r>
              <a:rPr lang="en-US" altLang="ja-JP" sz="1500" b="1">
                <a:solidFill>
                  <a:srgbClr val="008000"/>
                </a:solidFill>
              </a:rPr>
              <a:t>integration time</a:t>
            </a:r>
            <a:r>
              <a:rPr lang="ja-JP" altLang="en-US" sz="1500" b="1">
                <a:solidFill>
                  <a:srgbClr val="008000"/>
                </a:solidFill>
              </a:rPr>
              <a:t>’</a:t>
            </a:r>
            <a:r>
              <a:rPr lang="en-US" altLang="ja-JP" sz="1500" b="1">
                <a:solidFill>
                  <a:srgbClr val="008000"/>
                </a:solidFill>
              </a:rPr>
              <a:t> ~ </a:t>
            </a:r>
            <a:r>
              <a:rPr lang="ja-JP" altLang="en-US" sz="1500" b="1">
                <a:solidFill>
                  <a:srgbClr val="008000"/>
                </a:solidFill>
              </a:rPr>
              <a:t>‘</a:t>
            </a:r>
            <a:r>
              <a:rPr lang="en-US" altLang="ja-JP" sz="1500" b="1">
                <a:solidFill>
                  <a:srgbClr val="008000"/>
                </a:solidFill>
              </a:rPr>
              <a:t>peaking time</a:t>
            </a:r>
            <a:r>
              <a:rPr lang="ja-JP" altLang="en-US" sz="1500" b="1">
                <a:solidFill>
                  <a:srgbClr val="008000"/>
                </a:solidFill>
              </a:rPr>
              <a:t>’</a:t>
            </a:r>
            <a:r>
              <a:rPr lang="en-US" altLang="ja-JP" sz="1500" b="1">
                <a:solidFill>
                  <a:srgbClr val="008000"/>
                </a:solidFill>
              </a:rPr>
              <a:t> ~ </a:t>
            </a:r>
            <a:r>
              <a:rPr lang="ja-JP" altLang="en-US" sz="1500" b="1">
                <a:solidFill>
                  <a:srgbClr val="008000"/>
                </a:solidFill>
              </a:rPr>
              <a:t>‘</a:t>
            </a:r>
            <a:r>
              <a:rPr lang="en-US" altLang="ja-JP" sz="1500" b="1">
                <a:solidFill>
                  <a:srgbClr val="008000"/>
                </a:solidFill>
              </a:rPr>
              <a:t>shaping time</a:t>
            </a:r>
            <a:r>
              <a:rPr lang="ja-JP" altLang="en-US" sz="1500" b="1">
                <a:solidFill>
                  <a:srgbClr val="008000"/>
                </a:solidFill>
              </a:rPr>
              <a:t>’</a:t>
            </a:r>
            <a:r>
              <a:rPr lang="en-US" altLang="ja-JP" sz="1500" b="1">
                <a:solidFill>
                  <a:srgbClr val="008000"/>
                </a:solidFill>
              </a:rPr>
              <a:t> is smaller than than the time it takes the electron to pass the induction gap, the readout strips that don</a:t>
            </a:r>
            <a:r>
              <a:rPr lang="ja-JP" altLang="en-US" sz="1500" b="1">
                <a:solidFill>
                  <a:srgbClr val="008000"/>
                </a:solidFill>
              </a:rPr>
              <a:t>’</a:t>
            </a:r>
            <a:r>
              <a:rPr lang="en-US" altLang="ja-JP" sz="1500" b="1">
                <a:solidFill>
                  <a:srgbClr val="008000"/>
                </a:solidFill>
              </a:rPr>
              <a:t>t receive any charge show a signal different from zero that is strictly bipolar.</a:t>
            </a:r>
            <a:endParaRPr lang="en-US" sz="1500" b="1">
              <a:solidFill>
                <a:srgbClr val="008000"/>
              </a:solidFill>
            </a:endParaRP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>
          <a:xfrm>
            <a:off x="304800" y="228600"/>
            <a:ext cx="8534400" cy="4572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2400" b="1" kern="0" dirty="0">
                <a:solidFill>
                  <a:srgbClr val="FF0000"/>
                </a:solidFill>
                <a:latin typeface="Arial"/>
                <a:ea typeface="ＭＳ Ｐゴシック" charset="0"/>
              </a:rPr>
              <a:t>Weighting Field for a Strip in a Parallel Plate Geometry</a:t>
            </a:r>
          </a:p>
        </p:txBody>
      </p:sp>
    </p:spTree>
    <p:extLst>
      <p:ext uri="{BB962C8B-B14F-4D97-AF65-F5344CB8AC3E}">
        <p14:creationId xmlns:p14="http://schemas.microsoft.com/office/powerpoint/2010/main" val="945284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8EDB2EB-A324-4548-8BD5-82D16645905A}" type="slidenum"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5</a:t>
            </a:fld>
            <a:endParaRPr lang="en-US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5170" name="Footer Placeholder 2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Times New Roman" pitchFamily="18" charset="0"/>
              </a:rPr>
              <a:t>W. Riegler/CERN</a:t>
            </a:r>
          </a:p>
        </p:txBody>
      </p:sp>
      <p:pic>
        <p:nvPicPr>
          <p:cNvPr id="135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27"/>
          <a:stretch>
            <a:fillRect/>
          </a:stretch>
        </p:blipFill>
        <p:spPr bwMode="auto">
          <a:xfrm>
            <a:off x="1295400" y="381000"/>
            <a:ext cx="50292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4"/>
          <p:cNvSpPr txBox="1">
            <a:spLocks noChangeArrowheads="1"/>
          </p:cNvSpPr>
          <p:nvPr/>
        </p:nvSpPr>
        <p:spPr>
          <a:xfrm>
            <a:off x="762000" y="0"/>
            <a:ext cx="6629400" cy="4572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2800" b="1" kern="0" dirty="0">
                <a:solidFill>
                  <a:srgbClr val="FF0000"/>
                </a:solidFill>
                <a:latin typeface="Arial"/>
                <a:ea typeface="ＭＳ Ｐゴシック" charset="0"/>
              </a:rPr>
              <a:t>GEM Signals, Induced Currents</a:t>
            </a:r>
          </a:p>
        </p:txBody>
      </p: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rot="5400000">
            <a:off x="5714207" y="1142206"/>
            <a:ext cx="1219200" cy="1587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TextBox 18"/>
          <p:cNvSpPr txBox="1">
            <a:spLocks noChangeArrowheads="1"/>
          </p:cNvSpPr>
          <p:nvPr/>
        </p:nvSpPr>
        <p:spPr bwMode="auto">
          <a:xfrm>
            <a:off x="6400800" y="990600"/>
            <a:ext cx="9921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D = 1mm</a:t>
            </a:r>
          </a:p>
        </p:txBody>
      </p:sp>
      <p:sp>
        <p:nvSpPr>
          <p:cNvPr id="14344" name="TextBox 25"/>
          <p:cNvSpPr txBox="1">
            <a:spLocks noChangeArrowheads="1"/>
          </p:cNvSpPr>
          <p:nvPr/>
        </p:nvSpPr>
        <p:spPr bwMode="auto">
          <a:xfrm>
            <a:off x="6096000" y="1981200"/>
            <a:ext cx="3333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w</a:t>
            </a:r>
          </a:p>
        </p:txBody>
      </p: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rot="5400000">
            <a:off x="3391694" y="1104106"/>
            <a:ext cx="838200" cy="1588"/>
          </a:xfrm>
          <a:prstGeom prst="straightConnector1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6" name="TextBox 29"/>
          <p:cNvSpPr txBox="1">
            <a:spLocks noChangeArrowheads="1"/>
          </p:cNvSpPr>
          <p:nvPr/>
        </p:nvSpPr>
        <p:spPr bwMode="auto">
          <a:xfrm>
            <a:off x="3962400" y="838200"/>
            <a:ext cx="2921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C00000"/>
                </a:solidFill>
              </a:rPr>
              <a:t>v</a:t>
            </a:r>
          </a:p>
        </p:txBody>
      </p:sp>
      <p:sp>
        <p:nvSpPr>
          <p:cNvPr id="14347" name="Rectangle 14"/>
          <p:cNvSpPr>
            <a:spLocks noChangeArrowheads="1"/>
          </p:cNvSpPr>
          <p:nvPr/>
        </p:nvSpPr>
        <p:spPr bwMode="auto">
          <a:xfrm>
            <a:off x="6967538" y="3532188"/>
            <a:ext cx="2381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pic>
        <p:nvPicPr>
          <p:cNvPr id="13517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25" y="2133600"/>
            <a:ext cx="23272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TextBox 15"/>
          <p:cNvSpPr txBox="1">
            <a:spLocks noChangeArrowheads="1"/>
          </p:cNvSpPr>
          <p:nvPr/>
        </p:nvSpPr>
        <p:spPr bwMode="auto">
          <a:xfrm>
            <a:off x="3886200" y="2438400"/>
            <a:ext cx="708025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200" smtClean="0">
                <a:solidFill>
                  <a:srgbClr val="008000"/>
                </a:solidFill>
              </a:rPr>
              <a:t>W &gt;&gt; D</a:t>
            </a:r>
          </a:p>
        </p:txBody>
      </p:sp>
      <p:pic>
        <p:nvPicPr>
          <p:cNvPr id="13518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30600"/>
            <a:ext cx="23272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1" name="TextBox 20"/>
          <p:cNvSpPr txBox="1">
            <a:spLocks noChangeArrowheads="1"/>
          </p:cNvSpPr>
          <p:nvPr/>
        </p:nvSpPr>
        <p:spPr bwMode="auto">
          <a:xfrm>
            <a:off x="3886200" y="3810000"/>
            <a:ext cx="574675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200" smtClean="0">
                <a:solidFill>
                  <a:srgbClr val="008000"/>
                </a:solidFill>
              </a:rPr>
              <a:t>W=D </a:t>
            </a:r>
          </a:p>
        </p:txBody>
      </p:sp>
      <p:pic>
        <p:nvPicPr>
          <p:cNvPr id="13518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029200"/>
            <a:ext cx="22860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3" name="TextBox 21"/>
          <p:cNvSpPr txBox="1">
            <a:spLocks noChangeArrowheads="1"/>
          </p:cNvSpPr>
          <p:nvPr/>
        </p:nvSpPr>
        <p:spPr bwMode="auto">
          <a:xfrm>
            <a:off x="3859213" y="5334000"/>
            <a:ext cx="712787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200" smtClean="0">
                <a:solidFill>
                  <a:srgbClr val="008000"/>
                </a:solidFill>
              </a:rPr>
              <a:t>W=D/2</a:t>
            </a:r>
            <a:r>
              <a:rPr lang="en-US" smtClean="0">
                <a:solidFill>
                  <a:srgbClr val="008000"/>
                </a:solidFill>
              </a:rPr>
              <a:t> 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/>
        </p:nvCxnSpPr>
        <p:spPr bwMode="auto">
          <a:xfrm>
            <a:off x="5943600" y="1752600"/>
            <a:ext cx="762000" cy="15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Connector 36"/>
          <p:cNvCxnSpPr>
            <a:cxnSpLocks noChangeShapeType="1"/>
          </p:cNvCxnSpPr>
          <p:nvPr/>
        </p:nvCxnSpPr>
        <p:spPr bwMode="auto">
          <a:xfrm>
            <a:off x="6858000" y="1752600"/>
            <a:ext cx="6858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518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054600"/>
            <a:ext cx="236220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8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30600"/>
            <a:ext cx="2359025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8" name="Rectangle 40"/>
          <p:cNvSpPr>
            <a:spLocks noChangeArrowheads="1"/>
          </p:cNvSpPr>
          <p:nvPr/>
        </p:nvSpPr>
        <p:spPr bwMode="auto">
          <a:xfrm>
            <a:off x="6967538" y="3532188"/>
            <a:ext cx="2381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pic>
        <p:nvPicPr>
          <p:cNvPr id="135190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133600"/>
            <a:ext cx="23066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61" name="Rectangle 41"/>
          <p:cNvSpPr>
            <a:spLocks noChangeArrowheads="1"/>
          </p:cNvSpPr>
          <p:nvPr/>
        </p:nvSpPr>
        <p:spPr bwMode="auto">
          <a:xfrm>
            <a:off x="6967538" y="3278188"/>
            <a:ext cx="2381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sp>
        <p:nvSpPr>
          <p:cNvPr id="14363" name="TextBox 42"/>
          <p:cNvSpPr txBox="1">
            <a:spLocks noChangeArrowheads="1"/>
          </p:cNvSpPr>
          <p:nvPr/>
        </p:nvSpPr>
        <p:spPr bwMode="auto">
          <a:xfrm>
            <a:off x="2971800" y="1905000"/>
            <a:ext cx="133826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2060"/>
                </a:solidFill>
              </a:rPr>
              <a:t>Central Strip</a:t>
            </a:r>
          </a:p>
        </p:txBody>
      </p:sp>
      <p:sp>
        <p:nvSpPr>
          <p:cNvPr id="14364" name="TextBox 43"/>
          <p:cNvSpPr txBox="1">
            <a:spLocks noChangeArrowheads="1"/>
          </p:cNvSpPr>
          <p:nvPr/>
        </p:nvSpPr>
        <p:spPr bwMode="auto">
          <a:xfrm>
            <a:off x="5181600" y="1905000"/>
            <a:ext cx="16144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2060"/>
                </a:solidFill>
              </a:rPr>
              <a:t>First Neighbour</a:t>
            </a:r>
          </a:p>
        </p:txBody>
      </p:sp>
    </p:spTree>
    <p:extLst>
      <p:ext uri="{BB962C8B-B14F-4D97-AF65-F5344CB8AC3E}">
        <p14:creationId xmlns:p14="http://schemas.microsoft.com/office/powerpoint/2010/main" val="438577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5388C1E-AB3C-47AD-A13A-2BCC5462A03E}" type="slidenum"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6</a:t>
            </a:fld>
            <a:endParaRPr lang="en-US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6194" name="Footer Placeholder 2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Times New Roman" pitchFamily="18" charset="0"/>
              </a:rPr>
              <a:t>W. Riegler/CERN</a:t>
            </a:r>
          </a:p>
        </p:txBody>
      </p:sp>
      <p:pic>
        <p:nvPicPr>
          <p:cNvPr id="136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27"/>
          <a:stretch>
            <a:fillRect/>
          </a:stretch>
        </p:blipFill>
        <p:spPr bwMode="auto">
          <a:xfrm>
            <a:off x="1295400" y="381000"/>
            <a:ext cx="50292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4"/>
          <p:cNvSpPr txBox="1">
            <a:spLocks noChangeArrowheads="1"/>
          </p:cNvSpPr>
          <p:nvPr/>
        </p:nvSpPr>
        <p:spPr>
          <a:xfrm>
            <a:off x="762000" y="0"/>
            <a:ext cx="6629400" cy="4572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2800" b="1" kern="0" dirty="0">
                <a:solidFill>
                  <a:srgbClr val="FF0000"/>
                </a:solidFill>
                <a:latin typeface="Arial"/>
                <a:ea typeface="ＭＳ Ｐゴシック" charset="0"/>
              </a:rPr>
              <a:t>GEM Signals</a:t>
            </a:r>
          </a:p>
        </p:txBody>
      </p: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rot="5400000">
            <a:off x="5714207" y="1142206"/>
            <a:ext cx="1219200" cy="1587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3" name="TextBox 18"/>
          <p:cNvSpPr txBox="1">
            <a:spLocks noChangeArrowheads="1"/>
          </p:cNvSpPr>
          <p:nvPr/>
        </p:nvSpPr>
        <p:spPr bwMode="auto">
          <a:xfrm>
            <a:off x="6400800" y="990600"/>
            <a:ext cx="9921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D = 1mm</a:t>
            </a:r>
          </a:p>
        </p:txBody>
      </p:sp>
      <p:sp>
        <p:nvSpPr>
          <p:cNvPr id="14344" name="TextBox 25"/>
          <p:cNvSpPr txBox="1">
            <a:spLocks noChangeArrowheads="1"/>
          </p:cNvSpPr>
          <p:nvPr/>
        </p:nvSpPr>
        <p:spPr bwMode="auto">
          <a:xfrm>
            <a:off x="3581400" y="1981200"/>
            <a:ext cx="3333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w</a:t>
            </a:r>
          </a:p>
        </p:txBody>
      </p: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rot="5400000">
            <a:off x="3391694" y="1104106"/>
            <a:ext cx="838200" cy="1588"/>
          </a:xfrm>
          <a:prstGeom prst="straightConnector1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6" name="TextBox 29"/>
          <p:cNvSpPr txBox="1">
            <a:spLocks noChangeArrowheads="1"/>
          </p:cNvSpPr>
          <p:nvPr/>
        </p:nvSpPr>
        <p:spPr bwMode="auto">
          <a:xfrm>
            <a:off x="3962400" y="838200"/>
            <a:ext cx="2921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C00000"/>
                </a:solidFill>
              </a:rPr>
              <a:t>v</a:t>
            </a:r>
          </a:p>
        </p:txBody>
      </p:sp>
      <p:sp>
        <p:nvSpPr>
          <p:cNvPr id="14347" name="Rectangle 14"/>
          <p:cNvSpPr>
            <a:spLocks noChangeArrowheads="1"/>
          </p:cNvSpPr>
          <p:nvPr/>
        </p:nvSpPr>
        <p:spPr bwMode="auto">
          <a:xfrm>
            <a:off x="4529138" y="3532188"/>
            <a:ext cx="2381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pic>
        <p:nvPicPr>
          <p:cNvPr id="13620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22860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3" name="TextBox 21"/>
          <p:cNvSpPr txBox="1">
            <a:spLocks noChangeArrowheads="1"/>
          </p:cNvSpPr>
          <p:nvPr/>
        </p:nvSpPr>
        <p:spPr bwMode="auto">
          <a:xfrm>
            <a:off x="1420813" y="2819400"/>
            <a:ext cx="712787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200" smtClean="0">
                <a:solidFill>
                  <a:srgbClr val="008000"/>
                </a:solidFill>
              </a:rPr>
              <a:t>W=D/2</a:t>
            </a:r>
            <a:r>
              <a:rPr lang="en-US" smtClean="0">
                <a:solidFill>
                  <a:srgbClr val="008000"/>
                </a:solidFill>
              </a:rPr>
              <a:t> 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/>
        </p:nvCxnSpPr>
        <p:spPr bwMode="auto">
          <a:xfrm>
            <a:off x="3429000" y="1752600"/>
            <a:ext cx="762000" cy="15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Connector 36"/>
          <p:cNvCxnSpPr>
            <a:cxnSpLocks noChangeShapeType="1"/>
          </p:cNvCxnSpPr>
          <p:nvPr/>
        </p:nvCxnSpPr>
        <p:spPr bwMode="auto">
          <a:xfrm>
            <a:off x="4343400" y="1752600"/>
            <a:ext cx="6858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620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14600"/>
            <a:ext cx="236220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8" name="Rectangle 40"/>
          <p:cNvSpPr>
            <a:spLocks noChangeArrowheads="1"/>
          </p:cNvSpPr>
          <p:nvPr/>
        </p:nvSpPr>
        <p:spPr bwMode="auto">
          <a:xfrm>
            <a:off x="4529138" y="3532188"/>
            <a:ext cx="2381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pic>
        <p:nvPicPr>
          <p:cNvPr id="13620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4953000"/>
            <a:ext cx="2286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61" name="Rectangle 41"/>
          <p:cNvSpPr>
            <a:spLocks noChangeArrowheads="1"/>
          </p:cNvSpPr>
          <p:nvPr/>
        </p:nvSpPr>
        <p:spPr bwMode="auto">
          <a:xfrm>
            <a:off x="4529138" y="3278188"/>
            <a:ext cx="2381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500" b="1">
                <a:solidFill>
                  <a:srgbClr val="000000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pic>
        <p:nvPicPr>
          <p:cNvPr id="13621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4953000"/>
            <a:ext cx="24034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63" name="TextBox 42"/>
          <p:cNvSpPr txBox="1">
            <a:spLocks noChangeArrowheads="1"/>
          </p:cNvSpPr>
          <p:nvPr/>
        </p:nvSpPr>
        <p:spPr bwMode="auto">
          <a:xfrm>
            <a:off x="457200" y="1905000"/>
            <a:ext cx="133826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2060"/>
                </a:solidFill>
              </a:rPr>
              <a:t>Central Strip</a:t>
            </a:r>
          </a:p>
        </p:txBody>
      </p:sp>
      <p:sp>
        <p:nvSpPr>
          <p:cNvPr id="14364" name="TextBox 43"/>
          <p:cNvSpPr txBox="1">
            <a:spLocks noChangeArrowheads="1"/>
          </p:cNvSpPr>
          <p:nvPr/>
        </p:nvSpPr>
        <p:spPr bwMode="auto">
          <a:xfrm>
            <a:off x="2667000" y="1905000"/>
            <a:ext cx="16144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2060"/>
                </a:solidFill>
              </a:rPr>
              <a:t>First Neighbour</a:t>
            </a:r>
          </a:p>
        </p:txBody>
      </p:sp>
      <p:sp>
        <p:nvSpPr>
          <p:cNvPr id="14365" name="TextBox 45"/>
          <p:cNvSpPr txBox="1">
            <a:spLocks noChangeArrowheads="1"/>
          </p:cNvSpPr>
          <p:nvPr/>
        </p:nvSpPr>
        <p:spPr bwMode="auto">
          <a:xfrm>
            <a:off x="5029200" y="3505200"/>
            <a:ext cx="3733800" cy="271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defRPr/>
            </a:pPr>
            <a:r>
              <a:rPr lang="en-US" sz="1400" dirty="0" smtClean="0">
                <a:solidFill>
                  <a:srgbClr val="008000"/>
                </a:solidFill>
                <a:cs typeface="ＭＳ Ｐゴシック" charset="0"/>
              </a:rPr>
              <a:t>W=D/2 (D=1mm, w=0.5mm)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endParaRPr lang="en-US" dirty="0" smtClean="0">
              <a:solidFill>
                <a:srgbClr val="008000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dirty="0" smtClean="0">
                <a:solidFill>
                  <a:srgbClr val="008000"/>
                </a:solidFill>
              </a:rPr>
              <a:t>Connecting an amplifier with Peaking Time = 10ns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dirty="0" smtClean="0">
                <a:solidFill>
                  <a:srgbClr val="002060"/>
                </a:solidFill>
                <a:sym typeface="Wingdings" charset="0"/>
              </a:rPr>
              <a:t>  10% crosstalk !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dirty="0" smtClean="0">
                <a:solidFill>
                  <a:srgbClr val="008000"/>
                </a:solidFill>
                <a:sym typeface="Wingdings" charset="0"/>
              </a:rPr>
              <a:t>In case the electronics peaking time is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dirty="0" smtClean="0">
                <a:solidFill>
                  <a:srgbClr val="008000"/>
                </a:solidFill>
                <a:sym typeface="Wingdings" charset="0"/>
              </a:rPr>
              <a:t>smaller or of similar size as the time the electron takes to pass the induction gap, there is a sizable signal on the neighboring strips that do not even receive charges. </a:t>
            </a:r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14366" name="TextBox 46"/>
          <p:cNvSpPr txBox="1">
            <a:spLocks noChangeArrowheads="1"/>
          </p:cNvSpPr>
          <p:nvPr/>
        </p:nvSpPr>
        <p:spPr bwMode="auto">
          <a:xfrm>
            <a:off x="1254125" y="5257800"/>
            <a:ext cx="7127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z="1200" smtClean="0">
                <a:solidFill>
                  <a:srgbClr val="008000"/>
                </a:solidFill>
              </a:rPr>
              <a:t>W=D/2</a:t>
            </a:r>
            <a:r>
              <a:rPr lang="en-US" smtClean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14367" name="TextBox 47"/>
          <p:cNvSpPr txBox="1">
            <a:spLocks noChangeArrowheads="1"/>
          </p:cNvSpPr>
          <p:nvPr/>
        </p:nvSpPr>
        <p:spPr bwMode="auto">
          <a:xfrm>
            <a:off x="492125" y="4576763"/>
            <a:ext cx="1338263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2060"/>
                </a:solidFill>
              </a:rPr>
              <a:t>Central Strip</a:t>
            </a:r>
          </a:p>
        </p:txBody>
      </p:sp>
      <p:sp>
        <p:nvSpPr>
          <p:cNvPr id="14368" name="TextBox 48"/>
          <p:cNvSpPr txBox="1">
            <a:spLocks noChangeArrowheads="1"/>
          </p:cNvSpPr>
          <p:nvPr/>
        </p:nvSpPr>
        <p:spPr bwMode="auto">
          <a:xfrm>
            <a:off x="2397125" y="4572000"/>
            <a:ext cx="14970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2060"/>
                </a:solidFill>
              </a:rPr>
              <a:t>First Neighbor</a:t>
            </a:r>
          </a:p>
        </p:txBody>
      </p:sp>
      <p:cxnSp>
        <p:nvCxnSpPr>
          <p:cNvPr id="33" name="Straight Arrow Connector 32"/>
          <p:cNvCxnSpPr>
            <a:cxnSpLocks noChangeShapeType="1"/>
          </p:cNvCxnSpPr>
          <p:nvPr/>
        </p:nvCxnSpPr>
        <p:spPr bwMode="auto">
          <a:xfrm flipH="1">
            <a:off x="2971800" y="4038600"/>
            <a:ext cx="1828800" cy="381000"/>
          </a:xfrm>
          <a:prstGeom prst="straightConnector1">
            <a:avLst/>
          </a:prstGeom>
          <a:noFill/>
          <a:ln w="63500">
            <a:solidFill>
              <a:srgbClr val="C0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173604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30CC93F-A7FB-4937-8E59-E1DF3A7EDF67}" type="slidenum"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7</a:t>
            </a:fld>
            <a:endParaRPr lang="en-US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7218" name="Footer Placeholder 2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Times New Roman" pitchFamily="18" charset="0"/>
              </a:rPr>
              <a:t>W. Riegler/CERN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600200" y="228600"/>
            <a:ext cx="6248400" cy="8382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2400" b="1" kern="0" dirty="0" err="1">
                <a:solidFill>
                  <a:srgbClr val="FF0000"/>
                </a:solidFill>
                <a:latin typeface="Arial"/>
                <a:ea typeface="ＭＳ Ｐゴシック" charset="0"/>
              </a:rPr>
              <a:t>Micromega</a:t>
            </a:r>
            <a:r>
              <a:rPr lang="en-US" sz="2400" b="1" kern="0" dirty="0">
                <a:solidFill>
                  <a:srgbClr val="FF0000"/>
                </a:solidFill>
                <a:latin typeface="Arial"/>
                <a:ea typeface="ＭＳ Ｐゴシック" charset="0"/>
              </a:rPr>
              <a:t>  Signal</a:t>
            </a:r>
          </a:p>
        </p:txBody>
      </p:sp>
      <p:pic>
        <p:nvPicPr>
          <p:cNvPr id="1372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27"/>
          <a:stretch>
            <a:fillRect/>
          </a:stretch>
        </p:blipFill>
        <p:spPr bwMode="auto">
          <a:xfrm>
            <a:off x="0" y="914400"/>
            <a:ext cx="43989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rot="5400000">
            <a:off x="3239294" y="1561306"/>
            <a:ext cx="990600" cy="1588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 type="arrow" w="med" len="med"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3733800" y="1447800"/>
            <a:ext cx="115252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D = 0.1mm</a:t>
            </a:r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rot="5400000">
            <a:off x="1715294" y="1408906"/>
            <a:ext cx="838200" cy="1588"/>
          </a:xfrm>
          <a:prstGeom prst="straightConnector1">
            <a:avLst/>
          </a:prstGeom>
          <a:noFill/>
          <a:ln w="25400">
            <a:solidFill>
              <a:srgbClr val="C00000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7" name="TextBox 8"/>
          <p:cNvSpPr txBox="1">
            <a:spLocks noChangeArrowheads="1"/>
          </p:cNvSpPr>
          <p:nvPr/>
        </p:nvSpPr>
        <p:spPr bwMode="auto">
          <a:xfrm>
            <a:off x="2209800" y="1219200"/>
            <a:ext cx="2921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C00000"/>
                </a:solidFill>
              </a:rPr>
              <a:t>v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1752600" y="2057400"/>
            <a:ext cx="838200" cy="15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2667000" y="2057400"/>
            <a:ext cx="6858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0" name="TextBox 11"/>
          <p:cNvSpPr txBox="1">
            <a:spLocks noChangeArrowheads="1"/>
          </p:cNvSpPr>
          <p:nvPr/>
        </p:nvSpPr>
        <p:spPr bwMode="auto">
          <a:xfrm>
            <a:off x="304800" y="2743200"/>
            <a:ext cx="43957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C00000"/>
                </a:solidFill>
              </a:rPr>
              <a:t>I(t,x) = -e</a:t>
            </a:r>
            <a:r>
              <a:rPr lang="en-US" sz="1500" b="1" baseline="-25000">
                <a:solidFill>
                  <a:srgbClr val="C00000"/>
                </a:solidFill>
              </a:rPr>
              <a:t>0</a:t>
            </a:r>
            <a:r>
              <a:rPr lang="en-US" sz="1500" b="1">
                <a:solidFill>
                  <a:srgbClr val="C00000"/>
                </a:solidFill>
              </a:rPr>
              <a:t>*Exp[</a:t>
            </a:r>
            <a:r>
              <a:rPr lang="el-GR" sz="1500" b="1">
                <a:solidFill>
                  <a:srgbClr val="C00000"/>
                </a:solidFill>
              </a:rPr>
              <a:t>α</a:t>
            </a:r>
            <a:r>
              <a:rPr lang="en-US" sz="1500" b="1">
                <a:solidFill>
                  <a:srgbClr val="C00000"/>
                </a:solidFill>
              </a:rPr>
              <a:t> v t]*Ez[x,D-v*t]*v </a:t>
            </a:r>
            <a:r>
              <a:rPr lang="en-US" sz="1500" b="1">
                <a:solidFill>
                  <a:srgbClr val="C00000"/>
                </a:solidFill>
                <a:sym typeface="Wingdings" pitchFamily="2" charset="2"/>
              </a:rPr>
              <a:t> Electrons</a:t>
            </a:r>
            <a:endParaRPr lang="en-US" sz="1500" b="1">
              <a:solidFill>
                <a:srgbClr val="C00000"/>
              </a:solidFill>
            </a:endParaRPr>
          </a:p>
        </p:txBody>
      </p:sp>
      <p:pic>
        <p:nvPicPr>
          <p:cNvPr id="1372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657600"/>
            <a:ext cx="34290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762000"/>
            <a:ext cx="41275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3" name="Text Box 6"/>
          <p:cNvSpPr txBox="1">
            <a:spLocks noChangeArrowheads="1"/>
          </p:cNvSpPr>
          <p:nvPr/>
        </p:nvSpPr>
        <p:spPr bwMode="auto">
          <a:xfrm>
            <a:off x="6019800" y="533400"/>
            <a:ext cx="13906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8000"/>
                </a:solidFill>
              </a:rPr>
              <a:t>MICROMEGA</a:t>
            </a:r>
          </a:p>
        </p:txBody>
      </p:sp>
      <p:sp>
        <p:nvSpPr>
          <p:cNvPr id="17424" name="Text Box 10"/>
          <p:cNvSpPr txBox="1">
            <a:spLocks noChangeArrowheads="1"/>
          </p:cNvSpPr>
          <p:nvPr/>
        </p:nvSpPr>
        <p:spPr bwMode="auto">
          <a:xfrm>
            <a:off x="5694363" y="1143000"/>
            <a:ext cx="63023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0000"/>
                </a:solidFill>
              </a:rPr>
              <a:t>3mm</a:t>
            </a:r>
          </a:p>
        </p:txBody>
      </p:sp>
      <p:sp>
        <p:nvSpPr>
          <p:cNvPr id="17425" name="Text Box 13"/>
          <p:cNvSpPr txBox="1">
            <a:spLocks noChangeArrowheads="1"/>
          </p:cNvSpPr>
          <p:nvPr/>
        </p:nvSpPr>
        <p:spPr bwMode="auto">
          <a:xfrm>
            <a:off x="5715000" y="1676400"/>
            <a:ext cx="79692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0000"/>
                </a:solidFill>
              </a:rPr>
              <a:t>0.1mm</a:t>
            </a:r>
          </a:p>
        </p:txBody>
      </p:sp>
      <p:sp>
        <p:nvSpPr>
          <p:cNvPr id="17426" name="Text Box 10"/>
          <p:cNvSpPr txBox="1">
            <a:spLocks noChangeArrowheads="1"/>
          </p:cNvSpPr>
          <p:nvPr/>
        </p:nvSpPr>
        <p:spPr bwMode="auto">
          <a:xfrm>
            <a:off x="6477000" y="1143000"/>
            <a:ext cx="9667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0000"/>
                </a:solidFill>
              </a:rPr>
              <a:t>50um/ns</a:t>
            </a:r>
          </a:p>
        </p:txBody>
      </p:sp>
      <p:sp>
        <p:nvSpPr>
          <p:cNvPr id="17427" name="Text Box 10"/>
          <p:cNvSpPr txBox="1">
            <a:spLocks noChangeArrowheads="1"/>
          </p:cNvSpPr>
          <p:nvPr/>
        </p:nvSpPr>
        <p:spPr bwMode="auto">
          <a:xfrm>
            <a:off x="6553200" y="1676400"/>
            <a:ext cx="107473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  <a:buFont typeface="Wingdings" charset="0"/>
              <a:defRPr sz="15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charset="0"/>
              <a:buNone/>
              <a:defRPr/>
            </a:pPr>
            <a:r>
              <a:rPr lang="en-US" smtClean="0">
                <a:solidFill>
                  <a:srgbClr val="000000"/>
                </a:solidFill>
              </a:rPr>
              <a:t>200um/ns</a:t>
            </a:r>
          </a:p>
        </p:txBody>
      </p:sp>
      <p:sp>
        <p:nvSpPr>
          <p:cNvPr id="17428" name="Rectangle 21"/>
          <p:cNvSpPr>
            <a:spLocks noChangeArrowheads="1"/>
          </p:cNvSpPr>
          <p:nvPr/>
        </p:nvSpPr>
        <p:spPr bwMode="auto">
          <a:xfrm>
            <a:off x="4800600" y="2936875"/>
            <a:ext cx="373380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200" b="1">
                <a:solidFill>
                  <a:srgbClr val="008000"/>
                </a:solidFill>
              </a:rPr>
              <a:t>Electrons movementin the induction gap takes about 0.1mm/v</a:t>
            </a:r>
            <a:r>
              <a:rPr lang="en-US" sz="1200" b="1" baseline="-25000">
                <a:solidFill>
                  <a:srgbClr val="008000"/>
                </a:solidFill>
              </a:rPr>
              <a:t>1</a:t>
            </a:r>
            <a:r>
              <a:rPr lang="en-US" sz="1200" b="1">
                <a:solidFill>
                  <a:srgbClr val="008000"/>
                </a:solidFill>
              </a:rPr>
              <a:t>=0.5ns.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endParaRPr lang="en-US" sz="1200" b="1">
              <a:solidFill>
                <a:srgbClr val="0000FF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200" b="1">
                <a:solidFill>
                  <a:srgbClr val="0000FF"/>
                </a:solidFill>
              </a:rPr>
              <a:t>Collecting all electrons from the drift gap takes a maximum of 3mm/v</a:t>
            </a:r>
            <a:r>
              <a:rPr lang="en-US" sz="1200" b="1" baseline="-25000">
                <a:solidFill>
                  <a:srgbClr val="0000FF"/>
                </a:solidFill>
              </a:rPr>
              <a:t>1</a:t>
            </a:r>
            <a:r>
              <a:rPr lang="en-US" sz="1200" b="1">
                <a:solidFill>
                  <a:srgbClr val="0000FF"/>
                </a:solidFill>
              </a:rPr>
              <a:t>=60ns.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endParaRPr lang="en-US" sz="1200" b="1">
              <a:solidFill>
                <a:srgbClr val="0000FF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200" b="1">
                <a:solidFill>
                  <a:srgbClr val="008000"/>
                </a:solidFill>
              </a:rPr>
              <a:t>The MICROMEGA electron signal has a length of about </a:t>
            </a:r>
            <a:r>
              <a:rPr lang="en-US" sz="1200" b="1">
                <a:solidFill>
                  <a:srgbClr val="FF0000"/>
                </a:solidFill>
              </a:rPr>
              <a:t>50 ns</a:t>
            </a:r>
            <a:r>
              <a:rPr lang="en-US" sz="1200" b="1">
                <a:solidFill>
                  <a:srgbClr val="0000FF"/>
                </a:solidFill>
              </a:rPr>
              <a:t>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endParaRPr lang="en-US" sz="1200" b="1">
              <a:solidFill>
                <a:srgbClr val="0000FF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200" b="1">
                <a:solidFill>
                  <a:srgbClr val="0000FF"/>
                </a:solidFill>
              </a:rPr>
              <a:t>Typically w&gt;&gt;D – cluster size from electron component is dominated by diffusion and not by direct induction.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endParaRPr lang="en-US" sz="1200" b="1">
              <a:solidFill>
                <a:srgbClr val="0000FF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200" b="1">
                <a:solidFill>
                  <a:srgbClr val="0000FF"/>
                </a:solidFill>
              </a:rPr>
              <a:t>However, ion component has a length of about 100ns </a:t>
            </a:r>
            <a:r>
              <a:rPr lang="en-US" sz="1200" b="1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en-US" sz="1200" b="1">
                <a:solidFill>
                  <a:srgbClr val="0000FF"/>
                </a:solidFill>
              </a:rPr>
              <a:t>Ballistic Deficit for fast electronis (e.g. 10ns peaking time). </a:t>
            </a:r>
          </a:p>
        </p:txBody>
      </p:sp>
    </p:spTree>
    <p:extLst>
      <p:ext uri="{BB962C8B-B14F-4D97-AF65-F5344CB8AC3E}">
        <p14:creationId xmlns:p14="http://schemas.microsoft.com/office/powerpoint/2010/main" val="3126721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611560" y="1988840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In conclusion, </a:t>
            </a:r>
            <a:r>
              <a:rPr lang="fr-FR" sz="2400" dirty="0" err="1" smtClean="0"/>
              <a:t>shaping</a:t>
            </a:r>
            <a:r>
              <a:rPr lang="fr-FR" sz="2400" dirty="0" smtClean="0"/>
              <a:t> </a:t>
            </a:r>
            <a:r>
              <a:rPr lang="fr-FR" sz="2400" dirty="0" err="1" smtClean="0"/>
              <a:t>too</a:t>
            </a:r>
            <a:r>
              <a:rPr lang="fr-FR" sz="2400" dirty="0" smtClean="0"/>
              <a:t> short </a:t>
            </a:r>
            <a:r>
              <a:rPr lang="fr-FR" sz="2400" dirty="0" err="1" smtClean="0"/>
              <a:t>before</a:t>
            </a:r>
            <a:r>
              <a:rPr lang="fr-FR" sz="2400" dirty="0" smtClean="0"/>
              <a:t> </a:t>
            </a:r>
            <a:r>
              <a:rPr lang="fr-FR" sz="2400" dirty="0" err="1" smtClean="0"/>
              <a:t>discriminating</a:t>
            </a:r>
            <a:r>
              <a:rPr lang="fr-FR" sz="2400" dirty="0" smtClean="0"/>
              <a:t> or </a:t>
            </a:r>
            <a:r>
              <a:rPr lang="fr-FR" sz="2400" dirty="0" err="1" smtClean="0"/>
              <a:t>digitizing</a:t>
            </a:r>
            <a:r>
              <a:rPr lang="fr-FR" sz="2400" dirty="0" smtClean="0"/>
              <a:t> </a:t>
            </a:r>
            <a:r>
              <a:rPr lang="fr-FR" sz="2400" dirty="0" err="1" smtClean="0"/>
              <a:t>will</a:t>
            </a:r>
            <a:r>
              <a:rPr lang="fr-FR" sz="2400" dirty="0" smtClean="0"/>
              <a:t> </a:t>
            </a:r>
            <a:r>
              <a:rPr lang="fr-FR" sz="2400" dirty="0" err="1" smtClean="0"/>
              <a:t>result</a:t>
            </a:r>
            <a:r>
              <a:rPr lang="fr-FR" sz="2400" dirty="0" smtClean="0"/>
              <a:t> in a large apparent cross-talk </a:t>
            </a:r>
            <a:r>
              <a:rPr lang="fr-FR" sz="2400" dirty="0" err="1" smtClean="0"/>
              <a:t>between</a:t>
            </a:r>
            <a:r>
              <a:rPr lang="fr-FR" sz="2400" dirty="0" smtClean="0"/>
              <a:t> </a:t>
            </a:r>
            <a:r>
              <a:rPr lang="fr-FR" sz="2400" dirty="0" err="1" smtClean="0"/>
              <a:t>neighbouring</a:t>
            </a:r>
            <a:r>
              <a:rPr lang="fr-FR" sz="2400" dirty="0" smtClean="0"/>
              <a:t> pads.</a:t>
            </a:r>
          </a:p>
          <a:p>
            <a:r>
              <a:rPr lang="fr-FR" sz="2400" dirty="0" smtClean="0"/>
              <a:t>This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probably</a:t>
            </a:r>
            <a:r>
              <a:rPr lang="fr-FR" sz="2400" dirty="0" smtClean="0"/>
              <a:t> </a:t>
            </a:r>
            <a:r>
              <a:rPr lang="fr-FR" sz="2400" dirty="0" err="1" smtClean="0"/>
              <a:t>what</a:t>
            </a:r>
            <a:r>
              <a:rPr lang="fr-FR" sz="2400" dirty="0" smtClean="0"/>
              <a:t> has been </a:t>
            </a:r>
            <a:r>
              <a:rPr lang="fr-FR" sz="2400" dirty="0" err="1" smtClean="0"/>
              <a:t>observed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some</a:t>
            </a:r>
            <a:r>
              <a:rPr lang="fr-FR" sz="2400" dirty="0" smtClean="0"/>
              <a:t> of the </a:t>
            </a:r>
            <a:r>
              <a:rPr lang="fr-FR" sz="2400" dirty="0" err="1" smtClean="0"/>
              <a:t>Asian</a:t>
            </a:r>
            <a:r>
              <a:rPr lang="fr-FR" sz="2400" dirty="0" smtClean="0"/>
              <a:t> GEM data (</a:t>
            </a:r>
            <a:r>
              <a:rPr lang="fr-FR" sz="2400" dirty="0" err="1" smtClean="0"/>
              <a:t>see</a:t>
            </a:r>
            <a:r>
              <a:rPr lang="fr-FR" sz="2400" dirty="0" smtClean="0"/>
              <a:t> </a:t>
            </a:r>
            <a:r>
              <a:rPr lang="fr-FR" sz="2400" dirty="0" err="1" smtClean="0"/>
              <a:t>Analysis</a:t>
            </a:r>
            <a:r>
              <a:rPr lang="fr-FR" sz="2400" dirty="0" smtClean="0"/>
              <a:t> meeting 9, Ph. </a:t>
            </a:r>
            <a:r>
              <a:rPr lang="fr-FR" sz="2400" smtClean="0"/>
              <a:t>Gros)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8502716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470</Words>
  <Application>Microsoft Office PowerPoint</Application>
  <PresentationFormat>Affichage à l'écran (4:3)</PresentationFormat>
  <Paragraphs>85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Relation between cross-talk and shaping time</vt:lpstr>
      <vt:lpstr>Induction in MPGDs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 between cross-talk and shaping time</dc:title>
  <dc:creator>Colas Paul</dc:creator>
  <cp:lastModifiedBy>Colas Paul</cp:lastModifiedBy>
  <cp:revision>2</cp:revision>
  <dcterms:created xsi:type="dcterms:W3CDTF">2013-04-30T07:38:36Z</dcterms:created>
  <dcterms:modified xsi:type="dcterms:W3CDTF">2013-04-30T07:56:10Z</dcterms:modified>
</cp:coreProperties>
</file>