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509" r:id="rId2"/>
    <p:sldId id="510" r:id="rId3"/>
    <p:sldId id="511" r:id="rId4"/>
    <p:sldId id="512" r:id="rId5"/>
    <p:sldId id="513" r:id="rId6"/>
    <p:sldId id="515" r:id="rId7"/>
    <p:sldId id="516" r:id="rId8"/>
    <p:sldId id="517" r:id="rId9"/>
    <p:sldId id="518" r:id="rId10"/>
    <p:sldId id="519" r:id="rId11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94D6"/>
    <a:srgbClr val="23346C"/>
    <a:srgbClr val="C9DA2B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2329" autoAdjust="0"/>
  </p:normalViewPr>
  <p:slideViewPr>
    <p:cSldViewPr>
      <p:cViewPr varScale="1">
        <p:scale>
          <a:sx n="92" d="100"/>
          <a:sy n="9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2013/4/10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50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kumimoji="1" lang="en-US" altLang="ja-JP" sz="3600" dirty="0" smtClean="0"/>
              <a:t>Snowmass EF workshop @ BNL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-- </a:t>
            </a:r>
            <a:r>
              <a:rPr lang="en-US" altLang="ja-JP" sz="3600" dirty="0" smtClean="0"/>
              <a:t> Higgs --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297360" y="3933056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ILD Analysis/Software meeting</a:t>
            </a:r>
          </a:p>
          <a:p>
            <a:r>
              <a:rPr lang="en-US" altLang="ja-JP" sz="1800" dirty="0" smtClean="0"/>
              <a:t>10 Wednesday 2013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59832" y="2204864"/>
            <a:ext cx="3217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Higgs WG plan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 Luminosity upgrade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 Higgs White Paper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Status of new MC samples</a:t>
            </a:r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MC samples: Rec &amp; DST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Need to include </a:t>
            </a:r>
            <a:r>
              <a:rPr lang="en-US" altLang="ja-JP" dirty="0" err="1" smtClean="0"/>
              <a:t>aa_lowpt</a:t>
            </a:r>
            <a:r>
              <a:rPr lang="en-US" altLang="ja-JP" dirty="0" smtClean="0"/>
              <a:t> background and pair background overlay in BCAL analysis, but</a:t>
            </a:r>
          </a:p>
          <a:p>
            <a:pPr lvl="1"/>
            <a:r>
              <a:rPr lang="en-US" altLang="ja-JP" dirty="0" err="1" smtClean="0"/>
              <a:t>aa_lowpt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 </a:t>
            </a:r>
            <a:r>
              <a:rPr lang="en-US" altLang="ja-JP" dirty="0" err="1" smtClean="0">
                <a:latin typeface="Symbol" panose="05050102010706020507" pitchFamily="18" charset="2"/>
              </a:rPr>
              <a:t>gg</a:t>
            </a:r>
            <a:r>
              <a:rPr lang="en-US" altLang="ja-JP" dirty="0" smtClean="0"/>
              <a:t> luminosity should be obtained from </a:t>
            </a:r>
            <a:r>
              <a:rPr lang="en-US" altLang="ja-JP" dirty="0" err="1" smtClean="0"/>
              <a:t>Gunieapig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simulation</a:t>
            </a:r>
          </a:p>
          <a:p>
            <a:pPr lvl="1"/>
            <a:r>
              <a:rPr lang="en-US" altLang="ja-JP" dirty="0" err="1" smtClean="0"/>
              <a:t>guineapig</a:t>
            </a:r>
            <a:r>
              <a:rPr lang="en-US" altLang="ja-JP" dirty="0" smtClean="0"/>
              <a:t> background events are not available yet.</a:t>
            </a:r>
          </a:p>
          <a:p>
            <a:pPr lvl="1"/>
            <a:endParaRPr lang="en-US" altLang="ja-JP" dirty="0"/>
          </a:p>
          <a:p>
            <a:r>
              <a:rPr lang="en-US" altLang="ja-JP" dirty="0" smtClean="0"/>
              <a:t>Once they are available, simulated samples will be reconstructed by </a:t>
            </a:r>
            <a:br>
              <a:rPr lang="en-US" altLang="ja-JP" dirty="0" smtClean="0"/>
            </a:br>
            <a:r>
              <a:rPr lang="en-US" altLang="ja-JP" dirty="0" smtClean="0"/>
              <a:t>ILCSoft-v01-16.  </a:t>
            </a:r>
          </a:p>
          <a:p>
            <a:r>
              <a:rPr lang="en-US" altLang="ja-JP" dirty="0" smtClean="0"/>
              <a:t>Merged DST will be registered  in both LCG and Dirac catalog.</a:t>
            </a:r>
          </a:p>
          <a:p>
            <a:r>
              <a:rPr lang="en-US" altLang="ja-JP" dirty="0" smtClean="0"/>
              <a:t>Registration of REC files to both catalog will be delayed.</a:t>
            </a:r>
          </a:p>
          <a:p>
            <a:r>
              <a:rPr lang="en-US" altLang="ja-JP" dirty="0" smtClean="0"/>
              <a:t>Question: </a:t>
            </a:r>
          </a:p>
          <a:p>
            <a:pPr lvl="1"/>
            <a:r>
              <a:rPr lang="en-US" altLang="ja-JP" dirty="0" smtClean="0"/>
              <a:t>Do you need meta information of DST files soon ?</a:t>
            </a:r>
          </a:p>
          <a:p>
            <a:pPr lvl="1"/>
            <a:r>
              <a:rPr lang="en-US" altLang="ja-JP" dirty="0" smtClean="0"/>
              <a:t>To which site DST need to be replicated other than KEK-SRM ? 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50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Higgs WG and ILC White Paper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77250" cy="523834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Snowmass </a:t>
            </a:r>
            <a:r>
              <a:rPr lang="en-US" altLang="ja-JP" dirty="0" err="1" smtClean="0"/>
              <a:t>Higggs</a:t>
            </a:r>
            <a:r>
              <a:rPr lang="en-US" altLang="ja-JP" dirty="0" smtClean="0"/>
              <a:t> WG</a:t>
            </a:r>
          </a:p>
          <a:p>
            <a:pPr lvl="1"/>
            <a:r>
              <a:rPr kumimoji="1" lang="en-US" altLang="ja-JP" dirty="0" smtClean="0"/>
              <a:t>Conveners: Sally Dawson, </a:t>
            </a:r>
            <a:r>
              <a:rPr kumimoji="1" lang="en-US" altLang="ja-JP" dirty="0" err="1" smtClean="0"/>
              <a:t>Abdrei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Gritsan</a:t>
            </a:r>
            <a:r>
              <a:rPr kumimoji="1" lang="en-US" altLang="ja-JP" dirty="0" smtClean="0"/>
              <a:t>, Heather Logan, </a:t>
            </a:r>
            <a:r>
              <a:rPr kumimoji="1" lang="en-US" altLang="ja-JP" dirty="0" err="1" smtClean="0"/>
              <a:t>Jianming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Qian</a:t>
            </a:r>
            <a:r>
              <a:rPr kumimoji="1" lang="en-US" altLang="ja-JP" dirty="0" smtClean="0"/>
              <a:t>,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Chris Tully, Rick Van </a:t>
            </a:r>
            <a:r>
              <a:rPr lang="en-US" altLang="ja-JP" dirty="0" err="1" smtClean="0"/>
              <a:t>Kooten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Charge to Higgs WG</a:t>
            </a:r>
          </a:p>
          <a:p>
            <a:pPr lvl="2"/>
            <a:r>
              <a:rPr lang="en-US" altLang="ja-JP" dirty="0" smtClean="0"/>
              <a:t>A compact summary on the measurements of the Higgs</a:t>
            </a:r>
          </a:p>
          <a:p>
            <a:pPr lvl="2"/>
            <a:r>
              <a:rPr kumimoji="1" lang="en-US" altLang="ja-JP" dirty="0" smtClean="0"/>
              <a:t>A compact summary of the theoretical motivations to explore the Higgs properties</a:t>
            </a:r>
          </a:p>
          <a:p>
            <a:pPr lvl="2"/>
            <a:r>
              <a:rPr lang="en-US" altLang="ja-JP" dirty="0" smtClean="0"/>
              <a:t>Organize a set of simulation studies to evaluate precisions achievable on Higgs physics measurement.</a:t>
            </a:r>
          </a:p>
          <a:p>
            <a:pPr lvl="1"/>
            <a:r>
              <a:rPr lang="en-US" altLang="ja-JP" dirty="0" smtClean="0"/>
              <a:t>Time line</a:t>
            </a:r>
          </a:p>
          <a:p>
            <a:pPr lvl="2"/>
            <a:r>
              <a:rPr lang="en-US" altLang="ja-JP" dirty="0" smtClean="0"/>
              <a:t>June 21: Draft of bulleted list of WG conclusion</a:t>
            </a:r>
          </a:p>
          <a:p>
            <a:pPr lvl="2"/>
            <a:r>
              <a:rPr lang="en-US" altLang="ja-JP" dirty="0" smtClean="0"/>
              <a:t>June 30: Community inputs for WG report first draft</a:t>
            </a:r>
          </a:p>
          <a:p>
            <a:pPr lvl="2"/>
            <a:r>
              <a:rPr lang="en-US" altLang="ja-JP" dirty="0" smtClean="0"/>
              <a:t>August 30: Final version of all reports due</a:t>
            </a:r>
          </a:p>
          <a:p>
            <a:pPr lvl="2"/>
            <a:r>
              <a:rPr lang="en-US" altLang="ja-JP" dirty="0" smtClean="0"/>
              <a:t>September 30: Cut off date for Snowmass proceedings</a:t>
            </a:r>
          </a:p>
          <a:p>
            <a:r>
              <a:rPr kumimoji="1" lang="en-US" altLang="ja-JP" dirty="0" smtClean="0"/>
              <a:t>ILC Higgs white paper</a:t>
            </a:r>
          </a:p>
          <a:p>
            <a:pPr lvl="1"/>
            <a:r>
              <a:rPr lang="en-US" altLang="ja-JP" dirty="0" smtClean="0"/>
              <a:t>Organized by our US colleagues. </a:t>
            </a:r>
            <a:r>
              <a:rPr lang="en-US" altLang="ja-JP" dirty="0"/>
              <a:t>a</a:t>
            </a:r>
            <a:r>
              <a:rPr lang="en-US" altLang="ja-JP" dirty="0" smtClean="0"/>
              <a:t>uthors: Howard Haber, David </a:t>
            </a:r>
            <a:r>
              <a:rPr lang="en-US" altLang="ja-JP" dirty="0" err="1" smtClean="0"/>
              <a:t>Asner</a:t>
            </a:r>
            <a:r>
              <a:rPr lang="en-US" altLang="ja-JP" dirty="0" smtClean="0"/>
              <a:t>, Tim </a:t>
            </a:r>
            <a:r>
              <a:rPr lang="en-US" altLang="ja-JP" dirty="0" err="1" smtClean="0"/>
              <a:t>Barklow</a:t>
            </a:r>
            <a:r>
              <a:rPr lang="en-US" altLang="ja-JP" dirty="0" smtClean="0"/>
              <a:t>, Shinya </a:t>
            </a:r>
            <a:r>
              <a:rPr lang="en-US" altLang="ja-JP" dirty="0" err="1" smtClean="0"/>
              <a:t>Kanemura</a:t>
            </a:r>
            <a:r>
              <a:rPr lang="en-US" altLang="ja-JP" dirty="0" smtClean="0"/>
              <a:t>, Keisuke </a:t>
            </a:r>
            <a:r>
              <a:rPr lang="en-US" altLang="ja-JP" dirty="0" err="1" smtClean="0"/>
              <a:t>Fujii</a:t>
            </a:r>
            <a:r>
              <a:rPr lang="en-US" altLang="ja-JP" dirty="0" smtClean="0"/>
              <a:t>, AM</a:t>
            </a:r>
          </a:p>
          <a:p>
            <a:pPr lvl="1"/>
            <a:r>
              <a:rPr lang="en-US" altLang="ja-JP" dirty="0"/>
              <a:t>Input to </a:t>
            </a:r>
            <a:r>
              <a:rPr lang="en-US" altLang="ja-JP" dirty="0" smtClean="0"/>
              <a:t>WG </a:t>
            </a:r>
            <a:r>
              <a:rPr lang="en-US" altLang="ja-JP" dirty="0"/>
              <a:t>from ILC community</a:t>
            </a:r>
            <a:r>
              <a:rPr lang="en-US" altLang="ja-JP" dirty="0" smtClean="0"/>
              <a:t>.   </a:t>
            </a:r>
          </a:p>
          <a:p>
            <a:pPr lvl="2"/>
            <a:r>
              <a:rPr lang="en-US" altLang="ja-JP" dirty="0" smtClean="0"/>
              <a:t>DBD physics volume and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/ILD benchmark studies from DBD</a:t>
            </a:r>
            <a:endParaRPr lang="en-US" altLang="ja-JP" dirty="0"/>
          </a:p>
          <a:p>
            <a:pPr lvl="2"/>
            <a:r>
              <a:rPr lang="en-US" altLang="ja-JP" dirty="0" smtClean="0"/>
              <a:t>New studies for Snowmass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11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WG: Focus points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265660"/>
            <a:ext cx="8482042" cy="2790072"/>
          </a:xfrm>
        </p:spPr>
        <p:txBody>
          <a:bodyPr/>
          <a:lstStyle/>
          <a:p>
            <a:r>
              <a:rPr lang="en-US" altLang="ja-JP" dirty="0" smtClean="0"/>
              <a:t>Snowmass studies in progress</a:t>
            </a:r>
          </a:p>
          <a:p>
            <a:pPr lvl="1"/>
            <a:r>
              <a:rPr kumimoji="1" lang="en-US" altLang="ja-JP" dirty="0" smtClean="0"/>
              <a:t>ILC + luminosity upgrade</a:t>
            </a:r>
          </a:p>
          <a:p>
            <a:pPr lvl="1"/>
            <a:r>
              <a:rPr lang="en-US" altLang="ja-JP" dirty="0" err="1" smtClean="0"/>
              <a:t>Muon</a:t>
            </a:r>
            <a:r>
              <a:rPr lang="en-US" altLang="ja-JP" dirty="0" smtClean="0"/>
              <a:t> collider</a:t>
            </a:r>
          </a:p>
          <a:p>
            <a:pPr lvl="1"/>
            <a:r>
              <a:rPr kumimoji="1" lang="en-US" altLang="ja-JP" dirty="0" smtClean="0"/>
              <a:t>γ</a:t>
            </a:r>
            <a:r>
              <a:rPr kumimoji="1" lang="el-GR" altLang="ja-JP" dirty="0" smtClean="0"/>
              <a:t>γ</a:t>
            </a:r>
            <a:r>
              <a:rPr kumimoji="1" lang="en-US" altLang="ja-JP" dirty="0" smtClean="0"/>
              <a:t> collider</a:t>
            </a:r>
          </a:p>
          <a:p>
            <a:pPr lvl="1"/>
            <a:r>
              <a:rPr lang="en-US" altLang="ja-JP" dirty="0" smtClean="0"/>
              <a:t>CLIC</a:t>
            </a:r>
          </a:p>
          <a:p>
            <a:pPr lvl="1"/>
            <a:r>
              <a:rPr kumimoji="1" lang="en-US" altLang="ja-JP" dirty="0" smtClean="0"/>
              <a:t>LHC experiments ? </a:t>
            </a:r>
            <a:br>
              <a:rPr kumimoji="1" lang="en-US" altLang="ja-JP" dirty="0" smtClean="0"/>
            </a:br>
            <a:r>
              <a:rPr kumimoji="1" lang="en-US" altLang="ja-JP" dirty="0" smtClean="0"/>
              <a:t>300 and 3000 fb</a:t>
            </a:r>
            <a:r>
              <a:rPr kumimoji="1" lang="en-US" altLang="ja-JP" baseline="30000" dirty="0" smtClean="0"/>
              <a:t>-1</a:t>
            </a:r>
          </a:p>
          <a:p>
            <a:pPr lvl="1"/>
            <a:r>
              <a:rPr lang="en-US" altLang="ja-JP" dirty="0" smtClean="0"/>
              <a:t>TLEP</a:t>
            </a:r>
          </a:p>
          <a:p>
            <a:pPr lvl="1"/>
            <a:r>
              <a:rPr kumimoji="1" lang="en-US" altLang="ja-JP" dirty="0" smtClean="0"/>
              <a:t>VLHC</a:t>
            </a:r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81358" y="958318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summary 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H.Logan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388" y="2708921"/>
            <a:ext cx="5901094" cy="4083976"/>
          </a:xfrm>
          <a:prstGeom prst="rect">
            <a:avLst/>
          </a:prstGeom>
          <a:ln w="38100">
            <a:solidFill>
              <a:srgbClr val="8094D6"/>
            </a:solidFill>
          </a:ln>
        </p:spPr>
      </p:pic>
    </p:spTree>
    <p:extLst>
      <p:ext uri="{BB962C8B-B14F-4D97-AF65-F5344CB8AC3E}">
        <p14:creationId xmlns:p14="http://schemas.microsoft.com/office/powerpoint/2010/main" val="411353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WG: Focus points - 2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0644" y="1063595"/>
            <a:ext cx="8482042" cy="2293397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2) </a:t>
            </a:r>
            <a:r>
              <a:rPr kumimoji="1" lang="en-US" altLang="ja-JP" dirty="0" smtClean="0"/>
              <a:t>Quantify the reach in New Physics sensitivity for a given precision of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Higgs-coupling measurement. 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  Ex: Stop-loop induced </a:t>
            </a:r>
            <a:r>
              <a:rPr kumimoji="1" lang="en-US" altLang="ja-JP" dirty="0" err="1" smtClean="0"/>
              <a:t>Hgg</a:t>
            </a:r>
            <a:r>
              <a:rPr kumimoji="1" lang="en-US" altLang="ja-JP" dirty="0" smtClean="0"/>
              <a:t> coupling could extend direct search limit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  </a:t>
            </a:r>
          </a:p>
          <a:p>
            <a:pPr marL="0" indent="0">
              <a:buNone/>
            </a:pPr>
            <a:r>
              <a:rPr lang="en-US" altLang="ja-JP" dirty="0" smtClean="0"/>
              <a:t>3) Summarize the capabilities to measure CP properties of Higgs</a:t>
            </a:r>
            <a:br>
              <a:rPr lang="en-US" altLang="ja-JP" dirty="0" smtClean="0"/>
            </a:br>
            <a:r>
              <a:rPr lang="en-US" altLang="ja-JP" dirty="0" smtClean="0"/>
              <a:t>    couplings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271" y="3284984"/>
            <a:ext cx="5946185" cy="311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4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WG: focus point - 3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4) Summarize the capabilities to discover H</a:t>
            </a:r>
            <a:r>
              <a:rPr kumimoji="1" lang="en-US" altLang="ja-JP" baseline="30000" dirty="0" smtClean="0"/>
              <a:t>0</a:t>
            </a:r>
            <a:r>
              <a:rPr kumimoji="1" lang="en-US" altLang="ja-JP" dirty="0" smtClean="0"/>
              <a:t>, A</a:t>
            </a:r>
            <a:r>
              <a:rPr kumimoji="1" lang="en-US" altLang="ja-JP" baseline="30000" dirty="0" smtClean="0"/>
              <a:t>0</a:t>
            </a:r>
            <a:r>
              <a:rPr kumimoji="1" lang="en-US" altLang="ja-JP" dirty="0" smtClean="0"/>
              <a:t>, H</a:t>
            </a:r>
            <a:r>
              <a:rPr kumimoji="1" lang="en-US" altLang="ja-JP" baseline="30000" dirty="0" smtClean="0"/>
              <a:t>±</a:t>
            </a:r>
            <a:endParaRPr kumimoji="1" lang="ja-JP" altLang="en-US" baseline="30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815" y="1628800"/>
            <a:ext cx="4708126" cy="381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37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40672"/>
            <a:ext cx="5170488" cy="3889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936" y="4356067"/>
            <a:ext cx="6375301" cy="2422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611578"/>
            <a:ext cx="4756077" cy="248224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238999" y="10808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Barklow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16216" y="415702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Proposal 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T.Barklow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6256" y="4287762"/>
            <a:ext cx="1090363" cy="230832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TDR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baseline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250 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500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6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ILC Higgs white paper :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4909142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First draft to be ready</a:t>
            </a:r>
            <a:r>
              <a:rPr lang="en-US" altLang="ja-JP" dirty="0"/>
              <a:t> </a:t>
            </a:r>
            <a:r>
              <a:rPr lang="en-US" altLang="ja-JP" dirty="0" smtClean="0"/>
              <a:t>by </a:t>
            </a:r>
            <a:r>
              <a:rPr lang="en-US" altLang="ja-JP" dirty="0" smtClean="0">
                <a:solidFill>
                  <a:srgbClr val="C00000"/>
                </a:solidFill>
              </a:rPr>
              <a:t>June 15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Possible contents</a:t>
            </a:r>
          </a:p>
          <a:p>
            <a:pPr lvl="1"/>
            <a:r>
              <a:rPr lang="en-US" altLang="ja-JP" dirty="0" smtClean="0"/>
              <a:t>ILC capabilities from DBD and literatures </a:t>
            </a:r>
          </a:p>
          <a:p>
            <a:pPr lvl="1"/>
            <a:r>
              <a:rPr kumimoji="1" lang="en-US" altLang="ja-JP" dirty="0" smtClean="0"/>
              <a:t>New </a:t>
            </a:r>
            <a:r>
              <a:rPr kumimoji="1" lang="en-US" altLang="ja-JP" dirty="0" err="1" smtClean="0"/>
              <a:t>sim</a:t>
            </a:r>
            <a:r>
              <a:rPr kumimoji="1" lang="en-US" altLang="ja-JP" dirty="0" smtClean="0"/>
              <a:t> based studies </a:t>
            </a:r>
            <a:r>
              <a:rPr lang="en-US" altLang="ja-JP" dirty="0" smtClean="0"/>
              <a:t>and/or</a:t>
            </a:r>
            <a:r>
              <a:rPr kumimoji="1" lang="en-US" altLang="ja-JP" dirty="0" smtClean="0"/>
              <a:t> literature </a:t>
            </a:r>
            <a:r>
              <a:rPr kumimoji="1" lang="en-US" altLang="ja-JP" dirty="0" smtClean="0"/>
              <a:t>survey</a:t>
            </a:r>
          </a:p>
          <a:p>
            <a:pPr lvl="2"/>
            <a:r>
              <a:rPr kumimoji="1" lang="en-US" altLang="ja-JP" dirty="0" smtClean="0"/>
              <a:t>resolve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/ILD difference on Br(</a:t>
            </a:r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cc</a:t>
            </a:r>
            <a:r>
              <a:rPr kumimoji="1" lang="en-US" altLang="ja-JP" dirty="0" smtClean="0">
                <a:sym typeface="Wingdings" panose="05000000000000000000" pitchFamily="2" charset="2"/>
              </a:rPr>
              <a:t>) @ 1TeV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update LOI studies on </a:t>
            </a:r>
            <a:r>
              <a:rPr lang="en-US" altLang="ja-JP" dirty="0" err="1" smtClean="0"/>
              <a:t>Brs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 with DBD soft and </a:t>
            </a:r>
            <a:r>
              <a:rPr lang="en-US" altLang="ja-JP" dirty="0" err="1" smtClean="0"/>
              <a:t>Mh</a:t>
            </a:r>
            <a:r>
              <a:rPr lang="en-US" altLang="ja-JP" dirty="0" smtClean="0"/>
              <a:t>=125 GeV/c</a:t>
            </a:r>
            <a:r>
              <a:rPr lang="en-US" altLang="ja-JP" baseline="30000" dirty="0" smtClean="0"/>
              <a:t>2</a:t>
            </a:r>
            <a:r>
              <a:rPr lang="en-US" altLang="ja-JP" dirty="0"/>
              <a:t> at 250/350(/500) GeV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>
                <a:solidFill>
                  <a:srgbClr val="92D050"/>
                </a:solidFill>
                <a:latin typeface="Symbol" panose="05050102010706020507" pitchFamily="18" charset="2"/>
              </a:rPr>
              <a:t>D</a:t>
            </a:r>
            <a:r>
              <a:rPr lang="en-US" altLang="ja-JP" dirty="0" err="1" smtClean="0">
                <a:solidFill>
                  <a:srgbClr val="92D050"/>
                </a:solidFill>
              </a:rPr>
              <a:t>m</a:t>
            </a:r>
            <a:r>
              <a:rPr lang="en-US" altLang="ja-JP" baseline="-25000" dirty="0" err="1" smtClean="0">
                <a:solidFill>
                  <a:srgbClr val="92D050"/>
                </a:solidFill>
              </a:rPr>
              <a:t>h</a:t>
            </a:r>
            <a:r>
              <a:rPr lang="en-US" altLang="ja-JP" dirty="0" smtClean="0">
                <a:solidFill>
                  <a:srgbClr val="92D050"/>
                </a:solidFill>
              </a:rPr>
              <a:t>, </a:t>
            </a:r>
            <a:r>
              <a:rPr lang="en-US" altLang="ja-JP" dirty="0" err="1" smtClean="0">
                <a:solidFill>
                  <a:srgbClr val="92D050"/>
                </a:solidFill>
                <a:latin typeface="Symbol" panose="05050102010706020507" pitchFamily="18" charset="2"/>
              </a:rPr>
              <a:t>DG</a:t>
            </a:r>
            <a:r>
              <a:rPr lang="en-US" altLang="ja-JP" baseline="-25000" dirty="0" err="1" smtClean="0">
                <a:solidFill>
                  <a:srgbClr val="92D050"/>
                </a:solidFill>
              </a:rPr>
              <a:t>h</a:t>
            </a:r>
            <a:r>
              <a:rPr lang="en-US" altLang="ja-JP" dirty="0" smtClean="0">
                <a:solidFill>
                  <a:srgbClr val="92D050"/>
                </a:solidFill>
              </a:rPr>
              <a:t>, </a:t>
            </a:r>
            <a:r>
              <a:rPr lang="en-US" altLang="ja-JP" dirty="0" smtClean="0">
                <a:solidFill>
                  <a:srgbClr val="92D050"/>
                </a:solidFill>
                <a:latin typeface="Symbol" panose="05050102010706020507" pitchFamily="18" charset="2"/>
              </a:rPr>
              <a:t>Ds(</a:t>
            </a:r>
            <a:r>
              <a:rPr lang="en-US" altLang="ja-JP" dirty="0" err="1" smtClean="0">
                <a:solidFill>
                  <a:srgbClr val="92D050"/>
                </a:solidFill>
                <a:latin typeface="Symbol" panose="05050102010706020507" pitchFamily="18" charset="2"/>
              </a:rPr>
              <a:t>Z</a:t>
            </a:r>
            <a:r>
              <a:rPr lang="en-US" altLang="ja-JP" dirty="0" err="1" smtClean="0">
                <a:solidFill>
                  <a:srgbClr val="92D050"/>
                </a:solidFill>
              </a:rPr>
              <a:t>h</a:t>
            </a:r>
            <a:r>
              <a:rPr lang="en-US" altLang="ja-JP" dirty="0" smtClean="0">
                <a:solidFill>
                  <a:srgbClr val="92D050"/>
                </a:solidFill>
              </a:rPr>
              <a:t>), Br(</a:t>
            </a:r>
            <a:r>
              <a:rPr lang="en-US" altLang="ja-JP" dirty="0" err="1" smtClean="0">
                <a:solidFill>
                  <a:srgbClr val="92D050"/>
                </a:solidFill>
              </a:rPr>
              <a:t>bb,cc,WW</a:t>
            </a:r>
            <a:r>
              <a:rPr lang="en-US" altLang="ja-JP" dirty="0" smtClean="0">
                <a:solidFill>
                  <a:srgbClr val="92D050"/>
                </a:solidFill>
              </a:rPr>
              <a:t>*,</a:t>
            </a:r>
            <a:r>
              <a:rPr lang="en-US" altLang="ja-JP" dirty="0" err="1" smtClean="0">
                <a:solidFill>
                  <a:srgbClr val="92D050"/>
                </a:solidFill>
              </a:rPr>
              <a:t>gg,</a:t>
            </a:r>
            <a:r>
              <a:rPr lang="en-US" altLang="ja-JP" dirty="0" err="1" smtClean="0">
                <a:solidFill>
                  <a:srgbClr val="92D050"/>
                </a:solidFill>
                <a:latin typeface="Symbol" panose="05050102010706020507" pitchFamily="18" charset="2"/>
              </a:rPr>
              <a:t>tt</a:t>
            </a:r>
            <a:r>
              <a:rPr lang="en-US" altLang="ja-JP" dirty="0" smtClean="0"/>
              <a:t>,</a:t>
            </a:r>
            <a:r>
              <a:rPr lang="en-US" altLang="ja-JP" dirty="0">
                <a:latin typeface="Symbol" panose="05050102010706020507" pitchFamily="18" charset="2"/>
              </a:rPr>
              <a:t> </a:t>
            </a:r>
            <a:r>
              <a:rPr lang="en-US" altLang="ja-JP" dirty="0" err="1" smtClean="0">
                <a:solidFill>
                  <a:srgbClr val="00B0F0"/>
                </a:solidFill>
                <a:latin typeface="Symbol" panose="05050102010706020507" pitchFamily="18" charset="2"/>
              </a:rPr>
              <a:t>gg</a:t>
            </a:r>
            <a:r>
              <a:rPr lang="en-US" altLang="ja-JP" dirty="0" smtClean="0">
                <a:solidFill>
                  <a:srgbClr val="00B0F0"/>
                </a:solidFill>
                <a:latin typeface="Symbol" panose="05050102010706020507" pitchFamily="18" charset="2"/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  <a:latin typeface="+mn-lt"/>
              </a:rPr>
              <a:t>Z</a:t>
            </a:r>
            <a:r>
              <a:rPr lang="en-US" altLang="ja-JP" dirty="0" err="1" smtClean="0">
                <a:solidFill>
                  <a:srgbClr val="00B0F0"/>
                </a:solidFill>
                <a:latin typeface="Symbol" panose="05050102010706020507" pitchFamily="18" charset="2"/>
              </a:rPr>
              <a:t>g</a:t>
            </a:r>
            <a:r>
              <a:rPr lang="en-US" altLang="ja-JP" dirty="0" err="1" smtClean="0">
                <a:solidFill>
                  <a:srgbClr val="00B0F0"/>
                </a:solidFill>
                <a:latin typeface="+mn-lt"/>
              </a:rPr>
              <a:t>,ZZ</a:t>
            </a:r>
            <a:r>
              <a:rPr lang="en-US" altLang="ja-JP" dirty="0" smtClean="0">
                <a:solidFill>
                  <a:srgbClr val="00B0F0"/>
                </a:solidFill>
                <a:latin typeface="+mn-lt"/>
              </a:rPr>
              <a:t>*,</a:t>
            </a:r>
            <a:r>
              <a:rPr lang="en-US" altLang="ja-JP" dirty="0">
                <a:solidFill>
                  <a:srgbClr val="00B0F0"/>
                </a:solidFill>
                <a:latin typeface="Symbol" panose="05050102010706020507" pitchFamily="18" charset="2"/>
              </a:rPr>
              <a:t> </a:t>
            </a:r>
            <a:r>
              <a:rPr lang="en-US" altLang="ja-JP" dirty="0" err="1" smtClean="0">
                <a:solidFill>
                  <a:srgbClr val="00B0F0"/>
                </a:solidFill>
                <a:latin typeface="Symbol" panose="05050102010706020507" pitchFamily="18" charset="2"/>
              </a:rPr>
              <a:t>gg</a:t>
            </a:r>
            <a:r>
              <a:rPr lang="en-US" altLang="ja-JP" dirty="0" smtClean="0">
                <a:solidFill>
                  <a:srgbClr val="00B0F0"/>
                </a:solidFill>
              </a:rPr>
              <a:t>, invisible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dirty="0" smtClean="0"/>
              <a:t>               </a:t>
            </a:r>
            <a:r>
              <a:rPr lang="en-US" altLang="ja-JP" dirty="0" smtClean="0">
                <a:solidFill>
                  <a:srgbClr val="92D050"/>
                </a:solidFill>
              </a:rPr>
              <a:t>ILD                                                     </a:t>
            </a:r>
            <a:r>
              <a:rPr lang="en-US" altLang="ja-JP" dirty="0" err="1" smtClean="0">
                <a:solidFill>
                  <a:srgbClr val="00B0F0"/>
                </a:solidFill>
              </a:rPr>
              <a:t>SiD</a:t>
            </a:r>
            <a:endParaRPr lang="en-US" altLang="ja-JP" dirty="0" smtClean="0">
              <a:solidFill>
                <a:srgbClr val="00B0F0"/>
              </a:solidFill>
            </a:endParaRPr>
          </a:p>
          <a:p>
            <a:pPr lvl="2"/>
            <a:r>
              <a:rPr kumimoji="1" lang="en-US" altLang="ja-JP" dirty="0" smtClean="0">
                <a:latin typeface="+mn-lt"/>
              </a:rPr>
              <a:t>Higgs </a:t>
            </a:r>
            <a:r>
              <a:rPr kumimoji="1" lang="en-US" altLang="ja-JP" dirty="0" err="1" smtClean="0">
                <a:latin typeface="+mn-lt"/>
              </a:rPr>
              <a:t>selfcoupling</a:t>
            </a:r>
            <a:r>
              <a:rPr kumimoji="1" lang="en-US" altLang="ja-JP" dirty="0" smtClean="0">
                <a:latin typeface="+mn-lt"/>
              </a:rPr>
              <a:t>: </a:t>
            </a:r>
            <a:r>
              <a:rPr kumimoji="1" lang="en-US" altLang="ja-JP" dirty="0" smtClean="0">
                <a:solidFill>
                  <a:srgbClr val="92D050"/>
                </a:solidFill>
                <a:latin typeface="+mn-lt"/>
              </a:rPr>
              <a:t>500 GeV ( H-&gt;bb &amp; WW*)</a:t>
            </a:r>
          </a:p>
          <a:p>
            <a:pPr lvl="2"/>
            <a:r>
              <a:rPr lang="en-US" altLang="ja-JP" dirty="0" err="1" smtClean="0">
                <a:latin typeface="Symbol" panose="05050102010706020507" pitchFamily="18" charset="2"/>
              </a:rPr>
              <a:t>gg</a:t>
            </a:r>
            <a:r>
              <a:rPr lang="en-US" altLang="ja-JP" dirty="0" smtClean="0"/>
              <a:t> collider significance in light of ILC &amp; HL LHC</a:t>
            </a:r>
          </a:p>
          <a:p>
            <a:pPr lvl="2"/>
            <a:r>
              <a:rPr kumimoji="1" lang="en-US" altLang="ja-JP" dirty="0" smtClean="0"/>
              <a:t>Spin/CP of Higgs couplings : H</a:t>
            </a:r>
            <a:r>
              <a:rPr lang="en-US" altLang="ja-JP" dirty="0">
                <a:sym typeface="Wingdings" panose="05000000000000000000" pitchFamily="2" charset="2"/>
              </a:rPr>
              <a:t> →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tt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tth</a:t>
            </a:r>
            <a:r>
              <a:rPr kumimoji="1" lang="en-US" altLang="ja-JP" dirty="0" smtClean="0"/>
              <a:t>, WW* ; </a:t>
            </a:r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</a:t>
            </a:r>
            <a:r>
              <a:rPr lang="en-US" altLang="ja-JP" dirty="0">
                <a:sym typeface="Wingdings" panose="05000000000000000000" pitchFamily="2" charset="2"/>
              </a:rPr>
              <a:t>→ </a:t>
            </a:r>
            <a:r>
              <a:rPr kumimoji="1" lang="en-US" altLang="ja-JP" dirty="0" smtClean="0">
                <a:sym typeface="Wingdings" panose="05000000000000000000" pitchFamily="2" charset="2"/>
              </a:rPr>
              <a:t>ZH, Z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→ℓℓ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kumimoji="1" lang="en-US" altLang="ja-JP" dirty="0" smtClean="0">
                <a:sym typeface="Wingdings" panose="05000000000000000000" pitchFamily="2" charset="2"/>
              </a:rPr>
              <a:t>Direct Higgs SUSY production based on new SUSY benchmark points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Comments from theorists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Systematic error on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dirty="0" err="1" smtClean="0">
                <a:latin typeface="MS Mincho" panose="02020609040205080304" pitchFamily="17" charset="-128"/>
                <a:ea typeface="MS Mincho" panose="02020609040205080304" pitchFamily="17" charset="-128"/>
                <a:sym typeface="Wingdings" panose="05000000000000000000" pitchFamily="2" charset="2"/>
              </a:rPr>
              <a:t>×</a:t>
            </a:r>
            <a:r>
              <a:rPr lang="en-US" altLang="ja-JP" dirty="0" err="1" smtClean="0">
                <a:sym typeface="Wingdings" panose="05000000000000000000" pitchFamily="2" charset="2"/>
              </a:rPr>
              <a:t>Br</a:t>
            </a:r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sym typeface="Wingdings" panose="05000000000000000000" pitchFamily="2" charset="2"/>
              </a:rPr>
              <a:t>H→bb</a:t>
            </a:r>
            <a:r>
              <a:rPr lang="en-US" altLang="ja-JP" dirty="0" smtClean="0">
                <a:sym typeface="Wingdings" panose="05000000000000000000" pitchFamily="2" charset="2"/>
              </a:rPr>
              <a:t>) ?  Others with </a:t>
            </a:r>
            <a:r>
              <a:rPr lang="en-US" altLang="ja-JP" dirty="0" err="1" smtClean="0">
                <a:sym typeface="Wingdings" panose="05000000000000000000" pitchFamily="2" charset="2"/>
              </a:rPr>
              <a:t>lumi</a:t>
            </a:r>
            <a:r>
              <a:rPr lang="en-US" altLang="ja-JP" dirty="0" smtClean="0">
                <a:sym typeface="Wingdings" panose="05000000000000000000" pitchFamily="2" charset="2"/>
              </a:rPr>
              <a:t>. upgrade ?</a:t>
            </a:r>
          </a:p>
          <a:p>
            <a:pPr lvl="2"/>
            <a:r>
              <a:rPr kumimoji="1" lang="en-US" altLang="ja-JP" dirty="0" smtClean="0"/>
              <a:t>Upper limit of unknown H decay for </a:t>
            </a:r>
            <a:r>
              <a:rPr lang="en-US" altLang="ja-JP" dirty="0" err="1" smtClean="0">
                <a:latin typeface="Symbol" panose="05050102010706020507" pitchFamily="18" charset="2"/>
              </a:rPr>
              <a:t>DG</a:t>
            </a:r>
            <a:r>
              <a:rPr lang="en-US" altLang="ja-JP" baseline="-25000" dirty="0" err="1" smtClean="0"/>
              <a:t>h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with recoil mass meas. ?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07704" y="6127533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volunteers for new analyses !! </a:t>
            </a:r>
            <a:endParaRPr kumimoji="1" lang="ja-JP" altLang="en-US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052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MC samples : Gen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Generator samples for 250 and 350 GeV</a:t>
            </a:r>
          </a:p>
          <a:p>
            <a:pPr lvl="1"/>
            <a:r>
              <a:rPr lang="en-US" altLang="ja-JP" dirty="0" smtClean="0"/>
              <a:t>1f, 2f, 3f, 4f, aa_2f, </a:t>
            </a:r>
            <a:r>
              <a:rPr lang="en-US" altLang="ja-JP" dirty="0" err="1" smtClean="0"/>
              <a:t>aa_lowpt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aa_minijet</a:t>
            </a:r>
            <a:r>
              <a:rPr lang="en-US" altLang="ja-JP" dirty="0" smtClean="0"/>
              <a:t>, higgs are available for 250/350GeV</a:t>
            </a:r>
          </a:p>
          <a:p>
            <a:pPr lvl="1"/>
            <a:r>
              <a:rPr lang="en-US" altLang="ja-JP" dirty="0" err="1" smtClean="0"/>
              <a:t>tt</a:t>
            </a:r>
            <a:r>
              <a:rPr lang="en-US" altLang="ja-JP" dirty="0" smtClean="0"/>
              <a:t> : generated by </a:t>
            </a:r>
            <a:r>
              <a:rPr lang="en-US" altLang="ja-JP" dirty="0" err="1" smtClean="0"/>
              <a:t>physsim</a:t>
            </a:r>
            <a:r>
              <a:rPr lang="en-US" altLang="ja-JP" dirty="0" smtClean="0"/>
              <a:t> incl. threshold effect.</a:t>
            </a:r>
          </a:p>
          <a:p>
            <a:pPr lvl="1"/>
            <a:r>
              <a:rPr lang="en-US" altLang="ja-JP" dirty="0" smtClean="0"/>
              <a:t>5f, 6f, aa_4f for 350 GeV : in preparation</a:t>
            </a:r>
          </a:p>
          <a:p>
            <a:pPr lvl="1"/>
            <a:r>
              <a:rPr lang="en-US" altLang="ja-JP" dirty="0" err="1" smtClean="0"/>
              <a:t>guineapig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 pairs : in preparation 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lfn</a:t>
            </a:r>
            <a:r>
              <a:rPr lang="en-US" altLang="ja-JP" dirty="0" smtClean="0"/>
              <a:t>:/grid/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/prod/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/mc-</a:t>
            </a:r>
            <a:r>
              <a:rPr lang="en-US" altLang="ja-JP" dirty="0" err="1" smtClean="0"/>
              <a:t>dbd</a:t>
            </a:r>
            <a:r>
              <a:rPr lang="en-US" altLang="ja-JP" dirty="0" smtClean="0"/>
              <a:t>/generated/250-TDR_ws,  350-TDR_ws</a:t>
            </a:r>
            <a:br>
              <a:rPr lang="en-US" altLang="ja-JP" dirty="0" smtClean="0"/>
            </a:br>
            <a:r>
              <a:rPr lang="en-US" altLang="ja-JP" dirty="0" err="1" smtClean="0"/>
              <a:t>Metainfo</a:t>
            </a:r>
            <a:r>
              <a:rPr lang="en-US" altLang="ja-JP" dirty="0" smtClean="0"/>
              <a:t>: partially in </a:t>
            </a:r>
            <a:r>
              <a:rPr lang="en-US" altLang="ja-JP" dirty="0"/>
              <a:t>http://ilcsoft.desy.de/dbd/generated/other.html</a:t>
            </a:r>
            <a:endParaRPr lang="en-US" altLang="ja-JP" dirty="0" smtClean="0"/>
          </a:p>
          <a:p>
            <a:r>
              <a:rPr lang="en-US" altLang="ja-JP" dirty="0" smtClean="0"/>
              <a:t>Issues</a:t>
            </a:r>
          </a:p>
          <a:p>
            <a:pPr lvl="1"/>
            <a:r>
              <a:rPr lang="en-US" altLang="ja-JP" dirty="0" smtClean="0"/>
              <a:t>Cross sections with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 photon </a:t>
            </a:r>
            <a:br>
              <a:rPr lang="en-US" altLang="ja-JP" dirty="0" smtClean="0"/>
            </a:br>
            <a:r>
              <a:rPr lang="en-US" altLang="ja-JP" dirty="0" smtClean="0"/>
              <a:t>DBD: scaled by 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.  </a:t>
            </a:r>
            <a:r>
              <a:rPr lang="en-US" altLang="ja-JP" dirty="0" smtClean="0">
                <a:sym typeface="Wingdings" panose="05000000000000000000" pitchFamily="2" charset="2"/>
              </a:rPr>
              <a:t> use </a:t>
            </a:r>
            <a:r>
              <a:rPr lang="en-US" altLang="ja-JP" dirty="0" err="1" smtClean="0">
                <a:sym typeface="Wingdings" panose="05000000000000000000" pitchFamily="2" charset="2"/>
              </a:rPr>
              <a:t>guineapig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lumi</a:t>
            </a:r>
            <a:r>
              <a:rPr lang="en-US" altLang="ja-JP" dirty="0" smtClean="0">
                <a:sym typeface="Wingdings" panose="05000000000000000000" pitchFamily="2" charset="2"/>
              </a:rPr>
              <a:t>.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7" name="右中かっこ 6"/>
          <p:cNvSpPr/>
          <p:nvPr/>
        </p:nvSpPr>
        <p:spPr bwMode="auto">
          <a:xfrm>
            <a:off x="5436096" y="2564904"/>
            <a:ext cx="216024" cy="432048"/>
          </a:xfrm>
          <a:prstGeom prst="rightBrace">
            <a:avLst/>
          </a:prstGeom>
          <a:noFill/>
          <a:ln w="254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23346C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87322" y="2596262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1~2 weeks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MC samples: </a:t>
            </a:r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Sim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2069992"/>
          </a:xfrm>
        </p:spPr>
        <p:txBody>
          <a:bodyPr/>
          <a:lstStyle/>
          <a:p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simulation with ILD_o1_v05</a:t>
            </a:r>
          </a:p>
          <a:p>
            <a:pPr lvl="1"/>
            <a:r>
              <a:rPr kumimoji="1" lang="en-US" altLang="ja-JP" dirty="0" smtClean="0"/>
              <a:t>MC statistic plan (right table, in 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)</a:t>
            </a:r>
          </a:p>
          <a:p>
            <a:pPr lvl="2"/>
            <a:r>
              <a:rPr lang="en-US" altLang="ja-JP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■</a:t>
            </a:r>
            <a:r>
              <a:rPr lang="en-US" altLang="ja-JP" dirty="0" smtClean="0"/>
              <a:t>    cell: finished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 ☐   </a:t>
            </a:r>
            <a:r>
              <a:rPr kumimoji="1" lang="en-US" altLang="ja-JP" dirty="0" smtClean="0"/>
              <a:t>cell: 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simulation</a:t>
            </a:r>
          </a:p>
          <a:p>
            <a:pPr lvl="2"/>
            <a:r>
              <a:rPr lang="en-US" altLang="ja-JP" dirty="0" smtClean="0"/>
              <a:t> no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/no </a:t>
            </a:r>
            <a:r>
              <a:rPr lang="en-US" altLang="ja-JP" dirty="0" err="1" smtClean="0"/>
              <a:t>dat</a:t>
            </a:r>
            <a:r>
              <a:rPr lang="en-US" altLang="ja-JP" dirty="0" smtClean="0"/>
              <a:t> : waiting input files</a:t>
            </a:r>
          </a:p>
          <a:p>
            <a:pPr lvl="2"/>
            <a:endParaRPr kumimoji="1" lang="en-US" altLang="ja-JP" dirty="0"/>
          </a:p>
          <a:p>
            <a:r>
              <a:rPr lang="en-US" altLang="ja-JP" dirty="0" smtClean="0"/>
              <a:t>File locations</a:t>
            </a:r>
          </a:p>
          <a:p>
            <a:pPr marL="457200" lvl="1" indent="0">
              <a:buNone/>
            </a:pPr>
            <a:r>
              <a:rPr kumimoji="1" lang="en-US" altLang="ja-JP" dirty="0" err="1" smtClean="0"/>
              <a:t>lfn</a:t>
            </a:r>
            <a:r>
              <a:rPr kumimoji="1" lang="en-US" altLang="ja-JP" dirty="0" smtClean="0"/>
              <a:t>:/grid/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/prod/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/mc-</a:t>
            </a:r>
            <a:r>
              <a:rPr kumimoji="1" lang="en-US" altLang="ja-JP" dirty="0" err="1" smtClean="0"/>
              <a:t>dbd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sim</a:t>
            </a:r>
            <a:r>
              <a:rPr kumimoji="1" lang="en-US" altLang="ja-JP" dirty="0" smtClean="0"/>
              <a:t>/250-TDR_ws 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( most of 250 GeV )</a:t>
            </a:r>
          </a:p>
          <a:p>
            <a:pPr marL="457200" lvl="1" indent="0">
              <a:buNone/>
            </a:pPr>
            <a:r>
              <a:rPr lang="en-US" altLang="ja-JP" dirty="0" smtClean="0"/>
              <a:t>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/user/a/</a:t>
            </a:r>
            <a:r>
              <a:rPr lang="en-US" altLang="ja-JP" dirty="0" err="1" smtClean="0"/>
              <a:t>amiyamot</a:t>
            </a:r>
            <a:r>
              <a:rPr lang="en-US" altLang="ja-JP" dirty="0" smtClean="0"/>
              <a:t>/mc-</a:t>
            </a:r>
            <a:r>
              <a:rPr lang="en-US" altLang="ja-JP" dirty="0" err="1" smtClean="0"/>
              <a:t>dbd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sim</a:t>
            </a:r>
            <a:r>
              <a:rPr lang="en-US" altLang="ja-JP" dirty="0" smtClean="0"/>
              <a:t>/350-TDR_ws</a:t>
            </a:r>
          </a:p>
          <a:p>
            <a:pPr marL="457200" lvl="1" indent="0">
              <a:buNone/>
            </a:pPr>
            <a:r>
              <a:rPr kumimoji="1" lang="en-US" altLang="ja-JP" dirty="0"/>
              <a:t> </a:t>
            </a:r>
            <a:r>
              <a:rPr lang="en-US" altLang="ja-JP" dirty="0" smtClean="0"/>
              <a:t>- samples produced by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were placed </a:t>
            </a:r>
            <a:br>
              <a:rPr lang="en-US" altLang="ja-JP" dirty="0" smtClean="0"/>
            </a:br>
            <a:r>
              <a:rPr lang="en-US" altLang="ja-JP" dirty="0" smtClean="0"/>
              <a:t>   here for the moment. Not registered in LCG </a:t>
            </a:r>
            <a:br>
              <a:rPr lang="en-US" altLang="ja-JP" dirty="0" smtClean="0"/>
            </a:br>
            <a:r>
              <a:rPr lang="en-US" altLang="ja-JP" dirty="0" smtClean="0"/>
              <a:t>   catalog yet.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233004"/>
              </p:ext>
            </p:extLst>
          </p:nvPr>
        </p:nvGraphicFramePr>
        <p:xfrm>
          <a:off x="6011870" y="1340768"/>
          <a:ext cx="2679700" cy="4754880"/>
        </p:xfrm>
        <a:graphic>
          <a:graphicData uri="http://schemas.openxmlformats.org/drawingml/2006/table">
            <a:tbl>
              <a:tblPr/>
              <a:tblGrid>
                <a:gridCol w="1308100"/>
                <a:gridCol w="685800"/>
                <a:gridCol w="685800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Ecm(GeV)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Higgs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2f-bhabhag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2f-hadron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2f-lepton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tt(physsim)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aa_2f(ee)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aa_2f(ll)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aa_2f(xx)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aa_2f(yy)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aa_minijet(4-10)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aa_minijet(&gt;10)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1f(ea,ae)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3f(eee)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3f(exx)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3f(ell, eyy, lvv, vxy)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6f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Guineapig pairs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dat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 bwMode="auto">
          <a:xfrm>
            <a:off x="1535885" y="1911634"/>
            <a:ext cx="360040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535885" y="2233903"/>
            <a:ext cx="360040" cy="21602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0510474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317</TotalTime>
  <Words>468</Words>
  <Application>Microsoft Office PowerPoint</Application>
  <PresentationFormat>画面に合わせる (4:3)</PresentationFormat>
  <Paragraphs>193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Arial Unicode MS</vt:lpstr>
      <vt:lpstr>ＭＳ Ｐゴシック</vt:lpstr>
      <vt:lpstr>MS Mincho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Snowmass EF workshop @ BNL --  Higgs --</vt:lpstr>
      <vt:lpstr>Higgs WG and ILC White Paper</vt:lpstr>
      <vt:lpstr>Higgs WG: Focus points</vt:lpstr>
      <vt:lpstr>Higgs WG: Focus points - 2 </vt:lpstr>
      <vt:lpstr>Higgs WG: focus point - 3</vt:lpstr>
      <vt:lpstr>PowerPoint プレゼンテーション</vt:lpstr>
      <vt:lpstr>ILC Higgs white paper : plan</vt:lpstr>
      <vt:lpstr>Status of MC samples : Gen</vt:lpstr>
      <vt:lpstr>Status of MC samples: Mokka Sim.</vt:lpstr>
      <vt:lpstr>Status of MC samples: Rec &amp; DST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28</cp:revision>
  <dcterms:created xsi:type="dcterms:W3CDTF">2013-04-09T04:56:30Z</dcterms:created>
  <dcterms:modified xsi:type="dcterms:W3CDTF">2013-04-10T11:56:57Z</dcterms:modified>
</cp:coreProperties>
</file>