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509" r:id="rId2"/>
    <p:sldId id="510" r:id="rId3"/>
    <p:sldId id="512" r:id="rId4"/>
    <p:sldId id="513" r:id="rId5"/>
    <p:sldId id="514" r:id="rId6"/>
    <p:sldId id="515" r:id="rId7"/>
    <p:sldId id="516" r:id="rId8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C9DA2B"/>
    <a:srgbClr val="8094D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2329" autoAdjust="0"/>
  </p:normalViewPr>
  <p:slideViewPr>
    <p:cSldViewPr>
      <p:cViewPr varScale="1">
        <p:scale>
          <a:sx n="80" d="100"/>
          <a:sy n="80" d="100"/>
        </p:scale>
        <p:origin x="84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2013/5/8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0042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2013/05/08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2013/05/08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2013/05/08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008112"/>
          </a:xfrm>
        </p:spPr>
        <p:txBody>
          <a:bodyPr/>
          <a:lstStyle/>
          <a:p>
            <a:r>
              <a:rPr kumimoji="1" lang="en-US" altLang="ja-JP" sz="3600" dirty="0" smtClean="0"/>
              <a:t>Status of 250/350 GeV </a:t>
            </a:r>
            <a:br>
              <a:rPr kumimoji="1" lang="en-US" altLang="ja-JP" sz="3600" dirty="0" smtClean="0"/>
            </a:br>
            <a:r>
              <a:rPr kumimoji="1" lang="en-US" altLang="ja-JP" sz="3600" dirty="0" smtClean="0"/>
              <a:t>MC production</a:t>
            </a:r>
            <a:endParaRPr kumimoji="1" lang="ja-JP" altLang="en-US" sz="3600" dirty="0"/>
          </a:p>
        </p:txBody>
      </p:sp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>
          <a:xfrm>
            <a:off x="1331640" y="3356992"/>
            <a:ext cx="6400800" cy="2160240"/>
          </a:xfrm>
        </p:spPr>
        <p:txBody>
          <a:bodyPr/>
          <a:lstStyle/>
          <a:p>
            <a:r>
              <a:rPr kumimoji="1" lang="en-US" altLang="ja-JP" dirty="0" err="1" smtClean="0"/>
              <a:t>Akiya</a:t>
            </a:r>
            <a:r>
              <a:rPr kumimoji="1" lang="en-US" altLang="ja-JP" dirty="0" smtClean="0"/>
              <a:t> Miyamoto</a:t>
            </a:r>
          </a:p>
          <a:p>
            <a:r>
              <a:rPr lang="en-US" altLang="ja-JP" dirty="0" smtClean="0"/>
              <a:t>KEK</a:t>
            </a:r>
          </a:p>
          <a:p>
            <a:endParaRPr kumimoji="1" lang="en-US" altLang="ja-JP" dirty="0"/>
          </a:p>
          <a:p>
            <a:r>
              <a:rPr kumimoji="1" lang="en-US" altLang="ja-JP" sz="1800" dirty="0" smtClean="0"/>
              <a:t>ILD physics/analysis meeting</a:t>
            </a:r>
          </a:p>
          <a:p>
            <a:r>
              <a:rPr lang="en-US" altLang="ja-JP" sz="1800" dirty="0" smtClean="0"/>
              <a:t>8 May 2013</a:t>
            </a:r>
          </a:p>
          <a:p>
            <a:endParaRPr kumimoji="1" lang="en-US" altLang="ja-JP" sz="1800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16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2013/05/08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228" y="1408466"/>
            <a:ext cx="7020272" cy="5265204"/>
          </a:xfrm>
          <a:prstGeom prst="rect">
            <a:avLst/>
          </a:prstGeom>
          <a:ln>
            <a:solidFill>
              <a:srgbClr val="23346C"/>
            </a:solidFill>
          </a:ln>
        </p:spPr>
      </p:pic>
      <p:sp>
        <p:nvSpPr>
          <p:cNvPr id="11" name="テキスト ボックス 10"/>
          <p:cNvSpPr txBox="1"/>
          <p:nvPr/>
        </p:nvSpPr>
        <p:spPr>
          <a:xfrm>
            <a:off x="611560" y="1007194"/>
            <a:ext cx="6455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MC production for Snowmass study ( see my talk on 10-April)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角丸四角形 11"/>
          <p:cNvSpPr/>
          <p:nvPr/>
        </p:nvSpPr>
        <p:spPr bwMode="auto">
          <a:xfrm>
            <a:off x="1615093" y="3502358"/>
            <a:ext cx="5976664" cy="1006761"/>
          </a:xfrm>
          <a:prstGeom prst="roundRect">
            <a:avLst/>
          </a:prstGeom>
          <a:noFill/>
          <a:ln w="5715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8882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Status of MC samples: </a:t>
            </a:r>
            <a:r>
              <a:rPr kumimoji="1" lang="en-US" altLang="ja-JP" dirty="0" err="1" smtClean="0"/>
              <a:t>Mokka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Sim</a:t>
            </a:r>
            <a:r>
              <a:rPr kumimoji="1" lang="en-US" altLang="ja-JP" dirty="0" smtClean="0"/>
              <a:t>.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142984"/>
            <a:ext cx="8482042" cy="2069992"/>
          </a:xfrm>
        </p:spPr>
        <p:txBody>
          <a:bodyPr/>
          <a:lstStyle/>
          <a:p>
            <a:r>
              <a:rPr kumimoji="1" lang="en-US" altLang="ja-JP" dirty="0" err="1" smtClean="0"/>
              <a:t>Mokka</a:t>
            </a:r>
            <a:r>
              <a:rPr kumimoji="1" lang="en-US" altLang="ja-JP" dirty="0" smtClean="0"/>
              <a:t> simulation with ILD_o1_v05</a:t>
            </a:r>
          </a:p>
          <a:p>
            <a:pPr lvl="1"/>
            <a:r>
              <a:rPr kumimoji="1" lang="en-US" altLang="ja-JP" dirty="0" smtClean="0"/>
              <a:t>MC statistic plan (right table, in fb</a:t>
            </a:r>
            <a:r>
              <a:rPr kumimoji="1" lang="en-US" altLang="ja-JP" baseline="30000" dirty="0" smtClean="0"/>
              <a:t>-1</a:t>
            </a:r>
            <a:r>
              <a:rPr kumimoji="1" lang="en-US" altLang="ja-JP" dirty="0" smtClean="0"/>
              <a:t>)</a:t>
            </a:r>
          </a:p>
          <a:p>
            <a:pPr lvl="2"/>
            <a:r>
              <a:rPr lang="en-US" altLang="ja-JP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ja-JP" sz="1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■</a:t>
            </a:r>
            <a:r>
              <a:rPr lang="en-US" altLang="ja-JP" dirty="0" smtClean="0"/>
              <a:t>    cell: finished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 ☐   </a:t>
            </a:r>
            <a:r>
              <a:rPr kumimoji="1" lang="en-US" altLang="ja-JP" dirty="0" smtClean="0"/>
              <a:t>cell: 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in simulation</a:t>
            </a:r>
          </a:p>
          <a:p>
            <a:pPr lvl="2"/>
            <a:r>
              <a:rPr lang="en-US" altLang="ja-JP" dirty="0" smtClean="0"/>
              <a:t> no </a:t>
            </a:r>
            <a:r>
              <a:rPr lang="en-US" altLang="ja-JP" dirty="0" err="1" smtClean="0"/>
              <a:t>stdhep</a:t>
            </a:r>
            <a:r>
              <a:rPr lang="en-US" altLang="ja-JP" dirty="0" smtClean="0"/>
              <a:t>/no </a:t>
            </a:r>
            <a:r>
              <a:rPr lang="en-US" altLang="ja-JP" dirty="0" err="1" smtClean="0"/>
              <a:t>dat</a:t>
            </a:r>
            <a:r>
              <a:rPr lang="en-US" altLang="ja-JP" dirty="0" smtClean="0"/>
              <a:t> : waiting input files</a:t>
            </a:r>
          </a:p>
          <a:p>
            <a:pPr lvl="2"/>
            <a:endParaRPr kumimoji="1" lang="en-US" altLang="ja-JP" dirty="0"/>
          </a:p>
          <a:p>
            <a:r>
              <a:rPr lang="en-US" altLang="ja-JP" dirty="0" smtClean="0"/>
              <a:t>File locations</a:t>
            </a:r>
          </a:p>
          <a:p>
            <a:pPr marL="457200" lvl="1" indent="0">
              <a:buNone/>
            </a:pPr>
            <a:r>
              <a:rPr kumimoji="1" lang="en-US" altLang="ja-JP" dirty="0" err="1" smtClean="0"/>
              <a:t>lfn</a:t>
            </a:r>
            <a:r>
              <a:rPr kumimoji="1" lang="en-US" altLang="ja-JP" dirty="0" smtClean="0"/>
              <a:t>:/grid/</a:t>
            </a:r>
            <a:r>
              <a:rPr kumimoji="1" lang="en-US" altLang="ja-JP" dirty="0" err="1" smtClean="0"/>
              <a:t>ilc</a:t>
            </a:r>
            <a:r>
              <a:rPr kumimoji="1" lang="en-US" altLang="ja-JP" dirty="0" smtClean="0"/>
              <a:t>/prod/</a:t>
            </a:r>
            <a:r>
              <a:rPr kumimoji="1" lang="en-US" altLang="ja-JP" dirty="0" err="1" smtClean="0"/>
              <a:t>ilc</a:t>
            </a:r>
            <a:r>
              <a:rPr kumimoji="1" lang="en-US" altLang="ja-JP" dirty="0" smtClean="0"/>
              <a:t>/mc-</a:t>
            </a:r>
            <a:r>
              <a:rPr kumimoji="1" lang="en-US" altLang="ja-JP" dirty="0" err="1" smtClean="0"/>
              <a:t>dbd</a:t>
            </a:r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sim</a:t>
            </a:r>
            <a:r>
              <a:rPr kumimoji="1" lang="en-US" altLang="ja-JP" dirty="0" smtClean="0"/>
              <a:t>/250-TDR_ws </a:t>
            </a:r>
            <a:br>
              <a:rPr kumimoji="1" lang="en-US" altLang="ja-JP" dirty="0" smtClean="0"/>
            </a:br>
            <a:r>
              <a:rPr kumimoji="1" lang="en-US" altLang="ja-JP" dirty="0" smtClean="0"/>
              <a:t>     ( most of 250 GeV , processed at KEK batch)</a:t>
            </a:r>
          </a:p>
          <a:p>
            <a:pPr marL="457200" lvl="1" indent="0">
              <a:buNone/>
            </a:pPr>
            <a:r>
              <a:rPr lang="en-US" altLang="ja-JP" dirty="0" smtClean="0"/>
              <a:t>/</a:t>
            </a:r>
            <a:r>
              <a:rPr lang="en-US" altLang="ja-JP" dirty="0" err="1" smtClean="0"/>
              <a:t>ilc</a:t>
            </a:r>
            <a:r>
              <a:rPr lang="en-US" altLang="ja-JP" dirty="0" smtClean="0"/>
              <a:t>/user/a/</a:t>
            </a:r>
            <a:r>
              <a:rPr lang="en-US" altLang="ja-JP" dirty="0" err="1" smtClean="0"/>
              <a:t>amiyamot</a:t>
            </a:r>
            <a:r>
              <a:rPr lang="en-US" altLang="ja-JP" dirty="0" smtClean="0"/>
              <a:t>/mc-</a:t>
            </a:r>
            <a:r>
              <a:rPr lang="en-US" altLang="ja-JP" dirty="0" err="1" smtClean="0"/>
              <a:t>dbd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sim</a:t>
            </a:r>
            <a:r>
              <a:rPr lang="en-US" altLang="ja-JP" dirty="0" smtClean="0"/>
              <a:t>/350-TDR_ws</a:t>
            </a:r>
          </a:p>
          <a:p>
            <a:pPr marL="457200" lvl="1" indent="0">
              <a:buNone/>
            </a:pPr>
            <a:r>
              <a:rPr kumimoji="1" lang="en-US" altLang="ja-JP" dirty="0"/>
              <a:t> </a:t>
            </a:r>
            <a:r>
              <a:rPr lang="en-US" altLang="ja-JP" dirty="0" smtClean="0"/>
              <a:t>- samples produced by </a:t>
            </a:r>
            <a:r>
              <a:rPr lang="en-US" altLang="ja-JP" dirty="0" err="1" smtClean="0"/>
              <a:t>ILCDirac</a:t>
            </a:r>
            <a:r>
              <a:rPr lang="en-US" altLang="ja-JP" dirty="0" smtClean="0"/>
              <a:t> were placed </a:t>
            </a:r>
            <a:br>
              <a:rPr lang="en-US" altLang="ja-JP" dirty="0" smtClean="0"/>
            </a:br>
            <a:r>
              <a:rPr lang="en-US" altLang="ja-JP" dirty="0" smtClean="0"/>
              <a:t>Not registered in LCG catalog yet. </a:t>
            </a:r>
            <a:br>
              <a:rPr lang="en-US" altLang="ja-JP" dirty="0" smtClean="0"/>
            </a:br>
            <a:r>
              <a:rPr lang="en-US" altLang="ja-JP" dirty="0"/>
              <a:t> </a:t>
            </a:r>
            <a:r>
              <a:rPr lang="en-US" altLang="ja-JP" dirty="0" smtClean="0"/>
              <a:t>- O(10)% failed files were re-processed at  </a:t>
            </a:r>
            <a:br>
              <a:rPr lang="en-US" altLang="ja-JP" dirty="0" smtClean="0"/>
            </a:br>
            <a:r>
              <a:rPr lang="en-US" altLang="ja-JP" dirty="0" smtClean="0"/>
              <a:t>   KEK batch  servers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2013/04/10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679397"/>
              </p:ext>
            </p:extLst>
          </p:nvPr>
        </p:nvGraphicFramePr>
        <p:xfrm>
          <a:off x="6011870" y="1340768"/>
          <a:ext cx="2679700" cy="4754880"/>
        </p:xfrm>
        <a:graphic>
          <a:graphicData uri="http://schemas.openxmlformats.org/drawingml/2006/table">
            <a:tbl>
              <a:tblPr/>
              <a:tblGrid>
                <a:gridCol w="1308100"/>
                <a:gridCol w="685800"/>
                <a:gridCol w="685800"/>
              </a:tblGrid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Ecm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(GeV)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350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Higgs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2f-bhabhag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2f-hadron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2f-lepton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4f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350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tt(physsim)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350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762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aa_2f(ee)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no stdhep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aa_2f(ll)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no stdhep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aa_2f(xx)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no stdhep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aa_2f(yy)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no stdhep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aa_minijet(4-10)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aa_minijet(&gt;10)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350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1f(ea,ae)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no stdhep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3f(eee)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3f(exx)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3f(ell, eyy, lvv, vxy)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350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5f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no stdhep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6f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no stdhep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aa_lowpt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 done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  done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Guineapig pairs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 1pulse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 1 pulse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正方形/長方形 10"/>
          <p:cNvSpPr/>
          <p:nvPr/>
        </p:nvSpPr>
        <p:spPr bwMode="auto">
          <a:xfrm>
            <a:off x="1535885" y="1911634"/>
            <a:ext cx="360040" cy="2160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1535885" y="2233903"/>
            <a:ext cx="360040" cy="21602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184700" y="6093296"/>
            <a:ext cx="5068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(fb</a:t>
            </a:r>
            <a:r>
              <a:rPr kumimoji="1" lang="en-US" altLang="ja-JP" sz="1200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-1</a:t>
            </a:r>
            <a:r>
              <a:rPr kumimoji="1"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kumimoji="1" lang="ja-JP" altLang="en-US" sz="12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3454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8067" y="180022"/>
            <a:ext cx="8334412" cy="606425"/>
          </a:xfrm>
        </p:spPr>
        <p:txBody>
          <a:bodyPr/>
          <a:lstStyle/>
          <a:p>
            <a:r>
              <a:rPr lang="en-US" altLang="ja-JP" dirty="0" smtClean="0"/>
              <a:t>Cross section of events with </a:t>
            </a:r>
            <a:r>
              <a:rPr lang="en-US" altLang="ja-JP" dirty="0" err="1" smtClean="0">
                <a:latin typeface="Symbol" panose="05050102010706020507" pitchFamily="18" charset="2"/>
              </a:rPr>
              <a:t>g</a:t>
            </a:r>
            <a:r>
              <a:rPr lang="en-US" altLang="ja-JP" baseline="-25000" dirty="0" err="1" smtClean="0"/>
              <a:t>B</a:t>
            </a:r>
            <a:endParaRPr kumimoji="1" lang="ja-JP" altLang="en-US" baseline="-25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142984"/>
            <a:ext cx="8482042" cy="2790072"/>
          </a:xfrm>
        </p:spPr>
        <p:txBody>
          <a:bodyPr/>
          <a:lstStyle/>
          <a:p>
            <a:r>
              <a:rPr lang="en-US" altLang="ja-JP" dirty="0" smtClean="0"/>
              <a:t>Processes involving </a:t>
            </a:r>
            <a:r>
              <a:rPr lang="en-US" altLang="ja-JP" dirty="0" err="1" smtClean="0"/>
              <a:t>beamstrahlung</a:t>
            </a:r>
            <a:r>
              <a:rPr lang="en-US" altLang="ja-JP" dirty="0" smtClean="0"/>
              <a:t> photons  ( with </a:t>
            </a:r>
            <a:r>
              <a:rPr lang="en-US" altLang="ja-JP" dirty="0" err="1" smtClean="0"/>
              <a:t>eB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pB</a:t>
            </a:r>
            <a:r>
              <a:rPr lang="en-US" altLang="ja-JP" dirty="0" smtClean="0"/>
              <a:t> )</a:t>
            </a:r>
          </a:p>
          <a:p>
            <a:pPr marL="800100" lvl="1" indent="-342900">
              <a:buAutoNum type="arabicParenBoth"/>
            </a:pPr>
            <a:r>
              <a:rPr lang="en-US" altLang="ja-JP" dirty="0" smtClean="0">
                <a:latin typeface="+mn-lt"/>
              </a:rPr>
              <a:t>Luminosities of </a:t>
            </a:r>
            <a:r>
              <a:rPr lang="en-US" altLang="ja-JP" dirty="0" err="1" smtClean="0">
                <a:latin typeface="Symbol" panose="05050102010706020507" pitchFamily="18" charset="2"/>
              </a:rPr>
              <a:t>g</a:t>
            </a:r>
            <a:r>
              <a:rPr lang="en-US" altLang="ja-JP" baseline="-25000" dirty="0" err="1" smtClean="0">
                <a:latin typeface="Symbol" panose="05050102010706020507" pitchFamily="18" charset="2"/>
              </a:rPr>
              <a:t>B</a:t>
            </a:r>
            <a:r>
              <a:rPr lang="en-US" altLang="ja-JP" dirty="0" err="1" smtClean="0"/>
              <a:t>e</a:t>
            </a:r>
            <a:r>
              <a:rPr lang="en-US" altLang="ja-JP" baseline="30000" dirty="0" smtClean="0"/>
              <a:t>-</a:t>
            </a:r>
            <a:r>
              <a:rPr lang="en-US" altLang="ja-JP" dirty="0"/>
              <a:t>, </a:t>
            </a:r>
            <a:r>
              <a:rPr lang="en-US" altLang="ja-JP" dirty="0" err="1"/>
              <a:t>e</a:t>
            </a:r>
            <a:r>
              <a:rPr lang="en-US" altLang="ja-JP" baseline="30000" dirty="0" err="1"/>
              <a:t>+</a:t>
            </a:r>
            <a:r>
              <a:rPr lang="en-US" altLang="ja-JP" dirty="0" err="1">
                <a:latin typeface="Symbol" panose="05050102010706020507" pitchFamily="18" charset="2"/>
              </a:rPr>
              <a:t>g</a:t>
            </a:r>
            <a:r>
              <a:rPr lang="en-US" altLang="ja-JP" baseline="-25000" dirty="0" err="1">
                <a:latin typeface="Symbol" panose="05050102010706020507" pitchFamily="18" charset="2"/>
              </a:rPr>
              <a:t>B</a:t>
            </a:r>
            <a:r>
              <a:rPr lang="en-US" altLang="ja-JP" dirty="0">
                <a:latin typeface="Symbol" panose="05050102010706020507" pitchFamily="18" charset="2"/>
              </a:rPr>
              <a:t>, </a:t>
            </a:r>
            <a:r>
              <a:rPr lang="en-US" altLang="ja-JP" dirty="0" err="1">
                <a:latin typeface="Symbol" panose="05050102010706020507" pitchFamily="18" charset="2"/>
              </a:rPr>
              <a:t>g</a:t>
            </a:r>
            <a:r>
              <a:rPr lang="en-US" altLang="ja-JP" baseline="-25000" dirty="0" err="1">
                <a:latin typeface="Symbol" panose="05050102010706020507" pitchFamily="18" charset="2"/>
              </a:rPr>
              <a:t>B</a:t>
            </a:r>
            <a:r>
              <a:rPr lang="en-US" altLang="ja-JP" dirty="0" err="1">
                <a:latin typeface="Symbol" panose="05050102010706020507" pitchFamily="18" charset="2"/>
              </a:rPr>
              <a:t>g</a:t>
            </a:r>
            <a:r>
              <a:rPr lang="en-US" altLang="ja-JP" baseline="-25000" dirty="0" err="1">
                <a:latin typeface="Symbol" panose="05050102010706020507" pitchFamily="18" charset="2"/>
              </a:rPr>
              <a:t>B</a:t>
            </a:r>
            <a:r>
              <a:rPr lang="en-US" altLang="ja-JP" dirty="0">
                <a:latin typeface="Symbol" panose="05050102010706020507" pitchFamily="18" charset="2"/>
              </a:rPr>
              <a:t> </a:t>
            </a:r>
            <a:r>
              <a:rPr lang="en-US" altLang="ja-JP" dirty="0" smtClean="0">
                <a:latin typeface="+mn-lt"/>
              </a:rPr>
              <a:t>are not same as  </a:t>
            </a:r>
            <a:r>
              <a:rPr lang="en-US" altLang="ja-JP" dirty="0" err="1" smtClean="0"/>
              <a:t>e</a:t>
            </a:r>
            <a:r>
              <a:rPr lang="en-US" altLang="ja-JP" baseline="30000" dirty="0" err="1" smtClean="0"/>
              <a:t>+</a:t>
            </a:r>
            <a:r>
              <a:rPr lang="en-US" altLang="ja-JP" dirty="0" err="1" smtClean="0"/>
              <a:t>e</a:t>
            </a:r>
            <a:r>
              <a:rPr lang="en-US" altLang="ja-JP" baseline="30000" dirty="0" smtClean="0"/>
              <a:t>-</a:t>
            </a:r>
            <a:r>
              <a:rPr lang="en-US" altLang="ja-JP" dirty="0" smtClean="0"/>
              <a:t> luminosity</a:t>
            </a:r>
          </a:p>
          <a:p>
            <a:pPr marL="800100" lvl="1" indent="-342900">
              <a:buAutoNum type="arabicParenBoth"/>
            </a:pPr>
            <a:r>
              <a:rPr lang="en-US" altLang="ja-JP" dirty="0" smtClean="0"/>
              <a:t>The cross sections of </a:t>
            </a:r>
            <a:r>
              <a:rPr lang="en-US" altLang="ja-JP" dirty="0" err="1">
                <a:latin typeface="Symbol" panose="05050102010706020507" pitchFamily="18" charset="2"/>
              </a:rPr>
              <a:t>g</a:t>
            </a:r>
            <a:r>
              <a:rPr lang="en-US" altLang="ja-JP" baseline="-25000" dirty="0" err="1">
                <a:latin typeface="Symbol" panose="05050102010706020507" pitchFamily="18" charset="2"/>
              </a:rPr>
              <a:t>B</a:t>
            </a:r>
            <a:r>
              <a:rPr lang="en-US" altLang="ja-JP" dirty="0" err="1"/>
              <a:t>e</a:t>
            </a:r>
            <a:r>
              <a:rPr lang="en-US" altLang="ja-JP" baseline="30000" dirty="0"/>
              <a:t>-</a:t>
            </a:r>
            <a:r>
              <a:rPr lang="en-US" altLang="ja-JP" dirty="0"/>
              <a:t>, </a:t>
            </a:r>
            <a:r>
              <a:rPr lang="en-US" altLang="ja-JP" dirty="0" err="1"/>
              <a:t>e</a:t>
            </a:r>
            <a:r>
              <a:rPr lang="en-US" altLang="ja-JP" baseline="30000" dirty="0" err="1"/>
              <a:t>+</a:t>
            </a:r>
            <a:r>
              <a:rPr lang="en-US" altLang="ja-JP" dirty="0" err="1">
                <a:latin typeface="Symbol" panose="05050102010706020507" pitchFamily="18" charset="2"/>
              </a:rPr>
              <a:t>g</a:t>
            </a:r>
            <a:r>
              <a:rPr lang="en-US" altLang="ja-JP" baseline="-25000" dirty="0" err="1">
                <a:latin typeface="Symbol" panose="05050102010706020507" pitchFamily="18" charset="2"/>
              </a:rPr>
              <a:t>B</a:t>
            </a:r>
            <a:r>
              <a:rPr lang="en-US" altLang="ja-JP" dirty="0">
                <a:latin typeface="Symbol" panose="05050102010706020507" pitchFamily="18" charset="2"/>
              </a:rPr>
              <a:t>, </a:t>
            </a:r>
            <a:r>
              <a:rPr lang="en-US" altLang="ja-JP" dirty="0" err="1">
                <a:latin typeface="Symbol" panose="05050102010706020507" pitchFamily="18" charset="2"/>
              </a:rPr>
              <a:t>g</a:t>
            </a:r>
            <a:r>
              <a:rPr lang="en-US" altLang="ja-JP" baseline="-25000" dirty="0" err="1">
                <a:latin typeface="Symbol" panose="05050102010706020507" pitchFamily="18" charset="2"/>
              </a:rPr>
              <a:t>B</a:t>
            </a:r>
            <a:r>
              <a:rPr lang="en-US" altLang="ja-JP" dirty="0" err="1">
                <a:latin typeface="Symbol" panose="05050102010706020507" pitchFamily="18" charset="2"/>
              </a:rPr>
              <a:t>g</a:t>
            </a:r>
            <a:r>
              <a:rPr lang="en-US" altLang="ja-JP" baseline="-25000" dirty="0" err="1">
                <a:latin typeface="Symbol" panose="05050102010706020507" pitchFamily="18" charset="2"/>
              </a:rPr>
              <a:t>B</a:t>
            </a:r>
            <a:r>
              <a:rPr lang="en-US" altLang="ja-JP" dirty="0" smtClean="0"/>
              <a:t>  calculated by </a:t>
            </a:r>
            <a:r>
              <a:rPr lang="en-US" altLang="ja-JP" dirty="0" err="1" smtClean="0"/>
              <a:t>Whizard</a:t>
            </a:r>
            <a:r>
              <a:rPr lang="en-US" altLang="ja-JP" dirty="0" smtClean="0"/>
              <a:t> </a:t>
            </a:r>
            <a:br>
              <a:rPr lang="en-US" altLang="ja-JP" dirty="0" smtClean="0"/>
            </a:br>
            <a:r>
              <a:rPr lang="en-US" altLang="ja-JP" dirty="0" smtClean="0"/>
              <a:t>   partially taken into account the effect of (1), but not all.</a:t>
            </a:r>
          </a:p>
          <a:p>
            <a:pPr marL="457200" lvl="1" indent="0">
              <a:buNone/>
            </a:pPr>
            <a:r>
              <a:rPr lang="en-US" altLang="ja-JP" dirty="0" smtClean="0"/>
              <a:t>(3) In DBD benchmarking samples, this was not considered.  As a result, </a:t>
            </a:r>
            <a:br>
              <a:rPr lang="en-US" altLang="ja-JP" dirty="0" smtClean="0"/>
            </a:br>
            <a:r>
              <a:rPr lang="en-US" altLang="ja-JP" dirty="0" smtClean="0"/>
              <a:t>     the rates of events by </a:t>
            </a:r>
            <a:r>
              <a:rPr lang="en-US" altLang="ja-JP" dirty="0" err="1">
                <a:latin typeface="Symbol" panose="05050102010706020507" pitchFamily="18" charset="2"/>
              </a:rPr>
              <a:t>g</a:t>
            </a:r>
            <a:r>
              <a:rPr lang="en-US" altLang="ja-JP" baseline="-25000" dirty="0" err="1">
                <a:latin typeface="Symbol" panose="05050102010706020507" pitchFamily="18" charset="2"/>
              </a:rPr>
              <a:t>B</a:t>
            </a:r>
            <a:r>
              <a:rPr lang="en-US" altLang="ja-JP" dirty="0" err="1"/>
              <a:t>e</a:t>
            </a:r>
            <a:r>
              <a:rPr lang="en-US" altLang="ja-JP" baseline="30000" dirty="0"/>
              <a:t>-</a:t>
            </a:r>
            <a:r>
              <a:rPr lang="en-US" altLang="ja-JP" dirty="0"/>
              <a:t>, </a:t>
            </a:r>
            <a:r>
              <a:rPr lang="en-US" altLang="ja-JP" dirty="0" err="1"/>
              <a:t>e</a:t>
            </a:r>
            <a:r>
              <a:rPr lang="en-US" altLang="ja-JP" baseline="30000" dirty="0" err="1"/>
              <a:t>+</a:t>
            </a:r>
            <a:r>
              <a:rPr lang="en-US" altLang="ja-JP" dirty="0" err="1">
                <a:latin typeface="Symbol" panose="05050102010706020507" pitchFamily="18" charset="2"/>
              </a:rPr>
              <a:t>g</a:t>
            </a:r>
            <a:r>
              <a:rPr lang="en-US" altLang="ja-JP" baseline="-25000" dirty="0" err="1">
                <a:latin typeface="Symbol" panose="05050102010706020507" pitchFamily="18" charset="2"/>
              </a:rPr>
              <a:t>B</a:t>
            </a:r>
            <a:r>
              <a:rPr lang="en-US" altLang="ja-JP" dirty="0">
                <a:latin typeface="Symbol" panose="05050102010706020507" pitchFamily="18" charset="2"/>
              </a:rPr>
              <a:t>, </a:t>
            </a:r>
            <a:r>
              <a:rPr lang="en-US" altLang="ja-JP" dirty="0" err="1">
                <a:latin typeface="Symbol" panose="05050102010706020507" pitchFamily="18" charset="2"/>
              </a:rPr>
              <a:t>g</a:t>
            </a:r>
            <a:r>
              <a:rPr lang="en-US" altLang="ja-JP" baseline="-25000" dirty="0" err="1">
                <a:latin typeface="Symbol" panose="05050102010706020507" pitchFamily="18" charset="2"/>
              </a:rPr>
              <a:t>B</a:t>
            </a:r>
            <a:r>
              <a:rPr lang="en-US" altLang="ja-JP" dirty="0" err="1">
                <a:latin typeface="Symbol" panose="05050102010706020507" pitchFamily="18" charset="2"/>
              </a:rPr>
              <a:t>g</a:t>
            </a:r>
            <a:r>
              <a:rPr lang="en-US" altLang="ja-JP" baseline="-25000" dirty="0" err="1">
                <a:latin typeface="Symbol" panose="05050102010706020507" pitchFamily="18" charset="2"/>
              </a:rPr>
              <a:t>B</a:t>
            </a:r>
            <a:r>
              <a:rPr lang="en-US" altLang="ja-JP" baseline="-25000" dirty="0">
                <a:latin typeface="Symbol" panose="05050102010706020507" pitchFamily="18" charset="2"/>
              </a:rPr>
              <a:t> </a:t>
            </a:r>
            <a:r>
              <a:rPr lang="en-US" altLang="ja-JP" baseline="-25000" dirty="0" smtClean="0">
                <a:latin typeface="Symbol" panose="05050102010706020507" pitchFamily="18" charset="2"/>
              </a:rPr>
              <a:t> </a:t>
            </a:r>
            <a:r>
              <a:rPr lang="en-US" altLang="ja-JP" dirty="0" smtClean="0"/>
              <a:t>were over estimated </a:t>
            </a:r>
            <a:br>
              <a:rPr lang="en-US" altLang="ja-JP" dirty="0" smtClean="0"/>
            </a:br>
            <a:r>
              <a:rPr lang="en-US" altLang="ja-JP" dirty="0" smtClean="0"/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</a:t>
            </a:r>
            <a:r>
              <a:rPr lang="en-US" altLang="ja-JP" dirty="0" smtClean="0"/>
              <a:t> conservative results</a:t>
            </a:r>
          </a:p>
          <a:p>
            <a:r>
              <a:rPr lang="en-US" altLang="ja-JP" dirty="0" smtClean="0"/>
              <a:t>New 250 GeV and 350 GeV samples., correct treatments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4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2013/05/08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346450" y="3785845"/>
            <a:ext cx="62972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 err="1" smtClean="0"/>
              <a:t>Ecm</a:t>
            </a:r>
            <a:r>
              <a:rPr lang="en-US" altLang="ja-JP" sz="1400" dirty="0" smtClean="0"/>
              <a:t>                  # initial state </a:t>
            </a:r>
            <a:br>
              <a:rPr lang="en-US" altLang="ja-JP" sz="1400" dirty="0" smtClean="0"/>
            </a:br>
            <a:r>
              <a:rPr lang="en-US" altLang="ja-JP" sz="1400" dirty="0" smtClean="0"/>
              <a:t>                     </a:t>
            </a:r>
            <a:r>
              <a:rPr lang="en-US" altLang="ja-JP" sz="1400" dirty="0" err="1" smtClean="0"/>
              <a:t>beamstralung</a:t>
            </a:r>
            <a:r>
              <a:rPr lang="en-US" altLang="ja-JP" sz="1400" dirty="0" smtClean="0"/>
              <a:t> photons       correction factor</a:t>
            </a:r>
          </a:p>
          <a:p>
            <a:r>
              <a:rPr lang="en-US" altLang="ja-JP" sz="1400" dirty="0" smtClean="0"/>
              <a:t>350 GeV                       0                            1</a:t>
            </a:r>
          </a:p>
          <a:p>
            <a:r>
              <a:rPr lang="en-US" altLang="ja-JP" sz="1400" dirty="0" smtClean="0"/>
              <a:t>350 GeV                       1                            0.69</a:t>
            </a:r>
          </a:p>
          <a:p>
            <a:r>
              <a:rPr lang="en-US" altLang="ja-JP" sz="1400" dirty="0" smtClean="0"/>
              <a:t>350 GeV                       2                            0.62</a:t>
            </a:r>
          </a:p>
          <a:p>
            <a:r>
              <a:rPr lang="en-US" altLang="ja-JP" sz="1400" dirty="0" smtClean="0"/>
              <a:t>250 GeV                       0                            1</a:t>
            </a:r>
          </a:p>
          <a:p>
            <a:r>
              <a:rPr lang="en-US" altLang="ja-JP" sz="1400" dirty="0" smtClean="0"/>
              <a:t>250 GeV                       1                            0.68</a:t>
            </a:r>
          </a:p>
          <a:p>
            <a:r>
              <a:rPr lang="en-US" altLang="ja-JP" sz="1400" dirty="0" smtClean="0"/>
              <a:t>250 GeV                       2                            0.62 </a:t>
            </a:r>
            <a:endParaRPr lang="ja-JP" altLang="en-US" sz="1400" dirty="0"/>
          </a:p>
        </p:txBody>
      </p:sp>
      <p:sp>
        <p:nvSpPr>
          <p:cNvPr id="8" name="正方形/長方形 7"/>
          <p:cNvSpPr/>
          <p:nvPr/>
        </p:nvSpPr>
        <p:spPr>
          <a:xfrm>
            <a:off x="724164" y="5817530"/>
            <a:ext cx="45690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 smtClean="0"/>
              <a:t>Number of </a:t>
            </a:r>
            <a:r>
              <a:rPr lang="en-US" altLang="ja-JP" sz="1400" dirty="0" err="1" smtClean="0"/>
              <a:t>aa_lowpt</a:t>
            </a:r>
            <a:r>
              <a:rPr lang="en-US" altLang="ja-JP" sz="1400" dirty="0" smtClean="0"/>
              <a:t> events / signal events</a:t>
            </a:r>
            <a:br>
              <a:rPr lang="en-US" altLang="ja-JP" sz="1400" dirty="0" smtClean="0"/>
            </a:br>
            <a:r>
              <a:rPr lang="en-US" altLang="ja-JP" sz="1400" dirty="0" smtClean="0"/>
              <a:t>0.20 </a:t>
            </a:r>
            <a:r>
              <a:rPr lang="en-US" altLang="ja-JP" sz="1400" dirty="0"/>
              <a:t>@ </a:t>
            </a:r>
            <a:r>
              <a:rPr lang="en-US" altLang="ja-JP" sz="1400" dirty="0" err="1"/>
              <a:t>Ecm</a:t>
            </a:r>
            <a:r>
              <a:rPr lang="en-US" altLang="ja-JP" sz="1400" dirty="0"/>
              <a:t>=250 </a:t>
            </a:r>
            <a:r>
              <a:rPr lang="en-US" altLang="ja-JP" sz="1400" dirty="0" smtClean="0"/>
              <a:t>GeV     0.33 </a:t>
            </a:r>
            <a:r>
              <a:rPr lang="en-US" altLang="ja-JP" sz="1400" dirty="0"/>
              <a:t>@ </a:t>
            </a:r>
            <a:r>
              <a:rPr lang="en-US" altLang="ja-JP" sz="1400" dirty="0" err="1"/>
              <a:t>Ecm</a:t>
            </a:r>
            <a:r>
              <a:rPr lang="en-US" altLang="ja-JP" sz="1400" dirty="0"/>
              <a:t>=350 GeV. </a:t>
            </a:r>
            <a:endParaRPr lang="ja-JP" altLang="en-US" sz="1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004048" y="4028727"/>
            <a:ext cx="4320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 correction factor for 1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TeV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and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500 GeV would be smaller</a:t>
            </a: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Updates of the web info in progress</a:t>
            </a: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Correct X-section will be saved in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Mokka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header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8032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5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4294967295"/>
          </p:nvPr>
        </p:nvSpPr>
        <p:spPr>
          <a:xfrm>
            <a:off x="0" y="6572250"/>
            <a:ext cx="2500313" cy="220663"/>
          </a:xfrm>
        </p:spPr>
        <p:txBody>
          <a:bodyPr/>
          <a:lstStyle/>
          <a:p>
            <a:r>
              <a:rPr lang="en-US" altLang="ja-JP" smtClean="0"/>
              <a:t>2013/05/08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294967295"/>
          </p:nvPr>
        </p:nvSpPr>
        <p:spPr>
          <a:xfrm>
            <a:off x="5500688" y="6572250"/>
            <a:ext cx="3643312" cy="220663"/>
          </a:xfrm>
        </p:spPr>
        <p:txBody>
          <a:bodyPr/>
          <a:lstStyle/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/>
          <a:srcRect r="5726"/>
          <a:stretch/>
        </p:blipFill>
        <p:spPr>
          <a:xfrm>
            <a:off x="19163" y="227609"/>
            <a:ext cx="8945325" cy="6336704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3203848" y="2312471"/>
            <a:ext cx="52309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Production status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http://www-jlc.kek.jp/~miyamoto/CDS/prod_status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347864" y="1339006"/>
            <a:ext cx="2941831" cy="646331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ILDConfig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/v01-16-p09_350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ILDConfig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/v01-16-p10_250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0897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2217" cy="5544616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96731" y="5661248"/>
            <a:ext cx="86356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2f, 4f, higgs for 250GeV/350GeV and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350 GeV : completed ( except 2f_bhabhag)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merged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dst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files : in KEK SRM. &gt; 2/3 replicated to DESY 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File location: LCG file catalog similar to DBD 1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TeV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and 500 GeV samples.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7613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New DSTs for 250 GeV and 350 GeV are available.</a:t>
            </a:r>
          </a:p>
          <a:p>
            <a:pPr lvl="1"/>
            <a:r>
              <a:rPr lang="en-US" altLang="ja-JP" dirty="0" smtClean="0"/>
              <a:t>Looking forward to hearing analysis results </a:t>
            </a:r>
            <a:r>
              <a:rPr lang="en-US" altLang="ja-JP" dirty="0" smtClean="0"/>
              <a:t>in coming </a:t>
            </a:r>
            <a:r>
              <a:rPr lang="en-US" altLang="ja-JP" dirty="0" smtClean="0"/>
              <a:t>meetings</a:t>
            </a:r>
            <a:endParaRPr lang="en-US" altLang="ja-JP" dirty="0"/>
          </a:p>
          <a:p>
            <a:pPr lvl="1"/>
            <a:r>
              <a:rPr lang="en-US" altLang="ja-JP" dirty="0" smtClean="0"/>
              <a:t>Please use and let me know if you find problems.</a:t>
            </a:r>
          </a:p>
          <a:p>
            <a:pPr lvl="2"/>
            <a:r>
              <a:rPr lang="en-US" altLang="ja-JP" dirty="0" smtClean="0"/>
              <a:t>I heard a problem of tau polarization in Higgs to tau </a:t>
            </a:r>
            <a:r>
              <a:rPr lang="en-US" altLang="ja-JP" dirty="0" err="1" smtClean="0"/>
              <a:t>tau</a:t>
            </a:r>
            <a:r>
              <a:rPr lang="en-US" altLang="ja-JP" dirty="0" smtClean="0"/>
              <a:t> decay. </a:t>
            </a:r>
            <a:br>
              <a:rPr lang="en-US" altLang="ja-JP" dirty="0" smtClean="0"/>
            </a:br>
            <a:r>
              <a:rPr lang="en-US" altLang="ja-JP" dirty="0" smtClean="0"/>
              <a:t>But not investigate it I detail yet.</a:t>
            </a:r>
          </a:p>
          <a:p>
            <a:endParaRPr kumimoji="1" lang="en-US" altLang="ja-JP" dirty="0"/>
          </a:p>
          <a:p>
            <a:r>
              <a:rPr lang="en-US" altLang="ja-JP" dirty="0" smtClean="0"/>
              <a:t>Production of other processes, 1f, 3f, </a:t>
            </a:r>
            <a:r>
              <a:rPr lang="en-US" altLang="ja-JP" dirty="0" err="1" smtClean="0"/>
              <a:t>etc</a:t>
            </a:r>
            <a:r>
              <a:rPr lang="en-US" altLang="ja-JP" dirty="0" smtClean="0"/>
              <a:t>, are in progress </a:t>
            </a:r>
          </a:p>
          <a:p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3644843"/>
      </p:ext>
    </p:extLst>
  </p:cSld>
  <p:clrMapOvr>
    <a:masterClrMapping/>
  </p:clrMapOvr>
</p:sld>
</file>

<file path=ppt/theme/theme1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139</TotalTime>
  <Words>351</Words>
  <Application>Microsoft Office PowerPoint</Application>
  <PresentationFormat>画面に合わせる (4:3)</PresentationFormat>
  <Paragraphs>132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Arial Unicode MS</vt:lpstr>
      <vt:lpstr>ＭＳ Ｐゴシック</vt:lpstr>
      <vt:lpstr>Arial</vt:lpstr>
      <vt:lpstr>Calibri</vt:lpstr>
      <vt:lpstr>Comic Sans MS</vt:lpstr>
      <vt:lpstr>Symbol</vt:lpstr>
      <vt:lpstr>Times New Roman</vt:lpstr>
      <vt:lpstr>Wingdings</vt:lpstr>
      <vt:lpstr>miyamoto-EnglishTalk</vt:lpstr>
      <vt:lpstr>Status of 250/350 GeV  MC production</vt:lpstr>
      <vt:lpstr>Introduction</vt:lpstr>
      <vt:lpstr>Status of MC samples: Mokka Sim.</vt:lpstr>
      <vt:lpstr>Cross section of events with gB</vt:lpstr>
      <vt:lpstr>PowerPoint プレゼンテーション</vt:lpstr>
      <vt:lpstr>PowerPoint プレゼンテーション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250/350 GeV  MC production</dc:title>
  <dc:creator>miyamoto</dc:creator>
  <cp:lastModifiedBy>miyamoto</cp:lastModifiedBy>
  <cp:revision>13</cp:revision>
  <dcterms:created xsi:type="dcterms:W3CDTF">2013-05-08T07:50:24Z</dcterms:created>
  <dcterms:modified xsi:type="dcterms:W3CDTF">2013-05-08T11:53:54Z</dcterms:modified>
</cp:coreProperties>
</file>