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7" r:id="rId4"/>
    <p:sldId id="262" r:id="rId5"/>
    <p:sldId id="261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>
        <p:scale>
          <a:sx n="70" d="100"/>
          <a:sy n="70" d="100"/>
        </p:scale>
        <p:origin x="-116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0A5AB107-BE6C-4B77-8C3F-56AD5DED87C5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11 April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Review of ATF Shift - 100413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05" y="656836"/>
            <a:ext cx="7889336" cy="5917002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10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Calibration Constants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6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11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Resolution Tests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Resolution runs were then undertaken at each attenuation settings</a:t>
            </a:r>
            <a:endParaRPr lang="en-GB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740362"/>
              </p:ext>
            </p:extLst>
          </p:nvPr>
        </p:nvGraphicFramePr>
        <p:xfrm>
          <a:off x="755574" y="2575808"/>
          <a:ext cx="6864426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30"/>
                <a:gridCol w="1136012"/>
                <a:gridCol w="1144071"/>
                <a:gridCol w="1144071"/>
                <a:gridCol w="1144071"/>
                <a:gridCol w="1144071"/>
              </a:tblGrid>
              <a:tr h="3491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Atten</a:t>
                      </a:r>
                      <a:r>
                        <a:rPr lang="en-GB" dirty="0" smtClean="0"/>
                        <a:t>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EPICS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 (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IPB (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4.94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Mean </a:t>
                      </a:r>
                      <a:r>
                        <a:rPr lang="en-GB" dirty="0" err="1" smtClean="0"/>
                        <a:t>Pos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(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EPICS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Pos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179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05" y="656836"/>
            <a:ext cx="7889336" cy="5917001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12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Jitter Run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919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13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Resolution Tests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We then swapped the second stages and used two with a higher sensitivity</a:t>
            </a:r>
            <a:endParaRPr lang="en-GB" dirty="0" smtClean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201515"/>
              </p:ext>
            </p:extLst>
          </p:nvPr>
        </p:nvGraphicFramePr>
        <p:xfrm>
          <a:off x="3059832" y="4233376"/>
          <a:ext cx="3440272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30"/>
                <a:gridCol w="1144071"/>
                <a:gridCol w="1144071"/>
              </a:tblGrid>
              <a:tr h="3491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Atten</a:t>
                      </a:r>
                      <a:r>
                        <a:rPr lang="en-GB" dirty="0" smtClean="0"/>
                        <a:t>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 (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4.72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IPB (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4.67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Mean </a:t>
                      </a:r>
                      <a:r>
                        <a:rPr lang="en-GB" dirty="0" err="1" smtClean="0"/>
                        <a:t>Pos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(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EPICS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Pos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881763"/>
              </p:ext>
            </p:extLst>
          </p:nvPr>
        </p:nvGraphicFramePr>
        <p:xfrm>
          <a:off x="755574" y="1916832"/>
          <a:ext cx="6864426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30"/>
                <a:gridCol w="1136012"/>
                <a:gridCol w="1144071"/>
                <a:gridCol w="1144071"/>
                <a:gridCol w="1144071"/>
                <a:gridCol w="1144071"/>
              </a:tblGrid>
              <a:tr h="3491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Atten</a:t>
                      </a:r>
                      <a:r>
                        <a:rPr lang="en-GB" dirty="0" smtClean="0"/>
                        <a:t>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EPICS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 (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0.91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IPB (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4.94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Mean </a:t>
                      </a:r>
                      <a:r>
                        <a:rPr lang="en-GB" dirty="0" err="1" smtClean="0"/>
                        <a:t>Pos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(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EPICS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Pos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137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The shift focused on the IP BPMs</a:t>
            </a:r>
          </a:p>
          <a:p>
            <a:r>
              <a:rPr lang="en-GB" dirty="0" smtClean="0"/>
              <a:t>We tested the reference cavity signal amplitude</a:t>
            </a:r>
          </a:p>
          <a:p>
            <a:r>
              <a:rPr lang="en-GB" dirty="0" smtClean="0"/>
              <a:t>Checked out all the 2</a:t>
            </a:r>
            <a:r>
              <a:rPr lang="en-GB" baseline="30000" dirty="0" smtClean="0"/>
              <a:t>nd</a:t>
            </a:r>
            <a:r>
              <a:rPr lang="en-GB" dirty="0" smtClean="0"/>
              <a:t> stage down mixers</a:t>
            </a:r>
          </a:p>
          <a:p>
            <a:r>
              <a:rPr lang="en-GB" dirty="0" smtClean="0"/>
              <a:t>We then moved on to trying to understand the resolution</a:t>
            </a:r>
          </a:p>
          <a:p>
            <a:r>
              <a:rPr lang="en-GB" dirty="0" smtClean="0"/>
              <a:t>We have found two “types” of second stage</a:t>
            </a:r>
          </a:p>
          <a:p>
            <a:r>
              <a:rPr lang="en-GB" dirty="0" smtClean="0"/>
              <a:t>I don’t think we managed to get a resolution </a:t>
            </a:r>
            <a:r>
              <a:rPr lang="en-GB" dirty="0" smtClean="0"/>
              <a:t>better than </a:t>
            </a:r>
            <a:r>
              <a:rPr lang="en-GB" dirty="0" smtClean="0"/>
              <a:t>about 5 </a:t>
            </a:r>
            <a:r>
              <a:rPr lang="el-GR" dirty="0" smtClean="0"/>
              <a:t>μ</a:t>
            </a:r>
            <a:r>
              <a:rPr lang="en-GB" dirty="0" smtClean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76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 Quick Upstream Notes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I re tested the phase sensitivity of the BPMs</a:t>
            </a:r>
            <a:endParaRPr lang="en-GB" dirty="0"/>
          </a:p>
          <a:p>
            <a:r>
              <a:rPr lang="en-GB" dirty="0" smtClean="0"/>
              <a:t>The phase sensitivity didn’t seem to have changed much</a:t>
            </a:r>
          </a:p>
          <a:p>
            <a:pPr lvl="1"/>
            <a:r>
              <a:rPr lang="en-GB" dirty="0" smtClean="0"/>
              <a:t>P2 has a phase sensitivity of 0.11 </a:t>
            </a:r>
            <a:r>
              <a:rPr lang="el-GR" dirty="0" smtClean="0"/>
              <a:t>μ</a:t>
            </a:r>
            <a:r>
              <a:rPr lang="en-GB" dirty="0" smtClean="0"/>
              <a:t>m per </a:t>
            </a:r>
            <a:r>
              <a:rPr lang="el-GR" dirty="0" smtClean="0"/>
              <a:t>°</a:t>
            </a:r>
            <a:endParaRPr lang="en-GB" dirty="0" smtClean="0"/>
          </a:p>
          <a:p>
            <a:pPr lvl="1"/>
            <a:r>
              <a:rPr lang="en-GB" dirty="0" smtClean="0"/>
              <a:t>P3 </a:t>
            </a:r>
            <a:r>
              <a:rPr lang="en-GB" dirty="0"/>
              <a:t>has a phase sensitivity of </a:t>
            </a:r>
            <a:r>
              <a:rPr lang="en-GB" dirty="0" smtClean="0"/>
              <a:t>0.02 </a:t>
            </a:r>
            <a:r>
              <a:rPr lang="el-GR" dirty="0"/>
              <a:t>μ</a:t>
            </a:r>
            <a:r>
              <a:rPr lang="en-GB" dirty="0"/>
              <a:t>m per </a:t>
            </a:r>
            <a:r>
              <a:rPr lang="el-GR" dirty="0" smtClean="0"/>
              <a:t>°</a:t>
            </a:r>
            <a:endParaRPr lang="en-GB" dirty="0" smtClean="0"/>
          </a:p>
          <a:p>
            <a:r>
              <a:rPr lang="en-GB" dirty="0" smtClean="0"/>
              <a:t>In March </a:t>
            </a:r>
          </a:p>
          <a:p>
            <a:pPr lvl="1"/>
            <a:r>
              <a:rPr lang="en-GB" dirty="0"/>
              <a:t>P2 </a:t>
            </a:r>
            <a:r>
              <a:rPr lang="en-GB" dirty="0" smtClean="0"/>
              <a:t>had a </a:t>
            </a:r>
            <a:r>
              <a:rPr lang="en-GB" dirty="0"/>
              <a:t>phase sensitivity of </a:t>
            </a:r>
            <a:r>
              <a:rPr lang="en-GB" dirty="0" smtClean="0"/>
              <a:t>0.08 </a:t>
            </a:r>
            <a:r>
              <a:rPr lang="el-GR" dirty="0"/>
              <a:t>μ</a:t>
            </a:r>
            <a:r>
              <a:rPr lang="en-GB" dirty="0"/>
              <a:t>m per </a:t>
            </a:r>
            <a:r>
              <a:rPr lang="el-GR" dirty="0"/>
              <a:t>°</a:t>
            </a:r>
            <a:endParaRPr lang="en-GB" dirty="0"/>
          </a:p>
          <a:p>
            <a:pPr lvl="1"/>
            <a:r>
              <a:rPr lang="en-GB" dirty="0"/>
              <a:t>P3 </a:t>
            </a:r>
            <a:r>
              <a:rPr lang="en-GB" dirty="0" smtClean="0"/>
              <a:t>had </a:t>
            </a:r>
            <a:r>
              <a:rPr lang="en-GB" dirty="0"/>
              <a:t>a phase sensitivity of </a:t>
            </a:r>
            <a:r>
              <a:rPr lang="en-GB" dirty="0" smtClean="0"/>
              <a:t>0.09 </a:t>
            </a:r>
            <a:r>
              <a:rPr lang="el-GR" dirty="0"/>
              <a:t>μ</a:t>
            </a:r>
            <a:r>
              <a:rPr lang="en-GB" dirty="0"/>
              <a:t>m per </a:t>
            </a:r>
            <a:r>
              <a:rPr lang="el-GR" dirty="0"/>
              <a:t>°</a:t>
            </a:r>
            <a:endParaRPr lang="en-GB" dirty="0"/>
          </a:p>
          <a:p>
            <a:r>
              <a:rPr lang="en-GB" dirty="0" smtClean="0"/>
              <a:t>This stability is quite positive</a:t>
            </a:r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436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Reference Cavity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10 dB of attenuation has been removed from the ref cavity input to the 1</a:t>
            </a:r>
            <a:r>
              <a:rPr lang="en-GB" baseline="30000" dirty="0" smtClean="0"/>
              <a:t>st</a:t>
            </a:r>
            <a:r>
              <a:rPr lang="en-GB" dirty="0" smtClean="0"/>
              <a:t> stage (leaving 20 dB)</a:t>
            </a:r>
          </a:p>
          <a:p>
            <a:r>
              <a:rPr lang="en-GB" dirty="0" smtClean="0"/>
              <a:t>We tested the reference cavity signal amplitude at a number of different charge levels</a:t>
            </a:r>
          </a:p>
          <a:p>
            <a:r>
              <a:rPr lang="en-GB" dirty="0" smtClean="0"/>
              <a:t>The amplitude remained constant, if under the suggested 1 dB output level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6183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Ref </a:t>
            </a:r>
            <a:r>
              <a:rPr lang="en-GB" dirty="0" err="1" smtClean="0"/>
              <a:t>Cav</a:t>
            </a:r>
            <a:r>
              <a:rPr lang="en-GB" dirty="0" smtClean="0"/>
              <a:t> Levels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59311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Remembering the suggested output level is 1 </a:t>
            </a:r>
            <a:r>
              <a:rPr lang="en-GB" dirty="0" err="1" smtClean="0"/>
              <a:t>dBm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N.B. We worked with charge of 0.05 and an extra 10 dB of </a:t>
            </a:r>
            <a:r>
              <a:rPr lang="en-GB" dirty="0" err="1" smtClean="0"/>
              <a:t>atten</a:t>
            </a:r>
            <a:r>
              <a:rPr lang="en-GB" dirty="0" smtClean="0"/>
              <a:t>. in March</a:t>
            </a:r>
          </a:p>
          <a:p>
            <a:endParaRPr lang="en-GB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487002"/>
              </p:ext>
            </p:extLst>
          </p:nvPr>
        </p:nvGraphicFramePr>
        <p:xfrm>
          <a:off x="1097806" y="1628800"/>
          <a:ext cx="714660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6946"/>
                <a:gridCol w="1668219"/>
                <a:gridCol w="2010724"/>
                <a:gridCol w="19107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Laser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Int</a:t>
                      </a:r>
                      <a:r>
                        <a:rPr lang="en-GB" baseline="0" dirty="0" smtClean="0"/>
                        <a:t> (%)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ICT</a:t>
                      </a:r>
                      <a:r>
                        <a:rPr lang="en-GB" baseline="0" dirty="0" smtClean="0"/>
                        <a:t> Charge (IP)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Limiter Out (p2p 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Limiter Out (</a:t>
                      </a:r>
                      <a:r>
                        <a:rPr lang="en-GB" dirty="0" err="1" smtClean="0"/>
                        <a:t>dBm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826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Ref Cavity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8160906" cy="4896544"/>
          </a:xfrm>
        </p:spPr>
      </p:pic>
    </p:spTree>
    <p:extLst>
      <p:ext uri="{BB962C8B-B14F-4D97-AF65-F5344CB8AC3E}">
        <p14:creationId xmlns:p14="http://schemas.microsoft.com/office/powerpoint/2010/main" val="187555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Stages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We spent some time testing all the second stages</a:t>
            </a:r>
          </a:p>
          <a:p>
            <a:r>
              <a:rPr lang="en-GB" dirty="0" smtClean="0"/>
              <a:t>We performed a calibration over a relatively wide range at 30dB (to get large signal to noise)</a:t>
            </a:r>
            <a:r>
              <a:rPr lang="en-GB" dirty="0"/>
              <a:t> </a:t>
            </a:r>
            <a:r>
              <a:rPr lang="en-GB" dirty="0" smtClean="0"/>
              <a:t>for every 2</a:t>
            </a:r>
            <a:r>
              <a:rPr lang="en-GB" baseline="30000" dirty="0" smtClean="0"/>
              <a:t>nd</a:t>
            </a:r>
            <a:r>
              <a:rPr lang="en-GB" dirty="0" smtClean="0"/>
              <a:t> stage </a:t>
            </a:r>
          </a:p>
          <a:p>
            <a:r>
              <a:rPr lang="en-GB" dirty="0" smtClean="0"/>
              <a:t>N.B. For the 1</a:t>
            </a:r>
            <a:r>
              <a:rPr lang="en-GB" baseline="30000" dirty="0" smtClean="0"/>
              <a:t>st</a:t>
            </a:r>
            <a:r>
              <a:rPr lang="en-GB" dirty="0" smtClean="0"/>
              <a:t> and 2</a:t>
            </a:r>
            <a:r>
              <a:rPr lang="en-GB" baseline="30000" dirty="0" smtClean="0"/>
              <a:t>nd</a:t>
            </a:r>
            <a:r>
              <a:rPr lang="en-GB" dirty="0" smtClean="0"/>
              <a:t> attempt the inputs were switched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consts</a:t>
            </a:r>
            <a:r>
              <a:rPr lang="en-GB" dirty="0" smtClean="0"/>
              <a:t>. are un charge normalised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790320"/>
              </p:ext>
            </p:extLst>
          </p:nvPr>
        </p:nvGraphicFramePr>
        <p:xfrm>
          <a:off x="1453959" y="4908768"/>
          <a:ext cx="641531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637"/>
                <a:gridCol w="882105"/>
                <a:gridCol w="801915"/>
                <a:gridCol w="801915"/>
                <a:gridCol w="801915"/>
                <a:gridCol w="801915"/>
                <a:gridCol w="8019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dirty="0" smtClean="0"/>
                        <a:t> Stage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07-3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07-1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07-2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06-2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07-4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06-1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dirty="0" smtClean="0"/>
                        <a:t> Attempt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-0.779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-0.842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-0.229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dirty="0" smtClean="0"/>
                        <a:t> Attempt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228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Stages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There are clearly two “types” of 2</a:t>
            </a:r>
            <a:r>
              <a:rPr lang="en-GB" baseline="30000" dirty="0" smtClean="0"/>
              <a:t>nd</a:t>
            </a:r>
            <a:r>
              <a:rPr lang="en-GB" dirty="0" smtClean="0"/>
              <a:t> stage</a:t>
            </a:r>
          </a:p>
          <a:p>
            <a:r>
              <a:rPr lang="en-GB" dirty="0" smtClean="0"/>
              <a:t>We started off by selecting 06 – 1 and 06 – 2</a:t>
            </a:r>
          </a:p>
          <a:p>
            <a:pPr lvl="1"/>
            <a:r>
              <a:rPr lang="en-GB" dirty="0" smtClean="0"/>
              <a:t>Young Im should explain this</a:t>
            </a:r>
          </a:p>
          <a:p>
            <a:r>
              <a:rPr lang="en-GB" dirty="0" smtClean="0"/>
              <a:t>We then proceeded to try and test the resolution with this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971784"/>
              </p:ext>
            </p:extLst>
          </p:nvPr>
        </p:nvGraphicFramePr>
        <p:xfrm>
          <a:off x="1453959" y="980728"/>
          <a:ext cx="641531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637"/>
                <a:gridCol w="882105"/>
                <a:gridCol w="801915"/>
                <a:gridCol w="801915"/>
                <a:gridCol w="801915"/>
                <a:gridCol w="801915"/>
                <a:gridCol w="8019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dirty="0" smtClean="0"/>
                        <a:t> Stage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07-3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07-1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07-2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06-2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07-4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06-1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dirty="0" smtClean="0"/>
                        <a:t> Attempt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-0.779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-0.842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-0.229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dirty="0" smtClean="0"/>
                        <a:t> Attempt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122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9</a:t>
            </a:fld>
            <a:r>
              <a:rPr lang="en-GB" sz="1400" dirty="0" smtClean="0">
                <a:latin typeface="Calibri" pitchFamily="34" charset="0"/>
              </a:rPr>
              <a:t>/13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11 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/>
              <a:t>Calibration Constants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We undertook a series of measurements to try and test the </a:t>
            </a:r>
            <a:r>
              <a:rPr lang="en-GB" dirty="0" smtClean="0"/>
              <a:t>resolutions</a:t>
            </a:r>
          </a:p>
          <a:p>
            <a:r>
              <a:rPr lang="en-GB" dirty="0" smtClean="0"/>
              <a:t>First calibrated at </a:t>
            </a:r>
            <a:r>
              <a:rPr lang="en-GB" dirty="0" err="1" smtClean="0"/>
              <a:t>atten</a:t>
            </a:r>
            <a:r>
              <a:rPr lang="en-GB" dirty="0" smtClean="0"/>
              <a:t>. of 30, 20, 10 and 0 dB</a:t>
            </a:r>
          </a:p>
          <a:p>
            <a:r>
              <a:rPr lang="en-GB" dirty="0" smtClean="0"/>
              <a:t>Then took a jitter run at each of these settings</a:t>
            </a:r>
          </a:p>
          <a:p>
            <a:r>
              <a:rPr lang="en-GB" dirty="0" smtClean="0"/>
              <a:t>Found that the jitter was still considerably higher in Honda than Epics</a:t>
            </a:r>
          </a:p>
          <a:p>
            <a:r>
              <a:rPr lang="en-GB" dirty="0" smtClean="0"/>
              <a:t>I have checked my answers against Young Im</a:t>
            </a:r>
          </a:p>
          <a:p>
            <a:pPr lvl="1"/>
            <a:r>
              <a:rPr lang="en-GB" dirty="0" smtClean="0"/>
              <a:t>We get similar (at the 20pc level) calibration </a:t>
            </a:r>
            <a:r>
              <a:rPr lang="en-GB" dirty="0" err="1" smtClean="0"/>
              <a:t>consts</a:t>
            </a:r>
            <a:r>
              <a:rPr lang="en-GB" dirty="0" smtClean="0"/>
              <a:t>.</a:t>
            </a: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0727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737</Words>
  <Application>Microsoft Office PowerPoint</Application>
  <PresentationFormat>On-screen Show (4:3)</PresentationFormat>
  <Paragraphs>256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Review of ATF Shift - 100413</vt:lpstr>
      <vt:lpstr>Introduction</vt:lpstr>
      <vt:lpstr>A Quick Upstream Notes</vt:lpstr>
      <vt:lpstr>Reference Cavity</vt:lpstr>
      <vt:lpstr>Ref Cav Levels</vt:lpstr>
      <vt:lpstr>Ref Cavity</vt:lpstr>
      <vt:lpstr>2nd Stages</vt:lpstr>
      <vt:lpstr>2nd Stages</vt:lpstr>
      <vt:lpstr>Calibration Constants</vt:lpstr>
      <vt:lpstr>Calibration Constants</vt:lpstr>
      <vt:lpstr>Resolution Tests</vt:lpstr>
      <vt:lpstr>Jitter Run</vt:lpstr>
      <vt:lpstr>Resolution Tests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102</cp:revision>
  <dcterms:created xsi:type="dcterms:W3CDTF">2011-03-24T11:41:11Z</dcterms:created>
  <dcterms:modified xsi:type="dcterms:W3CDTF">2013-04-11T07:51:37Z</dcterms:modified>
</cp:coreProperties>
</file>