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TI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</p:sldMasterIdLst>
  <p:notesMasterIdLst>
    <p:notesMasterId r:id="rId26"/>
  </p:notesMasterIdLst>
  <p:sldIdLst>
    <p:sldId id="263" r:id="rId4"/>
    <p:sldId id="310" r:id="rId5"/>
    <p:sldId id="414" r:id="rId6"/>
    <p:sldId id="416" r:id="rId7"/>
    <p:sldId id="422" r:id="rId8"/>
    <p:sldId id="420" r:id="rId9"/>
    <p:sldId id="421" r:id="rId10"/>
    <p:sldId id="345" r:id="rId11"/>
    <p:sldId id="419" r:id="rId12"/>
    <p:sldId id="418" r:id="rId13"/>
    <p:sldId id="417" r:id="rId14"/>
    <p:sldId id="424" r:id="rId15"/>
    <p:sldId id="425" r:id="rId16"/>
    <p:sldId id="412" r:id="rId17"/>
    <p:sldId id="423" r:id="rId18"/>
    <p:sldId id="426" r:id="rId19"/>
    <p:sldId id="427" r:id="rId20"/>
    <p:sldId id="428" r:id="rId21"/>
    <p:sldId id="429" r:id="rId22"/>
    <p:sldId id="430" r:id="rId23"/>
    <p:sldId id="431" r:id="rId24"/>
    <p:sldId id="432" r:id="rId25"/>
  </p:sldIdLst>
  <p:sldSz cx="9144000" cy="6858000" type="screen4x3"/>
  <p:notesSz cx="6662738" cy="9926638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8E00"/>
    <a:srgbClr val="339933"/>
    <a:srgbClr val="9C9E9F"/>
    <a:srgbClr val="FFFFFF"/>
    <a:srgbClr val="00A5EB"/>
    <a:srgbClr val="FFCC00"/>
    <a:srgbClr val="DDDDDD"/>
    <a:srgbClr val="FF00FF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92" autoAdjust="0"/>
    <p:restoredTop sz="99698" autoAdjust="0"/>
  </p:normalViewPr>
  <p:slideViewPr>
    <p:cSldViewPr snapToGrid="0">
      <p:cViewPr varScale="1">
        <p:scale>
          <a:sx n="74" d="100"/>
          <a:sy n="74" d="100"/>
        </p:scale>
        <p:origin x="-1392" y="-84"/>
      </p:cViewPr>
      <p:guideLst>
        <p:guide orient="horz" pos="3872"/>
        <p:guide orient="horz" pos="167"/>
        <p:guide orient="horz" pos="616"/>
        <p:guide orient="horz" pos="2676"/>
        <p:guide orient="horz" pos="1165"/>
        <p:guide pos="5487"/>
        <p:guide pos="1551"/>
        <p:guide pos="4178"/>
        <p:guide pos="2927"/>
        <p:guide pos="2809"/>
        <p:guide pos="267"/>
        <p:guide pos="4303"/>
        <p:guide pos="143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6" d="100"/>
          <a:sy n="76" d="100"/>
        </p:scale>
        <p:origin x="-2130" y="-96"/>
      </p:cViewPr>
      <p:guideLst>
        <p:guide orient="horz" pos="3127"/>
        <p:guide pos="2099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887385" cy="4957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810" tIns="45406" rIns="90810" bIns="45406" numCol="1" anchor="t" anchorCtr="0" compatLnSpc="1">
            <a:prstTxWarp prst="textNoShape">
              <a:avLst/>
            </a:prstTxWarp>
          </a:bodyPr>
          <a:lstStyle>
            <a:lvl1pPr defTabSz="908504" eaLnBrk="1" hangingPunct="1">
              <a:defRPr sz="1100"/>
            </a:lvl1pPr>
          </a:lstStyle>
          <a:p>
            <a:endParaRPr lang="en-GB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3864" y="0"/>
            <a:ext cx="2887385" cy="4957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810" tIns="45406" rIns="90810" bIns="45406" numCol="1" anchor="t" anchorCtr="0" compatLnSpc="1">
            <a:prstTxWarp prst="textNoShape">
              <a:avLst/>
            </a:prstTxWarp>
          </a:bodyPr>
          <a:lstStyle>
            <a:lvl1pPr algn="r" defTabSz="908504" eaLnBrk="1" hangingPunct="1">
              <a:defRPr sz="1100"/>
            </a:lvl1pPr>
          </a:lstStyle>
          <a:p>
            <a:endParaRPr lang="en-GB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0900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5977" y="4713113"/>
            <a:ext cx="5330786" cy="4468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810" tIns="45406" rIns="90810" bIns="454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Textmasterformate durch Klicken bearbeiten</a:t>
            </a:r>
          </a:p>
          <a:p>
            <a:pPr lvl="1"/>
            <a:r>
              <a:rPr lang="en-GB" smtClean="0"/>
              <a:t>Zweite Ebene</a:t>
            </a:r>
          </a:p>
          <a:p>
            <a:pPr lvl="2"/>
            <a:r>
              <a:rPr lang="en-GB" smtClean="0"/>
              <a:t>Dritte Ebene</a:t>
            </a:r>
          </a:p>
          <a:p>
            <a:pPr lvl="3"/>
            <a:r>
              <a:rPr lang="en-GB" smtClean="0"/>
              <a:t>Vierte Ebene</a:t>
            </a:r>
          </a:p>
          <a:p>
            <a:pPr lvl="4"/>
            <a:r>
              <a:rPr lang="en-GB" smtClean="0"/>
              <a:t>Fünfte Ebene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29305"/>
            <a:ext cx="2887385" cy="4957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810" tIns="45406" rIns="90810" bIns="45406" numCol="1" anchor="b" anchorCtr="0" compatLnSpc="1">
            <a:prstTxWarp prst="textNoShape">
              <a:avLst/>
            </a:prstTxWarp>
          </a:bodyPr>
          <a:lstStyle>
            <a:lvl1pPr defTabSz="908504" eaLnBrk="1" hangingPunct="1">
              <a:defRPr sz="1100"/>
            </a:lvl1pPr>
          </a:lstStyle>
          <a:p>
            <a:endParaRPr lang="en-GB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3864" y="9429305"/>
            <a:ext cx="2887385" cy="4957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810" tIns="45406" rIns="90810" bIns="45406" numCol="1" anchor="b" anchorCtr="0" compatLnSpc="1">
            <a:prstTxWarp prst="textNoShape">
              <a:avLst/>
            </a:prstTxWarp>
          </a:bodyPr>
          <a:lstStyle>
            <a:lvl1pPr algn="r" defTabSz="908504" eaLnBrk="1" hangingPunct="1">
              <a:defRPr sz="1100"/>
            </a:lvl1pPr>
          </a:lstStyle>
          <a:p>
            <a:fld id="{D8EBE65A-8526-4772-BA43-F03AB7F4BCEA}" type="slidenum">
              <a:rPr lang="en-GB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491705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434" name="Rectangle 2"/>
          <p:cNvSpPr>
            <a:spLocks noChangeArrowheads="1"/>
          </p:cNvSpPr>
          <p:nvPr/>
        </p:nvSpPr>
        <p:spPr bwMode="auto">
          <a:xfrm>
            <a:off x="0" y="0"/>
            <a:ext cx="9144000" cy="1254125"/>
          </a:xfrm>
          <a:prstGeom prst="rect">
            <a:avLst/>
          </a:prstGeom>
          <a:solidFill>
            <a:srgbClr val="0078D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sz="1600">
              <a:solidFill>
                <a:srgbClr val="005AAA"/>
              </a:solidFill>
            </a:endParaRPr>
          </a:p>
        </p:txBody>
      </p:sp>
      <p:sp>
        <p:nvSpPr>
          <p:cNvPr id="40243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2100" y="1363663"/>
            <a:ext cx="8520113" cy="485775"/>
          </a:xfrm>
        </p:spPr>
        <p:txBody>
          <a:bodyPr/>
          <a:lstStyle>
            <a:lvl1pPr marL="0" indent="0">
              <a:buFont typeface="Arial Black" pitchFamily="34" charset="0"/>
              <a:buNone/>
              <a:defRPr b="1">
                <a:solidFill>
                  <a:srgbClr val="F28E00"/>
                </a:solidFill>
              </a:defRPr>
            </a:lvl1pPr>
          </a:lstStyle>
          <a:p>
            <a:pPr lvl="0"/>
            <a:r>
              <a:rPr lang="en-GB" noProof="0" smtClean="0"/>
              <a:t>Untertitel durch Klicken bearbeiten</a:t>
            </a:r>
          </a:p>
        </p:txBody>
      </p:sp>
      <p:sp>
        <p:nvSpPr>
          <p:cNvPr id="402436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282575" y="0"/>
            <a:ext cx="8520113" cy="1266825"/>
          </a:xfrm>
        </p:spPr>
        <p:txBody>
          <a:bodyPr anchor="b"/>
          <a:lstStyle>
            <a:lvl1pPr>
              <a:lnSpc>
                <a:spcPct val="80000"/>
              </a:lnSpc>
              <a:defRPr sz="4000"/>
            </a:lvl1pPr>
          </a:lstStyle>
          <a:p>
            <a:pPr lvl="0"/>
            <a:r>
              <a:rPr lang="en-GB" noProof="0" smtClean="0"/>
              <a:t>TITELMASTER</a:t>
            </a:r>
            <a:br>
              <a:rPr lang="en-GB" noProof="0" smtClean="0"/>
            </a:br>
            <a:r>
              <a:rPr lang="en-GB" noProof="0" smtClean="0"/>
              <a:t>FORMAT </a:t>
            </a:r>
          </a:p>
        </p:txBody>
      </p:sp>
      <p:pic>
        <p:nvPicPr>
          <p:cNvPr id="402441" name="Picture 9" descr="DESY-Logo-cyan-RGB_ger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554" t="-4523" r="-13409"/>
          <a:stretch>
            <a:fillRect/>
          </a:stretch>
        </p:blipFill>
        <p:spPr bwMode="auto">
          <a:xfrm>
            <a:off x="7794625" y="5684838"/>
            <a:ext cx="1149350" cy="1027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2442" name="Picture 10" descr="Helmholtz-Logo_schwarz_70_t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775" y="5959475"/>
            <a:ext cx="1647825" cy="587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2448" name="Text Box 16"/>
          <p:cNvSpPr txBox="1">
            <a:spLocks noChangeArrowheads="1"/>
          </p:cNvSpPr>
          <p:nvPr userDrawn="1"/>
        </p:nvSpPr>
        <p:spPr bwMode="auto">
          <a:xfrm>
            <a:off x="2003425" y="2481263"/>
            <a:ext cx="28559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98205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80200" y="103188"/>
            <a:ext cx="2132013" cy="566737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82575" y="103188"/>
            <a:ext cx="6245225" cy="566737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41452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4BDBE-704E-4AA8-B47A-EF846AE40D5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4A980-95D6-4A52-AA9E-5E533715820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19583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4BDBE-704E-4AA8-B47A-EF846AE40D5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4A980-95D6-4A52-AA9E-5E533715820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27736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4BDBE-704E-4AA8-B47A-EF846AE40D5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4A980-95D6-4A52-AA9E-5E533715820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02449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4BDBE-704E-4AA8-B47A-EF846AE40D5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4A980-95D6-4A52-AA9E-5E533715820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11584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4BDBE-704E-4AA8-B47A-EF846AE40D5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4A980-95D6-4A52-AA9E-5E533715820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72172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4BDBE-704E-4AA8-B47A-EF846AE40D5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4A980-95D6-4A52-AA9E-5E533715820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9809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4BDBE-704E-4AA8-B47A-EF846AE40D5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4A980-95D6-4A52-AA9E-5E533715820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359752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4BDBE-704E-4AA8-B47A-EF846AE40D5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4A980-95D6-4A52-AA9E-5E533715820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261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5826032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4BDBE-704E-4AA8-B47A-EF846AE40D5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4A980-95D6-4A52-AA9E-5E533715820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118046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4BDBE-704E-4AA8-B47A-EF846AE40D5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4A980-95D6-4A52-AA9E-5E533715820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42552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4BDBE-704E-4AA8-B47A-EF846AE40D57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9/9/2013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4A980-95D6-4A52-AA9E-5E533715820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636230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434" name="Rectangle 2"/>
          <p:cNvSpPr>
            <a:spLocks noChangeArrowheads="1"/>
          </p:cNvSpPr>
          <p:nvPr/>
        </p:nvSpPr>
        <p:spPr bwMode="auto">
          <a:xfrm>
            <a:off x="0" y="0"/>
            <a:ext cx="9144000" cy="1254125"/>
          </a:xfrm>
          <a:prstGeom prst="rect">
            <a:avLst/>
          </a:prstGeom>
          <a:solidFill>
            <a:srgbClr val="0078D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sz="1600">
              <a:solidFill>
                <a:srgbClr val="005AAA"/>
              </a:solidFill>
            </a:endParaRPr>
          </a:p>
        </p:txBody>
      </p:sp>
      <p:sp>
        <p:nvSpPr>
          <p:cNvPr id="40243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2100" y="1363663"/>
            <a:ext cx="8520113" cy="485775"/>
          </a:xfrm>
        </p:spPr>
        <p:txBody>
          <a:bodyPr/>
          <a:lstStyle>
            <a:lvl1pPr marL="0" indent="0">
              <a:buFont typeface="Arial Black" pitchFamily="34" charset="0"/>
              <a:buNone/>
              <a:defRPr b="1">
                <a:solidFill>
                  <a:srgbClr val="F28E00"/>
                </a:solidFill>
              </a:defRPr>
            </a:lvl1pPr>
          </a:lstStyle>
          <a:p>
            <a:pPr lvl="0"/>
            <a:r>
              <a:rPr lang="en-GB" noProof="0" smtClean="0"/>
              <a:t>Untertitel durch Klicken bearbeiten</a:t>
            </a:r>
          </a:p>
        </p:txBody>
      </p:sp>
      <p:sp>
        <p:nvSpPr>
          <p:cNvPr id="402436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282575" y="0"/>
            <a:ext cx="8520113" cy="1266825"/>
          </a:xfrm>
        </p:spPr>
        <p:txBody>
          <a:bodyPr anchor="b"/>
          <a:lstStyle>
            <a:lvl1pPr>
              <a:lnSpc>
                <a:spcPct val="80000"/>
              </a:lnSpc>
              <a:defRPr sz="4000"/>
            </a:lvl1pPr>
          </a:lstStyle>
          <a:p>
            <a:pPr lvl="0"/>
            <a:r>
              <a:rPr lang="en-GB" noProof="0" smtClean="0"/>
              <a:t>TITELMASTER</a:t>
            </a:r>
            <a:br>
              <a:rPr lang="en-GB" noProof="0" smtClean="0"/>
            </a:br>
            <a:r>
              <a:rPr lang="en-GB" noProof="0" smtClean="0"/>
              <a:t>FORMAT </a:t>
            </a:r>
          </a:p>
        </p:txBody>
      </p:sp>
      <p:pic>
        <p:nvPicPr>
          <p:cNvPr id="402441" name="Picture 9" descr="DESY-Logo-cyan-RGB_ger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554" t="-4523" r="-13409"/>
          <a:stretch>
            <a:fillRect/>
          </a:stretch>
        </p:blipFill>
        <p:spPr bwMode="auto">
          <a:xfrm>
            <a:off x="7794625" y="5684838"/>
            <a:ext cx="1149350" cy="1027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2442" name="Picture 10" descr="Helmholtz-Logo_schwarz_70_t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775" y="5959475"/>
            <a:ext cx="1647825" cy="587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2448" name="Text Box 16"/>
          <p:cNvSpPr txBox="1">
            <a:spLocks noChangeArrowheads="1"/>
          </p:cNvSpPr>
          <p:nvPr userDrawn="1"/>
        </p:nvSpPr>
        <p:spPr bwMode="auto">
          <a:xfrm>
            <a:off x="2003425" y="2481263"/>
            <a:ext cx="28559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6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09656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494525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98014261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82575" y="977900"/>
            <a:ext cx="4183063" cy="4792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18038" y="977900"/>
            <a:ext cx="4184650" cy="4792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801949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2832967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535919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283653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99052479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35337032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41406749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5868207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80200" y="103188"/>
            <a:ext cx="2132013" cy="566737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82575" y="103188"/>
            <a:ext cx="6245225" cy="566737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709077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82575" y="977900"/>
            <a:ext cx="4183063" cy="4792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18038" y="977900"/>
            <a:ext cx="4184650" cy="4792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801386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102381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90894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46509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1613178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804112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410" name="Rectangle 2"/>
          <p:cNvSpPr>
            <a:spLocks noChangeArrowheads="1"/>
          </p:cNvSpPr>
          <p:nvPr/>
        </p:nvSpPr>
        <p:spPr bwMode="auto">
          <a:xfrm>
            <a:off x="0" y="0"/>
            <a:ext cx="9144000" cy="744538"/>
          </a:xfrm>
          <a:prstGeom prst="rect">
            <a:avLst/>
          </a:prstGeom>
          <a:solidFill>
            <a:srgbClr val="0078D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4014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2575" y="977900"/>
            <a:ext cx="8520113" cy="4792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err="1" smtClean="0"/>
              <a:t>Textmasterformate</a:t>
            </a:r>
            <a:r>
              <a:rPr lang="en-GB" dirty="0" smtClean="0"/>
              <a:t> </a:t>
            </a:r>
            <a:r>
              <a:rPr lang="en-GB" dirty="0" err="1" smtClean="0"/>
              <a:t>durch</a:t>
            </a:r>
            <a:r>
              <a:rPr lang="en-GB" dirty="0" smtClean="0"/>
              <a:t> </a:t>
            </a:r>
            <a:r>
              <a:rPr lang="en-GB" dirty="0" err="1" smtClean="0"/>
              <a:t>Klicken</a:t>
            </a:r>
            <a:r>
              <a:rPr lang="en-GB" dirty="0" smtClean="0"/>
              <a:t> </a:t>
            </a:r>
            <a:r>
              <a:rPr lang="en-GB" dirty="0" err="1" smtClean="0"/>
              <a:t>bearbeiten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</p:txBody>
      </p:sp>
      <p:sp>
        <p:nvSpPr>
          <p:cNvPr id="40141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292100" y="103188"/>
            <a:ext cx="8520113" cy="544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Titelmasterformat durch Klicken bearbeiten</a:t>
            </a:r>
          </a:p>
        </p:txBody>
      </p:sp>
      <p:sp>
        <p:nvSpPr>
          <p:cNvPr id="401413" name="Rectangle 5"/>
          <p:cNvSpPr>
            <a:spLocks noChangeArrowheads="1"/>
          </p:cNvSpPr>
          <p:nvPr/>
        </p:nvSpPr>
        <p:spPr bwMode="auto">
          <a:xfrm>
            <a:off x="282575" y="6280150"/>
            <a:ext cx="7593013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Ins="0" anchor="ctr"/>
          <a:lstStyle/>
          <a:p>
            <a:pPr algn="r" eaLnBrk="1" hangingPunct="1"/>
            <a:r>
              <a:rPr lang="en-GB" sz="1100" b="1" dirty="0" smtClean="0">
                <a:solidFill>
                  <a:schemeClr val="bg2"/>
                </a:solidFill>
              </a:rPr>
              <a:t>Mathias </a:t>
            </a:r>
            <a:r>
              <a:rPr lang="en-GB" sz="1100" b="1" dirty="0" err="1" smtClean="0">
                <a:solidFill>
                  <a:schemeClr val="bg2"/>
                </a:solidFill>
              </a:rPr>
              <a:t>Reinecke</a:t>
            </a:r>
            <a:r>
              <a:rPr lang="en-GB" sz="1100" b="1" dirty="0" smtClean="0">
                <a:solidFill>
                  <a:schemeClr val="bg2"/>
                </a:solidFill>
              </a:rPr>
              <a:t>  </a:t>
            </a:r>
            <a:r>
              <a:rPr lang="en-GB" sz="1100" dirty="0" smtClean="0">
                <a:solidFill>
                  <a:schemeClr val="bg2"/>
                </a:solidFill>
              </a:rPr>
              <a:t>|  CALICE</a:t>
            </a:r>
            <a:r>
              <a:rPr lang="en-GB" sz="1100" baseline="0" dirty="0" smtClean="0">
                <a:solidFill>
                  <a:schemeClr val="bg2"/>
                </a:solidFill>
              </a:rPr>
              <a:t> </a:t>
            </a:r>
            <a:r>
              <a:rPr lang="en-GB" sz="1100" dirty="0" smtClean="0">
                <a:solidFill>
                  <a:schemeClr val="bg2"/>
                </a:solidFill>
              </a:rPr>
              <a:t>meeting  </a:t>
            </a:r>
            <a:r>
              <a:rPr lang="en-GB" sz="1100" dirty="0">
                <a:solidFill>
                  <a:schemeClr val="bg2"/>
                </a:solidFill>
              </a:rPr>
              <a:t>|  </a:t>
            </a:r>
            <a:r>
              <a:rPr lang="en-GB" sz="1100" dirty="0" smtClean="0">
                <a:solidFill>
                  <a:schemeClr val="bg2"/>
                </a:solidFill>
              </a:rPr>
              <a:t>Sept.</a:t>
            </a:r>
            <a:r>
              <a:rPr lang="en-GB" sz="1100" baseline="0" dirty="0" smtClean="0">
                <a:solidFill>
                  <a:schemeClr val="bg2"/>
                </a:solidFill>
              </a:rPr>
              <a:t> 10th</a:t>
            </a:r>
            <a:r>
              <a:rPr lang="en-GB" sz="1100" dirty="0" smtClean="0">
                <a:solidFill>
                  <a:schemeClr val="bg2"/>
                </a:solidFill>
              </a:rPr>
              <a:t>, 2013  </a:t>
            </a:r>
            <a:r>
              <a:rPr lang="en-GB" sz="1100" dirty="0">
                <a:solidFill>
                  <a:schemeClr val="bg2"/>
                </a:solidFill>
              </a:rPr>
              <a:t>|  </a:t>
            </a:r>
            <a:r>
              <a:rPr lang="en-GB" sz="1100" b="1" dirty="0">
                <a:solidFill>
                  <a:schemeClr val="bg2"/>
                </a:solidFill>
              </a:rPr>
              <a:t>Page </a:t>
            </a:r>
            <a:fld id="{A347C56A-4A5D-4DE7-A8DA-2D9F1F0D7730}" type="slidenum">
              <a:rPr lang="en-GB" sz="1100" b="1">
                <a:solidFill>
                  <a:schemeClr val="bg2"/>
                </a:solidFill>
              </a:rPr>
              <a:pPr algn="r" eaLnBrk="1" hangingPunct="1"/>
              <a:t>‹Nr.›</a:t>
            </a:fld>
            <a:endParaRPr lang="en-GB" sz="1100" b="1" dirty="0">
              <a:solidFill>
                <a:schemeClr val="bg2"/>
              </a:solidFill>
            </a:endParaRPr>
          </a:p>
        </p:txBody>
      </p:sp>
      <p:pic>
        <p:nvPicPr>
          <p:cNvPr id="401418" name="Picture 10" descr="DESY-Logo-cyan-RGB_ger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424" t="-7854" r="-18587" b="-12566"/>
          <a:stretch>
            <a:fillRect/>
          </a:stretch>
        </p:blipFill>
        <p:spPr bwMode="auto">
          <a:xfrm>
            <a:off x="8035925" y="6099175"/>
            <a:ext cx="776288" cy="730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9pPr>
    </p:titleStyle>
    <p:bodyStyle>
      <a:lvl1pPr marL="265113" indent="-265113" algn="l" rtl="0" fontAlgn="base">
        <a:spcBef>
          <a:spcPct val="0"/>
        </a:spcBef>
        <a:spcAft>
          <a:spcPct val="50000"/>
        </a:spcAft>
        <a:buClr>
          <a:srgbClr val="F28E00"/>
        </a:buClr>
        <a:buFont typeface="Arial Black" pitchFamily="34" charset="0"/>
        <a:buChar char="&gt;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628650" indent="-184150" algn="l" rtl="0" fontAlgn="base">
        <a:spcBef>
          <a:spcPct val="0"/>
        </a:spcBef>
        <a:spcAft>
          <a:spcPct val="5000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2pPr>
      <a:lvl3pPr marL="1236663" indent="-228600" algn="l" rtl="0" fontAlgn="base">
        <a:spcBef>
          <a:spcPct val="0"/>
        </a:spcBef>
        <a:spcAft>
          <a:spcPct val="0"/>
        </a:spcAft>
        <a:buClr>
          <a:srgbClr val="FF9900"/>
        </a:buClr>
        <a:buFont typeface="Arial Black" pitchFamily="34" charset="0"/>
        <a:defRPr sz="1200">
          <a:solidFill>
            <a:schemeClr val="tx1"/>
          </a:solidFill>
          <a:latin typeface="+mn-lt"/>
        </a:defRPr>
      </a:lvl3pPr>
      <a:lvl4pPr marL="1644650" indent="-228600" algn="l" rtl="0" fontAlgn="base">
        <a:spcBef>
          <a:spcPct val="0"/>
        </a:spcBef>
        <a:spcAft>
          <a:spcPct val="0"/>
        </a:spcAft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354BDBE-704E-4AA8-B47A-EF846AE40D57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9/9/2013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4814A980-95D6-4A52-AA9E-5E533715820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‹Nr.›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66731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410" name="Rectangle 2"/>
          <p:cNvSpPr>
            <a:spLocks noChangeArrowheads="1"/>
          </p:cNvSpPr>
          <p:nvPr/>
        </p:nvSpPr>
        <p:spPr bwMode="auto">
          <a:xfrm>
            <a:off x="0" y="0"/>
            <a:ext cx="9144000" cy="744538"/>
          </a:xfrm>
          <a:prstGeom prst="rect">
            <a:avLst/>
          </a:prstGeom>
          <a:solidFill>
            <a:srgbClr val="0078D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4014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2575" y="977900"/>
            <a:ext cx="8520113" cy="4792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err="1" smtClean="0"/>
              <a:t>Textmasterformate</a:t>
            </a:r>
            <a:r>
              <a:rPr lang="en-GB" dirty="0" smtClean="0"/>
              <a:t> </a:t>
            </a:r>
            <a:r>
              <a:rPr lang="en-GB" dirty="0" err="1" smtClean="0"/>
              <a:t>durch</a:t>
            </a:r>
            <a:r>
              <a:rPr lang="en-GB" dirty="0" smtClean="0"/>
              <a:t> </a:t>
            </a:r>
            <a:r>
              <a:rPr lang="en-GB" dirty="0" err="1" smtClean="0"/>
              <a:t>Klicken</a:t>
            </a:r>
            <a:r>
              <a:rPr lang="en-GB" dirty="0" smtClean="0"/>
              <a:t> </a:t>
            </a:r>
            <a:r>
              <a:rPr lang="en-GB" dirty="0" err="1" smtClean="0"/>
              <a:t>bearbeiten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</p:txBody>
      </p:sp>
      <p:sp>
        <p:nvSpPr>
          <p:cNvPr id="40141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292100" y="103188"/>
            <a:ext cx="8520113" cy="544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Titelmasterformat durch Klicken bearbeiten</a:t>
            </a:r>
          </a:p>
        </p:txBody>
      </p:sp>
      <p:sp>
        <p:nvSpPr>
          <p:cNvPr id="401413" name="Rectangle 5"/>
          <p:cNvSpPr>
            <a:spLocks noChangeArrowheads="1"/>
          </p:cNvSpPr>
          <p:nvPr/>
        </p:nvSpPr>
        <p:spPr bwMode="auto">
          <a:xfrm>
            <a:off x="282575" y="6280150"/>
            <a:ext cx="7593013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Ins="0" anchor="ctr"/>
          <a:lstStyle/>
          <a:p>
            <a:pPr algn="r" eaLnBrk="1" hangingPunct="1"/>
            <a:r>
              <a:rPr lang="en-GB" sz="1100" b="1" dirty="0" smtClean="0">
                <a:solidFill>
                  <a:srgbClr val="808080"/>
                </a:solidFill>
              </a:rPr>
              <a:t>Mathias </a:t>
            </a:r>
            <a:r>
              <a:rPr lang="en-GB" sz="1100" b="1" dirty="0" err="1" smtClean="0">
                <a:solidFill>
                  <a:srgbClr val="808080"/>
                </a:solidFill>
              </a:rPr>
              <a:t>Reinecke</a:t>
            </a:r>
            <a:r>
              <a:rPr lang="en-GB" sz="1100" b="1" dirty="0" smtClean="0">
                <a:solidFill>
                  <a:srgbClr val="808080"/>
                </a:solidFill>
              </a:rPr>
              <a:t>  </a:t>
            </a:r>
            <a:r>
              <a:rPr lang="en-GB" sz="1100" dirty="0" smtClean="0">
                <a:solidFill>
                  <a:srgbClr val="808080"/>
                </a:solidFill>
              </a:rPr>
              <a:t>|  CALICE meeting  </a:t>
            </a:r>
            <a:r>
              <a:rPr lang="en-GB" sz="1100" dirty="0">
                <a:solidFill>
                  <a:srgbClr val="808080"/>
                </a:solidFill>
              </a:rPr>
              <a:t>|  </a:t>
            </a:r>
            <a:r>
              <a:rPr lang="en-GB" sz="1100" dirty="0" smtClean="0">
                <a:solidFill>
                  <a:srgbClr val="808080"/>
                </a:solidFill>
              </a:rPr>
              <a:t>Sept. 10th, 2013  </a:t>
            </a:r>
            <a:r>
              <a:rPr lang="en-GB" sz="1100" dirty="0">
                <a:solidFill>
                  <a:srgbClr val="808080"/>
                </a:solidFill>
              </a:rPr>
              <a:t>|  </a:t>
            </a:r>
            <a:r>
              <a:rPr lang="en-GB" sz="1100" b="1" dirty="0">
                <a:solidFill>
                  <a:srgbClr val="808080"/>
                </a:solidFill>
              </a:rPr>
              <a:t>Page </a:t>
            </a:r>
            <a:fld id="{A347C56A-4A5D-4DE7-A8DA-2D9F1F0D7730}" type="slidenum">
              <a:rPr lang="en-GB" sz="1100" b="1">
                <a:solidFill>
                  <a:srgbClr val="808080"/>
                </a:solidFill>
              </a:rPr>
              <a:pPr algn="r" eaLnBrk="1" hangingPunct="1"/>
              <a:t>‹Nr.›</a:t>
            </a:fld>
            <a:endParaRPr lang="en-GB" sz="1100" b="1" dirty="0">
              <a:solidFill>
                <a:srgbClr val="808080"/>
              </a:solidFill>
            </a:endParaRPr>
          </a:p>
        </p:txBody>
      </p:sp>
      <p:pic>
        <p:nvPicPr>
          <p:cNvPr id="401418" name="Picture 10" descr="DESY-Logo-cyan-RGB_ger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424" t="-7854" r="-18587" b="-12566"/>
          <a:stretch>
            <a:fillRect/>
          </a:stretch>
        </p:blipFill>
        <p:spPr bwMode="auto">
          <a:xfrm>
            <a:off x="8035925" y="6099175"/>
            <a:ext cx="776288" cy="730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6297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9pPr>
    </p:titleStyle>
    <p:bodyStyle>
      <a:lvl1pPr marL="265113" indent="-265113" algn="l" rtl="0" fontAlgn="base">
        <a:spcBef>
          <a:spcPct val="0"/>
        </a:spcBef>
        <a:spcAft>
          <a:spcPct val="50000"/>
        </a:spcAft>
        <a:buClr>
          <a:srgbClr val="F28E00"/>
        </a:buClr>
        <a:buFont typeface="Arial Black" pitchFamily="34" charset="0"/>
        <a:buChar char="&gt;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628650" indent="-184150" algn="l" rtl="0" fontAlgn="base">
        <a:spcBef>
          <a:spcPct val="0"/>
        </a:spcBef>
        <a:spcAft>
          <a:spcPct val="5000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2pPr>
      <a:lvl3pPr marL="1236663" indent="-228600" algn="l" rtl="0" fontAlgn="base">
        <a:spcBef>
          <a:spcPct val="0"/>
        </a:spcBef>
        <a:spcAft>
          <a:spcPct val="0"/>
        </a:spcAft>
        <a:buClr>
          <a:srgbClr val="FF9900"/>
        </a:buClr>
        <a:buFont typeface="Arial Black" pitchFamily="34" charset="0"/>
        <a:defRPr sz="1200">
          <a:solidFill>
            <a:schemeClr val="tx1"/>
          </a:solidFill>
          <a:latin typeface="+mn-lt"/>
        </a:defRPr>
      </a:lvl3pPr>
      <a:lvl4pPr marL="1644650" indent="-228600" algn="l" rtl="0" fontAlgn="base">
        <a:spcBef>
          <a:spcPct val="0"/>
        </a:spcBef>
        <a:spcAft>
          <a:spcPct val="0"/>
        </a:spcAft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ilcagenda.linearcollider.org/conferenceDisplay.py?confId=5891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TIF"/><Relationship Id="rId2" Type="http://schemas.openxmlformats.org/officeDocument/2006/relationships/image" Target="../media/image33.T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T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3112" y="5620377"/>
            <a:ext cx="2269924" cy="1052843"/>
          </a:xfrm>
          <a:prstGeom prst="rect">
            <a:avLst/>
          </a:prstGeom>
        </p:spPr>
      </p:pic>
      <p:sp>
        <p:nvSpPr>
          <p:cNvPr id="185373" name="Rectangle 29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AHCAL Electronics</a:t>
            </a:r>
            <a:r>
              <a:rPr lang="en-US" dirty="0" smtClean="0">
                <a:solidFill>
                  <a:schemeClr val="accent2"/>
                </a:solidFill>
              </a:rPr>
              <a:t>.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185374" name="Rectangle 30"/>
          <p:cNvSpPr>
            <a:spLocks noGrp="1" noChangeArrowheads="1"/>
          </p:cNvSpPr>
          <p:nvPr>
            <p:ph type="subTitle" idx="1"/>
          </p:nvPr>
        </p:nvSpPr>
        <p:spPr>
          <a:xfrm>
            <a:off x="282575" y="1363663"/>
            <a:ext cx="8529638" cy="485775"/>
          </a:xfrm>
        </p:spPr>
        <p:txBody>
          <a:bodyPr/>
          <a:lstStyle/>
          <a:p>
            <a:r>
              <a:rPr lang="en-US" dirty="0"/>
              <a:t>Status of </a:t>
            </a:r>
            <a:r>
              <a:rPr lang="en-US" dirty="0" smtClean="0"/>
              <a:t>HBU, EBU and SM_HBU</a:t>
            </a:r>
            <a:endParaRPr lang="en-US" dirty="0"/>
          </a:p>
        </p:txBody>
      </p:sp>
      <p:sp>
        <p:nvSpPr>
          <p:cNvPr id="185379" name="Text Box 35"/>
          <p:cNvSpPr txBox="1">
            <a:spLocks noChangeArrowheads="1"/>
          </p:cNvSpPr>
          <p:nvPr/>
        </p:nvSpPr>
        <p:spPr bwMode="auto">
          <a:xfrm>
            <a:off x="4759325" y="3765550"/>
            <a:ext cx="3981450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de-DE" dirty="0" smtClean="0">
                <a:solidFill>
                  <a:srgbClr val="0078D2"/>
                </a:solidFill>
              </a:rPr>
              <a:t>Mathias Reinecke</a:t>
            </a:r>
            <a:endParaRPr lang="de-DE" dirty="0">
              <a:solidFill>
                <a:srgbClr val="0078D2"/>
              </a:solidFill>
            </a:endParaRPr>
          </a:p>
          <a:p>
            <a:r>
              <a:rPr lang="de-DE" sz="1600" dirty="0" smtClean="0"/>
              <a:t>CALICE </a:t>
            </a:r>
            <a:r>
              <a:rPr lang="de-DE" sz="1600" dirty="0" err="1" smtClean="0"/>
              <a:t>meeting</a:t>
            </a:r>
            <a:r>
              <a:rPr lang="de-DE" sz="1600" dirty="0" smtClean="0"/>
              <a:t> </a:t>
            </a:r>
          </a:p>
          <a:p>
            <a:r>
              <a:rPr lang="de-DE" sz="1800" dirty="0" err="1" smtClean="0"/>
              <a:t>Annecy</a:t>
            </a:r>
            <a:r>
              <a:rPr lang="de-DE" sz="1800" dirty="0" smtClean="0"/>
              <a:t>, Sept. 10th, 2013</a:t>
            </a:r>
            <a:endParaRPr lang="en-GB" sz="1800" dirty="0"/>
          </a:p>
        </p:txBody>
      </p:sp>
      <p:pic>
        <p:nvPicPr>
          <p:cNvPr id="185382" name="Picture 38" descr="calic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1504" y="5905559"/>
            <a:ext cx="1352141" cy="639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Grafik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7909" y="5952014"/>
            <a:ext cx="1421987" cy="5474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Trigger Validation (</a:t>
            </a:r>
            <a:r>
              <a:rPr lang="de-DE" dirty="0" err="1" smtClean="0"/>
              <a:t>Testbeam</a:t>
            </a:r>
            <a:r>
              <a:rPr lang="de-DE" dirty="0" smtClean="0"/>
              <a:t> </a:t>
            </a:r>
            <a:r>
              <a:rPr lang="de-DE" dirty="0" err="1" smtClean="0"/>
              <a:t>mode</a:t>
            </a:r>
            <a:r>
              <a:rPr lang="de-DE" dirty="0" smtClean="0"/>
              <a:t>)</a:t>
            </a:r>
            <a:endParaRPr lang="de-DE" dirty="0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5794930" y="1453117"/>
            <a:ext cx="2915683" cy="1868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eaLnBrk="1" hangingPunct="1"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</a:pPr>
            <a:r>
              <a:rPr lang="en-US" sz="1800" dirty="0" smtClean="0">
                <a:solidFill>
                  <a:srgbClr val="000000"/>
                </a:solidFill>
              </a:rPr>
              <a:t>Only stores events that are validated by an external trigger signal</a:t>
            </a:r>
          </a:p>
          <a:p>
            <a:pPr eaLnBrk="1" hangingPunct="1">
              <a:spcAft>
                <a:spcPct val="50000"/>
              </a:spcAft>
              <a:buClr>
                <a:srgbClr val="F28E00"/>
              </a:buClr>
            </a:pPr>
            <a:endParaRPr lang="en-US" sz="1800" dirty="0" smtClean="0">
              <a:solidFill>
                <a:srgbClr val="000000"/>
              </a:solidFill>
            </a:endParaRPr>
          </a:p>
          <a:p>
            <a:pPr marL="342900" indent="-342900" eaLnBrk="1" hangingPunct="1"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</a:pPr>
            <a:endParaRPr lang="en-US" sz="1800" dirty="0">
              <a:solidFill>
                <a:srgbClr val="339933"/>
              </a:solidFill>
            </a:endParaRP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3268" y="3321547"/>
            <a:ext cx="3533401" cy="1472700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9250" y="4689097"/>
            <a:ext cx="3497419" cy="1457704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5548756" y="3254763"/>
            <a:ext cx="16257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>
                <a:solidFill>
                  <a:srgbClr val="F28E00"/>
                </a:solidFill>
              </a:rPr>
              <a:t>n</a:t>
            </a:r>
            <a:r>
              <a:rPr lang="de-DE" dirty="0" err="1" smtClean="0">
                <a:solidFill>
                  <a:srgbClr val="F28E00"/>
                </a:solidFill>
              </a:rPr>
              <a:t>o</a:t>
            </a:r>
            <a:r>
              <a:rPr lang="de-DE" dirty="0" smtClean="0">
                <a:solidFill>
                  <a:srgbClr val="F28E00"/>
                </a:solidFill>
              </a:rPr>
              <a:t> </a:t>
            </a:r>
            <a:r>
              <a:rPr lang="de-DE" dirty="0" err="1" smtClean="0">
                <a:solidFill>
                  <a:srgbClr val="F28E00"/>
                </a:solidFill>
              </a:rPr>
              <a:t>validation</a:t>
            </a:r>
            <a:endParaRPr lang="de-DE" dirty="0">
              <a:solidFill>
                <a:srgbClr val="F28E00"/>
              </a:solidFill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5548756" y="4594192"/>
            <a:ext cx="17972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srgbClr val="F28E00"/>
                </a:solidFill>
              </a:rPr>
              <a:t>with</a:t>
            </a:r>
            <a:r>
              <a:rPr lang="de-DE" dirty="0" smtClean="0">
                <a:solidFill>
                  <a:srgbClr val="F28E00"/>
                </a:solidFill>
              </a:rPr>
              <a:t> </a:t>
            </a:r>
            <a:r>
              <a:rPr lang="de-DE" dirty="0" err="1" smtClean="0">
                <a:solidFill>
                  <a:srgbClr val="F28E00"/>
                </a:solidFill>
              </a:rPr>
              <a:t>validation</a:t>
            </a:r>
            <a:endParaRPr lang="de-DE" dirty="0">
              <a:solidFill>
                <a:srgbClr val="F28E00"/>
              </a:solidFill>
            </a:endParaRPr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423863" y="3186882"/>
            <a:ext cx="4035425" cy="28146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eaLnBrk="1" hangingPunct="1"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</a:pPr>
            <a:r>
              <a:rPr lang="en-US" sz="1800" b="1" dirty="0" smtClean="0">
                <a:solidFill>
                  <a:srgbClr val="339933"/>
                </a:solidFill>
              </a:rPr>
              <a:t>Validation works fine</a:t>
            </a:r>
            <a:r>
              <a:rPr lang="en-US" sz="1800" dirty="0" smtClean="0">
                <a:solidFill>
                  <a:srgbClr val="000000"/>
                </a:solidFill>
              </a:rPr>
              <a:t>: Histogram only shows MIP events without noise/pedestal contributions.</a:t>
            </a:r>
          </a:p>
          <a:p>
            <a:pPr marL="342900" indent="-342900" eaLnBrk="1" hangingPunct="1"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</a:pPr>
            <a:r>
              <a:rPr lang="en-US" sz="1800" dirty="0" smtClean="0">
                <a:solidFill>
                  <a:srgbClr val="000000"/>
                </a:solidFill>
              </a:rPr>
              <a:t>Problem: Validation does not work for noise hits between </a:t>
            </a:r>
            <a:r>
              <a:rPr lang="en-US" sz="1800" dirty="0" err="1" smtClean="0">
                <a:solidFill>
                  <a:srgbClr val="000000"/>
                </a:solidFill>
              </a:rPr>
              <a:t>no_trig</a:t>
            </a:r>
            <a:r>
              <a:rPr lang="en-US" sz="1800" dirty="0" smtClean="0">
                <a:solidFill>
                  <a:srgbClr val="000000"/>
                </a:solidFill>
              </a:rPr>
              <a:t> and rising CK_5M edge (200-400ns). </a:t>
            </a:r>
            <a:r>
              <a:rPr lang="en-US" sz="1800" b="1" dirty="0" smtClean="0">
                <a:solidFill>
                  <a:srgbClr val="000000"/>
                </a:solidFill>
              </a:rPr>
              <a:t>Triggers in this period should be rejected (=&gt; dead time).</a:t>
            </a:r>
          </a:p>
          <a:p>
            <a:pPr marL="342900" indent="-342900" eaLnBrk="1" hangingPunct="1"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</a:pPr>
            <a:r>
              <a:rPr lang="en-US" sz="1800" dirty="0" smtClean="0">
                <a:solidFill>
                  <a:srgbClr val="000000"/>
                </a:solidFill>
              </a:rPr>
              <a:t>Now: Factor 10 noise reduction. Improve 400ns window size.</a:t>
            </a:r>
          </a:p>
          <a:p>
            <a:pPr marL="342900" indent="-342900" eaLnBrk="1" hangingPunct="1"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</a:pPr>
            <a:endParaRPr lang="en-US" sz="1800" dirty="0">
              <a:solidFill>
                <a:srgbClr val="339933"/>
              </a:solidFill>
            </a:endParaRPr>
          </a:p>
        </p:txBody>
      </p:sp>
      <p:cxnSp>
        <p:nvCxnSpPr>
          <p:cNvPr id="13" name="Gerade Verbindung mit Pfeil 12"/>
          <p:cNvCxnSpPr/>
          <p:nvPr/>
        </p:nvCxnSpPr>
        <p:spPr bwMode="auto">
          <a:xfrm>
            <a:off x="3834809" y="4057897"/>
            <a:ext cx="2098158" cy="67536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28E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" name="Gerade Verbindung mit Pfeil 14"/>
          <p:cNvCxnSpPr/>
          <p:nvPr/>
        </p:nvCxnSpPr>
        <p:spPr bwMode="auto">
          <a:xfrm>
            <a:off x="3834809" y="4057897"/>
            <a:ext cx="2027275" cy="1421415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28E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" name="Textfeld 17"/>
          <p:cNvSpPr txBox="1"/>
          <p:nvPr/>
        </p:nvSpPr>
        <p:spPr>
          <a:xfrm>
            <a:off x="6082424" y="4057897"/>
            <a:ext cx="5501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smtClean="0">
                <a:solidFill>
                  <a:srgbClr val="339933"/>
                </a:solidFill>
              </a:rPr>
              <a:t>MIP</a:t>
            </a:r>
            <a:endParaRPr lang="de-DE" sz="1600" dirty="0">
              <a:solidFill>
                <a:srgbClr val="339933"/>
              </a:solidFill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6088197" y="5417949"/>
            <a:ext cx="5501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smtClean="0">
                <a:solidFill>
                  <a:srgbClr val="339933"/>
                </a:solidFill>
              </a:rPr>
              <a:t>MIP</a:t>
            </a:r>
            <a:endParaRPr lang="de-DE" sz="1600" dirty="0">
              <a:solidFill>
                <a:srgbClr val="339933"/>
              </a:solidFill>
            </a:endParaRPr>
          </a:p>
        </p:txBody>
      </p:sp>
      <p:pic>
        <p:nvPicPr>
          <p:cNvPr id="20" name="Grafik 1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862" y="977900"/>
            <a:ext cx="5184303" cy="2112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7660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root\irlroot\DSC055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3863" y="4038600"/>
            <a:ext cx="3759200" cy="28194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28600" y="228600"/>
            <a:ext cx="36340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FF0000"/>
                </a:solidFill>
                <a:latin typeface="Calibri"/>
              </a:rPr>
              <a:t>Northern Illinois University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28600" y="685800"/>
            <a:ext cx="25961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b="1" dirty="0" smtClean="0">
                <a:solidFill>
                  <a:prstClr val="black"/>
                </a:solidFill>
                <a:latin typeface="Calibri"/>
              </a:rPr>
              <a:t>Integrated Readout Layer</a:t>
            </a:r>
            <a:endParaRPr lang="en-US" sz="18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4800" y="1143000"/>
            <a:ext cx="42672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b="1" dirty="0" smtClean="0">
                <a:solidFill>
                  <a:prstClr val="black"/>
                </a:solidFill>
                <a:latin typeface="Calibri"/>
              </a:rPr>
              <a:t>- Uses HBU2 FE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b="1" dirty="0" smtClean="0">
                <a:solidFill>
                  <a:prstClr val="black"/>
                </a:solidFill>
                <a:latin typeface="Calibri"/>
              </a:rPr>
              <a:t>- Hamamatsu MPPC  mounted on small flex circuits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b="1" dirty="0" smtClean="0">
                <a:solidFill>
                  <a:prstClr val="black"/>
                </a:solidFill>
                <a:latin typeface="Calibri"/>
              </a:rPr>
              <a:t>- </a:t>
            </a:r>
            <a:r>
              <a:rPr lang="en-US" sz="1800" b="1" dirty="0" err="1" smtClean="0">
                <a:solidFill>
                  <a:prstClr val="black"/>
                </a:solidFill>
                <a:latin typeface="Calibri"/>
              </a:rPr>
              <a:t>Scintillator</a:t>
            </a:r>
            <a:r>
              <a:rPr lang="en-US" sz="1800" b="1" dirty="0" smtClean="0">
                <a:solidFill>
                  <a:prstClr val="black"/>
                </a:solidFill>
                <a:latin typeface="Calibri"/>
              </a:rPr>
              <a:t> “</a:t>
            </a:r>
            <a:r>
              <a:rPr lang="en-US" sz="1800" b="1" dirty="0" err="1" smtClean="0">
                <a:solidFill>
                  <a:prstClr val="black"/>
                </a:solidFill>
                <a:latin typeface="Calibri"/>
              </a:rPr>
              <a:t>Megatile</a:t>
            </a:r>
            <a:r>
              <a:rPr lang="en-US" sz="1800" b="1" dirty="0" smtClean="0">
                <a:solidFill>
                  <a:prstClr val="black"/>
                </a:solidFill>
                <a:latin typeface="Calibri"/>
              </a:rPr>
              <a:t>”  with 3 x 3 cm cells optically isolated with white epoxy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b="1" dirty="0" smtClean="0">
                <a:solidFill>
                  <a:prstClr val="black"/>
                </a:solidFill>
                <a:latin typeface="Calibri"/>
              </a:rPr>
              <a:t>- Cells have a concave dimple improve the uniformity of the response and to direct light through hole in board onto MPPC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b="1" dirty="0" smtClean="0">
                <a:solidFill>
                  <a:prstClr val="black"/>
                </a:solidFill>
                <a:latin typeface="Calibri"/>
              </a:rPr>
              <a:t>- Easier to assemble, does not need WLS optical fiber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1028" name="Picture 4" descr="C:\root\irlroot\goodchan4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4768" y="228600"/>
            <a:ext cx="4719232" cy="3200400"/>
          </a:xfrm>
          <a:prstGeom prst="rect">
            <a:avLst/>
          </a:prstGeom>
          <a:noFill/>
        </p:spPr>
      </p:pic>
      <p:pic>
        <p:nvPicPr>
          <p:cNvPr id="1026" name="Picture 2" descr="C:\Users\Kurt\Desktop\IRL\DSC0551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3505200"/>
            <a:ext cx="4470400" cy="3352800"/>
          </a:xfrm>
          <a:prstGeom prst="rect">
            <a:avLst/>
          </a:prstGeom>
          <a:noFill/>
        </p:spPr>
      </p:pic>
      <p:sp>
        <p:nvSpPr>
          <p:cNvPr id="9" name="Textfeld 8"/>
          <p:cNvSpPr txBox="1"/>
          <p:nvPr/>
        </p:nvSpPr>
        <p:spPr>
          <a:xfrm>
            <a:off x="5315548" y="136266"/>
            <a:ext cx="2634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800" i="1" dirty="0" err="1" smtClean="0">
                <a:solidFill>
                  <a:srgbClr val="9C9E9F"/>
                </a:solidFill>
              </a:rPr>
              <a:t>Results</a:t>
            </a:r>
            <a:r>
              <a:rPr lang="de-DE" sz="1800" i="1" dirty="0" smtClean="0">
                <a:solidFill>
                  <a:srgbClr val="9C9E9F"/>
                </a:solidFill>
              </a:rPr>
              <a:t> </a:t>
            </a:r>
            <a:r>
              <a:rPr lang="de-DE" sz="1800" i="1" dirty="0" err="1" smtClean="0">
                <a:solidFill>
                  <a:srgbClr val="9C9E9F"/>
                </a:solidFill>
              </a:rPr>
              <a:t>by</a:t>
            </a:r>
            <a:r>
              <a:rPr lang="de-DE" sz="1800" i="1" dirty="0" smtClean="0">
                <a:solidFill>
                  <a:srgbClr val="9C9E9F"/>
                </a:solidFill>
              </a:rPr>
              <a:t> Kurt Francis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6668066" y="604391"/>
            <a:ext cx="204254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smtClean="0"/>
              <a:t>First </a:t>
            </a:r>
            <a:r>
              <a:rPr lang="de-DE" sz="1600" dirty="0" err="1" smtClean="0"/>
              <a:t>big</a:t>
            </a:r>
            <a:r>
              <a:rPr lang="de-DE" sz="1600" dirty="0" smtClean="0"/>
              <a:t> </a:t>
            </a:r>
          </a:p>
          <a:p>
            <a:r>
              <a:rPr lang="de-DE" sz="1600" dirty="0" err="1"/>
              <a:t>c</a:t>
            </a:r>
            <a:r>
              <a:rPr lang="de-DE" sz="1600" dirty="0" err="1" smtClean="0"/>
              <a:t>ommissioning</a:t>
            </a:r>
            <a:endParaRPr lang="de-DE" sz="1600" dirty="0" smtClean="0"/>
          </a:p>
          <a:p>
            <a:r>
              <a:rPr lang="de-DE" sz="1600" dirty="0" err="1"/>
              <a:t>s</a:t>
            </a:r>
            <a:r>
              <a:rPr lang="de-DE" sz="1600" dirty="0" err="1" smtClean="0"/>
              <a:t>teps</a:t>
            </a:r>
            <a:r>
              <a:rPr lang="de-DE" sz="1600" dirty="0" smtClean="0"/>
              <a:t> </a:t>
            </a:r>
            <a:r>
              <a:rPr lang="de-DE" sz="1600" dirty="0" err="1" smtClean="0"/>
              <a:t>accomplished</a:t>
            </a:r>
            <a:r>
              <a:rPr lang="de-DE" sz="1600" dirty="0" smtClean="0"/>
              <a:t>.</a:t>
            </a:r>
          </a:p>
          <a:p>
            <a:r>
              <a:rPr lang="de-DE" sz="1600" dirty="0" smtClean="0"/>
              <a:t>Great </a:t>
            </a:r>
            <a:r>
              <a:rPr lang="de-DE" sz="1600" dirty="0" err="1" smtClean="0"/>
              <a:t>progress</a:t>
            </a:r>
            <a:r>
              <a:rPr lang="de-DE" sz="1600" dirty="0" smtClean="0"/>
              <a:t>…!!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2815468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EBU </a:t>
            </a:r>
            <a:r>
              <a:rPr lang="de-DE" dirty="0" err="1" smtClean="0"/>
              <a:t>status</a:t>
            </a:r>
            <a:r>
              <a:rPr lang="de-DE" dirty="0" smtClean="0"/>
              <a:t> (</a:t>
            </a:r>
            <a:r>
              <a:rPr lang="de-DE" dirty="0" err="1" smtClean="0"/>
              <a:t>ScECAL</a:t>
            </a:r>
            <a:r>
              <a:rPr lang="de-DE" dirty="0" smtClean="0"/>
              <a:t>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82575" y="977900"/>
            <a:ext cx="8520113" cy="5168900"/>
          </a:xfrm>
        </p:spPr>
        <p:txBody>
          <a:bodyPr/>
          <a:lstStyle/>
          <a:p>
            <a:r>
              <a:rPr lang="de-DE" sz="1800" dirty="0" smtClean="0"/>
              <a:t>EBU-</a:t>
            </a:r>
            <a:r>
              <a:rPr lang="de-DE" sz="1800" dirty="0" err="1" smtClean="0"/>
              <a:t>vertical</a:t>
            </a:r>
            <a:r>
              <a:rPr lang="de-DE" sz="1800" dirty="0" smtClean="0"/>
              <a:t> (</a:t>
            </a:r>
            <a:r>
              <a:rPr lang="de-DE" sz="1800" dirty="0" err="1" smtClean="0"/>
              <a:t>right</a:t>
            </a:r>
            <a:r>
              <a:rPr lang="de-DE" sz="1800" dirty="0" smtClean="0"/>
              <a:t>): 4 </a:t>
            </a:r>
            <a:r>
              <a:rPr lang="de-DE" sz="1800" dirty="0" err="1" smtClean="0"/>
              <a:t>boards</a:t>
            </a:r>
            <a:r>
              <a:rPr lang="de-DE" sz="1800" dirty="0" smtClean="0"/>
              <a:t> </a:t>
            </a:r>
            <a:r>
              <a:rPr lang="de-DE" sz="1800" dirty="0" err="1" smtClean="0"/>
              <a:t>realized</a:t>
            </a:r>
            <a:r>
              <a:rPr lang="de-DE" sz="1800" dirty="0" smtClean="0"/>
              <a:t> </a:t>
            </a:r>
          </a:p>
          <a:p>
            <a:r>
              <a:rPr lang="de-DE" sz="1800" dirty="0" smtClean="0"/>
              <a:t>EBU-horizontal (</a:t>
            </a:r>
            <a:r>
              <a:rPr lang="de-DE" sz="1800" dirty="0" err="1" smtClean="0"/>
              <a:t>left</a:t>
            </a:r>
            <a:r>
              <a:rPr lang="de-DE" sz="1800" dirty="0" smtClean="0"/>
              <a:t>): 4 </a:t>
            </a:r>
            <a:r>
              <a:rPr lang="de-DE" sz="1800" dirty="0" err="1" smtClean="0"/>
              <a:t>boards</a:t>
            </a:r>
            <a:r>
              <a:rPr lang="de-DE" sz="1800" dirty="0" smtClean="0"/>
              <a:t> in </a:t>
            </a:r>
            <a:r>
              <a:rPr lang="de-DE" sz="1800" dirty="0" err="1" smtClean="0"/>
              <a:t>production</a:t>
            </a:r>
            <a:r>
              <a:rPr lang="de-DE" sz="1800" dirty="0" smtClean="0"/>
              <a:t>, </a:t>
            </a:r>
            <a:r>
              <a:rPr lang="de-DE" sz="1800" dirty="0" err="1" smtClean="0"/>
              <a:t>expected</a:t>
            </a:r>
            <a:r>
              <a:rPr lang="de-DE" sz="1800" dirty="0" smtClean="0"/>
              <a:t> </a:t>
            </a:r>
            <a:r>
              <a:rPr lang="de-DE" sz="1800" dirty="0" err="1" smtClean="0"/>
              <a:t>beginning</a:t>
            </a:r>
            <a:r>
              <a:rPr lang="de-DE" sz="1800" dirty="0" smtClean="0"/>
              <a:t> </a:t>
            </a:r>
            <a:r>
              <a:rPr lang="de-DE" sz="1800" dirty="0" err="1" smtClean="0"/>
              <a:t>of</a:t>
            </a:r>
            <a:r>
              <a:rPr lang="de-DE" sz="1800" dirty="0" smtClean="0"/>
              <a:t> </a:t>
            </a:r>
            <a:r>
              <a:rPr lang="de-DE" sz="1800" dirty="0" err="1" smtClean="0"/>
              <a:t>October</a:t>
            </a:r>
            <a:r>
              <a:rPr lang="de-DE" sz="1800" dirty="0" smtClean="0"/>
              <a:t>:</a:t>
            </a:r>
          </a:p>
          <a:p>
            <a:r>
              <a:rPr lang="de-DE" sz="1800" dirty="0" smtClean="0"/>
              <a:t>Final </a:t>
            </a:r>
            <a:r>
              <a:rPr lang="de-DE" sz="1800" dirty="0" err="1" smtClean="0"/>
              <a:t>ScECAL</a:t>
            </a:r>
            <a:r>
              <a:rPr lang="de-DE" sz="1800" dirty="0" smtClean="0"/>
              <a:t> </a:t>
            </a:r>
            <a:r>
              <a:rPr lang="de-DE" sz="1800" dirty="0" err="1" smtClean="0"/>
              <a:t>module</a:t>
            </a:r>
            <a:r>
              <a:rPr lang="de-DE" sz="1800" dirty="0" smtClean="0"/>
              <a:t> </a:t>
            </a:r>
            <a:r>
              <a:rPr lang="de-DE" sz="1800" dirty="0" err="1" smtClean="0"/>
              <a:t>assembly</a:t>
            </a:r>
            <a:r>
              <a:rPr lang="de-DE" sz="1800" dirty="0" smtClean="0"/>
              <a:t> </a:t>
            </a:r>
            <a:r>
              <a:rPr lang="de-DE" sz="1800" dirty="0" err="1" smtClean="0"/>
              <a:t>from</a:t>
            </a:r>
            <a:r>
              <a:rPr lang="de-DE" sz="1800" dirty="0" smtClean="0"/>
              <a:t> </a:t>
            </a:r>
            <a:r>
              <a:rPr lang="de-DE" sz="1800" dirty="0" err="1" smtClean="0"/>
              <a:t>Shinshu</a:t>
            </a:r>
            <a:r>
              <a:rPr lang="de-DE" sz="1800" dirty="0" smtClean="0"/>
              <a:t> </a:t>
            </a:r>
            <a:r>
              <a:rPr lang="de-DE" sz="1800" dirty="0" err="1" smtClean="0"/>
              <a:t>at</a:t>
            </a:r>
            <a:r>
              <a:rPr lang="de-DE" sz="1800" dirty="0" smtClean="0"/>
              <a:t> DESY in </a:t>
            </a:r>
            <a:r>
              <a:rPr lang="de-DE" sz="1800" dirty="0" err="1" smtClean="0"/>
              <a:t>close</a:t>
            </a:r>
            <a:r>
              <a:rPr lang="de-DE" sz="1800" dirty="0" smtClean="0"/>
              <a:t> </a:t>
            </a:r>
            <a:r>
              <a:rPr lang="de-DE" sz="1800" dirty="0" err="1" smtClean="0"/>
              <a:t>coorporation</a:t>
            </a:r>
            <a:r>
              <a:rPr lang="de-DE" sz="1800" dirty="0" smtClean="0"/>
              <a:t>.</a:t>
            </a:r>
          </a:p>
          <a:p>
            <a:endParaRPr lang="de-DE" sz="1800" dirty="0"/>
          </a:p>
          <a:p>
            <a:endParaRPr lang="de-DE" sz="1800" dirty="0" smtClean="0"/>
          </a:p>
          <a:p>
            <a:endParaRPr lang="de-DE" sz="1800" dirty="0"/>
          </a:p>
          <a:p>
            <a:endParaRPr lang="de-DE" sz="1800" dirty="0" smtClean="0"/>
          </a:p>
          <a:p>
            <a:endParaRPr lang="de-DE" sz="1800" dirty="0"/>
          </a:p>
          <a:p>
            <a:endParaRPr lang="de-DE" sz="1800" dirty="0" smtClean="0"/>
          </a:p>
          <a:p>
            <a:endParaRPr lang="de-DE" sz="1800" dirty="0"/>
          </a:p>
          <a:p>
            <a:endParaRPr lang="de-DE" sz="1800" dirty="0" smtClean="0"/>
          </a:p>
          <a:p>
            <a:r>
              <a:rPr lang="de-DE" sz="1800" dirty="0" smtClean="0"/>
              <a:t>EBU-horizontal </a:t>
            </a:r>
            <a:r>
              <a:rPr lang="de-DE" sz="1800" dirty="0" err="1" smtClean="0"/>
              <a:t>requires</a:t>
            </a:r>
            <a:r>
              <a:rPr lang="de-DE" sz="1800" dirty="0" smtClean="0"/>
              <a:t> </a:t>
            </a:r>
            <a:r>
              <a:rPr lang="de-DE" sz="1800" dirty="0" err="1" smtClean="0"/>
              <a:t>long</a:t>
            </a:r>
            <a:r>
              <a:rPr lang="de-DE" sz="1800" dirty="0" smtClean="0"/>
              <a:t> </a:t>
            </a:r>
            <a:r>
              <a:rPr lang="de-DE" sz="1800" dirty="0" err="1" smtClean="0"/>
              <a:t>flexleads</a:t>
            </a:r>
            <a:r>
              <a:rPr lang="de-DE" sz="1800" dirty="0" smtClean="0"/>
              <a:t> </a:t>
            </a:r>
            <a:r>
              <a:rPr lang="de-DE" sz="1800" dirty="0" err="1" smtClean="0"/>
              <a:t>for</a:t>
            </a:r>
            <a:r>
              <a:rPr lang="de-DE" sz="1800" dirty="0" smtClean="0"/>
              <a:t> EBU/EBU </a:t>
            </a:r>
            <a:r>
              <a:rPr lang="de-DE" sz="1800" dirty="0" err="1" smtClean="0"/>
              <a:t>connection</a:t>
            </a:r>
            <a:r>
              <a:rPr lang="de-DE" sz="1800" dirty="0" smtClean="0"/>
              <a:t> (in </a:t>
            </a:r>
            <a:r>
              <a:rPr lang="de-DE" sz="1800" dirty="0" err="1" smtClean="0"/>
              <a:t>layout</a:t>
            </a:r>
            <a:r>
              <a:rPr lang="de-DE" sz="1800" dirty="0" smtClean="0"/>
              <a:t> design).</a:t>
            </a:r>
          </a:p>
          <a:p>
            <a:pPr marL="0" indent="0">
              <a:buNone/>
            </a:pPr>
            <a:endParaRPr lang="de-DE" sz="1800" dirty="0" smtClean="0"/>
          </a:p>
          <a:p>
            <a:endParaRPr lang="de-DE" sz="1800" dirty="0"/>
          </a:p>
          <a:p>
            <a:endParaRPr lang="de-DE" sz="1800" dirty="0" smtClean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2376" y="2234233"/>
            <a:ext cx="3082139" cy="3266454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777" y="2235200"/>
            <a:ext cx="3251891" cy="3247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204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EBU </a:t>
            </a:r>
            <a:r>
              <a:rPr lang="de-DE" dirty="0" err="1"/>
              <a:t>status</a:t>
            </a:r>
            <a:r>
              <a:rPr lang="de-DE" dirty="0"/>
              <a:t> (</a:t>
            </a:r>
            <a:r>
              <a:rPr lang="de-DE" dirty="0" err="1"/>
              <a:t>ScECAL</a:t>
            </a:r>
            <a:r>
              <a:rPr lang="de-DE" dirty="0"/>
              <a:t>)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6614" y="977900"/>
            <a:ext cx="4064000" cy="3048000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862" y="977900"/>
            <a:ext cx="4035425" cy="3026569"/>
          </a:xfrm>
          <a:prstGeom prst="rect">
            <a:avLst/>
          </a:prstGeom>
        </p:spPr>
      </p:pic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423863" y="4248150"/>
            <a:ext cx="4035424" cy="1868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eaLnBrk="1" hangingPunct="1"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</a:pPr>
            <a:r>
              <a:rPr lang="en-US" sz="1800" dirty="0" smtClean="0">
                <a:solidFill>
                  <a:srgbClr val="000000"/>
                </a:solidFill>
              </a:rPr>
              <a:t>2 </a:t>
            </a:r>
            <a:r>
              <a:rPr lang="en-US" sz="1800" dirty="0" err="1" smtClean="0">
                <a:solidFill>
                  <a:srgbClr val="000000"/>
                </a:solidFill>
              </a:rPr>
              <a:t>ScECAL</a:t>
            </a:r>
            <a:r>
              <a:rPr lang="en-US" sz="1800" dirty="0" smtClean="0">
                <a:solidFill>
                  <a:srgbClr val="000000"/>
                </a:solidFill>
              </a:rPr>
              <a:t> layers in lab, perpendicular strip orientation</a:t>
            </a:r>
          </a:p>
          <a:p>
            <a:pPr marL="342900" indent="-342900" eaLnBrk="1" hangingPunct="1"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</a:pPr>
            <a:r>
              <a:rPr lang="en-US" sz="1800" dirty="0" smtClean="0">
                <a:solidFill>
                  <a:srgbClr val="000000"/>
                </a:solidFill>
              </a:rPr>
              <a:t>1 setup with 2 EBUs in a row,       1 setup with 1 EBU</a:t>
            </a:r>
          </a:p>
          <a:p>
            <a:pPr eaLnBrk="1" hangingPunct="1">
              <a:spcAft>
                <a:spcPct val="50000"/>
              </a:spcAft>
              <a:buClr>
                <a:srgbClr val="F28E00"/>
              </a:buClr>
            </a:pPr>
            <a:endParaRPr lang="en-US" sz="1800" dirty="0" smtClean="0">
              <a:solidFill>
                <a:srgbClr val="000000"/>
              </a:solidFill>
            </a:endParaRPr>
          </a:p>
          <a:p>
            <a:pPr marL="342900" indent="-342900" eaLnBrk="1" hangingPunct="1"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</a:pPr>
            <a:endParaRPr lang="en-US" sz="1800" dirty="0">
              <a:solidFill>
                <a:srgbClr val="339933"/>
              </a:solidFill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4646613" y="4248150"/>
            <a:ext cx="4035424" cy="1868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eaLnBrk="1" hangingPunct="1"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</a:pPr>
            <a:r>
              <a:rPr lang="en-US" sz="1800" dirty="0" smtClean="0">
                <a:solidFill>
                  <a:srgbClr val="000000"/>
                </a:solidFill>
              </a:rPr>
              <a:t>Two </a:t>
            </a:r>
            <a:r>
              <a:rPr lang="en-US" sz="1800" dirty="0" err="1" smtClean="0">
                <a:solidFill>
                  <a:srgbClr val="000000"/>
                </a:solidFill>
              </a:rPr>
              <a:t>ScECAL</a:t>
            </a:r>
            <a:r>
              <a:rPr lang="en-US" sz="1800" dirty="0" smtClean="0">
                <a:solidFill>
                  <a:srgbClr val="000000"/>
                </a:solidFill>
              </a:rPr>
              <a:t> layers with two AHCAL layers together in DESY </a:t>
            </a:r>
            <a:r>
              <a:rPr lang="en-US" sz="1800" dirty="0" err="1" smtClean="0">
                <a:solidFill>
                  <a:srgbClr val="000000"/>
                </a:solidFill>
              </a:rPr>
              <a:t>testbeam</a:t>
            </a:r>
            <a:r>
              <a:rPr lang="en-US" sz="1800" dirty="0" smtClean="0">
                <a:solidFill>
                  <a:srgbClr val="000000"/>
                </a:solidFill>
              </a:rPr>
              <a:t>, operated synchronously and together by the AHCAL DAQ.</a:t>
            </a:r>
          </a:p>
          <a:p>
            <a:pPr marL="342900" indent="-342900" eaLnBrk="1" hangingPunct="1"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</a:pPr>
            <a:r>
              <a:rPr lang="en-US" sz="1800" dirty="0" smtClean="0">
                <a:solidFill>
                  <a:srgbClr val="000000"/>
                </a:solidFill>
              </a:rPr>
              <a:t>For results see </a:t>
            </a:r>
            <a:r>
              <a:rPr lang="en-US" sz="1800" dirty="0" err="1" smtClean="0">
                <a:solidFill>
                  <a:srgbClr val="000000"/>
                </a:solidFill>
              </a:rPr>
              <a:t>Shinshu</a:t>
            </a:r>
            <a:r>
              <a:rPr lang="en-US" sz="1800" dirty="0" smtClean="0">
                <a:solidFill>
                  <a:srgbClr val="000000"/>
                </a:solidFill>
              </a:rPr>
              <a:t> talk.</a:t>
            </a:r>
          </a:p>
          <a:p>
            <a:pPr eaLnBrk="1" hangingPunct="1">
              <a:spcAft>
                <a:spcPct val="50000"/>
              </a:spcAft>
              <a:buClr>
                <a:srgbClr val="F28E00"/>
              </a:buClr>
            </a:pPr>
            <a:endParaRPr lang="en-US" sz="1800" dirty="0" smtClean="0">
              <a:solidFill>
                <a:srgbClr val="000000"/>
              </a:solidFill>
            </a:endParaRPr>
          </a:p>
          <a:p>
            <a:pPr marL="342900" indent="-342900" eaLnBrk="1" hangingPunct="1"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</a:pPr>
            <a:endParaRPr lang="en-US" sz="1800" dirty="0">
              <a:solidFill>
                <a:srgbClr val="3399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4824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Conclusions</a:t>
            </a:r>
            <a:endParaRPr lang="de-DE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332582" y="887414"/>
            <a:ext cx="8378031" cy="4883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eaLnBrk="1" hangingPunct="1"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</a:pPr>
            <a:r>
              <a:rPr lang="en-US" sz="1800" dirty="0" smtClean="0"/>
              <a:t>Multilayer operation of AHCAL (and </a:t>
            </a:r>
            <a:r>
              <a:rPr lang="en-US" sz="1800" dirty="0" err="1" smtClean="0"/>
              <a:t>ScECAL</a:t>
            </a:r>
            <a:r>
              <a:rPr lang="en-US" sz="1800" dirty="0" smtClean="0"/>
              <a:t>) has been established. Further modules in production.</a:t>
            </a:r>
          </a:p>
          <a:p>
            <a:pPr marL="342900" indent="-342900" eaLnBrk="1" hangingPunct="1"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</a:pPr>
            <a:r>
              <a:rPr lang="en-US" sz="1800" dirty="0" smtClean="0"/>
              <a:t>2</a:t>
            </a:r>
            <a:r>
              <a:rPr lang="en-US" sz="1800" baseline="30000" dirty="0" smtClean="0"/>
              <a:t>nd</a:t>
            </a:r>
            <a:r>
              <a:rPr lang="en-US" sz="1800" dirty="0" smtClean="0"/>
              <a:t> EBU-type in production.</a:t>
            </a:r>
          </a:p>
          <a:p>
            <a:pPr marL="342900" indent="-342900" eaLnBrk="1" hangingPunct="1"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</a:pPr>
            <a:r>
              <a:rPr lang="en-US" sz="1800" dirty="0" smtClean="0"/>
              <a:t>SM_HBU with big progress at NIU.</a:t>
            </a:r>
          </a:p>
          <a:p>
            <a:pPr marL="342900" indent="-342900" eaLnBrk="1" hangingPunct="1"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</a:pPr>
            <a:r>
              <a:rPr lang="en-US" sz="1800" dirty="0" smtClean="0"/>
              <a:t>Additional things </a:t>
            </a:r>
            <a:r>
              <a:rPr lang="en-US" sz="1800" dirty="0"/>
              <a:t>to keep in mind for SPIROC2d / SPIROC3:		</a:t>
            </a:r>
            <a:r>
              <a:rPr lang="en-US" sz="1800" dirty="0">
                <a:hlinkClick r:id="rId2"/>
              </a:rPr>
              <a:t>https://</a:t>
            </a:r>
            <a:r>
              <a:rPr lang="en-US" sz="1800" dirty="0" smtClean="0">
                <a:hlinkClick r:id="rId2"/>
              </a:rPr>
              <a:t>ilcagenda.linearcollider.org/conferenceDisplay.py?confId=5891</a:t>
            </a:r>
            <a:r>
              <a:rPr lang="en-US" sz="1800" dirty="0"/>
              <a:t>:	</a:t>
            </a:r>
            <a:r>
              <a:rPr lang="en-US" sz="1800" dirty="0" smtClean="0"/>
              <a:t>talk: “Experiences </a:t>
            </a:r>
            <a:r>
              <a:rPr lang="en-US" sz="1800" dirty="0"/>
              <a:t>with the AHCAL </a:t>
            </a:r>
            <a:r>
              <a:rPr lang="en-US" sz="1800" dirty="0" err="1"/>
              <a:t>testbeam</a:t>
            </a:r>
            <a:r>
              <a:rPr lang="en-US" sz="1800" dirty="0"/>
              <a:t> </a:t>
            </a:r>
            <a:r>
              <a:rPr lang="en-US" sz="1800" dirty="0" smtClean="0"/>
              <a:t>prototype”</a:t>
            </a:r>
          </a:p>
          <a:p>
            <a:pPr marL="342900" indent="-342900" eaLnBrk="1" hangingPunct="1"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</a:pPr>
            <a:r>
              <a:rPr lang="en-US" sz="1800" dirty="0" smtClean="0"/>
              <a:t>Ongoing studies: Power-Pulsing with slab (6 HBU2s).</a:t>
            </a:r>
          </a:p>
          <a:p>
            <a:pPr marL="342900" indent="-342900" eaLnBrk="1" hangingPunct="1"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424712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Backup</a:t>
            </a:r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3067721" y="2945602"/>
            <a:ext cx="27831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dirty="0" smtClean="0"/>
              <a:t>Backup </a:t>
            </a:r>
            <a:r>
              <a:rPr lang="de-DE" sz="3200" dirty="0" err="1" smtClean="0"/>
              <a:t>Slides</a:t>
            </a:r>
            <a:endParaRPr lang="de-DE" sz="3200" dirty="0"/>
          </a:p>
        </p:txBody>
      </p:sp>
    </p:spTree>
    <p:extLst>
      <p:ext uri="{BB962C8B-B14F-4D97-AF65-F5344CB8AC3E}">
        <p14:creationId xmlns:p14="http://schemas.microsoft.com/office/powerpoint/2010/main" val="517466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Towards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next</a:t>
            </a:r>
            <a:r>
              <a:rPr lang="de-DE" dirty="0" smtClean="0"/>
              <a:t> SPIROC</a:t>
            </a:r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>
            <a:off x="296051" y="863201"/>
            <a:ext cx="32690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>
                <a:solidFill>
                  <a:srgbClr val="F28E00"/>
                </a:solidFill>
              </a:rPr>
              <a:t>Topics </a:t>
            </a:r>
            <a:r>
              <a:rPr lang="de-DE" b="1" dirty="0" err="1" smtClean="0">
                <a:solidFill>
                  <a:srgbClr val="F28E00"/>
                </a:solidFill>
              </a:rPr>
              <a:t>to</a:t>
            </a:r>
            <a:r>
              <a:rPr lang="de-DE" b="1" dirty="0" smtClean="0">
                <a:solidFill>
                  <a:srgbClr val="F28E00"/>
                </a:solidFill>
              </a:rPr>
              <a:t> </a:t>
            </a:r>
            <a:r>
              <a:rPr lang="de-DE" b="1" dirty="0" err="1" smtClean="0">
                <a:solidFill>
                  <a:srgbClr val="F28E00"/>
                </a:solidFill>
              </a:rPr>
              <a:t>keep</a:t>
            </a:r>
            <a:r>
              <a:rPr lang="de-DE" b="1" dirty="0" smtClean="0">
                <a:solidFill>
                  <a:srgbClr val="F28E00"/>
                </a:solidFill>
              </a:rPr>
              <a:t> in </a:t>
            </a:r>
            <a:r>
              <a:rPr lang="de-DE" b="1" dirty="0" err="1" smtClean="0">
                <a:solidFill>
                  <a:srgbClr val="F28E00"/>
                </a:solidFill>
              </a:rPr>
              <a:t>mind</a:t>
            </a:r>
            <a:r>
              <a:rPr lang="de-DE" b="1" dirty="0" smtClean="0">
                <a:solidFill>
                  <a:srgbClr val="F28E00"/>
                </a:solidFill>
              </a:rPr>
              <a:t> …</a:t>
            </a:r>
            <a:endParaRPr lang="de-DE" b="1" dirty="0">
              <a:solidFill>
                <a:srgbClr val="F28E00"/>
              </a:solidFill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296051" y="1355024"/>
            <a:ext cx="8381207" cy="48671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eaLnBrk="1" hangingPunct="1"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</a:pPr>
            <a:r>
              <a:rPr lang="en-US" sz="1800" dirty="0" smtClean="0">
                <a:solidFill>
                  <a:srgbClr val="000000"/>
                </a:solidFill>
              </a:rPr>
              <a:t>Pedestal shift @ huge signals, pedestal different for internal/external trigger.</a:t>
            </a:r>
          </a:p>
          <a:p>
            <a:pPr marL="342900" indent="-342900" eaLnBrk="1" hangingPunct="1"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</a:pPr>
            <a:r>
              <a:rPr lang="en-US" sz="1800" dirty="0" smtClean="0">
                <a:solidFill>
                  <a:srgbClr val="000000"/>
                </a:solidFill>
              </a:rPr>
              <a:t>Memory cell dependent amplitude decay. Solved by compensation caps.</a:t>
            </a:r>
          </a:p>
          <a:p>
            <a:pPr marL="342900" indent="-342900" eaLnBrk="1" hangingPunct="1"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</a:pPr>
            <a:r>
              <a:rPr lang="en-US" sz="1800" dirty="0" smtClean="0">
                <a:solidFill>
                  <a:srgbClr val="000000"/>
                </a:solidFill>
              </a:rPr>
              <a:t>Slow-Control configuration is problematic for long slabs.</a:t>
            </a:r>
          </a:p>
          <a:p>
            <a:pPr marL="342900" indent="-342900" eaLnBrk="1" hangingPunct="1"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</a:pPr>
            <a:r>
              <a:rPr lang="en-US" sz="1800" dirty="0" smtClean="0">
                <a:solidFill>
                  <a:srgbClr val="000000"/>
                </a:solidFill>
              </a:rPr>
              <a:t>Feedback of channel-wise trigger thresholds on the global threshold.</a:t>
            </a:r>
          </a:p>
          <a:p>
            <a:pPr marL="342900" indent="-342900" eaLnBrk="1" hangingPunct="1"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</a:pPr>
            <a:r>
              <a:rPr lang="en-US" sz="1800" dirty="0" smtClean="0">
                <a:solidFill>
                  <a:srgbClr val="000000"/>
                </a:solidFill>
              </a:rPr>
              <a:t>Random zero events and zero-results for the first trigger.</a:t>
            </a:r>
          </a:p>
          <a:p>
            <a:pPr marL="342900" indent="-342900" eaLnBrk="1" hangingPunct="1"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</a:pPr>
            <a:r>
              <a:rPr lang="en-US" sz="1800" dirty="0" smtClean="0">
                <a:solidFill>
                  <a:srgbClr val="000000"/>
                </a:solidFill>
              </a:rPr>
              <a:t>Poor uniformity of the input DACs.</a:t>
            </a:r>
          </a:p>
          <a:p>
            <a:pPr marL="342900" indent="-342900" eaLnBrk="1" hangingPunct="1"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</a:pPr>
            <a:r>
              <a:rPr lang="en-US" sz="1800" dirty="0" err="1" smtClean="0">
                <a:solidFill>
                  <a:srgbClr val="000000"/>
                </a:solidFill>
              </a:rPr>
              <a:t>Holdscan</a:t>
            </a:r>
            <a:r>
              <a:rPr lang="en-US" sz="1800" dirty="0" smtClean="0">
                <a:solidFill>
                  <a:srgbClr val="000000"/>
                </a:solidFill>
              </a:rPr>
              <a:t> is different for HG/LG.</a:t>
            </a:r>
          </a:p>
          <a:p>
            <a:pPr marL="342900" indent="-342900" eaLnBrk="1" hangingPunct="1"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</a:pPr>
            <a:r>
              <a:rPr lang="en-US" sz="1800" dirty="0" smtClean="0">
                <a:solidFill>
                  <a:srgbClr val="000000"/>
                </a:solidFill>
              </a:rPr>
              <a:t>Trigger threshold width increases with threshold height.</a:t>
            </a:r>
          </a:p>
          <a:p>
            <a:pPr marL="342900" indent="-342900" eaLnBrk="1" hangingPunct="1"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</a:pPr>
            <a:r>
              <a:rPr lang="en-US" sz="1800" dirty="0" smtClean="0">
                <a:solidFill>
                  <a:srgbClr val="000000"/>
                </a:solidFill>
              </a:rPr>
              <a:t>Amplitude-to-threshold relation depends on preamp. setting and pulse shape.</a:t>
            </a:r>
          </a:p>
          <a:p>
            <a:pPr marL="342900" indent="-342900" eaLnBrk="1" hangingPunct="1"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</a:pPr>
            <a:r>
              <a:rPr lang="en-US" sz="1800" dirty="0" smtClean="0">
                <a:solidFill>
                  <a:srgbClr val="000000"/>
                </a:solidFill>
              </a:rPr>
              <a:t>TDC: Amplitude dependent time-shifts and channel-to-channel spread.</a:t>
            </a:r>
          </a:p>
          <a:p>
            <a:pPr marL="342900" indent="-342900" eaLnBrk="1" hangingPunct="1"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</a:pPr>
            <a:r>
              <a:rPr lang="en-US" sz="1800" dirty="0" smtClean="0">
                <a:solidFill>
                  <a:srgbClr val="000000"/>
                </a:solidFill>
              </a:rPr>
              <a:t>TDC: Result depends on which ramp is used and the memory cell. </a:t>
            </a:r>
          </a:p>
          <a:p>
            <a:pPr marL="342900" indent="-342900" eaLnBrk="1" hangingPunct="1"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</a:pPr>
            <a:r>
              <a:rPr lang="en-US" sz="1800" dirty="0" smtClean="0">
                <a:solidFill>
                  <a:srgbClr val="000000"/>
                </a:solidFill>
              </a:rPr>
              <a:t>TDC: big chip-to-chip spread of ramp slopes.</a:t>
            </a:r>
          </a:p>
          <a:p>
            <a:pPr marL="342900" indent="-342900" eaLnBrk="1" hangingPunct="1"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</a:pPr>
            <a:endParaRPr lang="en-US" sz="1800" dirty="0">
              <a:solidFill>
                <a:srgbClr val="3399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9746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Power </a:t>
            </a:r>
            <a:r>
              <a:rPr lang="de-DE" dirty="0" err="1" smtClean="0"/>
              <a:t>and</a:t>
            </a:r>
            <a:r>
              <a:rPr lang="de-DE" dirty="0" smtClean="0"/>
              <a:t> Power </a:t>
            </a:r>
            <a:r>
              <a:rPr lang="de-DE" dirty="0" err="1" smtClean="0"/>
              <a:t>Pulsing</a:t>
            </a:r>
            <a:r>
              <a:rPr lang="de-DE" dirty="0" smtClean="0"/>
              <a:t> (PP)</a:t>
            </a:r>
            <a:endParaRPr lang="de-DE" dirty="0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312197" y="1310749"/>
            <a:ext cx="4628397" cy="3087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eaLnBrk="1" hangingPunct="1"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</a:pPr>
            <a:r>
              <a:rPr lang="en-US" sz="1800" dirty="0" smtClean="0">
                <a:solidFill>
                  <a:srgbClr val="000000"/>
                </a:solidFill>
              </a:rPr>
              <a:t>Aim: Switch on as short as possible before data taking starts (initial idea: 20µs).</a:t>
            </a:r>
          </a:p>
          <a:p>
            <a:pPr marL="342900" indent="-342900" eaLnBrk="1" hangingPunct="1"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</a:pPr>
            <a:r>
              <a:rPr lang="en-US" sz="1800" dirty="0" smtClean="0">
                <a:solidFill>
                  <a:srgbClr val="000000"/>
                </a:solidFill>
              </a:rPr>
              <a:t>Results with charge injection show a decreased amplitude response with PP.</a:t>
            </a:r>
          </a:p>
          <a:p>
            <a:pPr marL="342900" indent="-342900" eaLnBrk="1" hangingPunct="1"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</a:pPr>
            <a:r>
              <a:rPr lang="en-US" sz="1800" dirty="0" smtClean="0">
                <a:solidFill>
                  <a:srgbClr val="000000"/>
                </a:solidFill>
              </a:rPr>
              <a:t>Single-Pixel Spectra measurements show a reduced amplitude with PP.</a:t>
            </a:r>
          </a:p>
          <a:p>
            <a:pPr marL="342900" indent="-342900" eaLnBrk="1" hangingPunct="1"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</a:pPr>
            <a:r>
              <a:rPr lang="en-US" sz="1800" dirty="0" smtClean="0">
                <a:solidFill>
                  <a:srgbClr val="000000"/>
                </a:solidFill>
              </a:rPr>
              <a:t>Aimed power dissipation of 20µW per channel not reached yet.</a:t>
            </a:r>
            <a:endParaRPr lang="en-US" sz="1800" dirty="0">
              <a:solidFill>
                <a:srgbClr val="000000"/>
              </a:solidFill>
            </a:endParaRP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5148" y="1424467"/>
            <a:ext cx="3610078" cy="2655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2577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7670" y="2349488"/>
            <a:ext cx="5575800" cy="379731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TDC </a:t>
            </a:r>
            <a:r>
              <a:rPr lang="de-DE" dirty="0" err="1" smtClean="0"/>
              <a:t>Calibration</a:t>
            </a:r>
            <a:r>
              <a:rPr lang="de-DE" dirty="0" smtClean="0"/>
              <a:t> – CERN Module</a:t>
            </a:r>
            <a:endParaRPr lang="de-DE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330753" y="1170726"/>
            <a:ext cx="8381207" cy="9888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eaLnBrk="1" hangingPunct="1"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</a:pPr>
            <a:r>
              <a:rPr lang="en-US" sz="1800" dirty="0">
                <a:solidFill>
                  <a:srgbClr val="000000"/>
                </a:solidFill>
              </a:rPr>
              <a:t>C</a:t>
            </a:r>
            <a:r>
              <a:rPr lang="en-US" sz="1800" dirty="0" smtClean="0">
                <a:solidFill>
                  <a:srgbClr val="000000"/>
                </a:solidFill>
              </a:rPr>
              <a:t>alibration of all 16 SPIROC2b ASICs of the CERN </a:t>
            </a:r>
            <a:r>
              <a:rPr lang="en-US" sz="1800" dirty="0" err="1" smtClean="0">
                <a:solidFill>
                  <a:srgbClr val="000000"/>
                </a:solidFill>
              </a:rPr>
              <a:t>Testbeam</a:t>
            </a:r>
            <a:r>
              <a:rPr lang="en-US" sz="1800" dirty="0" smtClean="0">
                <a:solidFill>
                  <a:srgbClr val="000000"/>
                </a:solidFill>
              </a:rPr>
              <a:t>-module with charge injection. </a:t>
            </a:r>
          </a:p>
          <a:p>
            <a:pPr marL="342900" indent="-342900" eaLnBrk="1" hangingPunct="1"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</a:pPr>
            <a:r>
              <a:rPr lang="en-US" sz="1800" dirty="0" smtClean="0">
                <a:solidFill>
                  <a:srgbClr val="000000"/>
                </a:solidFill>
              </a:rPr>
              <a:t>Chip-</a:t>
            </a:r>
            <a:r>
              <a:rPr lang="en-US" sz="1800" dirty="0" err="1" smtClean="0">
                <a:solidFill>
                  <a:srgbClr val="000000"/>
                </a:solidFill>
              </a:rPr>
              <a:t>to_chip</a:t>
            </a:r>
            <a:r>
              <a:rPr lang="en-US" sz="1800" dirty="0" smtClean="0">
                <a:solidFill>
                  <a:srgbClr val="000000"/>
                </a:solidFill>
              </a:rPr>
              <a:t> spread of the TDC ramp slopes: Calibration necessary: TDC (time measurement!).</a:t>
            </a:r>
          </a:p>
          <a:p>
            <a:pPr marL="342900" indent="-342900" eaLnBrk="1" hangingPunct="1"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</a:pPr>
            <a:endParaRPr lang="en-US" sz="1800" dirty="0">
              <a:solidFill>
                <a:srgbClr val="339933"/>
              </a:solidFill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2580168" y="2753847"/>
            <a:ext cx="244118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smtClean="0"/>
              <a:t>SPIROC2b chip-</a:t>
            </a:r>
            <a:r>
              <a:rPr lang="de-DE" sz="1600" dirty="0" err="1" smtClean="0"/>
              <a:t>to</a:t>
            </a:r>
            <a:r>
              <a:rPr lang="de-DE" sz="1600" dirty="0" smtClean="0"/>
              <a:t>-chip</a:t>
            </a:r>
          </a:p>
          <a:p>
            <a:r>
              <a:rPr lang="de-DE" sz="1600" dirty="0" err="1"/>
              <a:t>s</a:t>
            </a:r>
            <a:r>
              <a:rPr lang="de-DE" sz="1600" dirty="0" err="1" smtClean="0"/>
              <a:t>pread</a:t>
            </a:r>
            <a:r>
              <a:rPr lang="de-DE" sz="1600" dirty="0" smtClean="0"/>
              <a:t> </a:t>
            </a:r>
            <a:r>
              <a:rPr lang="de-DE" sz="1600" dirty="0" err="1" smtClean="0"/>
              <a:t>of</a:t>
            </a:r>
            <a:r>
              <a:rPr lang="de-DE" sz="1600" dirty="0" smtClean="0"/>
              <a:t> </a:t>
            </a:r>
            <a:r>
              <a:rPr lang="de-DE" sz="1600" dirty="0" err="1" smtClean="0"/>
              <a:t>the</a:t>
            </a:r>
            <a:r>
              <a:rPr lang="de-DE" sz="1600" dirty="0" smtClean="0"/>
              <a:t> TDC </a:t>
            </a:r>
            <a:r>
              <a:rPr lang="de-DE" sz="1600" dirty="0" err="1" smtClean="0"/>
              <a:t>ramp</a:t>
            </a:r>
            <a:r>
              <a:rPr lang="de-DE" sz="1600" dirty="0" smtClean="0"/>
              <a:t> </a:t>
            </a:r>
          </a:p>
          <a:p>
            <a:r>
              <a:rPr lang="de-DE" sz="1600" dirty="0" err="1" smtClean="0"/>
              <a:t>Slopes</a:t>
            </a:r>
            <a:r>
              <a:rPr lang="de-DE" sz="1600" dirty="0" smtClean="0"/>
              <a:t>.</a:t>
            </a:r>
          </a:p>
          <a:p>
            <a:r>
              <a:rPr lang="de-DE" sz="1600" dirty="0" smtClean="0"/>
              <a:t>~1.6ns/TDC bin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1149592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TDC: Time </a:t>
            </a:r>
            <a:r>
              <a:rPr lang="de-DE" dirty="0" err="1" smtClean="0"/>
              <a:t>Walk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Channel-</a:t>
            </a:r>
            <a:r>
              <a:rPr lang="de-DE" dirty="0" err="1" smtClean="0"/>
              <a:t>to</a:t>
            </a:r>
            <a:r>
              <a:rPr lang="de-DE" dirty="0" smtClean="0"/>
              <a:t>-Channel </a:t>
            </a:r>
            <a:r>
              <a:rPr lang="de-DE" dirty="0" err="1" smtClean="0"/>
              <a:t>Spread</a:t>
            </a:r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861" y="977900"/>
            <a:ext cx="8286751" cy="3555176"/>
          </a:xfrm>
          <a:prstGeom prst="rect">
            <a:avLst/>
          </a:prstGeom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329406" y="4689019"/>
            <a:ext cx="8259763" cy="15550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eaLnBrk="1" hangingPunct="1"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</a:pPr>
            <a:r>
              <a:rPr lang="en-US" sz="1800" dirty="0" smtClean="0">
                <a:solidFill>
                  <a:srgbClr val="000000"/>
                </a:solidFill>
              </a:rPr>
              <a:t>Amplitude-dependent time-shifts and channel-to-channel differences.</a:t>
            </a:r>
          </a:p>
          <a:p>
            <a:pPr marL="342900" indent="-342900" eaLnBrk="1" hangingPunct="1"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</a:pPr>
            <a:r>
              <a:rPr lang="en-US" sz="1800" dirty="0" smtClean="0">
                <a:solidFill>
                  <a:srgbClr val="000000"/>
                </a:solidFill>
              </a:rPr>
              <a:t>Difficult to parameterize because of different </a:t>
            </a:r>
            <a:r>
              <a:rPr lang="en-US" sz="1800" dirty="0" err="1" smtClean="0">
                <a:solidFill>
                  <a:srgbClr val="000000"/>
                </a:solidFill>
              </a:rPr>
              <a:t>behaviours</a:t>
            </a:r>
            <a:r>
              <a:rPr lang="en-US" sz="1800" dirty="0" smtClean="0">
                <a:solidFill>
                  <a:srgbClr val="000000"/>
                </a:solidFill>
              </a:rPr>
              <a:t>. Channel-wise TDC calibration necessary as for ADC (MIP calibration)?</a:t>
            </a:r>
          </a:p>
          <a:p>
            <a:pPr marL="342900" indent="-342900" eaLnBrk="1" hangingPunct="1"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</a:pPr>
            <a:endParaRPr lang="en-US" sz="1800" dirty="0">
              <a:solidFill>
                <a:srgbClr val="3399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2186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Outline </a:t>
            </a:r>
          </a:p>
        </p:txBody>
      </p:sp>
      <p:sp>
        <p:nvSpPr>
          <p:cNvPr id="514051" name="Text Box 3"/>
          <p:cNvSpPr txBox="1">
            <a:spLocks noChangeArrowheads="1"/>
          </p:cNvSpPr>
          <p:nvPr/>
        </p:nvSpPr>
        <p:spPr bwMode="auto">
          <a:xfrm>
            <a:off x="822325" y="1560513"/>
            <a:ext cx="1841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sz="1600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282576" y="887414"/>
            <a:ext cx="4364037" cy="4883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eaLnBrk="1" hangingPunct="1"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</a:pPr>
            <a:r>
              <a:rPr lang="en-US" sz="1800" dirty="0" smtClean="0"/>
              <a:t>AHCAL electronics status and results</a:t>
            </a:r>
            <a:endParaRPr lang="en-US" sz="1800" dirty="0"/>
          </a:p>
          <a:p>
            <a:pPr marL="742950" lvl="1" indent="-285750" eaLnBrk="1" hangingPunct="1"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</a:pPr>
            <a:r>
              <a:rPr lang="en-US" sz="1800" dirty="0" smtClean="0"/>
              <a:t>Hardware status</a:t>
            </a:r>
            <a:endParaRPr lang="en-US" sz="1800" dirty="0"/>
          </a:p>
          <a:p>
            <a:pPr marL="742950" lvl="1" indent="-285750" eaLnBrk="1" hangingPunct="1"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</a:pPr>
            <a:r>
              <a:rPr lang="en-US" sz="1800" dirty="0" smtClean="0"/>
              <a:t>Problem: Switch-On order</a:t>
            </a:r>
          </a:p>
          <a:p>
            <a:pPr marL="742950" lvl="1" indent="-285750" eaLnBrk="1" hangingPunct="1"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</a:pPr>
            <a:r>
              <a:rPr lang="en-US" sz="1800" dirty="0" smtClean="0"/>
              <a:t>Problem: Destroyed SPIROCs</a:t>
            </a:r>
          </a:p>
          <a:p>
            <a:pPr marL="742950" lvl="1" indent="-285750" eaLnBrk="1" hangingPunct="1"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</a:pPr>
            <a:r>
              <a:rPr lang="en-US" sz="1800" dirty="0" smtClean="0"/>
              <a:t>Beam- / Noise rate and SPIROC2d/3 considerations</a:t>
            </a:r>
            <a:endParaRPr lang="en-US" sz="1800" dirty="0"/>
          </a:p>
          <a:p>
            <a:pPr marL="342900" indent="-342900" eaLnBrk="1" hangingPunct="1"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</a:pPr>
            <a:r>
              <a:rPr lang="en-US" sz="1800" dirty="0" smtClean="0"/>
              <a:t>SM_HBU Status (AHCAL option)</a:t>
            </a:r>
          </a:p>
          <a:p>
            <a:pPr marL="342900" indent="-342900" eaLnBrk="1" hangingPunct="1"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</a:pPr>
            <a:r>
              <a:rPr lang="en-US" sz="1800" dirty="0" smtClean="0"/>
              <a:t>EBU Status (</a:t>
            </a:r>
            <a:r>
              <a:rPr lang="en-US" sz="1800" dirty="0" err="1" smtClean="0"/>
              <a:t>ScECAL</a:t>
            </a:r>
            <a:r>
              <a:rPr lang="en-US" sz="1800" dirty="0" smtClean="0"/>
              <a:t>)</a:t>
            </a:r>
          </a:p>
          <a:p>
            <a:pPr eaLnBrk="1" hangingPunct="1">
              <a:spcAft>
                <a:spcPct val="50000"/>
              </a:spcAft>
              <a:buClr>
                <a:srgbClr val="F28E00"/>
              </a:buClr>
            </a:pPr>
            <a:endParaRPr lang="en-US" sz="1800" dirty="0" smtClean="0"/>
          </a:p>
          <a:p>
            <a:pPr lvl="1" eaLnBrk="1" hangingPunct="1">
              <a:spcAft>
                <a:spcPct val="50000"/>
              </a:spcAft>
              <a:buClr>
                <a:schemeClr val="bg2"/>
              </a:buClr>
            </a:pPr>
            <a:endParaRPr lang="en-US" sz="1800" dirty="0" smtClean="0"/>
          </a:p>
        </p:txBody>
      </p:sp>
      <p:sp>
        <p:nvSpPr>
          <p:cNvPr id="9" name="Textfeld 8"/>
          <p:cNvSpPr txBox="1"/>
          <p:nvPr/>
        </p:nvSpPr>
        <p:spPr>
          <a:xfrm>
            <a:off x="5012887" y="4782940"/>
            <a:ext cx="29034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800" i="1" dirty="0" err="1" smtClean="0">
                <a:solidFill>
                  <a:srgbClr val="9C9E9F"/>
                </a:solidFill>
              </a:rPr>
              <a:t>Shower</a:t>
            </a:r>
            <a:r>
              <a:rPr lang="de-DE" sz="1800" i="1" dirty="0" smtClean="0">
                <a:solidFill>
                  <a:srgbClr val="9C9E9F"/>
                </a:solidFill>
              </a:rPr>
              <a:t> in 5 AHCAL </a:t>
            </a:r>
            <a:r>
              <a:rPr lang="de-DE" sz="1800" i="1" dirty="0" err="1" smtClean="0">
                <a:solidFill>
                  <a:srgbClr val="9C9E9F"/>
                </a:solidFill>
              </a:rPr>
              <a:t>layers</a:t>
            </a:r>
            <a:endParaRPr lang="de-DE" sz="1800" i="1" dirty="0" smtClean="0">
              <a:solidFill>
                <a:srgbClr val="9C9E9F"/>
              </a:solidFill>
            </a:endParaRPr>
          </a:p>
          <a:p>
            <a:r>
              <a:rPr lang="de-DE" sz="1800" i="1" dirty="0" smtClean="0">
                <a:solidFill>
                  <a:srgbClr val="9C9E9F"/>
                </a:solidFill>
              </a:rPr>
              <a:t>      (DESY </a:t>
            </a:r>
            <a:r>
              <a:rPr lang="de-DE" sz="1800" i="1" dirty="0" err="1" smtClean="0">
                <a:solidFill>
                  <a:srgbClr val="9C9E9F"/>
                </a:solidFill>
              </a:rPr>
              <a:t>testbeam</a:t>
            </a:r>
            <a:r>
              <a:rPr lang="de-DE" sz="1800" i="1" dirty="0" smtClean="0">
                <a:solidFill>
                  <a:srgbClr val="9C9E9F"/>
                </a:solidFill>
              </a:rPr>
              <a:t>)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1545" y="1049796"/>
            <a:ext cx="3979068" cy="38025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fik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1900" y="809898"/>
            <a:ext cx="4783982" cy="324431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TDC: Memory </a:t>
            </a:r>
            <a:r>
              <a:rPr lang="de-DE" dirty="0" err="1" smtClean="0"/>
              <a:t>Cell</a:t>
            </a:r>
            <a:r>
              <a:rPr lang="de-DE" dirty="0" smtClean="0"/>
              <a:t> </a:t>
            </a:r>
            <a:r>
              <a:rPr lang="de-DE" dirty="0" err="1" smtClean="0"/>
              <a:t>Dependence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„2-Ramp“ Problem</a:t>
            </a:r>
            <a:endParaRPr lang="de-D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753" y="977900"/>
            <a:ext cx="4244339" cy="31617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Gerade Verbindung mit Pfeil 6"/>
          <p:cNvCxnSpPr/>
          <p:nvPr/>
        </p:nvCxnSpPr>
        <p:spPr bwMode="auto">
          <a:xfrm>
            <a:off x="7187374" y="2188726"/>
            <a:ext cx="702592" cy="37002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28E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" name="Textfeld 10"/>
          <p:cNvSpPr txBox="1"/>
          <p:nvPr/>
        </p:nvSpPr>
        <p:spPr>
          <a:xfrm>
            <a:off x="6077775" y="1988671"/>
            <a:ext cx="11095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2 </a:t>
            </a:r>
            <a:r>
              <a:rPr lang="de-DE" dirty="0" err="1" smtClean="0"/>
              <a:t>ramps</a:t>
            </a:r>
            <a:endParaRPr lang="de-DE" dirty="0"/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330753" y="4241800"/>
            <a:ext cx="8381207" cy="9888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eaLnBrk="1" hangingPunct="1"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</a:pPr>
            <a:r>
              <a:rPr lang="en-US" sz="1800" dirty="0" smtClean="0">
                <a:solidFill>
                  <a:srgbClr val="000000"/>
                </a:solidFill>
              </a:rPr>
              <a:t>TDC result depends on memory cell </a:t>
            </a:r>
          </a:p>
          <a:p>
            <a:pPr marL="342900" indent="-342900" eaLnBrk="1" hangingPunct="1"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</a:pPr>
            <a:r>
              <a:rPr lang="en-US" sz="1800" dirty="0" smtClean="0">
                <a:solidFill>
                  <a:srgbClr val="000000"/>
                </a:solidFill>
              </a:rPr>
              <a:t>The SPIROC2b internal TDC ramps have different amplitudes and for a specific event it cannot be identified with which ramp the TDC result has been achieved (known problems).</a:t>
            </a:r>
          </a:p>
          <a:p>
            <a:pPr eaLnBrk="1" hangingPunct="1">
              <a:spcAft>
                <a:spcPct val="50000"/>
              </a:spcAft>
              <a:buClr>
                <a:srgbClr val="F28E00"/>
              </a:buClr>
            </a:pPr>
            <a:endParaRPr lang="en-US" sz="1800" dirty="0" smtClean="0">
              <a:solidFill>
                <a:srgbClr val="000000"/>
              </a:solidFill>
            </a:endParaRPr>
          </a:p>
          <a:p>
            <a:pPr marL="342900" indent="-342900" eaLnBrk="1" hangingPunct="1"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</a:pPr>
            <a:endParaRPr lang="en-US" sz="1800" dirty="0">
              <a:solidFill>
                <a:srgbClr val="339933"/>
              </a:solidFill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886047" y="1382708"/>
            <a:ext cx="11850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800" dirty="0" err="1" smtClean="0">
                <a:solidFill>
                  <a:srgbClr val="FF0000"/>
                </a:solidFill>
              </a:rPr>
              <a:t>Testbeam</a:t>
            </a:r>
            <a:endParaRPr lang="de-DE" sz="1800" dirty="0" smtClean="0">
              <a:solidFill>
                <a:srgbClr val="FF0000"/>
              </a:solidFill>
            </a:endParaRPr>
          </a:p>
          <a:p>
            <a:r>
              <a:rPr lang="de-DE" sz="1800" dirty="0" err="1" smtClean="0">
                <a:solidFill>
                  <a:srgbClr val="FF0000"/>
                </a:solidFill>
              </a:rPr>
              <a:t>mode</a:t>
            </a:r>
            <a:endParaRPr lang="de-DE" sz="1800" dirty="0">
              <a:solidFill>
                <a:srgbClr val="FF0000"/>
              </a:solidFill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5152298" y="2879302"/>
            <a:ext cx="11850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800" dirty="0" err="1" smtClean="0">
                <a:solidFill>
                  <a:srgbClr val="FF0000"/>
                </a:solidFill>
              </a:rPr>
              <a:t>Testbeam</a:t>
            </a:r>
            <a:endParaRPr lang="de-DE" sz="1800" dirty="0" smtClean="0">
              <a:solidFill>
                <a:srgbClr val="FF0000"/>
              </a:solidFill>
            </a:endParaRPr>
          </a:p>
          <a:p>
            <a:r>
              <a:rPr lang="de-DE" sz="1800" dirty="0" err="1" smtClean="0">
                <a:solidFill>
                  <a:srgbClr val="FF0000"/>
                </a:solidFill>
              </a:rPr>
              <a:t>mode</a:t>
            </a:r>
            <a:endParaRPr lang="de-DE" sz="1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5016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Start-Run Problem </a:t>
            </a:r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863" y="977900"/>
            <a:ext cx="6465334" cy="5168900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7130903" y="2488019"/>
            <a:ext cx="180049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800" dirty="0" smtClean="0"/>
              <a:t>High </a:t>
            </a:r>
            <a:r>
              <a:rPr lang="de-DE" sz="1800" dirty="0" err="1" smtClean="0"/>
              <a:t>noise</a:t>
            </a:r>
            <a:r>
              <a:rPr lang="de-DE" sz="1800" dirty="0" smtClean="0"/>
              <a:t> on </a:t>
            </a:r>
          </a:p>
          <a:p>
            <a:r>
              <a:rPr lang="de-DE" sz="1800" dirty="0" err="1"/>
              <a:t>p</a:t>
            </a:r>
            <a:r>
              <a:rPr lang="de-DE" sz="1800" dirty="0" err="1" smtClean="0"/>
              <a:t>edestal</a:t>
            </a:r>
            <a:r>
              <a:rPr lang="de-DE" sz="1800" dirty="0" smtClean="0"/>
              <a:t> </a:t>
            </a:r>
            <a:r>
              <a:rPr lang="de-DE" sz="1800" dirty="0" err="1" smtClean="0"/>
              <a:t>for</a:t>
            </a:r>
            <a:endParaRPr lang="de-DE" sz="1800" dirty="0" smtClean="0"/>
          </a:p>
          <a:p>
            <a:r>
              <a:rPr lang="de-DE" sz="1800" dirty="0" err="1"/>
              <a:t>f</a:t>
            </a:r>
            <a:r>
              <a:rPr lang="de-DE" sz="1800" dirty="0" err="1" smtClean="0"/>
              <a:t>irst</a:t>
            </a:r>
            <a:r>
              <a:rPr lang="de-DE" sz="1800" dirty="0" smtClean="0"/>
              <a:t> 1-2 </a:t>
            </a:r>
            <a:r>
              <a:rPr lang="de-DE" sz="1800" dirty="0" err="1" smtClean="0"/>
              <a:t>readout</a:t>
            </a:r>
            <a:endParaRPr lang="de-DE" sz="1800" dirty="0" smtClean="0"/>
          </a:p>
          <a:p>
            <a:r>
              <a:rPr lang="de-DE" sz="1800" dirty="0" err="1" smtClean="0"/>
              <a:t>cycles</a:t>
            </a:r>
            <a:endParaRPr lang="de-DE" sz="1800" dirty="0"/>
          </a:p>
        </p:txBody>
      </p:sp>
      <p:cxnSp>
        <p:nvCxnSpPr>
          <p:cNvPr id="7" name="Gerade Verbindung mit Pfeil 6"/>
          <p:cNvCxnSpPr/>
          <p:nvPr/>
        </p:nvCxnSpPr>
        <p:spPr bwMode="auto">
          <a:xfrm flipH="1">
            <a:off x="5209953" y="2841962"/>
            <a:ext cx="1835889" cy="957405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28E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Textfeld 7"/>
          <p:cNvSpPr txBox="1"/>
          <p:nvPr/>
        </p:nvSpPr>
        <p:spPr>
          <a:xfrm>
            <a:off x="7045841" y="977900"/>
            <a:ext cx="20377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CERN </a:t>
            </a:r>
            <a:r>
              <a:rPr lang="de-DE" dirty="0" err="1" smtClean="0"/>
              <a:t>testbeam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6433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Slow-</a:t>
            </a:r>
            <a:r>
              <a:rPr lang="de-DE" dirty="0" err="1" smtClean="0"/>
              <a:t>Control</a:t>
            </a:r>
            <a:r>
              <a:rPr lang="de-DE" dirty="0" smtClean="0"/>
              <a:t> Problem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82575" y="977901"/>
            <a:ext cx="8520113" cy="1722770"/>
          </a:xfrm>
        </p:spPr>
        <p:txBody>
          <a:bodyPr/>
          <a:lstStyle/>
          <a:p>
            <a:r>
              <a:rPr lang="de-DE" sz="1800" dirty="0" err="1" smtClean="0"/>
              <a:t>For</a:t>
            </a:r>
            <a:r>
              <a:rPr lang="de-DE" sz="1800" dirty="0" smtClean="0"/>
              <a:t> </a:t>
            </a:r>
            <a:r>
              <a:rPr lang="de-DE" sz="1800" dirty="0" err="1" smtClean="0"/>
              <a:t>longer</a:t>
            </a:r>
            <a:r>
              <a:rPr lang="de-DE" sz="1800" dirty="0" smtClean="0"/>
              <a:t> AHCAL </a:t>
            </a:r>
            <a:r>
              <a:rPr lang="de-DE" sz="1800" dirty="0" err="1" smtClean="0"/>
              <a:t>slabs</a:t>
            </a:r>
            <a:r>
              <a:rPr lang="de-DE" sz="1800" dirty="0" smtClean="0"/>
              <a:t>, </a:t>
            </a:r>
            <a:r>
              <a:rPr lang="de-DE" sz="1800" dirty="0" err="1" smtClean="0"/>
              <a:t>the</a:t>
            </a:r>
            <a:r>
              <a:rPr lang="de-DE" sz="1800" dirty="0" smtClean="0"/>
              <a:t> </a:t>
            </a:r>
            <a:r>
              <a:rPr lang="de-DE" sz="1800" dirty="0" err="1" smtClean="0"/>
              <a:t>slow-control</a:t>
            </a:r>
            <a:r>
              <a:rPr lang="de-DE" sz="1800" dirty="0" smtClean="0"/>
              <a:t> </a:t>
            </a:r>
            <a:r>
              <a:rPr lang="de-DE" sz="1800" dirty="0" err="1" smtClean="0"/>
              <a:t>programming</a:t>
            </a:r>
            <a:r>
              <a:rPr lang="de-DE" sz="1800" dirty="0" smtClean="0"/>
              <a:t> </a:t>
            </a:r>
            <a:r>
              <a:rPr lang="de-DE" sz="1800" dirty="0" err="1" smtClean="0"/>
              <a:t>is</a:t>
            </a:r>
            <a:r>
              <a:rPr lang="de-DE" sz="1800" dirty="0" smtClean="0"/>
              <a:t> </a:t>
            </a:r>
            <a:r>
              <a:rPr lang="de-DE" sz="1800" dirty="0" err="1" smtClean="0"/>
              <a:t>instable</a:t>
            </a:r>
            <a:r>
              <a:rPr lang="de-DE" sz="1800" dirty="0" smtClean="0"/>
              <a:t>. </a:t>
            </a:r>
            <a:r>
              <a:rPr lang="de-DE" sz="1800" dirty="0" err="1" smtClean="0"/>
              <a:t>Reason</a:t>
            </a:r>
            <a:r>
              <a:rPr lang="de-DE" sz="1800" dirty="0" smtClean="0"/>
              <a:t>: Slow-</a:t>
            </a:r>
            <a:r>
              <a:rPr lang="de-DE" sz="1800" dirty="0" err="1" smtClean="0"/>
              <a:t>control</a:t>
            </a:r>
            <a:r>
              <a:rPr lang="de-DE" sz="1800" dirty="0" smtClean="0"/>
              <a:t> </a:t>
            </a:r>
            <a:r>
              <a:rPr lang="de-DE" sz="1800" dirty="0" err="1" smtClean="0"/>
              <a:t>clock</a:t>
            </a:r>
            <a:r>
              <a:rPr lang="de-DE" sz="1800" dirty="0" smtClean="0"/>
              <a:t>, </a:t>
            </a:r>
            <a:r>
              <a:rPr lang="de-DE" sz="1800" dirty="0" err="1" smtClean="0"/>
              <a:t>special</a:t>
            </a:r>
            <a:r>
              <a:rPr lang="de-DE" sz="1800" dirty="0" smtClean="0"/>
              <a:t> pulse-</a:t>
            </a:r>
            <a:r>
              <a:rPr lang="de-DE" sz="1800" dirty="0" err="1" smtClean="0"/>
              <a:t>shape</a:t>
            </a:r>
            <a:r>
              <a:rPr lang="de-DE" sz="1800" dirty="0" smtClean="0"/>
              <a:t> </a:t>
            </a:r>
            <a:r>
              <a:rPr lang="de-DE" sz="1800" dirty="0" err="1" smtClean="0"/>
              <a:t>needed</a:t>
            </a:r>
            <a:r>
              <a:rPr lang="de-DE" sz="1800" dirty="0"/>
              <a:t> </a:t>
            </a:r>
            <a:r>
              <a:rPr lang="de-DE" sz="1800" dirty="0" smtClean="0"/>
              <a:t>(</a:t>
            </a:r>
            <a:r>
              <a:rPr lang="de-DE" sz="1800" dirty="0" err="1" smtClean="0"/>
              <a:t>series</a:t>
            </a:r>
            <a:r>
              <a:rPr lang="de-DE" sz="1800" dirty="0" smtClean="0"/>
              <a:t> R, </a:t>
            </a:r>
            <a:r>
              <a:rPr lang="de-DE" sz="1800" dirty="0" err="1" smtClean="0"/>
              <a:t>termination</a:t>
            </a:r>
            <a:r>
              <a:rPr lang="de-DE" sz="1800" dirty="0" smtClean="0"/>
              <a:t> R, block-C)</a:t>
            </a:r>
            <a:endParaRPr lang="de-DE" sz="1800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296637" y="1686549"/>
            <a:ext cx="2565105" cy="3420140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074130" y="1686550"/>
            <a:ext cx="2565105" cy="3420140"/>
          </a:xfrm>
          <a:prstGeom prst="rect">
            <a:avLst/>
          </a:prstGeom>
        </p:spPr>
      </p:pic>
      <p:sp>
        <p:nvSpPr>
          <p:cNvPr id="6" name="Inhaltsplatzhalter 2"/>
          <p:cNvSpPr txBox="1">
            <a:spLocks/>
          </p:cNvSpPr>
          <p:nvPr/>
        </p:nvSpPr>
        <p:spPr bwMode="auto">
          <a:xfrm>
            <a:off x="423863" y="5000552"/>
            <a:ext cx="8520113" cy="8613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fontAlgn="base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184150" algn="l" rtl="0" fontAlgn="base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2pPr>
            <a:lvl3pPr marL="1236663" indent="-228600" algn="l" rtl="0" fontAlgn="base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Arial Black" pitchFamily="34" charset="0"/>
              <a:defRPr sz="1200">
                <a:solidFill>
                  <a:schemeClr val="tx1"/>
                </a:solidFill>
                <a:latin typeface="+mn-lt"/>
              </a:defRPr>
            </a:lvl3pPr>
            <a:lvl4pPr marL="1644650" indent="-228600" algn="l" rt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de-DE" sz="1800" dirty="0" err="1" smtClean="0"/>
              <a:t>Although</a:t>
            </a:r>
            <a:r>
              <a:rPr lang="de-DE" sz="1800" dirty="0" smtClean="0"/>
              <a:t> </a:t>
            </a:r>
            <a:r>
              <a:rPr lang="de-DE" sz="1800" dirty="0" err="1" smtClean="0"/>
              <a:t>the</a:t>
            </a:r>
            <a:r>
              <a:rPr lang="de-DE" sz="1800" dirty="0" smtClean="0"/>
              <a:t> </a:t>
            </a:r>
            <a:r>
              <a:rPr lang="de-DE" sz="1800" dirty="0" err="1" smtClean="0"/>
              <a:t>slow-clock</a:t>
            </a:r>
            <a:r>
              <a:rPr lang="de-DE" sz="1800" dirty="0" smtClean="0"/>
              <a:t> </a:t>
            </a:r>
            <a:r>
              <a:rPr lang="de-DE" sz="1800" dirty="0" err="1" smtClean="0"/>
              <a:t>looks</a:t>
            </a:r>
            <a:r>
              <a:rPr lang="de-DE" sz="1800" dirty="0" smtClean="0"/>
              <a:t> </a:t>
            </a:r>
            <a:r>
              <a:rPr lang="de-DE" sz="1800" dirty="0" err="1" smtClean="0"/>
              <a:t>fine</a:t>
            </a:r>
            <a:r>
              <a:rPr lang="de-DE" sz="1800" dirty="0" smtClean="0"/>
              <a:t>, </a:t>
            </a:r>
            <a:r>
              <a:rPr lang="de-DE" sz="1800" dirty="0" err="1" smtClean="0"/>
              <a:t>the</a:t>
            </a:r>
            <a:r>
              <a:rPr lang="de-DE" sz="1800" dirty="0" smtClean="0"/>
              <a:t> </a:t>
            </a:r>
            <a:r>
              <a:rPr lang="de-DE" sz="1800" dirty="0" err="1" smtClean="0"/>
              <a:t>configuration</a:t>
            </a:r>
            <a:r>
              <a:rPr lang="de-DE" sz="1800" dirty="0" smtClean="0"/>
              <a:t> </a:t>
            </a:r>
            <a:r>
              <a:rPr lang="de-DE" sz="1800" dirty="0" err="1" smtClean="0"/>
              <a:t>does</a:t>
            </a:r>
            <a:r>
              <a:rPr lang="de-DE" sz="1800" dirty="0" smtClean="0"/>
              <a:t> not </a:t>
            </a:r>
            <a:r>
              <a:rPr lang="de-DE" sz="1800" dirty="0" err="1" smtClean="0"/>
              <a:t>work</a:t>
            </a:r>
            <a:r>
              <a:rPr lang="de-DE" sz="1800" dirty="0" smtClean="0"/>
              <a:t>.</a:t>
            </a:r>
          </a:p>
          <a:p>
            <a:r>
              <a:rPr lang="de-DE" sz="1800" dirty="0" smtClean="0"/>
              <a:t>Analysis </a:t>
            </a:r>
            <a:r>
              <a:rPr lang="de-DE" sz="1800" dirty="0" err="1" smtClean="0"/>
              <a:t>ongoing</a:t>
            </a:r>
            <a:r>
              <a:rPr lang="de-DE" sz="1800" dirty="0" smtClean="0"/>
              <a:t>, I2C in SPIROC3.</a:t>
            </a:r>
            <a:endParaRPr lang="de-DE" sz="1800" dirty="0"/>
          </a:p>
        </p:txBody>
      </p:sp>
      <p:sp>
        <p:nvSpPr>
          <p:cNvPr id="7" name="Textfeld 6"/>
          <p:cNvSpPr txBox="1"/>
          <p:nvPr/>
        </p:nvSpPr>
        <p:spPr>
          <a:xfrm>
            <a:off x="4792007" y="2268279"/>
            <a:ext cx="18405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err="1" smtClean="0"/>
              <a:t>Conditions</a:t>
            </a:r>
            <a:r>
              <a:rPr lang="de-DE" sz="1200" dirty="0" smtClean="0"/>
              <a:t> on </a:t>
            </a:r>
            <a:r>
              <a:rPr lang="de-DE" sz="1200" dirty="0" err="1" smtClean="0"/>
              <a:t>the</a:t>
            </a:r>
            <a:r>
              <a:rPr lang="de-DE" sz="1200" dirty="0" smtClean="0"/>
              <a:t> </a:t>
            </a:r>
            <a:r>
              <a:rPr lang="de-DE" sz="1200" dirty="0" err="1" smtClean="0"/>
              <a:t>slab</a:t>
            </a:r>
            <a:r>
              <a:rPr lang="de-DE" sz="1200" dirty="0" smtClean="0"/>
              <a:t>:</a:t>
            </a:r>
          </a:p>
          <a:p>
            <a:r>
              <a:rPr lang="de-DE" sz="1200" dirty="0" err="1" smtClean="0"/>
              <a:t>With</a:t>
            </a:r>
            <a:r>
              <a:rPr lang="de-DE" sz="1200" dirty="0" smtClean="0"/>
              <a:t> </a:t>
            </a:r>
            <a:r>
              <a:rPr lang="de-DE" sz="1200" dirty="0" err="1" smtClean="0"/>
              <a:t>reduced</a:t>
            </a:r>
            <a:r>
              <a:rPr lang="de-DE" sz="1200" dirty="0" smtClean="0"/>
              <a:t> </a:t>
            </a:r>
            <a:r>
              <a:rPr lang="de-DE" sz="1200" dirty="0" err="1" smtClean="0"/>
              <a:t>amplitude</a:t>
            </a:r>
            <a:r>
              <a:rPr lang="de-DE" sz="1200" dirty="0" smtClean="0"/>
              <a:t>,</a:t>
            </a:r>
          </a:p>
          <a:p>
            <a:r>
              <a:rPr lang="de-DE" sz="1200" dirty="0" err="1"/>
              <a:t>t</a:t>
            </a:r>
            <a:r>
              <a:rPr lang="de-DE" sz="1200" dirty="0" err="1" smtClean="0"/>
              <a:t>he</a:t>
            </a:r>
            <a:r>
              <a:rPr lang="de-DE" sz="1200" dirty="0" smtClean="0"/>
              <a:t> </a:t>
            </a:r>
            <a:r>
              <a:rPr lang="de-DE" sz="1200" dirty="0" err="1" smtClean="0"/>
              <a:t>slow-control</a:t>
            </a:r>
            <a:r>
              <a:rPr lang="de-DE" sz="1200" dirty="0" smtClean="0"/>
              <a:t> </a:t>
            </a:r>
            <a:r>
              <a:rPr lang="de-DE" sz="1200" dirty="0" err="1" smtClean="0"/>
              <a:t>works</a:t>
            </a:r>
            <a:r>
              <a:rPr lang="de-DE" sz="1200" dirty="0" smtClean="0"/>
              <a:t>. 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105985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AHCAL </a:t>
            </a:r>
            <a:r>
              <a:rPr lang="de-DE" dirty="0" err="1" smtClean="0"/>
              <a:t>operation</a:t>
            </a:r>
            <a:r>
              <a:rPr lang="de-DE" dirty="0" smtClean="0"/>
              <a:t> in ILC-</a:t>
            </a:r>
            <a:r>
              <a:rPr lang="de-DE" dirty="0" err="1" smtClean="0"/>
              <a:t>like</a:t>
            </a:r>
            <a:r>
              <a:rPr lang="de-DE" dirty="0" smtClean="0"/>
              <a:t> </a:t>
            </a:r>
            <a:r>
              <a:rPr lang="de-DE" dirty="0" err="1" smtClean="0"/>
              <a:t>environment</a:t>
            </a:r>
            <a:endParaRPr lang="de-DE" dirty="0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330932" y="4407694"/>
            <a:ext cx="8379681" cy="174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eaLnBrk="1" hangingPunct="1"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</a:pPr>
            <a:r>
              <a:rPr lang="de-DE" sz="1800" dirty="0"/>
              <a:t>Operation </a:t>
            </a:r>
            <a:r>
              <a:rPr lang="de-DE" sz="1800" dirty="0" err="1"/>
              <a:t>for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first</a:t>
            </a:r>
            <a:r>
              <a:rPr lang="de-DE" sz="1800" dirty="0"/>
              <a:t> time in </a:t>
            </a:r>
            <a:r>
              <a:rPr lang="de-DE" sz="1800" dirty="0" err="1"/>
              <a:t>steel</a:t>
            </a:r>
            <a:r>
              <a:rPr lang="de-DE" sz="1800" dirty="0"/>
              <a:t> </a:t>
            </a:r>
            <a:r>
              <a:rPr lang="de-DE" sz="1800" dirty="0" err="1" smtClean="0"/>
              <a:t>cassettes</a:t>
            </a:r>
            <a:r>
              <a:rPr lang="de-DE" sz="1800" dirty="0" smtClean="0"/>
              <a:t> </a:t>
            </a:r>
            <a:r>
              <a:rPr lang="de-DE" sz="1800" dirty="0" err="1"/>
              <a:t>with</a:t>
            </a:r>
            <a:r>
              <a:rPr lang="de-DE" sz="1800" dirty="0"/>
              <a:t> final </a:t>
            </a:r>
            <a:r>
              <a:rPr lang="de-DE" sz="1800" dirty="0" err="1"/>
              <a:t>dimensions</a:t>
            </a:r>
            <a:r>
              <a:rPr lang="de-DE" sz="1800" dirty="0"/>
              <a:t> </a:t>
            </a:r>
            <a:r>
              <a:rPr lang="de-DE" sz="1800" dirty="0" err="1"/>
              <a:t>and</a:t>
            </a:r>
            <a:r>
              <a:rPr lang="de-DE" sz="1800" dirty="0"/>
              <a:t> in </a:t>
            </a:r>
            <a:r>
              <a:rPr lang="de-DE" sz="1800" dirty="0" err="1"/>
              <a:t>absorber</a:t>
            </a:r>
            <a:r>
              <a:rPr lang="de-DE" sz="1800" dirty="0"/>
              <a:t> </a:t>
            </a:r>
            <a:r>
              <a:rPr lang="de-DE" sz="1800" dirty="0" err="1"/>
              <a:t>stack</a:t>
            </a:r>
            <a:r>
              <a:rPr lang="de-DE" sz="1800" dirty="0" smtClean="0"/>
              <a:t>.</a:t>
            </a:r>
          </a:p>
          <a:p>
            <a:pPr marL="342900" indent="-342900" eaLnBrk="1" hangingPunct="1"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</a:pPr>
            <a:r>
              <a:rPr lang="de-DE" sz="1800" dirty="0" err="1" smtClean="0"/>
              <a:t>No</a:t>
            </a:r>
            <a:r>
              <a:rPr lang="de-DE" sz="1800" dirty="0" smtClean="0"/>
              <a:t> </a:t>
            </a:r>
            <a:r>
              <a:rPr lang="de-DE" sz="1800" dirty="0" err="1" smtClean="0"/>
              <a:t>increased</a:t>
            </a:r>
            <a:r>
              <a:rPr lang="de-DE" sz="1800" dirty="0" smtClean="0"/>
              <a:t> </a:t>
            </a:r>
            <a:r>
              <a:rPr lang="de-DE" sz="1800" dirty="0" err="1" smtClean="0"/>
              <a:t>noise</a:t>
            </a:r>
            <a:r>
              <a:rPr lang="de-DE" sz="1800" dirty="0" smtClean="0"/>
              <a:t>, </a:t>
            </a:r>
            <a:r>
              <a:rPr lang="de-DE" sz="1800" dirty="0" err="1" smtClean="0"/>
              <a:t>no</a:t>
            </a:r>
            <a:r>
              <a:rPr lang="de-DE" sz="1800" dirty="0" smtClean="0"/>
              <a:t> </a:t>
            </a:r>
            <a:r>
              <a:rPr lang="de-DE" sz="1800" dirty="0" err="1" smtClean="0"/>
              <a:t>obvious</a:t>
            </a:r>
            <a:r>
              <a:rPr lang="de-DE" sz="1800" dirty="0" smtClean="0"/>
              <a:t> </a:t>
            </a:r>
            <a:r>
              <a:rPr lang="de-DE" sz="1800" dirty="0" err="1" smtClean="0"/>
              <a:t>shift</a:t>
            </a:r>
            <a:r>
              <a:rPr lang="de-DE" sz="1800" dirty="0" smtClean="0"/>
              <a:t> </a:t>
            </a:r>
            <a:r>
              <a:rPr lang="de-DE" sz="1800" dirty="0" err="1" smtClean="0"/>
              <a:t>of</a:t>
            </a:r>
            <a:r>
              <a:rPr lang="de-DE" sz="1800" dirty="0" smtClean="0"/>
              <a:t> MIP </a:t>
            </a:r>
            <a:r>
              <a:rPr lang="de-DE" sz="1800" dirty="0" err="1" smtClean="0"/>
              <a:t>position</a:t>
            </a:r>
            <a:r>
              <a:rPr lang="de-DE" sz="1800" dirty="0" smtClean="0"/>
              <a:t> </a:t>
            </a:r>
            <a:r>
              <a:rPr lang="de-DE" sz="1800" dirty="0" err="1" smtClean="0"/>
              <a:t>with</a:t>
            </a:r>
            <a:r>
              <a:rPr lang="de-DE" sz="1800" dirty="0" smtClean="0"/>
              <a:t> </a:t>
            </a:r>
            <a:r>
              <a:rPr lang="de-DE" sz="1800" dirty="0" err="1" smtClean="0"/>
              <a:t>respect</a:t>
            </a:r>
            <a:r>
              <a:rPr lang="de-DE" sz="1800" dirty="0" smtClean="0"/>
              <a:t> </a:t>
            </a:r>
            <a:r>
              <a:rPr lang="de-DE" sz="1800" dirty="0" err="1" smtClean="0"/>
              <a:t>to</a:t>
            </a:r>
            <a:r>
              <a:rPr lang="de-DE" sz="1800" dirty="0" smtClean="0"/>
              <a:t> lab </a:t>
            </a:r>
            <a:r>
              <a:rPr lang="de-DE" sz="1800" dirty="0" err="1" smtClean="0"/>
              <a:t>setup</a:t>
            </a:r>
            <a:r>
              <a:rPr lang="de-DE" sz="1800" dirty="0" smtClean="0"/>
              <a:t>.	=&gt; </a:t>
            </a:r>
            <a:r>
              <a:rPr lang="de-DE" sz="1800" dirty="0" err="1" smtClean="0"/>
              <a:t>dense</a:t>
            </a:r>
            <a:r>
              <a:rPr lang="de-DE" sz="1800" dirty="0" smtClean="0"/>
              <a:t> EUDET </a:t>
            </a:r>
            <a:r>
              <a:rPr lang="de-DE" sz="1800" dirty="0" err="1" smtClean="0"/>
              <a:t>mechanical</a:t>
            </a:r>
            <a:r>
              <a:rPr lang="de-DE" sz="1800" dirty="0" smtClean="0"/>
              <a:t> </a:t>
            </a:r>
            <a:r>
              <a:rPr lang="de-DE" sz="1800" dirty="0" err="1" smtClean="0"/>
              <a:t>concept</a:t>
            </a:r>
            <a:r>
              <a:rPr lang="de-DE" sz="1800" dirty="0" smtClean="0"/>
              <a:t> </a:t>
            </a:r>
            <a:r>
              <a:rPr lang="de-DE" sz="1800" dirty="0" err="1" smtClean="0"/>
              <a:t>validated</a:t>
            </a:r>
            <a:r>
              <a:rPr lang="de-DE" sz="1800" dirty="0" smtClean="0"/>
              <a:t>!</a:t>
            </a:r>
            <a:r>
              <a:rPr lang="en-US" sz="1800" dirty="0" smtClean="0"/>
              <a:t> </a:t>
            </a:r>
          </a:p>
          <a:p>
            <a:pPr eaLnBrk="1" hangingPunct="1">
              <a:spcAft>
                <a:spcPct val="50000"/>
              </a:spcAft>
              <a:buClr>
                <a:srgbClr val="F28E00"/>
              </a:buClr>
            </a:pPr>
            <a:r>
              <a:rPr lang="en-US" sz="1800" dirty="0" smtClean="0"/>
              <a:t> </a:t>
            </a:r>
          </a:p>
          <a:p>
            <a:pPr eaLnBrk="1" hangingPunct="1">
              <a:spcAft>
                <a:spcPct val="50000"/>
              </a:spcAft>
              <a:buClr>
                <a:srgbClr val="F28E00"/>
              </a:buClr>
            </a:pPr>
            <a:endParaRPr lang="en-US" sz="1800" dirty="0" smtClean="0"/>
          </a:p>
          <a:p>
            <a:pPr marL="342900" indent="-342900" eaLnBrk="1" hangingPunct="1"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</a:pPr>
            <a:endParaRPr lang="en-US" sz="1800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862" y="977900"/>
            <a:ext cx="4030133" cy="3022600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6612" y="977900"/>
            <a:ext cx="3804443" cy="3031968"/>
          </a:xfrm>
          <a:prstGeom prst="rect">
            <a:avLst/>
          </a:prstGeom>
        </p:spPr>
      </p:pic>
      <p:sp>
        <p:nvSpPr>
          <p:cNvPr id="3" name="Textfeld 2"/>
          <p:cNvSpPr txBox="1"/>
          <p:nvPr/>
        </p:nvSpPr>
        <p:spPr>
          <a:xfrm>
            <a:off x="6416524" y="977900"/>
            <a:ext cx="203453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bg1"/>
                </a:solidFill>
              </a:rPr>
              <a:t>Next DAQ vers.:</a:t>
            </a:r>
          </a:p>
          <a:p>
            <a:r>
              <a:rPr lang="de-DE" dirty="0" err="1" smtClean="0">
                <a:solidFill>
                  <a:schemeClr val="bg1"/>
                </a:solidFill>
              </a:rPr>
              <a:t>No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  <a:r>
              <a:rPr lang="de-DE" dirty="0" err="1" smtClean="0">
                <a:solidFill>
                  <a:schemeClr val="bg1"/>
                </a:solidFill>
              </a:rPr>
              <a:t>Lemo</a:t>
            </a:r>
            <a:r>
              <a:rPr lang="de-DE" dirty="0" smtClean="0">
                <a:solidFill>
                  <a:schemeClr val="bg1"/>
                </a:solidFill>
              </a:rPr>
              <a:t>-,</a:t>
            </a:r>
          </a:p>
          <a:p>
            <a:r>
              <a:rPr lang="de-DE" dirty="0" smtClean="0">
                <a:solidFill>
                  <a:schemeClr val="bg1"/>
                </a:solidFill>
              </a:rPr>
              <a:t>USB </a:t>
            </a:r>
            <a:r>
              <a:rPr lang="de-DE" dirty="0" err="1" smtClean="0">
                <a:solidFill>
                  <a:schemeClr val="bg1"/>
                </a:solidFill>
              </a:rPr>
              <a:t>cables</a:t>
            </a:r>
            <a:endParaRPr lang="de-D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8786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Hardware Status</a:t>
            </a:r>
            <a:endParaRPr lang="de-DE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332582" y="887414"/>
            <a:ext cx="8378031" cy="4883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eaLnBrk="1" hangingPunct="1"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</a:pPr>
            <a:r>
              <a:rPr lang="en-US" sz="1800" dirty="0" smtClean="0"/>
              <a:t>HBU2:  (two production runs): 14 boards. (tiles?)</a:t>
            </a:r>
          </a:p>
          <a:p>
            <a:pPr marL="342900" indent="-342900" eaLnBrk="1" hangingPunct="1"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</a:pPr>
            <a:r>
              <a:rPr lang="en-US" sz="1800" dirty="0" smtClean="0"/>
              <a:t>FE-DAQ: DIF (NIU), CIB</a:t>
            </a:r>
            <a:r>
              <a:rPr lang="en-US" sz="1800" dirty="0" smtClean="0"/>
              <a:t>, POWER and CALIB: 20 boards.</a:t>
            </a:r>
          </a:p>
          <a:p>
            <a:pPr marL="342900" indent="-342900" eaLnBrk="1" hangingPunct="1"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</a:pPr>
            <a:r>
              <a:rPr lang="en-US" sz="1800" dirty="0" err="1" smtClean="0"/>
              <a:t>Flexleads</a:t>
            </a:r>
            <a:r>
              <a:rPr lang="en-US" sz="1800" dirty="0" smtClean="0"/>
              <a:t> (2 types, a lot in use): 14 boards (each type)</a:t>
            </a:r>
          </a:p>
          <a:p>
            <a:pPr marL="342900" indent="-342900" eaLnBrk="1" hangingPunct="1"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</a:pPr>
            <a:r>
              <a:rPr lang="en-US" sz="1800" dirty="0" smtClean="0"/>
              <a:t>EBU vertical: 4 boards </a:t>
            </a:r>
          </a:p>
          <a:p>
            <a:pPr marL="342900" indent="-342900" eaLnBrk="1" hangingPunct="1"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</a:pPr>
            <a:r>
              <a:rPr lang="en-US" sz="1800" dirty="0" smtClean="0"/>
              <a:t>EBU horizontal: 4 boards </a:t>
            </a:r>
            <a:r>
              <a:rPr lang="en-US" sz="1800" dirty="0" smtClean="0">
                <a:solidFill>
                  <a:srgbClr val="9C9E9F"/>
                </a:solidFill>
              </a:rPr>
              <a:t>(in production, expected beginning Oct.)</a:t>
            </a:r>
          </a:p>
          <a:p>
            <a:pPr marL="342900" indent="-342900" eaLnBrk="1" hangingPunct="1"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</a:pPr>
            <a:r>
              <a:rPr lang="en-US" sz="1800" dirty="0" smtClean="0"/>
              <a:t>SM_HBU: 2 boards</a:t>
            </a:r>
          </a:p>
          <a:p>
            <a:pPr marL="342900" indent="-342900" eaLnBrk="1" hangingPunct="1"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</a:pPr>
            <a:endParaRPr lang="en-US" sz="1800" dirty="0"/>
          </a:p>
          <a:p>
            <a:pPr marL="342900" indent="-342900" eaLnBrk="1" hangingPunct="1"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</a:pPr>
            <a:r>
              <a:rPr lang="en-US" sz="1800" dirty="0" smtClean="0"/>
              <a:t>Delivered complete sets (HBU/EBU/SM_HBU + </a:t>
            </a:r>
            <a:r>
              <a:rPr lang="en-US" sz="1800" dirty="0" smtClean="0"/>
              <a:t>FE-DAQ </a:t>
            </a:r>
            <a:r>
              <a:rPr lang="en-US" sz="1800" dirty="0" smtClean="0"/>
              <a:t>modules) to: 	</a:t>
            </a:r>
            <a:r>
              <a:rPr lang="en-US" sz="1800" dirty="0" err="1" smtClean="0"/>
              <a:t>Shinshu</a:t>
            </a:r>
            <a:r>
              <a:rPr lang="en-US" sz="1800" dirty="0" smtClean="0"/>
              <a:t>, Mainz, NIU. One further HBU to Wuppertal.</a:t>
            </a:r>
            <a:endParaRPr lang="en-US" sz="1800" dirty="0"/>
          </a:p>
          <a:p>
            <a:pPr marL="342900" indent="-342900" eaLnBrk="1" hangingPunct="1"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730325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New 8 HBU2 </a:t>
            </a:r>
            <a:r>
              <a:rPr lang="de-DE" dirty="0" err="1" smtClean="0"/>
              <a:t>boards</a:t>
            </a:r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1126" y="977900"/>
            <a:ext cx="3519487" cy="2639615"/>
          </a:xfrm>
          <a:prstGeom prst="rect">
            <a:avLst/>
          </a:prstGeom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332582" y="887414"/>
            <a:ext cx="4314031" cy="3291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eaLnBrk="1" hangingPunct="1"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</a:pPr>
            <a:r>
              <a:rPr lang="en-US" sz="1800" dirty="0" smtClean="0"/>
              <a:t>All 8 new HBU2s have been tested and work fine.</a:t>
            </a:r>
          </a:p>
          <a:p>
            <a:pPr marL="342900" indent="-342900" eaLnBrk="1" hangingPunct="1"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</a:pPr>
            <a:r>
              <a:rPr lang="en-US" sz="1800" dirty="0" smtClean="0"/>
              <a:t>Problem: Significant spread of board dimensions within the 8 boards. Landmarks differ up to 0.4mm (0.1mm was specified).</a:t>
            </a:r>
          </a:p>
          <a:p>
            <a:pPr marL="342900" indent="-342900" eaLnBrk="1" hangingPunct="1"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</a:pPr>
            <a:r>
              <a:rPr lang="en-US" sz="1800" dirty="0" smtClean="0"/>
              <a:t>Problems during PCB assembly and with the steel cassettes (individual cassettes needed).</a:t>
            </a: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332582" y="4241800"/>
            <a:ext cx="8378031" cy="177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eaLnBrk="1" hangingPunct="1"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</a:pPr>
            <a:r>
              <a:rPr lang="en-US" sz="1800" dirty="0" smtClean="0"/>
              <a:t>From the discussion with PCB manufacturer: For the next order, there will be a pre-compensation process step for the inner </a:t>
            </a:r>
            <a:r>
              <a:rPr lang="en-US" sz="1800" dirty="0" err="1" smtClean="0"/>
              <a:t>pcb</a:t>
            </a:r>
            <a:r>
              <a:rPr lang="en-US" sz="1800" dirty="0" smtClean="0"/>
              <a:t> layers before the pressing operation. </a:t>
            </a:r>
            <a:r>
              <a:rPr lang="en-US" sz="1800" b="1" dirty="0" smtClean="0">
                <a:solidFill>
                  <a:srgbClr val="339933"/>
                </a:solidFill>
              </a:rPr>
              <a:t>This will solve the problem as it did for the first 6 HBUs</a:t>
            </a:r>
            <a:r>
              <a:rPr lang="en-US" sz="1800" b="1" dirty="0" smtClean="0"/>
              <a:t>.  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3107744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Detector</a:t>
            </a:r>
            <a:r>
              <a:rPr lang="de-DE" dirty="0" smtClean="0"/>
              <a:t> Power-</a:t>
            </a:r>
            <a:r>
              <a:rPr lang="de-DE" dirty="0" err="1" smtClean="0"/>
              <a:t>Up</a:t>
            </a:r>
            <a:r>
              <a:rPr lang="de-DE" dirty="0" smtClean="0"/>
              <a:t> Problem</a:t>
            </a:r>
            <a:endParaRPr lang="de-DE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332581" y="4879180"/>
            <a:ext cx="8378031" cy="1417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eaLnBrk="1" hangingPunct="1"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</a:pPr>
            <a:r>
              <a:rPr lang="en-US" sz="1800" dirty="0" smtClean="0"/>
              <a:t>Arbitrary operating conditions in multilayer setup (very seldom in single-layer setup): Stuck TDC, spontaneous noisy channels, shifted MIP position.</a:t>
            </a:r>
          </a:p>
          <a:p>
            <a:pPr marL="342900" indent="-342900" eaLnBrk="1" hangingPunct="1"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</a:pPr>
            <a:r>
              <a:rPr lang="en-US" sz="1800" dirty="0" smtClean="0"/>
              <a:t>SPIROC reset does not help, only re-powering helped. </a:t>
            </a: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2718" y="977900"/>
            <a:ext cx="5837755" cy="3694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0466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Solution </a:t>
            </a:r>
            <a:r>
              <a:rPr lang="de-DE" dirty="0" err="1" smtClean="0"/>
              <a:t>for</a:t>
            </a:r>
            <a:r>
              <a:rPr lang="de-DE" dirty="0" smtClean="0"/>
              <a:t> Power-</a:t>
            </a:r>
            <a:r>
              <a:rPr lang="de-DE" dirty="0" err="1" smtClean="0"/>
              <a:t>Up</a:t>
            </a:r>
            <a:r>
              <a:rPr lang="de-DE" dirty="0" smtClean="0"/>
              <a:t> Problem</a:t>
            </a:r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2849" y="923172"/>
            <a:ext cx="5132878" cy="3318628"/>
          </a:xfrm>
          <a:prstGeom prst="rect">
            <a:avLst/>
          </a:prstGeom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332581" y="4457700"/>
            <a:ext cx="8378031" cy="1839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eaLnBrk="1" hangingPunct="1"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</a:pPr>
            <a:r>
              <a:rPr lang="en-US" sz="1800" dirty="0" smtClean="0"/>
              <a:t>Problem identified: After power-up and booting, the DIF FPGA sets </a:t>
            </a:r>
            <a:r>
              <a:rPr lang="en-US" sz="1800" dirty="0" smtClean="0">
                <a:solidFill>
                  <a:srgbClr val="339933"/>
                </a:solidFill>
              </a:rPr>
              <a:t>TTL lines </a:t>
            </a:r>
            <a:r>
              <a:rPr lang="en-US" sz="1800" dirty="0" smtClean="0"/>
              <a:t>to SPIROCs before </a:t>
            </a:r>
            <a:r>
              <a:rPr lang="en-US" sz="1800" dirty="0" smtClean="0">
                <a:solidFill>
                  <a:srgbClr val="FF0000"/>
                </a:solidFill>
              </a:rPr>
              <a:t>enabling</a:t>
            </a:r>
            <a:r>
              <a:rPr lang="en-US" sz="1800" dirty="0" smtClean="0"/>
              <a:t> </a:t>
            </a:r>
            <a:r>
              <a:rPr lang="en-US" sz="1800" dirty="0" smtClean="0">
                <a:solidFill>
                  <a:srgbClr val="002060"/>
                </a:solidFill>
              </a:rPr>
              <a:t>SPIROC’s power. =&gt; </a:t>
            </a:r>
            <a:r>
              <a:rPr lang="en-US" sz="1800" dirty="0" smtClean="0">
                <a:solidFill>
                  <a:srgbClr val="7030A0"/>
                </a:solidFill>
              </a:rPr>
              <a:t>SPIROCs get power through protection diodes of input channels.  </a:t>
            </a:r>
          </a:p>
          <a:p>
            <a:pPr marL="342900" indent="-342900" eaLnBrk="1" hangingPunct="1"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</a:pPr>
            <a:r>
              <a:rPr lang="en-US" sz="1800" dirty="0" smtClean="0"/>
              <a:t>New switch-on order cured the problem.</a:t>
            </a:r>
          </a:p>
        </p:txBody>
      </p:sp>
    </p:spTree>
    <p:extLst>
      <p:ext uri="{BB962C8B-B14F-4D97-AF65-F5344CB8AC3E}">
        <p14:creationId xmlns:p14="http://schemas.microsoft.com/office/powerpoint/2010/main" val="1481951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9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Broken SPIROCs in </a:t>
            </a:r>
            <a:r>
              <a:rPr lang="en-US" dirty="0" err="1" smtClean="0"/>
              <a:t>testbeam</a:t>
            </a:r>
            <a:endParaRPr lang="en-US" dirty="0"/>
          </a:p>
        </p:txBody>
      </p:sp>
      <p:sp>
        <p:nvSpPr>
          <p:cNvPr id="589827" name="Text Box 3"/>
          <p:cNvSpPr txBox="1">
            <a:spLocks noChangeArrowheads="1"/>
          </p:cNvSpPr>
          <p:nvPr/>
        </p:nvSpPr>
        <p:spPr bwMode="auto">
          <a:xfrm>
            <a:off x="822325" y="1560513"/>
            <a:ext cx="1841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sz="160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332583" y="887414"/>
            <a:ext cx="4126706" cy="4883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eaLnBrk="1" hangingPunct="1"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</a:pPr>
            <a:r>
              <a:rPr lang="en-US" sz="1800" dirty="0" smtClean="0"/>
              <a:t>During </a:t>
            </a:r>
            <a:r>
              <a:rPr lang="en-US" sz="1800" dirty="0" err="1" smtClean="0"/>
              <a:t>testbeam</a:t>
            </a:r>
            <a:r>
              <a:rPr lang="en-US" sz="1800" dirty="0" smtClean="0"/>
              <a:t> 6 out of 20 SPIROCs on three HBU2s have been damaged.</a:t>
            </a:r>
          </a:p>
          <a:p>
            <a:pPr marL="342900" indent="-342900" eaLnBrk="1" hangingPunct="1"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</a:pPr>
            <a:r>
              <a:rPr lang="en-US" sz="1800" dirty="0" smtClean="0"/>
              <a:t>Damage is the same for all chips: oscillating input DACs.</a:t>
            </a:r>
          </a:p>
          <a:p>
            <a:pPr marL="342900" indent="-342900" eaLnBrk="1" hangingPunct="1"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</a:pPr>
            <a:r>
              <a:rPr lang="en-US" sz="1800" dirty="0" smtClean="0"/>
              <a:t>Best explanation so far: </a:t>
            </a:r>
            <a:r>
              <a:rPr lang="en-US" sz="1800" dirty="0" err="1" smtClean="0"/>
              <a:t>SiPM</a:t>
            </a:r>
            <a:r>
              <a:rPr lang="en-US" sz="1800" dirty="0" smtClean="0"/>
              <a:t> pins have damaged the isolating foil and touched the steel cassette’s top plate. =&gt; Stronger foil ordered.</a:t>
            </a:r>
          </a:p>
          <a:p>
            <a:pPr marL="342900" indent="-342900" eaLnBrk="1" hangingPunct="1"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</a:pPr>
            <a:endParaRPr lang="en-US" sz="1800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067742" y="559908"/>
            <a:ext cx="2507953" cy="3343937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616" y="3731076"/>
            <a:ext cx="3455193" cy="2415724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5757" y="3731076"/>
            <a:ext cx="3220964" cy="2415724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4839020" y="1190586"/>
            <a:ext cx="19287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800" i="1" dirty="0" err="1" smtClean="0">
                <a:solidFill>
                  <a:srgbClr val="9C9E9F"/>
                </a:solidFill>
              </a:rPr>
              <a:t>inDAC</a:t>
            </a:r>
            <a:r>
              <a:rPr lang="de-DE" sz="1800" i="1" dirty="0" smtClean="0">
                <a:solidFill>
                  <a:srgbClr val="9C9E9F"/>
                </a:solidFill>
              </a:rPr>
              <a:t> </a:t>
            </a:r>
            <a:r>
              <a:rPr lang="de-DE" sz="1800" i="1" dirty="0" err="1" smtClean="0">
                <a:solidFill>
                  <a:srgbClr val="9C9E9F"/>
                </a:solidFill>
              </a:rPr>
              <a:t>oscillation</a:t>
            </a:r>
            <a:endParaRPr lang="de-DE" sz="1800" i="1" dirty="0">
              <a:solidFill>
                <a:srgbClr val="9C9E9F"/>
              </a:solidFill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2850356" y="3841690"/>
            <a:ext cx="11673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t</a:t>
            </a:r>
            <a:r>
              <a:rPr lang="de-DE" dirty="0" smtClean="0"/>
              <a:t>op </a:t>
            </a:r>
            <a:r>
              <a:rPr lang="de-DE" dirty="0" err="1" smtClean="0"/>
              <a:t>plate</a:t>
            </a:r>
            <a:endParaRPr lang="de-DE" dirty="0"/>
          </a:p>
        </p:txBody>
      </p:sp>
      <p:cxnSp>
        <p:nvCxnSpPr>
          <p:cNvPr id="8" name="Gerade Verbindung mit Pfeil 7"/>
          <p:cNvCxnSpPr/>
          <p:nvPr/>
        </p:nvCxnSpPr>
        <p:spPr bwMode="auto">
          <a:xfrm>
            <a:off x="1371600" y="3643313"/>
            <a:ext cx="1024336" cy="112156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28E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" name="Gerade Verbindung mit Pfeil 17"/>
          <p:cNvCxnSpPr/>
          <p:nvPr/>
        </p:nvCxnSpPr>
        <p:spPr bwMode="auto">
          <a:xfrm>
            <a:off x="3814684" y="3543300"/>
            <a:ext cx="2257504" cy="127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28E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" name="Textfeld 6"/>
          <p:cNvSpPr txBox="1"/>
          <p:nvPr/>
        </p:nvSpPr>
        <p:spPr>
          <a:xfrm>
            <a:off x="734616" y="5570509"/>
            <a:ext cx="31037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rgbClr val="F28E00"/>
                </a:solidFill>
              </a:rPr>
              <a:t>Pins must </a:t>
            </a:r>
            <a:r>
              <a:rPr lang="de-DE" dirty="0" err="1" smtClean="0">
                <a:solidFill>
                  <a:srgbClr val="F28E00"/>
                </a:solidFill>
              </a:rPr>
              <a:t>be</a:t>
            </a:r>
            <a:r>
              <a:rPr lang="de-DE" dirty="0" smtClean="0">
                <a:solidFill>
                  <a:srgbClr val="F28E00"/>
                </a:solidFill>
              </a:rPr>
              <a:t> </a:t>
            </a:r>
            <a:r>
              <a:rPr lang="de-DE" dirty="0" err="1" smtClean="0">
                <a:solidFill>
                  <a:srgbClr val="F28E00"/>
                </a:solidFill>
              </a:rPr>
              <a:t>cut</a:t>
            </a:r>
            <a:r>
              <a:rPr lang="de-DE" dirty="0" smtClean="0">
                <a:solidFill>
                  <a:srgbClr val="F28E00"/>
                </a:solidFill>
              </a:rPr>
              <a:t> </a:t>
            </a:r>
            <a:r>
              <a:rPr lang="de-DE" dirty="0" err="1" smtClean="0">
                <a:solidFill>
                  <a:srgbClr val="F28E00"/>
                </a:solidFill>
              </a:rPr>
              <a:t>carefully</a:t>
            </a:r>
            <a:endParaRPr lang="de-DE" dirty="0">
              <a:solidFill>
                <a:srgbClr val="F28E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796" y="1280285"/>
            <a:ext cx="8223817" cy="2754346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Beam rate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noise</a:t>
            </a:r>
            <a:r>
              <a:rPr lang="de-DE" dirty="0" smtClean="0"/>
              <a:t> rate </a:t>
            </a:r>
            <a:r>
              <a:rPr lang="de-DE" dirty="0" err="1" smtClean="0"/>
              <a:t>considerations</a:t>
            </a:r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 rot="16200000">
            <a:off x="7093415" y="2658754"/>
            <a:ext cx="33650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800" i="1" dirty="0" err="1" smtClean="0">
                <a:solidFill>
                  <a:srgbClr val="9C9E9F"/>
                </a:solidFill>
              </a:rPr>
              <a:t>Simulations</a:t>
            </a:r>
            <a:r>
              <a:rPr lang="de-DE" sz="1800" i="1" dirty="0" smtClean="0">
                <a:solidFill>
                  <a:srgbClr val="9C9E9F"/>
                </a:solidFill>
              </a:rPr>
              <a:t> </a:t>
            </a:r>
            <a:r>
              <a:rPr lang="de-DE" sz="1800" i="1" dirty="0" err="1" smtClean="0">
                <a:solidFill>
                  <a:srgbClr val="9C9E9F"/>
                </a:solidFill>
              </a:rPr>
              <a:t>by</a:t>
            </a:r>
            <a:r>
              <a:rPr lang="de-DE" sz="1800" i="1" dirty="0" smtClean="0">
                <a:solidFill>
                  <a:srgbClr val="9C9E9F"/>
                </a:solidFill>
              </a:rPr>
              <a:t> Oskar Hartbrich</a:t>
            </a:r>
            <a:endParaRPr lang="de-DE" sz="1800" i="1" dirty="0">
              <a:solidFill>
                <a:srgbClr val="9C9E9F"/>
              </a:solidFill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332582" y="854964"/>
            <a:ext cx="8378031" cy="5291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eaLnBrk="1" hangingPunct="1"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</a:pPr>
            <a:r>
              <a:rPr lang="en-US" sz="1800" dirty="0" smtClean="0"/>
              <a:t>Can we operate 1m³ (~600 SPIROCs) with current </a:t>
            </a:r>
            <a:r>
              <a:rPr lang="en-US" sz="1800" dirty="0" err="1" smtClean="0"/>
              <a:t>SiPMs</a:t>
            </a:r>
            <a:r>
              <a:rPr lang="en-US" sz="1800" dirty="0" smtClean="0"/>
              <a:t> and ASICs?</a:t>
            </a:r>
          </a:p>
          <a:p>
            <a:pPr marL="342900" indent="-342900" eaLnBrk="1" hangingPunct="1"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</a:pPr>
            <a:endParaRPr lang="en-US" sz="1800" dirty="0" smtClean="0"/>
          </a:p>
          <a:p>
            <a:pPr marL="342900" indent="-342900" eaLnBrk="1" hangingPunct="1"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</a:pPr>
            <a:endParaRPr lang="en-US" sz="1800" dirty="0"/>
          </a:p>
          <a:p>
            <a:pPr marL="342900" indent="-342900" eaLnBrk="1" hangingPunct="1"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</a:pPr>
            <a:endParaRPr lang="en-US" sz="1800" dirty="0" smtClean="0"/>
          </a:p>
          <a:p>
            <a:pPr marL="342900" indent="-342900" eaLnBrk="1" hangingPunct="1"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</a:pPr>
            <a:endParaRPr lang="en-US" sz="1800" dirty="0"/>
          </a:p>
          <a:p>
            <a:pPr marL="342900" indent="-342900" eaLnBrk="1" hangingPunct="1"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</a:pPr>
            <a:endParaRPr lang="en-US" sz="1800" dirty="0" smtClean="0"/>
          </a:p>
          <a:p>
            <a:pPr marL="342900" indent="-342900" eaLnBrk="1" hangingPunct="1"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</a:pPr>
            <a:endParaRPr lang="en-US" sz="1800" dirty="0"/>
          </a:p>
          <a:p>
            <a:pPr marL="342900" indent="-342900" eaLnBrk="1" hangingPunct="1"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</a:pPr>
            <a:endParaRPr lang="en-US" sz="1800" dirty="0" smtClean="0"/>
          </a:p>
          <a:p>
            <a:pPr marL="342900" indent="-342900" eaLnBrk="1" hangingPunct="1"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</a:pPr>
            <a:r>
              <a:rPr lang="en-US" sz="1800" dirty="0" smtClean="0"/>
              <a:t>Simulation studies of beam/noise-rate started to investigate the amount of noise events in the AHCAL detector for various operation conditions.</a:t>
            </a:r>
          </a:p>
          <a:p>
            <a:pPr marL="342900" indent="-342900" eaLnBrk="1" hangingPunct="1"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</a:pPr>
            <a:r>
              <a:rPr lang="en-US" sz="1800" dirty="0" smtClean="0"/>
              <a:t>Exponential distributions for noise- and beam rates assumed. Different trigger architectures and memory depths under study.  </a:t>
            </a:r>
          </a:p>
          <a:p>
            <a:pPr marL="342900" indent="-342900" eaLnBrk="1" hangingPunct="1"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</a:pPr>
            <a:r>
              <a:rPr lang="en-US" sz="1800" dirty="0" smtClean="0"/>
              <a:t>First conclusion: First memory cell problem (ADC data “0”) must be solved (low occupancy in last layers). Was solved for SP2c already.  </a:t>
            </a:r>
          </a:p>
        </p:txBody>
      </p:sp>
    </p:spTree>
    <p:extLst>
      <p:ext uri="{BB962C8B-B14F-4D97-AF65-F5344CB8AC3E}">
        <p14:creationId xmlns:p14="http://schemas.microsoft.com/office/powerpoint/2010/main" val="563434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DESY_Vortrag_3-1">
  <a:themeElements>
    <a:clrScheme name="2_DESY_Vortrag_3-1 14">
      <a:dk1>
        <a:srgbClr val="000000"/>
      </a:dk1>
      <a:lt1>
        <a:srgbClr val="FFFFFF"/>
      </a:lt1>
      <a:dk2>
        <a:srgbClr val="FFFFFF"/>
      </a:dk2>
      <a:lt2>
        <a:srgbClr val="808080"/>
      </a:lt2>
      <a:accent1>
        <a:srgbClr val="00A5EB"/>
      </a:accent1>
      <a:accent2>
        <a:srgbClr val="F28E00"/>
      </a:accent2>
      <a:accent3>
        <a:srgbClr val="FFFFFF"/>
      </a:accent3>
      <a:accent4>
        <a:srgbClr val="000000"/>
      </a:accent4>
      <a:accent5>
        <a:srgbClr val="AACFF3"/>
      </a:accent5>
      <a:accent6>
        <a:srgbClr val="DB8000"/>
      </a:accent6>
      <a:hlink>
        <a:srgbClr val="00A5EB"/>
      </a:hlink>
      <a:folHlink>
        <a:srgbClr val="808080"/>
      </a:folHlink>
    </a:clrScheme>
    <a:fontScheme name="2_DESY_Vortrag_3-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_DESY_Vortrag_3-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0A5EB"/>
        </a:accent1>
        <a:accent2>
          <a:srgbClr val="F28E00"/>
        </a:accent2>
        <a:accent3>
          <a:srgbClr val="FFFFFF"/>
        </a:accent3>
        <a:accent4>
          <a:srgbClr val="000000"/>
        </a:accent4>
        <a:accent5>
          <a:srgbClr val="AACFF3"/>
        </a:accent5>
        <a:accent6>
          <a:srgbClr val="DB8000"/>
        </a:accent6>
        <a:hlink>
          <a:srgbClr val="00A5E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14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0A5EB"/>
        </a:accent1>
        <a:accent2>
          <a:srgbClr val="F28E00"/>
        </a:accent2>
        <a:accent3>
          <a:srgbClr val="FFFFFF"/>
        </a:accent3>
        <a:accent4>
          <a:srgbClr val="000000"/>
        </a:accent4>
        <a:accent5>
          <a:srgbClr val="AACFF3"/>
        </a:accent5>
        <a:accent6>
          <a:srgbClr val="DB8000"/>
        </a:accent6>
        <a:hlink>
          <a:srgbClr val="00A5EB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DESY_Vortrag_3-1">
  <a:themeElements>
    <a:clrScheme name="2_DESY_Vortrag_3-1 14">
      <a:dk1>
        <a:srgbClr val="000000"/>
      </a:dk1>
      <a:lt1>
        <a:srgbClr val="FFFFFF"/>
      </a:lt1>
      <a:dk2>
        <a:srgbClr val="FFFFFF"/>
      </a:dk2>
      <a:lt2>
        <a:srgbClr val="808080"/>
      </a:lt2>
      <a:accent1>
        <a:srgbClr val="00A5EB"/>
      </a:accent1>
      <a:accent2>
        <a:srgbClr val="F28E00"/>
      </a:accent2>
      <a:accent3>
        <a:srgbClr val="FFFFFF"/>
      </a:accent3>
      <a:accent4>
        <a:srgbClr val="000000"/>
      </a:accent4>
      <a:accent5>
        <a:srgbClr val="AACFF3"/>
      </a:accent5>
      <a:accent6>
        <a:srgbClr val="DB8000"/>
      </a:accent6>
      <a:hlink>
        <a:srgbClr val="00A5EB"/>
      </a:hlink>
      <a:folHlink>
        <a:srgbClr val="808080"/>
      </a:folHlink>
    </a:clrScheme>
    <a:fontScheme name="2_DESY_Vortrag_3-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_DESY_Vortrag_3-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0A5EB"/>
        </a:accent1>
        <a:accent2>
          <a:srgbClr val="F28E00"/>
        </a:accent2>
        <a:accent3>
          <a:srgbClr val="FFFFFF"/>
        </a:accent3>
        <a:accent4>
          <a:srgbClr val="000000"/>
        </a:accent4>
        <a:accent5>
          <a:srgbClr val="AACFF3"/>
        </a:accent5>
        <a:accent6>
          <a:srgbClr val="DB8000"/>
        </a:accent6>
        <a:hlink>
          <a:srgbClr val="00A5E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14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0A5EB"/>
        </a:accent1>
        <a:accent2>
          <a:srgbClr val="F28E00"/>
        </a:accent2>
        <a:accent3>
          <a:srgbClr val="FFFFFF"/>
        </a:accent3>
        <a:accent4>
          <a:srgbClr val="000000"/>
        </a:accent4>
        <a:accent5>
          <a:srgbClr val="AACFF3"/>
        </a:accent5>
        <a:accent6>
          <a:srgbClr val="DB8000"/>
        </a:accent6>
        <a:hlink>
          <a:srgbClr val="00A5EB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Watermark</Template>
  <TotalTime>0</TotalTime>
  <Words>1215</Words>
  <Application>Microsoft Office PowerPoint</Application>
  <PresentationFormat>Bildschirmpräsentation (4:3)</PresentationFormat>
  <Paragraphs>160</Paragraphs>
  <Slides>22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3</vt:i4>
      </vt:variant>
      <vt:variant>
        <vt:lpstr>Folientitel</vt:lpstr>
      </vt:variant>
      <vt:variant>
        <vt:i4>22</vt:i4>
      </vt:variant>
    </vt:vector>
  </HeadingPairs>
  <TitlesOfParts>
    <vt:vector size="25" baseType="lpstr">
      <vt:lpstr>2_DESY_Vortrag_3-1</vt:lpstr>
      <vt:lpstr>Office Theme</vt:lpstr>
      <vt:lpstr>3_DESY_Vortrag_3-1</vt:lpstr>
      <vt:lpstr>AHCAL Electronics.</vt:lpstr>
      <vt:lpstr>Outline </vt:lpstr>
      <vt:lpstr>AHCAL operation in ILC-like environment</vt:lpstr>
      <vt:lpstr>Hardware Status</vt:lpstr>
      <vt:lpstr>New 8 HBU2 boards</vt:lpstr>
      <vt:lpstr>Detector Power-Up Problem</vt:lpstr>
      <vt:lpstr>Solution for Power-Up Problem</vt:lpstr>
      <vt:lpstr>Broken SPIROCs in testbeam</vt:lpstr>
      <vt:lpstr>Beam rate to noise rate considerations</vt:lpstr>
      <vt:lpstr>Trigger Validation (Testbeam mode)</vt:lpstr>
      <vt:lpstr>PowerPoint-Präsentation</vt:lpstr>
      <vt:lpstr>EBU status (ScECAL)</vt:lpstr>
      <vt:lpstr>EBU status (ScECAL)</vt:lpstr>
      <vt:lpstr>Conclusions</vt:lpstr>
      <vt:lpstr>Backup</vt:lpstr>
      <vt:lpstr>Towards the next SPIROC</vt:lpstr>
      <vt:lpstr>Power and Power Pulsing (PP)</vt:lpstr>
      <vt:lpstr>TDC Calibration – CERN Module</vt:lpstr>
      <vt:lpstr>TDC: Time Walk and Channel-to-Channel Spread</vt:lpstr>
      <vt:lpstr>TDC: Memory Cell Dependence and „2-Ramp“ Problem</vt:lpstr>
      <vt:lpstr>Start-Run Problem </vt:lpstr>
      <vt:lpstr>Slow-Control Problem</vt:lpstr>
    </vt:vector>
  </TitlesOfParts>
  <Company>DESY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sommera</dc:creator>
  <cp:lastModifiedBy>reinecke</cp:lastModifiedBy>
  <cp:revision>866</cp:revision>
  <cp:lastPrinted>2012-09-14T07:05:15Z</cp:lastPrinted>
  <dcterms:created xsi:type="dcterms:W3CDTF">2008-04-14T12:45:38Z</dcterms:created>
  <dcterms:modified xsi:type="dcterms:W3CDTF">2013-09-09T13:10:48Z</dcterms:modified>
</cp:coreProperties>
</file>