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trictFirstAndLastChars="0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64" r:id="rId4"/>
    <p:sldId id="265" r:id="rId5"/>
  </p:sldIdLst>
  <p:sldSz cx="9144000" cy="6858000" type="screen4x3"/>
  <p:notesSz cx="7023100" cy="9309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9027" autoAdjust="0"/>
    <p:restoredTop sz="90887" autoAdjust="0"/>
  </p:normalViewPr>
  <p:slideViewPr>
    <p:cSldViewPr>
      <p:cViewPr varScale="1">
        <p:scale>
          <a:sx n="87" d="100"/>
          <a:sy n="87" d="100"/>
        </p:scale>
        <p:origin x="-12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0920E437-0F7B-43BF-927F-1572BEF7678C}" type="datetimeFigureOut">
              <a:rPr lang="en-US" smtClean="0"/>
              <a:pPr/>
              <a:t>4/15/13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0AD2C9F0-0D7D-4829-B42F-C661AC7DF0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46569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447800"/>
            <a:ext cx="7772400" cy="1143000"/>
          </a:xfrm>
        </p:spPr>
        <p:txBody>
          <a:bodyPr/>
          <a:lstStyle/>
          <a:p>
            <a:r>
              <a:rPr lang="en-US" dirty="0" smtClean="0"/>
              <a:t>JLab Update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048000"/>
            <a:ext cx="6400800" cy="1752600"/>
          </a:xfrm>
        </p:spPr>
        <p:txBody>
          <a:bodyPr/>
          <a:lstStyle/>
          <a:p>
            <a:r>
              <a:rPr lang="en-US" dirty="0" err="1" smtClean="0"/>
              <a:t>Rongli</a:t>
            </a:r>
            <a:r>
              <a:rPr lang="en-US" dirty="0" smtClean="0"/>
              <a:t> </a:t>
            </a:r>
            <a:r>
              <a:rPr lang="en-US" dirty="0" err="1" smtClean="0"/>
              <a:t>Geng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April 16, 2013</a:t>
            </a:r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LCC ILC Cavity Group Meeting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JLab Status: 9-cell Cavities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590800"/>
            <a:ext cx="8610600" cy="3657600"/>
          </a:xfrm>
        </p:spPr>
        <p:txBody>
          <a:bodyPr/>
          <a:lstStyle/>
          <a:p>
            <a:r>
              <a:rPr lang="en-US" sz="2000" dirty="0" smtClean="0"/>
              <a:t>New 9-cell Low-Surface-Field shape (SLAC design) cavity. </a:t>
            </a:r>
          </a:p>
          <a:p>
            <a:pPr lvl="1"/>
            <a:r>
              <a:rPr lang="en-US" sz="1800" dirty="0" smtClean="0"/>
              <a:t>All niobium cups re-stamped, heat treated in vacuum furnace for stress relief, weld prep machining completed, CMM inspection completed</a:t>
            </a:r>
          </a:p>
          <a:p>
            <a:pPr lvl="1"/>
            <a:r>
              <a:rPr lang="en-US" sz="1800" dirty="0" smtClean="0"/>
              <a:t>Half cell frequency measurement fixture and stiffening machining fixture completed. </a:t>
            </a:r>
          </a:p>
          <a:p>
            <a:pPr lvl="1"/>
            <a:r>
              <a:rPr lang="en-US" sz="1800" dirty="0" smtClean="0"/>
              <a:t>Work will stop after half cell frequency measurements due to budget.  </a:t>
            </a:r>
          </a:p>
          <a:p>
            <a:r>
              <a:rPr lang="en-US" sz="2000" dirty="0" smtClean="0"/>
              <a:t>Two large-grain ICHIRO shape cavities processing an testing re-started (JLAB SRF facilities including EP processing, HPR, clean room assembly and VTA testing are back to business)</a:t>
            </a:r>
          </a:p>
          <a:p>
            <a:r>
              <a:rPr lang="en-US" sz="2000" dirty="0" smtClean="0"/>
              <a:t>9-cell cavity NR1 (first “mirror finish” 9-cell polished using </a:t>
            </a:r>
            <a:r>
              <a:rPr lang="en-US" sz="2000" dirty="0" err="1" smtClean="0"/>
              <a:t>JLab</a:t>
            </a:r>
            <a:r>
              <a:rPr lang="en-US" sz="2000" dirty="0" smtClean="0"/>
              <a:t> in-house mechanical polishing machine) processing and testing stopped due to budget. 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196271" y="990600"/>
            <a:ext cx="8947729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z="2800" dirty="0" smtClean="0"/>
              <a:t> JLab Status: Field Emission and High Q0 at 45 MV/m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91600" cy="5181600"/>
          </a:xfrm>
        </p:spPr>
        <p:txBody>
          <a:bodyPr/>
          <a:lstStyle/>
          <a:p>
            <a:r>
              <a:rPr lang="en-US" sz="2000" dirty="0" smtClean="0"/>
              <a:t>X-ray mapping with 9-cell cavity (RI23) new test with additional diode rings completed on April 12, 2013</a:t>
            </a:r>
          </a:p>
          <a:p>
            <a:pPr lvl="1"/>
            <a:r>
              <a:rPr lang="en-US" sz="2000" dirty="0" smtClean="0"/>
              <a:t>New data increased confidence of previous prediction.</a:t>
            </a:r>
          </a:p>
          <a:p>
            <a:pPr lvl="1"/>
            <a:r>
              <a:rPr lang="en-US" sz="2000" dirty="0" smtClean="0"/>
              <a:t>The cavity is warming up now.</a:t>
            </a:r>
          </a:p>
          <a:p>
            <a:pPr lvl="1"/>
            <a:r>
              <a:rPr lang="en-US" sz="2000" dirty="0" smtClean="0"/>
              <a:t>Optical inspection at predicted location of field emitter to be carried out.  </a:t>
            </a:r>
          </a:p>
          <a:p>
            <a:r>
              <a:rPr lang="en-US" sz="2000" dirty="0" smtClean="0"/>
              <a:t>Two single-cell large-grain niobium cavities under processing and testing for high Q0 at ultra high gradient regime of &gt; 45 MV/m</a:t>
            </a:r>
          </a:p>
          <a:p>
            <a:pPr lvl="1"/>
            <a:r>
              <a:rPr lang="en-US" sz="2000" dirty="0" smtClean="0"/>
              <a:t>Cavity PJ1-1 </a:t>
            </a:r>
          </a:p>
          <a:p>
            <a:pPr lvl="2"/>
            <a:r>
              <a:rPr lang="en-US" sz="2000" dirty="0" smtClean="0"/>
              <a:t>In collaboration with Peking University, Ningxia Large grain material</a:t>
            </a:r>
          </a:p>
          <a:p>
            <a:pPr lvl="2"/>
            <a:r>
              <a:rPr lang="en-US" sz="2000" dirty="0" smtClean="0"/>
              <a:t>Baseline test after BCP etching only 28 MV/m, quench limit</a:t>
            </a:r>
          </a:p>
          <a:p>
            <a:pPr lvl="2"/>
            <a:r>
              <a:rPr lang="en-US" sz="2000" dirty="0" smtClean="0"/>
              <a:t>Second test is next week after more BCP etching</a:t>
            </a:r>
          </a:p>
          <a:p>
            <a:pPr lvl="1"/>
            <a:r>
              <a:rPr lang="en-US" sz="2000" dirty="0" smtClean="0"/>
              <a:t>Cavity G2</a:t>
            </a:r>
          </a:p>
          <a:p>
            <a:pPr lvl="2"/>
            <a:r>
              <a:rPr lang="en-US" sz="2000" dirty="0" smtClean="0"/>
              <a:t>Mirror finish mechanical polishing completed at </a:t>
            </a:r>
            <a:r>
              <a:rPr lang="en-US" sz="2000" dirty="0" err="1" smtClean="0"/>
              <a:t>JLab</a:t>
            </a:r>
            <a:endParaRPr lang="en-US" sz="2000" dirty="0" smtClean="0"/>
          </a:p>
          <a:p>
            <a:pPr lvl="2"/>
            <a:r>
              <a:rPr lang="en-US" sz="2000" dirty="0" smtClean="0"/>
              <a:t>Light EP completed at FNAL</a:t>
            </a:r>
          </a:p>
          <a:p>
            <a:pPr lvl="2"/>
            <a:r>
              <a:rPr lang="en-US" sz="2000" dirty="0" smtClean="0"/>
              <a:t>First RF test in two weeks  </a:t>
            </a:r>
          </a:p>
          <a:p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z="2800" dirty="0" smtClean="0"/>
              <a:t> JLab Status:</a:t>
            </a:r>
            <a:r>
              <a:rPr lang="en-US" sz="2800" dirty="0" smtClean="0"/>
              <a:t> R</a:t>
            </a:r>
            <a:r>
              <a:rPr lang="en-US" sz="2800" dirty="0" smtClean="0"/>
              <a:t>&amp;</a:t>
            </a:r>
            <a:r>
              <a:rPr lang="en-US" sz="2800" dirty="0" smtClean="0"/>
              <a:t>D on inexpensive SRF </a:t>
            </a:r>
            <a:r>
              <a:rPr lang="en-US" sz="2800" dirty="0" smtClean="0"/>
              <a:t>cavity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91600" cy="5181600"/>
          </a:xfrm>
        </p:spPr>
        <p:txBody>
          <a:bodyPr/>
          <a:lstStyle/>
          <a:p>
            <a:r>
              <a:rPr lang="en-US" dirty="0" smtClean="0"/>
              <a:t>Seamless cavity</a:t>
            </a:r>
          </a:p>
          <a:p>
            <a:pPr lvl="1"/>
            <a:r>
              <a:rPr lang="en-US" sz="2000" dirty="0" smtClean="0"/>
              <a:t>A 2-cell niobium cavity made by MHI is being processed and tested.</a:t>
            </a:r>
          </a:p>
          <a:p>
            <a:pPr lvl="1"/>
            <a:r>
              <a:rPr lang="en-US" sz="2000" dirty="0" smtClean="0"/>
              <a:t>The cavity has a seamless dumbbell.</a:t>
            </a:r>
          </a:p>
          <a:p>
            <a:pPr lvl="1"/>
            <a:r>
              <a:rPr lang="en-US" sz="2000" dirty="0" smtClean="0"/>
              <a:t>First pass processing using BCP has been completed.</a:t>
            </a:r>
          </a:p>
          <a:p>
            <a:pPr lvl="1"/>
            <a:r>
              <a:rPr lang="en-US" sz="2000" dirty="0" smtClean="0"/>
              <a:t>Extensive optical inspection has been completed at various stages.</a:t>
            </a:r>
          </a:p>
          <a:p>
            <a:pPr lvl="1"/>
            <a:r>
              <a:rPr lang="en-US" sz="2000" dirty="0" smtClean="0"/>
              <a:t>First cold test completed.   </a:t>
            </a:r>
          </a:p>
          <a:p>
            <a:r>
              <a:rPr lang="en-US" dirty="0" smtClean="0"/>
              <a:t>Coated cavity</a:t>
            </a:r>
          </a:p>
          <a:p>
            <a:pPr lvl="1"/>
            <a:r>
              <a:rPr lang="en-US" sz="2000" dirty="0" smtClean="0"/>
              <a:t>The 1-cell cooper cavity LSF1-1 (which has mirror finish due to CBP) has been coated with a layer of niobium (1 micron thickness) at AASC.</a:t>
            </a:r>
          </a:p>
          <a:p>
            <a:pPr lvl="1"/>
            <a:r>
              <a:rPr lang="en-US" sz="2000" dirty="0" smtClean="0"/>
              <a:t>First RF test completed following HPR at reduced pressure (200 PSI).</a:t>
            </a:r>
          </a:p>
          <a:p>
            <a:pPr lvl="1"/>
            <a:r>
              <a:rPr lang="en-US" sz="2000" dirty="0" smtClean="0"/>
              <a:t>Low field Q0 in the range of 1E8-1E9.</a:t>
            </a:r>
          </a:p>
          <a:p>
            <a:pPr lvl="1"/>
            <a:r>
              <a:rPr lang="en-US" sz="2000" dirty="0" smtClean="0"/>
              <a:t>Second HPR at standard pressure (1200 PSI) – no film dislodging by visual. </a:t>
            </a:r>
          </a:p>
          <a:p>
            <a:pPr lvl="1"/>
            <a:r>
              <a:rPr lang="en-US" sz="2000" dirty="0" smtClean="0"/>
              <a:t>Cavity is now under vacuum and awaiting cryogenic RF testing. </a:t>
            </a:r>
          </a:p>
          <a:p>
            <a:pPr lvl="1"/>
            <a:endParaRPr lang="en-US" sz="2000" dirty="0" smtClean="0"/>
          </a:p>
          <a:p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Lab_update_40th_ILC_CavityGroupMeeting_8may2012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JLab_update_40th_ILC_CavityGroupMeeting_8may2012</Template>
  <TotalTime>1025</TotalTime>
  <Words>446</Words>
  <Application>Microsoft Macintosh PowerPoint</Application>
  <PresentationFormat>On-screen Show (4:3)</PresentationFormat>
  <Paragraphs>40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JLab_update_40th_ILC_CavityGroupMeeting_8may2012</vt:lpstr>
      <vt:lpstr>JLab Update</vt:lpstr>
      <vt:lpstr>JLab Status: 9-cell Cavities</vt:lpstr>
      <vt:lpstr> JLab Status: Field Emission and High Q0 at 45 MV/m </vt:lpstr>
      <vt:lpstr> JLab Status: R&amp;D on inexpensive SRF cavity </vt:lpstr>
    </vt:vector>
  </TitlesOfParts>
  <Company>Jefferson Science Associates, LLC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geng</dc:creator>
  <cp:lastModifiedBy>Rongli Geng</cp:lastModifiedBy>
  <cp:revision>154</cp:revision>
  <dcterms:created xsi:type="dcterms:W3CDTF">2013-04-16T00:49:38Z</dcterms:created>
  <dcterms:modified xsi:type="dcterms:W3CDTF">2013-04-16T00:50:22Z</dcterms:modified>
</cp:coreProperties>
</file>