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62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4FC2-2128-4049-8D7A-9634510C4B4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91A4D-E161-4CB5-AA99-97EC0D566F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589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3908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222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906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048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035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501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987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539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097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19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19CD-0F6C-4756-87B4-C3CE310920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031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ILC Cavity Status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Camille M. Ginsburg (FNAL)</a:t>
            </a:r>
          </a:p>
          <a:p>
            <a:r>
              <a:rPr lang="en-US" dirty="0" err="1" smtClean="0"/>
              <a:t>Jiyuan</a:t>
            </a:r>
            <a:r>
              <a:rPr lang="en-US" dirty="0" smtClean="0"/>
              <a:t> </a:t>
            </a:r>
            <a:r>
              <a:rPr lang="en-US" dirty="0" err="1" smtClean="0"/>
              <a:t>Zhai</a:t>
            </a:r>
            <a:r>
              <a:rPr lang="en-US" dirty="0" smtClean="0"/>
              <a:t> (IHEP)</a:t>
            </a:r>
          </a:p>
          <a:p>
            <a:endParaRPr lang="en-US" dirty="0" smtClean="0"/>
          </a:p>
          <a:p>
            <a:r>
              <a:rPr lang="en-US" sz="2900" dirty="0" smtClean="0"/>
              <a:t>LCC ILC SRF Cavity Group 1</a:t>
            </a:r>
            <a:r>
              <a:rPr lang="en-US" sz="2900" baseline="30000" dirty="0" smtClean="0"/>
              <a:t>st</a:t>
            </a:r>
            <a:r>
              <a:rPr lang="en-US" sz="2900" dirty="0" smtClean="0"/>
              <a:t> Meeting</a:t>
            </a:r>
          </a:p>
          <a:p>
            <a:r>
              <a:rPr lang="en-US" sz="2900" dirty="0" smtClean="0"/>
              <a:t>16.Apr.2013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259" y="15385"/>
            <a:ext cx="8955741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 smtClean="0"/>
              <a:t>IHEP-02 Cavity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3084" y="1340768"/>
            <a:ext cx="8263830" cy="52845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 smtClean="0"/>
              <a:t>IHEP-02 is a low-loss shape large grain 9-cell cavity with full end groups for ILC R&amp;D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 smtClean="0"/>
              <a:t>FNAL and IHEP </a:t>
            </a:r>
            <a:r>
              <a:rPr lang="en-US" altLang="zh-CN" sz="2400" dirty="0" smtClean="0"/>
              <a:t>are </a:t>
            </a:r>
            <a:r>
              <a:rPr lang="en-US" altLang="zh-CN" sz="2400" dirty="0" smtClean="0"/>
              <a:t>collaborating to process and test the cavity using FNAL facilities and expertise.  Two IHEP </a:t>
            </a:r>
            <a:r>
              <a:rPr lang="en-US" altLang="zh-CN" sz="2400" dirty="0" smtClean="0"/>
              <a:t>staff members 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Jiyuan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Zhai</a:t>
            </a:r>
            <a:r>
              <a:rPr lang="en-US" altLang="zh-CN" sz="2400" dirty="0" smtClean="0"/>
              <a:t> and </a:t>
            </a:r>
            <a:r>
              <a:rPr lang="en-US" altLang="zh-CN" sz="2400" dirty="0" err="1" smtClean="0"/>
              <a:t>Tongxian</a:t>
            </a:r>
            <a:r>
              <a:rPr lang="en-US" altLang="zh-CN" sz="2400" dirty="0" smtClean="0"/>
              <a:t> Zhao) </a:t>
            </a:r>
            <a:r>
              <a:rPr lang="en-US" altLang="zh-CN" sz="2400" dirty="0" smtClean="0"/>
              <a:t>are participating in </a:t>
            </a:r>
            <a:r>
              <a:rPr lang="en-US" altLang="zh-CN" sz="2400" dirty="0" smtClean="0"/>
              <a:t>the work.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dirty="0" smtClean="0"/>
              <a:t>The cavity will be dressed and installed </a:t>
            </a:r>
            <a:r>
              <a:rPr lang="en-US" altLang="zh-CN" sz="2400" dirty="0" smtClean="0"/>
              <a:t>in</a:t>
            </a:r>
            <a:r>
              <a:rPr lang="en-US" altLang="zh-CN" sz="2400" dirty="0" smtClean="0"/>
              <a:t> </a:t>
            </a:r>
            <a:r>
              <a:rPr lang="en-US" altLang="zh-CN" sz="2400" dirty="0" smtClean="0"/>
              <a:t>the </a:t>
            </a:r>
            <a:r>
              <a:rPr lang="en-US" altLang="zh-CN" sz="2400" i="1" dirty="0" smtClean="0"/>
              <a:t>IHEP ILC Test Cryomodule</a:t>
            </a:r>
            <a:r>
              <a:rPr lang="en-US" altLang="zh-CN" sz="2400" dirty="0" smtClean="0"/>
              <a:t> (containing only one cavity) late this year. The input coupler (two couplers test in KEK last month, reached ILC spec.: 1MW, 1.5ms, 5Hz), tuner and </a:t>
            </a:r>
            <a:r>
              <a:rPr lang="en-US" altLang="zh-CN" sz="2400" dirty="0" err="1" smtClean="0"/>
              <a:t>cryomodule</a:t>
            </a:r>
            <a:r>
              <a:rPr lang="en-US" altLang="zh-CN" sz="2400" dirty="0" smtClean="0"/>
              <a:t> are all ready to assemble.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altLang="zh-CN" sz="24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altLang="zh-CN" sz="24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altLang="zh-CN" sz="24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altLang="zh-CN" sz="2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altLang="zh-CN" sz="24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195736" y="5301208"/>
            <a:ext cx="4637088" cy="1148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468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Process Procedures at FNAL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dirty="0" smtClean="0"/>
              <a:t>March – April </a:t>
            </a:r>
          </a:p>
          <a:p>
            <a:r>
              <a:rPr lang="en-US" altLang="zh-CN" sz="2400" dirty="0" smtClean="0"/>
              <a:t>Tumbling 200 </a:t>
            </a:r>
            <a:r>
              <a:rPr lang="el-GR" altLang="zh-CN" sz="2400" dirty="0" smtClean="0"/>
              <a:t>μ</a:t>
            </a:r>
            <a:r>
              <a:rPr lang="en-US" altLang="zh-CN" sz="2400" dirty="0" smtClean="0"/>
              <a:t>m (to mirror surface)</a:t>
            </a:r>
          </a:p>
          <a:p>
            <a:r>
              <a:rPr lang="en-US" altLang="zh-CN" sz="2400" dirty="0" smtClean="0"/>
              <a:t>EP 40 </a:t>
            </a:r>
            <a:r>
              <a:rPr lang="el-GR" altLang="zh-CN" sz="2400" dirty="0" smtClean="0"/>
              <a:t>μ</a:t>
            </a:r>
            <a:r>
              <a:rPr lang="en-US" altLang="zh-CN" sz="2400" dirty="0" smtClean="0"/>
              <a:t>m</a:t>
            </a:r>
          </a:p>
          <a:p>
            <a:r>
              <a:rPr lang="en-US" altLang="zh-CN" sz="2400" dirty="0" smtClean="0"/>
              <a:t>Heat treatment 800C 3hr</a:t>
            </a:r>
          </a:p>
          <a:p>
            <a:r>
              <a:rPr lang="en-US" altLang="zh-CN" sz="2400" dirty="0" smtClean="0"/>
              <a:t>Pre-tuning</a:t>
            </a:r>
          </a:p>
          <a:p>
            <a:r>
              <a:rPr lang="en-US" altLang="zh-CN" sz="2400" dirty="0" smtClean="0"/>
              <a:t>EP 20 </a:t>
            </a:r>
            <a:r>
              <a:rPr lang="el-GR" altLang="zh-CN" sz="2400" dirty="0" smtClean="0"/>
              <a:t>μ</a:t>
            </a:r>
            <a:r>
              <a:rPr lang="en-US" altLang="zh-CN" sz="2400" dirty="0" smtClean="0"/>
              <a:t>m</a:t>
            </a:r>
          </a:p>
          <a:p>
            <a:r>
              <a:rPr lang="en-US" altLang="zh-CN" sz="2400" dirty="0" smtClean="0"/>
              <a:t>HPR</a:t>
            </a:r>
          </a:p>
          <a:p>
            <a:r>
              <a:rPr lang="en-US" altLang="zh-CN" sz="2400" dirty="0" smtClean="0"/>
              <a:t>Assembly</a:t>
            </a:r>
          </a:p>
          <a:p>
            <a:r>
              <a:rPr lang="en-US" altLang="zh-CN" sz="2400" dirty="0" smtClean="0"/>
              <a:t>Bake</a:t>
            </a:r>
          </a:p>
          <a:p>
            <a:pPr marL="0" indent="0">
              <a:buNone/>
            </a:pPr>
            <a:r>
              <a:rPr lang="en-US" altLang="zh-CN" sz="2400" dirty="0" smtClean="0"/>
              <a:t>Vertical test scheduled in May</a:t>
            </a:r>
          </a:p>
          <a:p>
            <a:endParaRPr lang="en-US" altLang="zh-CN" sz="2800" dirty="0" smtClean="0"/>
          </a:p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16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zhai\桌面\2013-3-6\IHEP02 in FNAL tumbling machine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842"/>
          <a:stretch/>
        </p:blipFill>
        <p:spPr bwMode="auto">
          <a:xfrm>
            <a:off x="3403683" y="116632"/>
            <a:ext cx="2512174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zhai\桌面\2013-3-6\DSC0016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974"/>
          <a:stretch/>
        </p:blipFill>
        <p:spPr bwMode="auto">
          <a:xfrm>
            <a:off x="683568" y="116632"/>
            <a:ext cx="2561375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Research\12 Project\超导加速组元\1 超导腔\IHEP-02\照片\2013-3-25 Optical Inspection after Tumbling\Tongxian, George, Dave and Jiyuan_IHEP02_cavity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3918"/>
          <a:stretch/>
        </p:blipFill>
        <p:spPr bwMode="auto">
          <a:xfrm>
            <a:off x="6084168" y="116632"/>
            <a:ext cx="227256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Research\12 Project\超导加速组元\1 超导腔\IHEP-02\照片\2013-3-27 1st EP\DSC0043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8574"/>
          <a:stretch/>
        </p:blipFill>
        <p:spPr bwMode="auto">
          <a:xfrm>
            <a:off x="3182911" y="2268654"/>
            <a:ext cx="241363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Research\12 Project\超导加速组元\1 超导腔\IHEP-02\照片\2013-4-1 Pretuning\DSC0054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8307"/>
          <a:stretch/>
        </p:blipFill>
        <p:spPr bwMode="auto">
          <a:xfrm>
            <a:off x="5942714" y="2264462"/>
            <a:ext cx="2421415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Research\12 Project\超导加速组元\1 超导腔\IHEP-02\照片\2013-4-5 1st Assembly\DSC0067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4452023"/>
            <a:ext cx="1485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:\Research\12 Project\超导加速组元\1 超导腔\IHEP-02\照片\2013-3-28 Heat Treatment\DSC0044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039" y="4435255"/>
            <a:ext cx="264000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Research\12 Project\超导加速组元\1 超导腔\IHEP-02\照片\2013-4-5 1st Assembly\DSC0066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4128" y="4416999"/>
            <a:ext cx="264000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Research\12 Project\超导加速组元\1 超导腔\IHEP-02\照片\2013-3-25 Optical Inspection after Tumbling\DSC00376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94039" y="2264462"/>
            <a:ext cx="2163319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16.Apr.2013</a:t>
            </a:r>
            <a:endParaRPr lang="zh-CN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19CD-0F6C-4756-87B4-C3CE310920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ILC Cavity Group Meeting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180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185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FNAL ILC Cavity Status</vt:lpstr>
      <vt:lpstr>IHEP-02 Cavity</vt:lpstr>
      <vt:lpstr>Process Procedures at FNAL</vt:lpstr>
      <vt:lpstr>Slide 4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IHEP-02 Cavity Gradient Goal and Process Recipe</dc:title>
  <dc:creator>Jiyuan Zhai x 14164V</dc:creator>
  <cp:lastModifiedBy>ginsburg</cp:lastModifiedBy>
  <cp:revision>41</cp:revision>
  <dcterms:created xsi:type="dcterms:W3CDTF">2013-04-12T20:38:25Z</dcterms:created>
  <dcterms:modified xsi:type="dcterms:W3CDTF">2013-04-16T14:59:54Z</dcterms:modified>
</cp:coreProperties>
</file>