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F8D93D"/>
    <a:srgbClr val="4F5556"/>
    <a:srgbClr val="80BB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4" autoAdjust="0"/>
    <p:restoredTop sz="94613" autoAdjust="0"/>
  </p:normalViewPr>
  <p:slideViewPr>
    <p:cSldViewPr snapToObjects="1">
      <p:cViewPr>
        <p:scale>
          <a:sx n="114" d="100"/>
          <a:sy n="114" d="100"/>
        </p:scale>
        <p:origin x="-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fr-FR"/>
              <a:t>titre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78C897C-22BD-4D8D-BF07-5F63BCEBE492}" type="datetime4">
              <a:rPr lang="fr-FR"/>
              <a:pPr>
                <a:defRPr/>
              </a:pPr>
              <a:t>16 avril 2013</a:t>
            </a:fld>
            <a:endParaRPr lang="fr-FR"/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69E864F-E7FC-4C2E-95B7-209D3EDC394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0157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fr-FR"/>
              <a:t>titre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A505BC-2655-4219-99FE-3042BA76D745}" type="datetime4">
              <a:rPr lang="fr-FR"/>
              <a:pPr>
                <a:defRPr/>
              </a:pPr>
              <a:t>16 avril 2013</a:t>
            </a:fld>
            <a:endParaRPr lang="fr-F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FAE720E-0577-4152-AB2F-44611C5B16B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99101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7"/>
          <p:cNvSpPr txBox="1">
            <a:spLocks noChangeArrowheads="1"/>
          </p:cNvSpPr>
          <p:nvPr/>
        </p:nvSpPr>
        <p:spPr bwMode="auto">
          <a:xfrm>
            <a:off x="1187450" y="6597650"/>
            <a:ext cx="7366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900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800" dirty="0" smtClean="0">
                <a:solidFill>
                  <a:srgbClr val="5F5F5F"/>
                </a:solidFill>
              </a:rPr>
              <a:t>CEA DSM </a:t>
            </a:r>
            <a:r>
              <a:rPr lang="fr-FR" sz="800" dirty="0" err="1" smtClean="0">
                <a:solidFill>
                  <a:srgbClr val="5F5F5F"/>
                </a:solidFill>
              </a:rPr>
              <a:t>Irfu</a:t>
            </a:r>
            <a:endParaRPr lang="fr-FR" sz="800" dirty="0" smtClean="0">
              <a:solidFill>
                <a:srgbClr val="5F5F5F"/>
              </a:solidFill>
            </a:endParaRPr>
          </a:p>
        </p:txBody>
      </p:sp>
      <p:sp>
        <p:nvSpPr>
          <p:cNvPr id="5" name="Freeform 28"/>
          <p:cNvSpPr>
            <a:spLocks/>
          </p:cNvSpPr>
          <p:nvPr/>
        </p:nvSpPr>
        <p:spPr bwMode="auto">
          <a:xfrm>
            <a:off x="0" y="-4763"/>
            <a:ext cx="9142413" cy="6637338"/>
          </a:xfrm>
          <a:custGeom>
            <a:avLst/>
            <a:gdLst>
              <a:gd name="T0" fmla="*/ 2147483647 w 5759"/>
              <a:gd name="T1" fmla="*/ 2147483647 h 4181"/>
              <a:gd name="T2" fmla="*/ 2147483647 w 5759"/>
              <a:gd name="T3" fmla="*/ 2147483647 h 4181"/>
              <a:gd name="T4" fmla="*/ 2147483647 w 5759"/>
              <a:gd name="T5" fmla="*/ 0 h 4181"/>
              <a:gd name="T6" fmla="*/ 2147483647 w 5759"/>
              <a:gd name="T7" fmla="*/ 0 h 4181"/>
              <a:gd name="T8" fmla="*/ 2147483647 w 5759"/>
              <a:gd name="T9" fmla="*/ 2147483647 h 4181"/>
              <a:gd name="T10" fmla="*/ 2147483647 w 5759"/>
              <a:gd name="T11" fmla="*/ 2147483647 h 4181"/>
              <a:gd name="T12" fmla="*/ 2147483647 w 5759"/>
              <a:gd name="T13" fmla="*/ 2147483647 h 4181"/>
              <a:gd name="T14" fmla="*/ 2147483647 w 5759"/>
              <a:gd name="T15" fmla="*/ 2147483647 h 4181"/>
              <a:gd name="T16" fmla="*/ 2147483647 w 5759"/>
              <a:gd name="T17" fmla="*/ 2147483647 h 4181"/>
              <a:gd name="T18" fmla="*/ 2147483647 w 5759"/>
              <a:gd name="T19" fmla="*/ 2147483647 h 4181"/>
              <a:gd name="T20" fmla="*/ 2147483647 w 5759"/>
              <a:gd name="T21" fmla="*/ 2147483647 h 4181"/>
              <a:gd name="T22" fmla="*/ 0 w 5759"/>
              <a:gd name="T23" fmla="*/ 2147483647 h 4181"/>
              <a:gd name="T24" fmla="*/ 0 w 5759"/>
              <a:gd name="T25" fmla="*/ 2147483647 h 4181"/>
              <a:gd name="T26" fmla="*/ 2147483647 w 5759"/>
              <a:gd name="T27" fmla="*/ 2147483647 h 418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5759" h="4181">
                <a:moveTo>
                  <a:pt x="10" y="504"/>
                </a:moveTo>
                <a:lnTo>
                  <a:pt x="702" y="503"/>
                </a:lnTo>
                <a:lnTo>
                  <a:pt x="702" y="0"/>
                </a:lnTo>
                <a:lnTo>
                  <a:pt x="713" y="0"/>
                </a:lnTo>
                <a:lnTo>
                  <a:pt x="714" y="503"/>
                </a:lnTo>
                <a:lnTo>
                  <a:pt x="5759" y="503"/>
                </a:lnTo>
                <a:lnTo>
                  <a:pt x="5759" y="549"/>
                </a:lnTo>
                <a:lnTo>
                  <a:pt x="714" y="547"/>
                </a:lnTo>
                <a:lnTo>
                  <a:pt x="714" y="4181"/>
                </a:lnTo>
                <a:lnTo>
                  <a:pt x="701" y="4181"/>
                </a:lnTo>
                <a:lnTo>
                  <a:pt x="702" y="547"/>
                </a:lnTo>
                <a:lnTo>
                  <a:pt x="0" y="547"/>
                </a:lnTo>
                <a:lnTo>
                  <a:pt x="0" y="504"/>
                </a:lnTo>
                <a:lnTo>
                  <a:pt x="10" y="504"/>
                </a:lnTo>
                <a:close/>
              </a:path>
            </a:pathLst>
          </a:custGeom>
          <a:solidFill>
            <a:schemeClr val="accent1">
              <a:alpha val="50195"/>
            </a:schemeClr>
          </a:solidFill>
          <a:ln w="9525">
            <a:solidFill>
              <a:srgbClr val="80BBD0"/>
            </a:solidFill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6" name="Imag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188913"/>
            <a:ext cx="96202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91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1368425" y="1568450"/>
            <a:ext cx="7667625" cy="765175"/>
          </a:xfrm>
        </p:spPr>
        <p:txBody>
          <a:bodyPr/>
          <a:lstStyle>
            <a:lvl1pPr>
              <a:defRPr sz="4400">
                <a:solidFill>
                  <a:srgbClr val="80BBD0"/>
                </a:solidFill>
              </a:defRPr>
            </a:lvl1pPr>
          </a:lstStyle>
          <a:p>
            <a:pPr lvl="0"/>
            <a:r>
              <a:rPr lang="fr-FR" noProof="0" smtClean="0"/>
              <a:t>Modifiez le style du titre</a:t>
            </a:r>
          </a:p>
        </p:txBody>
      </p:sp>
      <p:sp>
        <p:nvSpPr>
          <p:cNvPr id="54295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68425" y="3598863"/>
            <a:ext cx="7667625" cy="1343025"/>
          </a:xfrm>
        </p:spPr>
        <p:txBody>
          <a:bodyPr/>
          <a:lstStyle>
            <a:lvl1pPr marL="0" indent="0">
              <a:buFontTx/>
              <a:buNone/>
              <a:defRPr sz="2800" b="1" i="1">
                <a:solidFill>
                  <a:srgbClr val="5F5F5F"/>
                </a:solidFill>
              </a:defRPr>
            </a:lvl1pPr>
          </a:lstStyle>
          <a:p>
            <a:pPr lvl="0"/>
            <a:r>
              <a:rPr lang="fr-FR" noProof="0" smtClean="0"/>
              <a:t>Modifiez le style des sous-titres du masque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9" name="Rectangle 3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E0AC7-41CB-421A-B4D3-75471AFE0F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7789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337D-0189-421E-AD6F-8F2A1BB9A6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2553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37400" y="44450"/>
            <a:ext cx="1970088" cy="65278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225550" y="44450"/>
            <a:ext cx="5759450" cy="65278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1FC8C-B6BA-4DAD-843F-83BCAE1976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693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1A193-C9C4-4E22-BE40-75BD37C004D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9190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3943E-C48B-49A2-96BD-2DF8A596A77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6279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25550" y="914400"/>
            <a:ext cx="3863975" cy="5657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41925" y="914400"/>
            <a:ext cx="3865563" cy="5657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6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CC1EC6-C2CB-44CB-B492-26AFC8EA44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1335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8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9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4C560-71CF-4D7F-AD7A-88AAF7DAA67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1736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4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90718-1D6D-414E-B7C9-7BC044CADF2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8567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3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EEF39-DBCB-436A-B971-81E319184C2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2085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6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9D51D-D41A-4AD1-9AD3-36BABFFE6E1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2366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6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AD33-8FEC-479A-B4C6-84A5D004907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3738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6"/>
          <p:cNvSpPr>
            <a:spLocks/>
          </p:cNvSpPr>
          <p:nvPr/>
        </p:nvSpPr>
        <p:spPr bwMode="auto">
          <a:xfrm>
            <a:off x="0" y="-1588"/>
            <a:ext cx="9142413" cy="6637338"/>
          </a:xfrm>
          <a:custGeom>
            <a:avLst/>
            <a:gdLst>
              <a:gd name="T0" fmla="*/ 2147483647 w 5759"/>
              <a:gd name="T1" fmla="*/ 2147483647 h 4181"/>
              <a:gd name="T2" fmla="*/ 2147483647 w 5759"/>
              <a:gd name="T3" fmla="*/ 2147483647 h 4181"/>
              <a:gd name="T4" fmla="*/ 2147483647 w 5759"/>
              <a:gd name="T5" fmla="*/ 0 h 4181"/>
              <a:gd name="T6" fmla="*/ 2147483647 w 5759"/>
              <a:gd name="T7" fmla="*/ 0 h 4181"/>
              <a:gd name="T8" fmla="*/ 2147483647 w 5759"/>
              <a:gd name="T9" fmla="*/ 2147483647 h 4181"/>
              <a:gd name="T10" fmla="*/ 2147483647 w 5759"/>
              <a:gd name="T11" fmla="*/ 2147483647 h 4181"/>
              <a:gd name="T12" fmla="*/ 2147483647 w 5759"/>
              <a:gd name="T13" fmla="*/ 2147483647 h 4181"/>
              <a:gd name="T14" fmla="*/ 2147483647 w 5759"/>
              <a:gd name="T15" fmla="*/ 2147483647 h 4181"/>
              <a:gd name="T16" fmla="*/ 2147483647 w 5759"/>
              <a:gd name="T17" fmla="*/ 2147483647 h 4181"/>
              <a:gd name="T18" fmla="*/ 2147483647 w 5759"/>
              <a:gd name="T19" fmla="*/ 2147483647 h 4181"/>
              <a:gd name="T20" fmla="*/ 2147483647 w 5759"/>
              <a:gd name="T21" fmla="*/ 2147483647 h 4181"/>
              <a:gd name="T22" fmla="*/ 0 w 5759"/>
              <a:gd name="T23" fmla="*/ 2147483647 h 4181"/>
              <a:gd name="T24" fmla="*/ 0 w 5759"/>
              <a:gd name="T25" fmla="*/ 2147483647 h 4181"/>
              <a:gd name="T26" fmla="*/ 2147483647 w 5759"/>
              <a:gd name="T27" fmla="*/ 2147483647 h 418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5759" h="4181">
                <a:moveTo>
                  <a:pt x="10" y="504"/>
                </a:moveTo>
                <a:lnTo>
                  <a:pt x="702" y="503"/>
                </a:lnTo>
                <a:lnTo>
                  <a:pt x="702" y="0"/>
                </a:lnTo>
                <a:lnTo>
                  <a:pt x="713" y="0"/>
                </a:lnTo>
                <a:lnTo>
                  <a:pt x="714" y="503"/>
                </a:lnTo>
                <a:lnTo>
                  <a:pt x="5759" y="503"/>
                </a:lnTo>
                <a:lnTo>
                  <a:pt x="5759" y="549"/>
                </a:lnTo>
                <a:lnTo>
                  <a:pt x="714" y="547"/>
                </a:lnTo>
                <a:lnTo>
                  <a:pt x="714" y="4181"/>
                </a:lnTo>
                <a:lnTo>
                  <a:pt x="701" y="4181"/>
                </a:lnTo>
                <a:lnTo>
                  <a:pt x="702" y="547"/>
                </a:lnTo>
                <a:lnTo>
                  <a:pt x="0" y="547"/>
                </a:lnTo>
                <a:lnTo>
                  <a:pt x="0" y="504"/>
                </a:lnTo>
                <a:lnTo>
                  <a:pt x="10" y="504"/>
                </a:lnTo>
                <a:close/>
              </a:path>
            </a:pathLst>
          </a:custGeom>
          <a:solidFill>
            <a:srgbClr val="F8D93D">
              <a:alpha val="50195"/>
            </a:srgbClr>
          </a:solidFill>
          <a:ln w="9525">
            <a:solidFill>
              <a:srgbClr val="F8D93D"/>
            </a:solidFill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27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227138" y="44450"/>
            <a:ext cx="7613650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de cette diapositive</a:t>
            </a:r>
          </a:p>
        </p:txBody>
      </p:sp>
      <p:sp>
        <p:nvSpPr>
          <p:cNvPr id="1028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25550" y="914400"/>
            <a:ext cx="7881938" cy="565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3114" name="Rectangle 4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597650"/>
            <a:ext cx="11509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720" rIns="3600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3115" name="Rectangle 4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93913" y="6597650"/>
            <a:ext cx="663257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1031" name="Text Box 44"/>
          <p:cNvSpPr txBox="1">
            <a:spLocks noChangeArrowheads="1"/>
          </p:cNvSpPr>
          <p:nvPr/>
        </p:nvSpPr>
        <p:spPr bwMode="auto">
          <a:xfrm>
            <a:off x="1244600" y="6589713"/>
            <a:ext cx="736600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900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800" dirty="0" smtClean="0">
                <a:solidFill>
                  <a:srgbClr val="5F5F5F"/>
                </a:solidFill>
              </a:rPr>
              <a:t>CEA DSM </a:t>
            </a:r>
            <a:r>
              <a:rPr lang="fr-FR" sz="800" dirty="0" err="1" smtClean="0">
                <a:solidFill>
                  <a:srgbClr val="5F5F5F"/>
                </a:solidFill>
              </a:rPr>
              <a:t>Irfu</a:t>
            </a:r>
            <a:endParaRPr lang="fr-FR" sz="800" dirty="0" smtClean="0">
              <a:solidFill>
                <a:srgbClr val="5F5F5F"/>
              </a:solidFill>
            </a:endParaRPr>
          </a:p>
          <a:p>
            <a:pPr eaLnBrk="1" hangingPunct="1">
              <a:defRPr/>
            </a:pPr>
            <a:endParaRPr lang="fr-FR" sz="800" dirty="0" smtClean="0">
              <a:solidFill>
                <a:srgbClr val="5F5F5F"/>
              </a:solidFill>
            </a:endParaRPr>
          </a:p>
        </p:txBody>
      </p:sp>
      <p:sp>
        <p:nvSpPr>
          <p:cNvPr id="3117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23313" y="6597650"/>
            <a:ext cx="385762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fld id="{40BDC631-ACF0-4061-BB4D-6DE92052CCA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1033" name="Image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188913"/>
            <a:ext cx="96202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hyperlink" Target="http://iramis-i.cea.fr/Images/logos/CEA_Saclay_logotype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ramis-i.cea.fr/Images/logos/CEA_Saclay_logotyp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ramis-i.cea.fr/Images/logos/CEA_Saclay_logotype.jpg" TargetMode="External"/><Relationship Id="rId7" Type="http://schemas.openxmlformats.org/officeDocument/2006/relationships/image" Target="../media/image1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ramis-i.cea.fr/Images/logos/CEA_Saclay_logotype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e la dat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rgbClr val="5F5F5F"/>
                </a:solidFill>
              </a:rPr>
              <a:t>April 16th 2013</a:t>
            </a:r>
          </a:p>
        </p:txBody>
      </p:sp>
      <p:sp>
        <p:nvSpPr>
          <p:cNvPr id="3075" name="Espace réservé du pied de page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dirty="0" err="1" smtClean="0">
                <a:solidFill>
                  <a:srgbClr val="5F5F5F"/>
                </a:solidFill>
              </a:rPr>
              <a:t>Eozénou</a:t>
            </a:r>
            <a:r>
              <a:rPr lang="fr-FR" dirty="0" smtClean="0">
                <a:solidFill>
                  <a:srgbClr val="5F5F5F"/>
                </a:solidFill>
              </a:rPr>
              <a:t> Fabien	1st LCC/ILC </a:t>
            </a:r>
            <a:r>
              <a:rPr lang="fr-FR" dirty="0" err="1" smtClean="0">
                <a:solidFill>
                  <a:srgbClr val="5F5F5F"/>
                </a:solidFill>
              </a:rPr>
              <a:t>Cavity</a:t>
            </a:r>
            <a:r>
              <a:rPr lang="fr-FR" dirty="0" smtClean="0">
                <a:solidFill>
                  <a:srgbClr val="5F5F5F"/>
                </a:solidFill>
              </a:rPr>
              <a:t> Group Meeting</a:t>
            </a:r>
          </a:p>
        </p:txBody>
      </p:sp>
      <p:sp>
        <p:nvSpPr>
          <p:cNvPr id="3076" name="Titre 3"/>
          <p:cNvSpPr>
            <a:spLocks noGrp="1"/>
          </p:cNvSpPr>
          <p:nvPr>
            <p:ph type="ctrTitle" sz="quarter"/>
          </p:nvPr>
        </p:nvSpPr>
        <p:spPr>
          <a:xfrm>
            <a:off x="406566" y="1509884"/>
            <a:ext cx="9396536" cy="765175"/>
          </a:xfrm>
        </p:spPr>
        <p:txBody>
          <a:bodyPr/>
          <a:lstStyle/>
          <a:p>
            <a:pPr algn="ctr" eaLnBrk="1" hangingPunct="1"/>
            <a:r>
              <a:rPr lang="fr-FR" sz="2400" dirty="0" smtClean="0"/>
              <a:t>Vertical Electro-</a:t>
            </a:r>
            <a:r>
              <a:rPr lang="fr-FR" sz="2400" dirty="0" err="1" smtClean="0"/>
              <a:t>Polishing</a:t>
            </a:r>
            <a:r>
              <a:rPr lang="fr-FR" sz="2400" dirty="0" smtClean="0"/>
              <a:t>  </a:t>
            </a:r>
            <a:r>
              <a:rPr lang="fr-FR" sz="2400" dirty="0" err="1" smtClean="0"/>
              <a:t>at</a:t>
            </a:r>
            <a:r>
              <a:rPr lang="fr-FR" sz="2400" dirty="0" smtClean="0"/>
              <a:t> CEA Saclay: update</a:t>
            </a:r>
            <a:br>
              <a:rPr lang="fr-FR" sz="2400" dirty="0" smtClean="0"/>
            </a:br>
            <a:r>
              <a:rPr lang="fr-FR" sz="2400" dirty="0" smtClean="0"/>
              <a:t>April 16th 2013</a:t>
            </a:r>
          </a:p>
        </p:txBody>
      </p:sp>
      <p:sp>
        <p:nvSpPr>
          <p:cNvPr id="307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D3B064C-3677-446B-8FD4-91B93862844A}" type="slidenum">
              <a:rPr lang="fr-FR" smtClean="0">
                <a:solidFill>
                  <a:srgbClr val="5F5F5F"/>
                </a:solidFill>
              </a:rPr>
              <a:pPr eaLnBrk="1" hangingPunct="1"/>
              <a:t>1</a:t>
            </a:fld>
            <a:endParaRPr lang="fr-FR" smtClean="0">
              <a:solidFill>
                <a:srgbClr val="5F5F5F"/>
              </a:solidFill>
            </a:endParaRPr>
          </a:p>
        </p:txBody>
      </p:sp>
      <p:pic>
        <p:nvPicPr>
          <p:cNvPr id="1026" name="Picture 2" descr="http://iramis-i.cea.fr/Images/logos/CEA_Saclay_logotyp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9" y="921423"/>
            <a:ext cx="714375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420888"/>
            <a:ext cx="3489813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5459680"/>
            <a:ext cx="818703" cy="406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467554"/>
            <a:ext cx="797658" cy="435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461748"/>
            <a:ext cx="864096" cy="40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April 16th 2013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err="1" smtClean="0"/>
              <a:t>Eozénou</a:t>
            </a:r>
            <a:r>
              <a:rPr lang="fr-FR" dirty="0" smtClean="0"/>
              <a:t> Fabien	1st LCC/ILC </a:t>
            </a:r>
            <a:r>
              <a:rPr lang="fr-FR" dirty="0" err="1" smtClean="0"/>
              <a:t>Cavity</a:t>
            </a:r>
            <a:r>
              <a:rPr lang="fr-FR" dirty="0" smtClean="0"/>
              <a:t> Group Meeting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01A193-C9C4-4E22-BE40-75BD37C004DC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  <p:pic>
        <p:nvPicPr>
          <p:cNvPr id="7" name="Picture 2" descr="http://iramis-i.cea.fr/Images/logos/CEA_Saclay_logotyp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9" y="921423"/>
            <a:ext cx="714375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043893" y="201196"/>
            <a:ext cx="828091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1" dirty="0" smtClean="0">
                <a:solidFill>
                  <a:srgbClr val="FF0000"/>
                </a:solidFill>
              </a:rPr>
              <a:t>Overview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812" y="1030961"/>
            <a:ext cx="2740939" cy="267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\\DAPDC5\Manip\SACMElectroPolissage\BancEPV\PhotosManips\P114032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017433"/>
            <a:ext cx="2015092" cy="268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ZoneTexte 24"/>
          <p:cNvSpPr txBox="1"/>
          <p:nvPr/>
        </p:nvSpPr>
        <p:spPr>
          <a:xfrm>
            <a:off x="1081970" y="3933056"/>
            <a:ext cx="792116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 smtClean="0"/>
              <a:t>VEP of 1Cell and 9Cell </a:t>
            </a:r>
            <a:r>
              <a:rPr lang="fr-FR" dirty="0" err="1" smtClean="0"/>
              <a:t>cavities</a:t>
            </a:r>
            <a:endParaRPr lang="fr-FR" dirty="0" smtClean="0"/>
          </a:p>
          <a:p>
            <a:pPr marL="285750" indent="-285750">
              <a:buFontTx/>
              <a:buChar char="-"/>
            </a:pPr>
            <a:endParaRPr lang="fr-FR" sz="1000" dirty="0" smtClean="0"/>
          </a:p>
          <a:p>
            <a:pPr marL="285750" indent="-285750">
              <a:buFontTx/>
              <a:buChar char="-"/>
            </a:pPr>
            <a:r>
              <a:rPr lang="fr-FR" dirty="0" smtClean="0"/>
              <a:t>Focus on </a:t>
            </a:r>
            <a:r>
              <a:rPr lang="fr-FR" dirty="0" err="1" smtClean="0"/>
              <a:t>parameters</a:t>
            </a:r>
            <a:r>
              <a:rPr lang="fr-FR" dirty="0" smtClean="0"/>
              <a:t>: </a:t>
            </a:r>
            <a:r>
              <a:rPr lang="fr-FR" dirty="0" err="1" smtClean="0"/>
              <a:t>low</a:t>
            </a:r>
            <a:r>
              <a:rPr lang="fr-FR" dirty="0" smtClean="0"/>
              <a:t> voltage (~ 6V) – high </a:t>
            </a:r>
            <a:r>
              <a:rPr lang="fr-FR" dirty="0" err="1" smtClean="0"/>
              <a:t>acid</a:t>
            </a:r>
            <a:r>
              <a:rPr lang="fr-FR" dirty="0" smtClean="0"/>
              <a:t> flow (25L/min)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Improved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degassing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(H</a:t>
            </a:r>
            <a:r>
              <a:rPr lang="fr-FR" baseline="-25000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, O</a:t>
            </a:r>
            <a:r>
              <a:rPr lang="fr-FR" baseline="-25000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Lower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heating</a:t>
            </a:r>
            <a:endParaRPr lang="fr-FR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Courier New" pitchFamily="49" charset="0"/>
              <a:buChar char="o"/>
            </a:pPr>
            <a:endParaRPr lang="fr-FR" sz="1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fr-FR" dirty="0" smtClean="0"/>
              <a:t>Four 1-Cell </a:t>
            </a:r>
            <a:r>
              <a:rPr lang="fr-FR" dirty="0" err="1" smtClean="0"/>
              <a:t>cavities</a:t>
            </a:r>
            <a:r>
              <a:rPr lang="fr-FR" dirty="0" smtClean="0"/>
              <a:t> and 1 </a:t>
            </a:r>
            <a:r>
              <a:rPr lang="fr-FR" dirty="0" err="1" smtClean="0"/>
              <a:t>nine-cell</a:t>
            </a:r>
            <a:r>
              <a:rPr lang="fr-FR" dirty="0" smtClean="0"/>
              <a:t> </a:t>
            </a:r>
            <a:r>
              <a:rPr lang="fr-FR" dirty="0" err="1" smtClean="0"/>
              <a:t>cavity</a:t>
            </a:r>
            <a:r>
              <a:rPr lang="fr-FR" dirty="0" smtClean="0"/>
              <a:t> </a:t>
            </a:r>
            <a:r>
              <a:rPr lang="fr-FR" dirty="0" err="1" smtClean="0"/>
              <a:t>prepared</a:t>
            </a:r>
            <a:r>
              <a:rPr lang="fr-FR" dirty="0" smtClean="0"/>
              <a:t> by VEP</a:t>
            </a:r>
          </a:p>
          <a:p>
            <a:pPr marL="285750" indent="-285750">
              <a:buFontTx/>
              <a:buChar char="-"/>
            </a:pPr>
            <a:endParaRPr lang="fr-FR" sz="1000" dirty="0" smtClean="0"/>
          </a:p>
          <a:p>
            <a:pPr marL="285750" indent="-285750">
              <a:buFontTx/>
              <a:buChar char="-"/>
            </a:pPr>
            <a:r>
              <a:rPr lang="fr-FR" dirty="0" smtClean="0"/>
              <a:t>But </a:t>
            </a:r>
            <a:r>
              <a:rPr lang="fr-FR" dirty="0" err="1" smtClean="0"/>
              <a:t>delay</a:t>
            </a:r>
            <a:r>
              <a:rPr lang="fr-FR" dirty="0" smtClean="0"/>
              <a:t> in </a:t>
            </a:r>
            <a:r>
              <a:rPr lang="fr-FR" dirty="0" err="1" smtClean="0"/>
              <a:t>results</a:t>
            </a:r>
            <a:r>
              <a:rPr lang="fr-FR" dirty="0" smtClean="0"/>
              <a:t>: Field Emission </a:t>
            </a:r>
            <a:r>
              <a:rPr lang="fr-FR" dirty="0" err="1" smtClean="0"/>
              <a:t>problems</a:t>
            </a:r>
            <a:r>
              <a:rPr lang="fr-FR" dirty="0" smtClean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cleanroom’s</a:t>
            </a:r>
            <a:r>
              <a:rPr lang="fr-FR" dirty="0" smtClean="0"/>
              <a:t> </a:t>
            </a:r>
            <a:r>
              <a:rPr lang="fr-FR" dirty="0" smtClean="0"/>
              <a:t>water)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7524328" y="1915837"/>
            <a:ext cx="1800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TB9RI025 </a:t>
            </a:r>
            <a:r>
              <a:rPr lang="fr-FR" sz="1200" dirty="0" err="1" smtClean="0"/>
              <a:t>cavity</a:t>
            </a:r>
            <a:endParaRPr lang="fr-FR" sz="1200" dirty="0" smtClean="0"/>
          </a:p>
          <a:p>
            <a:r>
              <a:rPr lang="fr-FR" sz="1200" dirty="0" smtClean="0"/>
              <a:t>Prior to VEP</a:t>
            </a:r>
            <a:endParaRPr lang="fr-FR" sz="1200" dirty="0"/>
          </a:p>
        </p:txBody>
      </p:sp>
      <p:sp>
        <p:nvSpPr>
          <p:cNvPr id="2" name="ZoneTexte 1"/>
          <p:cNvSpPr txBox="1"/>
          <p:nvPr/>
        </p:nvSpPr>
        <p:spPr>
          <a:xfrm>
            <a:off x="1081970" y="2289553"/>
            <a:ext cx="172819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fr-FR" sz="1100" dirty="0" err="1" smtClean="0"/>
              <a:t>Circulating</a:t>
            </a:r>
            <a:r>
              <a:rPr lang="fr-FR" sz="1100" dirty="0" smtClean="0"/>
              <a:t> </a:t>
            </a:r>
            <a:r>
              <a:rPr lang="fr-FR" sz="1100" dirty="0" err="1" smtClean="0"/>
              <a:t>acid</a:t>
            </a:r>
            <a:endParaRPr lang="fr-FR" sz="11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fr-FR" sz="1100" dirty="0" smtClean="0"/>
              <a:t>Constant voltage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r-FR" sz="1100" dirty="0" err="1" smtClean="0"/>
              <a:t>Nitrogen</a:t>
            </a:r>
            <a:r>
              <a:rPr lang="fr-FR" sz="1100" dirty="0" smtClean="0"/>
              <a:t> </a:t>
            </a:r>
            <a:r>
              <a:rPr lang="fr-FR" sz="1100" dirty="0" err="1" smtClean="0"/>
              <a:t>blowing</a:t>
            </a:r>
            <a:endParaRPr lang="fr-FR" sz="1100" dirty="0"/>
          </a:p>
        </p:txBody>
      </p:sp>
      <p:pic>
        <p:nvPicPr>
          <p:cNvPr id="4098" name="Picture 2" descr="\\Dapdc5\feozenou\My Documents\présentationsperso\Pékin2011\logoferm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56035"/>
            <a:ext cx="664468" cy="11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66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Espace réservé de la date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rgbClr val="5F5F5F"/>
                </a:solidFill>
              </a:rPr>
              <a:t>April 16th 2013</a:t>
            </a:r>
          </a:p>
        </p:txBody>
      </p:sp>
      <p:sp>
        <p:nvSpPr>
          <p:cNvPr id="4101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rgbClr val="5F5F5F"/>
                </a:solidFill>
              </a:rPr>
              <a:t>- </a:t>
            </a:r>
            <a:r>
              <a:rPr lang="fr-FR" dirty="0" err="1" smtClean="0">
                <a:solidFill>
                  <a:srgbClr val="5F5F5F"/>
                </a:solidFill>
              </a:rPr>
              <a:t>Eozénou</a:t>
            </a:r>
            <a:r>
              <a:rPr lang="fr-FR" dirty="0" smtClean="0">
                <a:solidFill>
                  <a:srgbClr val="5F5F5F"/>
                </a:solidFill>
              </a:rPr>
              <a:t> Fabien	1st LCC/ILC </a:t>
            </a:r>
            <a:r>
              <a:rPr lang="fr-FR" dirty="0" err="1" smtClean="0">
                <a:solidFill>
                  <a:srgbClr val="5F5F5F"/>
                </a:solidFill>
              </a:rPr>
              <a:t>Cavity</a:t>
            </a:r>
            <a:r>
              <a:rPr lang="fr-FR" dirty="0" smtClean="0">
                <a:solidFill>
                  <a:srgbClr val="5F5F5F"/>
                </a:solidFill>
              </a:rPr>
              <a:t> Group Meeting</a:t>
            </a:r>
          </a:p>
        </p:txBody>
      </p:sp>
      <p:sp>
        <p:nvSpPr>
          <p:cNvPr id="410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C988FEF-E685-49CF-A824-263E83EA7284}" type="slidenum">
              <a:rPr lang="fr-FR" smtClean="0">
                <a:solidFill>
                  <a:srgbClr val="5F5F5F"/>
                </a:solidFill>
              </a:rPr>
              <a:pPr eaLnBrk="1" hangingPunct="1"/>
              <a:t>3</a:t>
            </a:fld>
            <a:endParaRPr lang="fr-FR" smtClean="0">
              <a:solidFill>
                <a:srgbClr val="5F5F5F"/>
              </a:solidFill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311338" y="1852"/>
            <a:ext cx="8280919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 b="1" dirty="0" err="1" smtClean="0">
                <a:solidFill>
                  <a:srgbClr val="FF0000"/>
                </a:solidFill>
              </a:rPr>
              <a:t>Eacc</a:t>
            </a:r>
            <a:r>
              <a:rPr lang="en-US" sz="2000" b="1" dirty="0" smtClean="0">
                <a:solidFill>
                  <a:srgbClr val="FF0000"/>
                </a:solidFill>
              </a:rPr>
              <a:t> &gt; 41 </a:t>
            </a:r>
            <a:r>
              <a:rPr lang="en-US" sz="2000" b="1" dirty="0" smtClean="0">
                <a:solidFill>
                  <a:srgbClr val="FF0000"/>
                </a:solidFill>
              </a:rPr>
              <a:t>MV/m on 1Cell </a:t>
            </a:r>
            <a:r>
              <a:rPr lang="en-US" sz="2000" b="1" dirty="0" smtClean="0">
                <a:solidFill>
                  <a:srgbClr val="FF0000"/>
                </a:solidFill>
              </a:rPr>
              <a:t>Cavity </a:t>
            </a:r>
            <a:r>
              <a:rPr lang="en-US" sz="2000" b="1" dirty="0" smtClean="0">
                <a:solidFill>
                  <a:srgbClr val="FF0000"/>
                </a:solidFill>
              </a:rPr>
              <a:t>with </a:t>
            </a:r>
            <a:r>
              <a:rPr lang="en-US" sz="2000" b="1" dirty="0" smtClean="0">
                <a:solidFill>
                  <a:srgbClr val="FF0000"/>
                </a:solidFill>
              </a:rPr>
              <a:t>Parameters</a:t>
            </a:r>
            <a:r>
              <a:rPr lang="en-US" sz="2000" b="1" dirty="0" smtClean="0">
                <a:solidFill>
                  <a:srgbClr val="FF0000"/>
                </a:solidFill>
              </a:rPr>
              <a:t>: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Low </a:t>
            </a:r>
            <a:r>
              <a:rPr lang="en-US" sz="2000" b="1" dirty="0" smtClean="0">
                <a:solidFill>
                  <a:srgbClr val="FF0000"/>
                </a:solidFill>
              </a:rPr>
              <a:t>Voltage </a:t>
            </a:r>
            <a:r>
              <a:rPr lang="en-US" sz="2000" b="1" dirty="0" smtClean="0">
                <a:solidFill>
                  <a:srgbClr val="FF0000"/>
                </a:solidFill>
              </a:rPr>
              <a:t>– High </a:t>
            </a:r>
            <a:r>
              <a:rPr lang="en-US" sz="2000" b="1" dirty="0" smtClean="0">
                <a:solidFill>
                  <a:srgbClr val="FF0000"/>
                </a:solidFill>
              </a:rPr>
              <a:t>Acid Flow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185863" y="1219770"/>
            <a:ext cx="71401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F0"/>
                </a:solidFill>
              </a:rPr>
              <a:t>1DE1</a:t>
            </a:r>
            <a:r>
              <a:rPr lang="fr-FR" dirty="0" smtClean="0"/>
              <a:t>: Horizontal EP + 70 µm VEP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err="1"/>
              <a:t>Parameters</a:t>
            </a:r>
            <a:r>
              <a:rPr lang="fr-FR" dirty="0"/>
              <a:t>: 6V &amp; &gt;24L/min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Bright and </a:t>
            </a:r>
            <a:r>
              <a:rPr lang="fr-FR" dirty="0" err="1" smtClean="0"/>
              <a:t>smooth</a:t>
            </a:r>
            <a:r>
              <a:rPr lang="fr-FR" dirty="0" smtClean="0"/>
              <a:t> surface</a:t>
            </a:r>
          </a:p>
          <a:p>
            <a:endParaRPr lang="fr-FR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>
                <a:solidFill>
                  <a:srgbClr val="FF0000"/>
                </a:solidFill>
              </a:rPr>
              <a:t>Performance </a:t>
            </a:r>
            <a:r>
              <a:rPr lang="fr-FR" dirty="0" err="1">
                <a:solidFill>
                  <a:srgbClr val="FF0000"/>
                </a:solidFill>
              </a:rPr>
              <a:t>before</a:t>
            </a:r>
            <a:r>
              <a:rPr lang="fr-FR" dirty="0">
                <a:solidFill>
                  <a:srgbClr val="FF0000"/>
                </a:solidFill>
              </a:rPr>
              <a:t>/</a:t>
            </a:r>
            <a:r>
              <a:rPr lang="fr-FR" dirty="0" err="1">
                <a:solidFill>
                  <a:srgbClr val="FF0000"/>
                </a:solidFill>
              </a:rPr>
              <a:t>after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baking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similar</a:t>
            </a:r>
            <a:r>
              <a:rPr lang="fr-FR" dirty="0">
                <a:solidFill>
                  <a:srgbClr val="FF0000"/>
                </a:solidFill>
              </a:rPr>
              <a:t> to </a:t>
            </a:r>
            <a:r>
              <a:rPr lang="fr-FR" dirty="0" smtClean="0">
                <a:solidFill>
                  <a:srgbClr val="FF0000"/>
                </a:solidFill>
              </a:rPr>
              <a:t>HEP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>
                <a:solidFill>
                  <a:srgbClr val="FF0000"/>
                </a:solidFill>
              </a:rPr>
              <a:t>High gradient </a:t>
            </a:r>
            <a:r>
              <a:rPr lang="fr-FR" dirty="0" err="1">
                <a:solidFill>
                  <a:srgbClr val="FF0000"/>
                </a:solidFill>
              </a:rPr>
              <a:t>maintained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after</a:t>
            </a:r>
            <a:r>
              <a:rPr lang="fr-FR" dirty="0">
                <a:solidFill>
                  <a:srgbClr val="FF0000"/>
                </a:solidFill>
              </a:rPr>
              <a:t> VEP</a:t>
            </a:r>
          </a:p>
          <a:p>
            <a:pPr marL="285750" indent="-285750">
              <a:buFont typeface="Arial" pitchFamily="34" charset="0"/>
              <a:buChar char="•"/>
            </a:pPr>
            <a:endParaRPr lang="fr-FR" dirty="0"/>
          </a:p>
        </p:txBody>
      </p:sp>
      <p:pic>
        <p:nvPicPr>
          <p:cNvPr id="9" name="Picture 3" descr="\\Dapdc5\feozenou\My Documents\MonoCellulesEPV\1DE1_1AC3 0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709" y="1259561"/>
            <a:ext cx="2211468" cy="1658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5912353" y="2955044"/>
            <a:ext cx="3240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1DE1 </a:t>
            </a:r>
            <a:r>
              <a:rPr lang="fr-FR" dirty="0" err="1" smtClean="0"/>
              <a:t>after</a:t>
            </a:r>
            <a:r>
              <a:rPr lang="fr-FR" dirty="0" smtClean="0"/>
              <a:t> HEP + 70 µm VEP</a:t>
            </a:r>
            <a:endParaRPr lang="fr-FR" dirty="0"/>
          </a:p>
        </p:txBody>
      </p:sp>
      <p:pic>
        <p:nvPicPr>
          <p:cNvPr id="12" name="Picture 2" descr="http://iramis-i.cea.fr/Images/logos/CEA_Saclay_logotyp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9" y="921423"/>
            <a:ext cx="714375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5302090" y="3717032"/>
            <a:ext cx="38511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Aspects to </a:t>
            </a:r>
            <a:r>
              <a:rPr lang="fr-FR" sz="1600" dirty="0" err="1" smtClean="0"/>
              <a:t>improve</a:t>
            </a:r>
            <a:r>
              <a:rPr lang="fr-FR" sz="1600" dirty="0" smtClean="0"/>
              <a:t>:</a:t>
            </a:r>
          </a:p>
          <a:p>
            <a:endParaRPr lang="fr-FR" sz="1600" dirty="0" smtClean="0"/>
          </a:p>
          <a:p>
            <a:pPr marL="285750" indent="-285750">
              <a:buFontTx/>
              <a:buChar char="-"/>
            </a:pPr>
            <a:r>
              <a:rPr lang="fr-FR" sz="1600" dirty="0" err="1" smtClean="0"/>
              <a:t>Low</a:t>
            </a:r>
            <a:r>
              <a:rPr lang="fr-FR" sz="1600" dirty="0" smtClean="0"/>
              <a:t> </a:t>
            </a:r>
            <a:r>
              <a:rPr lang="fr-FR" sz="1600" dirty="0" err="1" smtClean="0"/>
              <a:t>removal</a:t>
            </a:r>
            <a:r>
              <a:rPr lang="fr-FR" sz="1600" dirty="0" smtClean="0"/>
              <a:t> rate </a:t>
            </a:r>
            <a:r>
              <a:rPr lang="fr-FR" sz="1600" dirty="0" err="1" smtClean="0"/>
              <a:t>at</a:t>
            </a:r>
            <a:r>
              <a:rPr lang="fr-FR" sz="1600" dirty="0" smtClean="0"/>
              <a:t> 19°C: 0.2µm/min</a:t>
            </a:r>
          </a:p>
          <a:p>
            <a:pPr marL="285750" indent="-285750">
              <a:buFontTx/>
              <a:buChar char="-"/>
            </a:pPr>
            <a:endParaRPr lang="fr-FR" sz="1600" dirty="0" smtClean="0"/>
          </a:p>
          <a:p>
            <a:pPr marL="285750" indent="-285750">
              <a:buFontTx/>
              <a:buChar char="-"/>
            </a:pPr>
            <a:r>
              <a:rPr lang="fr-FR" sz="1600" dirty="0" smtClean="0"/>
              <a:t> </a:t>
            </a:r>
            <a:r>
              <a:rPr lang="fr-FR" sz="1600" dirty="0" err="1" smtClean="0"/>
              <a:t>asymmetry</a:t>
            </a:r>
            <a:r>
              <a:rPr lang="fr-FR" sz="1600" dirty="0" smtClean="0"/>
              <a:t>: </a:t>
            </a:r>
            <a:r>
              <a:rPr lang="fr-FR" sz="1600" dirty="0" err="1" smtClean="0"/>
              <a:t>removal</a:t>
            </a:r>
            <a:r>
              <a:rPr lang="fr-FR" sz="1600" dirty="0" smtClean="0"/>
              <a:t> rate </a:t>
            </a:r>
            <a:r>
              <a:rPr lang="fr-FR" sz="1600" dirty="0" err="1" smtClean="0"/>
              <a:t>higher</a:t>
            </a:r>
            <a:r>
              <a:rPr lang="fr-FR" sz="1600" dirty="0" smtClean="0"/>
              <a:t> in the </a:t>
            </a:r>
            <a:r>
              <a:rPr lang="fr-FR" sz="1600" dirty="0" err="1" smtClean="0"/>
              <a:t>upper</a:t>
            </a:r>
            <a:r>
              <a:rPr lang="fr-FR" sz="1600" dirty="0" smtClean="0"/>
              <a:t> part of the </a:t>
            </a:r>
            <a:r>
              <a:rPr lang="fr-FR" sz="1600" dirty="0" err="1" smtClean="0"/>
              <a:t>cell</a:t>
            </a:r>
            <a:r>
              <a:rPr lang="fr-FR" sz="1600" dirty="0" smtClean="0"/>
              <a:t> (x 3)</a:t>
            </a:r>
            <a:endParaRPr lang="fr-FR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918" y="3139710"/>
            <a:ext cx="3978507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629" y="5373216"/>
            <a:ext cx="870115" cy="99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Connecteur droit avec flèche 3"/>
          <p:cNvCxnSpPr/>
          <p:nvPr/>
        </p:nvCxnSpPr>
        <p:spPr>
          <a:xfrm flipV="1">
            <a:off x="7662744" y="6092038"/>
            <a:ext cx="0" cy="360338"/>
          </a:xfrm>
          <a:prstGeom prst="straightConnector1">
            <a:avLst/>
          </a:prstGeom>
          <a:ln w="412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7347036" y="6469266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>
                <a:solidFill>
                  <a:srgbClr val="FFC000"/>
                </a:solidFill>
              </a:rPr>
              <a:t>Acid</a:t>
            </a:r>
            <a:r>
              <a:rPr lang="fr-FR" sz="1200" dirty="0" smtClean="0">
                <a:solidFill>
                  <a:srgbClr val="FFC000"/>
                </a:solidFill>
              </a:rPr>
              <a:t> flow</a:t>
            </a:r>
            <a:endParaRPr lang="fr-FR" sz="1200" dirty="0">
              <a:solidFill>
                <a:srgbClr val="FFC000"/>
              </a:solidFill>
            </a:endParaRPr>
          </a:p>
        </p:txBody>
      </p:sp>
      <p:cxnSp>
        <p:nvCxnSpPr>
          <p:cNvPr id="13" name="Connecteur droit avec flèche 12"/>
          <p:cNvCxnSpPr/>
          <p:nvPr/>
        </p:nvCxnSpPr>
        <p:spPr>
          <a:xfrm flipH="1">
            <a:off x="6438685" y="5632421"/>
            <a:ext cx="432048" cy="2160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5696728" y="5872485"/>
            <a:ext cx="11405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 smtClean="0">
                <a:solidFill>
                  <a:srgbClr val="FF0000"/>
                </a:solidFill>
              </a:rPr>
              <a:t>higher</a:t>
            </a:r>
            <a:r>
              <a:rPr lang="fr-FR" sz="1100" dirty="0" smtClean="0">
                <a:solidFill>
                  <a:srgbClr val="FF0000"/>
                </a:solidFill>
              </a:rPr>
              <a:t> local </a:t>
            </a:r>
            <a:r>
              <a:rPr lang="fr-FR" sz="1100" dirty="0" err="1" smtClean="0">
                <a:solidFill>
                  <a:srgbClr val="FF0000"/>
                </a:solidFill>
              </a:rPr>
              <a:t>removal</a:t>
            </a:r>
            <a:endParaRPr lang="fr-FR" sz="1100" dirty="0">
              <a:solidFill>
                <a:srgbClr val="FF00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288" y="950428"/>
            <a:ext cx="303319" cy="307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April 16th 2013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err="1" smtClean="0"/>
              <a:t>Eozénou</a:t>
            </a:r>
            <a:r>
              <a:rPr lang="fr-FR" dirty="0" smtClean="0"/>
              <a:t> Fabien	1st LCC/ILC </a:t>
            </a:r>
            <a:r>
              <a:rPr lang="fr-FR" dirty="0" err="1" smtClean="0"/>
              <a:t>Cavity</a:t>
            </a:r>
            <a:r>
              <a:rPr lang="fr-FR" dirty="0" smtClean="0"/>
              <a:t> Group Meeting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01A193-C9C4-4E22-BE40-75BD37C004DC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pic>
        <p:nvPicPr>
          <p:cNvPr id="7" name="Picture 2" descr="http://iramis-i.cea.fr/Images/logos/CEA_Saclay_logotyp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9" y="921423"/>
            <a:ext cx="714375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185863" y="116632"/>
            <a:ext cx="828091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Two Cavities to be Tested in Week #16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245768" y="1124744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00B050"/>
                </a:solidFill>
              </a:rPr>
              <a:t>Cavities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VEP’ed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at</a:t>
            </a:r>
            <a:r>
              <a:rPr lang="fr-FR" dirty="0" smtClean="0">
                <a:solidFill>
                  <a:srgbClr val="00B050"/>
                </a:solidFill>
              </a:rPr>
              <a:t> 6V &amp; 25L/min: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259632" y="1724929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1AC3 (34MV/m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previous</a:t>
            </a:r>
            <a:r>
              <a:rPr lang="fr-FR" dirty="0" smtClean="0"/>
              <a:t> test) + 70 µm VEP + </a:t>
            </a:r>
            <a:r>
              <a:rPr lang="fr-FR" dirty="0" err="1" smtClean="0"/>
              <a:t>Baking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266528" y="2276872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TB9RI025: </a:t>
            </a:r>
            <a:r>
              <a:rPr lang="fr-FR" dirty="0"/>
              <a:t>(HEP + 60 µm VEP) last </a:t>
            </a:r>
            <a:r>
              <a:rPr lang="fr-FR" dirty="0" smtClean="0"/>
              <a:t>test </a:t>
            </a:r>
            <a:r>
              <a:rPr lang="fr-FR" dirty="0" err="1" smtClean="0"/>
              <a:t>impacted</a:t>
            </a:r>
            <a:r>
              <a:rPr lang="fr-FR" dirty="0" smtClean="0"/>
              <a:t> by Field Emission : 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381672" y="5157192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/>
                <a:cs typeface="Arial"/>
              </a:rPr>
              <a:t>→ </a:t>
            </a:r>
            <a:r>
              <a:rPr lang="fr-FR" dirty="0" err="1" smtClean="0">
                <a:latin typeface="Arial"/>
                <a:cs typeface="Arial"/>
              </a:rPr>
              <a:t>additional</a:t>
            </a:r>
            <a:r>
              <a:rPr lang="fr-FR" dirty="0" smtClean="0">
                <a:latin typeface="Arial"/>
                <a:cs typeface="Arial"/>
              </a:rPr>
              <a:t> HF </a:t>
            </a:r>
            <a:r>
              <a:rPr lang="fr-FR" dirty="0" err="1" smtClean="0">
                <a:latin typeface="Arial"/>
                <a:cs typeface="Arial"/>
              </a:rPr>
              <a:t>rinsing</a:t>
            </a:r>
            <a:r>
              <a:rPr lang="fr-FR" dirty="0" smtClean="0">
                <a:latin typeface="Arial"/>
                <a:cs typeface="Arial"/>
              </a:rPr>
              <a:t> + HPR + </a:t>
            </a:r>
            <a:r>
              <a:rPr lang="fr-FR" dirty="0" err="1" smtClean="0">
                <a:latin typeface="Arial"/>
                <a:cs typeface="Arial"/>
              </a:rPr>
              <a:t>assembly</a:t>
            </a:r>
            <a:r>
              <a:rPr lang="fr-FR" dirty="0" smtClean="0">
                <a:latin typeface="Arial"/>
                <a:cs typeface="Arial"/>
              </a:rPr>
              <a:t>. Under </a:t>
            </a:r>
            <a:r>
              <a:rPr lang="fr-FR" dirty="0" err="1" smtClean="0">
                <a:latin typeface="Arial"/>
                <a:cs typeface="Arial"/>
              </a:rPr>
              <a:t>testing</a:t>
            </a:r>
            <a:r>
              <a:rPr lang="fr-FR" dirty="0" smtClean="0">
                <a:latin typeface="Arial"/>
                <a:cs typeface="Arial"/>
              </a:rPr>
              <a:t>…</a:t>
            </a:r>
            <a:endParaRPr lang="fr-F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898" y="2780928"/>
            <a:ext cx="3311994" cy="2197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477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simpl">
  <a:themeElements>
    <a:clrScheme name="Ronsard_Dapni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onsard_Dapni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onsard_Dapn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nsard_Dapni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nsard_Dapni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nsard_Dapni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nsard_Dapni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nsard_Dapni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nsard_Dapni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nsard_Dapni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nsard_Dapni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nsard_Dapni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nsard_Dapni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nsard_Dapni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pressimpl</Template>
  <TotalTime>266</TotalTime>
  <Words>239</Words>
  <Application>Microsoft Office PowerPoint</Application>
  <PresentationFormat>Affichage à l'écran (4:3)</PresentationFormat>
  <Paragraphs>49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pressimpl</vt:lpstr>
      <vt:lpstr>Vertical Electro-Polishing  at CEA Saclay: update April 16th 2013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 LABORDERIE Emmanuelle</dc:creator>
  <cp:lastModifiedBy>EOZENOU Fabien</cp:lastModifiedBy>
  <cp:revision>24</cp:revision>
  <cp:lastPrinted>2013-04-16T11:40:19Z</cp:lastPrinted>
  <dcterms:created xsi:type="dcterms:W3CDTF">2011-10-06T12:47:34Z</dcterms:created>
  <dcterms:modified xsi:type="dcterms:W3CDTF">2013-04-16T11:41:51Z</dcterms:modified>
</cp:coreProperties>
</file>