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0A5AB107-BE6C-4B77-8C3F-56AD5DED87C5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 smtClean="0">
                <a:latin typeface="Calibri" pitchFamily="34" charset="0"/>
              </a:rPr>
              <a:t>April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Review of 120413 Shift + Weekend Tests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Stage LO </a:t>
            </a:r>
            <a:r>
              <a:rPr lang="en-GB" dirty="0" err="1" smtClean="0"/>
              <a:t>Freq</a:t>
            </a:r>
            <a:r>
              <a:rPr lang="en-GB" dirty="0" smtClean="0"/>
              <a:t> Spec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84" y="872859"/>
            <a:ext cx="7630539" cy="5724492"/>
          </a:xfrm>
        </p:spPr>
      </p:pic>
    </p:spTree>
    <p:extLst>
      <p:ext uri="{BB962C8B-B14F-4D97-AF65-F5344CB8AC3E}">
        <p14:creationId xmlns:p14="http://schemas.microsoft.com/office/powerpoint/2010/main" val="165576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11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Stage LO </a:t>
            </a:r>
            <a:r>
              <a:rPr lang="en-GB" dirty="0" err="1" smtClean="0"/>
              <a:t>Freq</a:t>
            </a:r>
            <a:r>
              <a:rPr lang="en-GB" dirty="0" smtClean="0"/>
              <a:t> Spec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84" y="872859"/>
            <a:ext cx="7630539" cy="5724493"/>
          </a:xfrm>
        </p:spPr>
      </p:pic>
    </p:spTree>
    <p:extLst>
      <p:ext uri="{BB962C8B-B14F-4D97-AF65-F5344CB8AC3E}">
        <p14:creationId xmlns:p14="http://schemas.microsoft.com/office/powerpoint/2010/main" val="396583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593110"/>
          </a:xfrm>
        </p:spPr>
        <p:txBody>
          <a:bodyPr>
            <a:normAutofit/>
          </a:bodyPr>
          <a:lstStyle/>
          <a:p>
            <a:r>
              <a:rPr lang="en-GB" dirty="0" smtClean="0"/>
              <a:t>Neven and I did some investigations before the shift and found the LO for the 2</a:t>
            </a:r>
            <a:r>
              <a:rPr lang="en-GB" baseline="30000" dirty="0" smtClean="0"/>
              <a:t>nd</a:t>
            </a:r>
            <a:r>
              <a:rPr lang="en-GB" dirty="0" smtClean="0"/>
              <a:t> stage was 5dBm lower than suggested</a:t>
            </a:r>
          </a:p>
          <a:p>
            <a:r>
              <a:rPr lang="en-GB" dirty="0" smtClean="0"/>
              <a:t>We found that by using the damping ring 714 we could measure the output signal level and that this 5dBm made a difference of about a factor 2 in output signal level</a:t>
            </a:r>
            <a:endParaRPr lang="en-GB" dirty="0" smtClean="0"/>
          </a:p>
          <a:p>
            <a:r>
              <a:rPr lang="en-GB" dirty="0" smtClean="0"/>
              <a:t>We therefore spent the 2</a:t>
            </a:r>
            <a:r>
              <a:rPr lang="en-GB" baseline="30000" dirty="0" smtClean="0"/>
              <a:t>nd</a:t>
            </a:r>
            <a:r>
              <a:rPr lang="en-GB" dirty="0" smtClean="0"/>
              <a:t> shift last week testing a number of different possible LO’s fo</a:t>
            </a:r>
            <a:r>
              <a:rPr lang="en-GB" dirty="0" smtClean="0"/>
              <a:t>r the second stage at different power levels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6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-36512" y="980728"/>
            <a:ext cx="9143999" cy="5593110"/>
          </a:xfrm>
        </p:spPr>
        <p:txBody>
          <a:bodyPr>
            <a:normAutofit/>
          </a:bodyPr>
          <a:lstStyle/>
          <a:p>
            <a:r>
              <a:rPr lang="en-GB" dirty="0" smtClean="0"/>
              <a:t>In summary we found that no matter what LO we used and what power level we got about 5</a:t>
            </a:r>
            <a:r>
              <a:rPr lang="el-GR" dirty="0" smtClean="0"/>
              <a:t>μ</a:t>
            </a:r>
            <a:r>
              <a:rPr lang="en-GB" dirty="0" smtClean="0"/>
              <a:t>m jitter</a:t>
            </a:r>
          </a:p>
          <a:p>
            <a:r>
              <a:rPr lang="en-GB" dirty="0" smtClean="0"/>
              <a:t>EPICs measured a jitter </a:t>
            </a:r>
            <a:r>
              <a:rPr lang="en-GB" dirty="0"/>
              <a:t>of </a:t>
            </a:r>
            <a:r>
              <a:rPr lang="en-GB" dirty="0" smtClean="0"/>
              <a:t>about 0.5</a:t>
            </a:r>
            <a:r>
              <a:rPr lang="el-GR" dirty="0"/>
              <a:t>μ</a:t>
            </a:r>
            <a:r>
              <a:rPr lang="en-GB" dirty="0"/>
              <a:t>m </a:t>
            </a:r>
            <a:endParaRPr lang="en-GB" dirty="0" smtClean="0"/>
          </a:p>
          <a:p>
            <a:r>
              <a:rPr lang="en-GB" dirty="0" smtClean="0"/>
              <a:t>We found consistent good correlation between the two signal channels</a:t>
            </a:r>
          </a:p>
          <a:p>
            <a:r>
              <a:rPr lang="en-GB" dirty="0" smtClean="0"/>
              <a:t>We found no correlation with any other BPM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242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Stage LO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-36512" y="980728"/>
            <a:ext cx="9143999" cy="2160240"/>
          </a:xfrm>
        </p:spPr>
        <p:txBody>
          <a:bodyPr>
            <a:normAutofit/>
          </a:bodyPr>
          <a:lstStyle/>
          <a:p>
            <a:r>
              <a:rPr lang="en-GB" dirty="0" smtClean="0"/>
              <a:t>Over the weekend Neven and I decided it would be prudent to check the LO for the first stage</a:t>
            </a:r>
          </a:p>
          <a:p>
            <a:r>
              <a:rPr lang="en-GB" dirty="0" smtClean="0"/>
              <a:t>This is a more complicated setup than the 2</a:t>
            </a:r>
            <a:r>
              <a:rPr lang="en-GB" baseline="30000" dirty="0" smtClean="0"/>
              <a:t>nd</a:t>
            </a:r>
            <a:r>
              <a:rPr lang="en-GB" dirty="0" smtClean="0"/>
              <a:t> stage lo and is as follows: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04454" y="3717032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928813" y="3140968"/>
            <a:ext cx="1635075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714 MHz </a:t>
            </a:r>
            <a:r>
              <a:rPr lang="en-GB" dirty="0" err="1" smtClean="0">
                <a:solidFill>
                  <a:schemeClr val="tx1"/>
                </a:solidFill>
              </a:rPr>
              <a:t>Bandpass</a:t>
            </a:r>
            <a:r>
              <a:rPr lang="en-GB" dirty="0" smtClean="0">
                <a:solidFill>
                  <a:schemeClr val="tx1"/>
                </a:solidFill>
              </a:rPr>
              <a:t> filter (± 10Hz)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563888" y="3717032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288247" y="3140968"/>
            <a:ext cx="1635075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4 Way </a:t>
            </a:r>
            <a:r>
              <a:rPr lang="en-GB" dirty="0" err="1" smtClean="0">
                <a:solidFill>
                  <a:schemeClr val="tx1"/>
                </a:solidFill>
              </a:rPr>
              <a:t>Spliter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868144" y="3717032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592503" y="3140968"/>
            <a:ext cx="1635075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30 </a:t>
            </a:r>
            <a:r>
              <a:rPr lang="en-GB" dirty="0" err="1" smtClean="0">
                <a:solidFill>
                  <a:schemeClr val="tx1"/>
                </a:solidFill>
              </a:rPr>
              <a:t>dBm</a:t>
            </a:r>
            <a:r>
              <a:rPr lang="en-GB" dirty="0" smtClean="0">
                <a:solidFill>
                  <a:schemeClr val="tx1"/>
                </a:solidFill>
              </a:rPr>
              <a:t> Amp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868144" y="5229200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592503" y="4725144"/>
            <a:ext cx="2227969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Freq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Mult</a:t>
            </a:r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(marked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475 -&gt; 2856 MHz,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0 </a:t>
            </a:r>
            <a:r>
              <a:rPr lang="en-GB" dirty="0" err="1" smtClean="0">
                <a:solidFill>
                  <a:schemeClr val="tx1"/>
                </a:solidFill>
              </a:rPr>
              <a:t>dBm</a:t>
            </a:r>
            <a:r>
              <a:rPr lang="en-GB" dirty="0" smtClean="0">
                <a:solidFill>
                  <a:schemeClr val="tx1"/>
                </a:solidFill>
              </a:rPr>
              <a:t> -&gt; 10 </a:t>
            </a:r>
            <a:r>
              <a:rPr lang="en-GB" dirty="0" err="1" smtClean="0">
                <a:solidFill>
                  <a:schemeClr val="tx1"/>
                </a:solidFill>
              </a:rPr>
              <a:t>dBm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283968" y="4653136"/>
            <a:ext cx="1635075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30 </a:t>
            </a:r>
            <a:r>
              <a:rPr lang="en-GB" dirty="0" err="1" smtClean="0">
                <a:solidFill>
                  <a:schemeClr val="tx1"/>
                </a:solidFill>
              </a:rPr>
              <a:t>dBm</a:t>
            </a:r>
            <a:r>
              <a:rPr lang="en-GB" dirty="0" smtClean="0">
                <a:solidFill>
                  <a:schemeClr val="tx1"/>
                </a:solidFill>
              </a:rPr>
              <a:t> amp (marked 1 – 4 GHz)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491880" y="5229200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907704" y="4653136"/>
            <a:ext cx="1635075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34 </a:t>
            </a:r>
            <a:r>
              <a:rPr lang="en-GB" dirty="0" err="1" smtClean="0">
                <a:solidFill>
                  <a:schemeClr val="tx1"/>
                </a:solidFill>
              </a:rPr>
              <a:t>dBm</a:t>
            </a:r>
            <a:r>
              <a:rPr lang="en-GB" dirty="0" smtClean="0">
                <a:solidFill>
                  <a:schemeClr val="tx1"/>
                </a:solidFill>
              </a:rPr>
              <a:t> amp (marked 5 – 12 GHz)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060438" y="5229200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410040" y="414908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06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Stage LO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04454" y="1556792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928813" y="980728"/>
            <a:ext cx="1635075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714 MHz </a:t>
            </a:r>
            <a:r>
              <a:rPr lang="en-GB" dirty="0" err="1" smtClean="0">
                <a:solidFill>
                  <a:schemeClr val="tx1"/>
                </a:solidFill>
              </a:rPr>
              <a:t>Bandpass</a:t>
            </a:r>
            <a:r>
              <a:rPr lang="en-GB" dirty="0" smtClean="0">
                <a:solidFill>
                  <a:schemeClr val="tx1"/>
                </a:solidFill>
              </a:rPr>
              <a:t> filter (± 10Hz)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563888" y="1556792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288247" y="980728"/>
            <a:ext cx="1635075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4 Way </a:t>
            </a:r>
            <a:r>
              <a:rPr lang="en-GB" dirty="0" err="1" smtClean="0">
                <a:solidFill>
                  <a:schemeClr val="tx1"/>
                </a:solidFill>
              </a:rPr>
              <a:t>Spliter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868144" y="1556792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592503" y="980728"/>
            <a:ext cx="1635075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30 </a:t>
            </a:r>
            <a:r>
              <a:rPr lang="en-GB" dirty="0" err="1" smtClean="0">
                <a:solidFill>
                  <a:schemeClr val="tx1"/>
                </a:solidFill>
              </a:rPr>
              <a:t>dBm</a:t>
            </a:r>
            <a:r>
              <a:rPr lang="en-GB" dirty="0" smtClean="0">
                <a:solidFill>
                  <a:schemeClr val="tx1"/>
                </a:solidFill>
              </a:rPr>
              <a:t> Amp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868144" y="3068960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592503" y="2564904"/>
            <a:ext cx="2227969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Freq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Mult</a:t>
            </a:r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(marked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475 -&gt; 2856 MHz,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0 </a:t>
            </a:r>
            <a:r>
              <a:rPr lang="en-GB" dirty="0" err="1" smtClean="0">
                <a:solidFill>
                  <a:schemeClr val="tx1"/>
                </a:solidFill>
              </a:rPr>
              <a:t>dBm</a:t>
            </a:r>
            <a:r>
              <a:rPr lang="en-GB" dirty="0" smtClean="0">
                <a:solidFill>
                  <a:schemeClr val="tx1"/>
                </a:solidFill>
              </a:rPr>
              <a:t> -&gt; 10 </a:t>
            </a:r>
            <a:r>
              <a:rPr lang="en-GB" dirty="0" err="1" smtClean="0">
                <a:solidFill>
                  <a:schemeClr val="tx1"/>
                </a:solidFill>
              </a:rPr>
              <a:t>dBm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283968" y="2492896"/>
            <a:ext cx="1635075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30 </a:t>
            </a:r>
            <a:r>
              <a:rPr lang="en-GB" dirty="0" err="1" smtClean="0">
                <a:solidFill>
                  <a:schemeClr val="tx1"/>
                </a:solidFill>
              </a:rPr>
              <a:t>dBm</a:t>
            </a:r>
            <a:r>
              <a:rPr lang="en-GB" dirty="0" smtClean="0">
                <a:solidFill>
                  <a:schemeClr val="tx1"/>
                </a:solidFill>
              </a:rPr>
              <a:t> amp (marked 1 – 4 GHz)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491880" y="3068960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907704" y="2492896"/>
            <a:ext cx="1635075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34 </a:t>
            </a:r>
            <a:r>
              <a:rPr lang="en-GB" dirty="0" err="1" smtClean="0">
                <a:solidFill>
                  <a:schemeClr val="tx1"/>
                </a:solidFill>
              </a:rPr>
              <a:t>dBm</a:t>
            </a:r>
            <a:r>
              <a:rPr lang="en-GB" dirty="0" smtClean="0">
                <a:solidFill>
                  <a:schemeClr val="tx1"/>
                </a:solidFill>
              </a:rPr>
              <a:t> amp (marked 5 – 12 GHz)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060438" y="3068960"/>
            <a:ext cx="847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410040" y="19888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65614" y="1124744"/>
            <a:ext cx="57008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-8.5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563888" y="1124744"/>
            <a:ext cx="57008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-10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5946134" y="1124744"/>
            <a:ext cx="57008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-17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804248" y="2195572"/>
            <a:ext cx="57008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4.1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5940152" y="2636912"/>
            <a:ext cx="570082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-16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641878" y="2555612"/>
            <a:ext cx="769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None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193606" y="2564904"/>
            <a:ext cx="570082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1.7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13486" y="3789040"/>
            <a:ext cx="100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107504" y="4139788"/>
            <a:ext cx="322353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Power Level at 714 MHz (</a:t>
            </a:r>
            <a:r>
              <a:rPr lang="en-GB" dirty="0" err="1" smtClean="0"/>
              <a:t>dBm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107504" y="4571836"/>
            <a:ext cx="3223530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Power Level at 2856 MHz (</a:t>
            </a:r>
            <a:r>
              <a:rPr lang="en-GB" dirty="0" err="1" smtClean="0"/>
              <a:t>dBm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107504" y="5013176"/>
            <a:ext cx="3223530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Power Level at 5712 MHz (</a:t>
            </a:r>
            <a:r>
              <a:rPr lang="en-GB" dirty="0" err="1" smtClean="0"/>
              <a:t>dBm</a:t>
            </a:r>
            <a:r>
              <a:rPr lang="en-GB" dirty="0" smtClean="0"/>
              <a:t>)</a:t>
            </a:r>
            <a:endParaRPr lang="en-GB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486348"/>
              </p:ext>
            </p:extLst>
          </p:nvPr>
        </p:nvGraphicFramePr>
        <p:xfrm>
          <a:off x="4211960" y="3789040"/>
          <a:ext cx="454811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658"/>
                <a:gridCol w="228845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Point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Power Level (</a:t>
                      </a:r>
                      <a:r>
                        <a:rPr lang="en-GB" dirty="0" err="1" smtClean="0"/>
                        <a:t>dBM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Start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-8.5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After </a:t>
                      </a:r>
                      <a:r>
                        <a:rPr lang="en-GB" dirty="0" err="1" smtClean="0"/>
                        <a:t>bp</a:t>
                      </a:r>
                      <a:r>
                        <a:rPr lang="en-GB" dirty="0" smtClean="0"/>
                        <a:t> filter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After split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After 30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dBm</a:t>
                      </a:r>
                      <a:r>
                        <a:rPr lang="en-GB" baseline="0" dirty="0" smtClean="0"/>
                        <a:t> amp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After </a:t>
                      </a:r>
                      <a:r>
                        <a:rPr lang="en-GB" dirty="0" err="1" smtClean="0"/>
                        <a:t>freq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mult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After 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baseline="0" dirty="0" smtClean="0"/>
                        <a:t> amp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Peak just under -20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After 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dirty="0" smtClean="0"/>
                        <a:t> amp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33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Stage LO </a:t>
            </a:r>
            <a:r>
              <a:rPr lang="en-GB" dirty="0" err="1" smtClean="0"/>
              <a:t>Freq</a:t>
            </a:r>
            <a:r>
              <a:rPr lang="en-GB" dirty="0" smtClean="0"/>
              <a:t> Spec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84" y="872859"/>
            <a:ext cx="7630539" cy="5724493"/>
          </a:xfrm>
        </p:spPr>
      </p:pic>
    </p:spTree>
    <p:extLst>
      <p:ext uri="{BB962C8B-B14F-4D97-AF65-F5344CB8AC3E}">
        <p14:creationId xmlns:p14="http://schemas.microsoft.com/office/powerpoint/2010/main" val="114280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Stage LO </a:t>
            </a:r>
            <a:r>
              <a:rPr lang="en-GB" dirty="0" err="1" smtClean="0"/>
              <a:t>Freq</a:t>
            </a:r>
            <a:r>
              <a:rPr lang="en-GB" dirty="0" smtClean="0"/>
              <a:t> Spec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84" y="872859"/>
            <a:ext cx="7630539" cy="5724493"/>
          </a:xfrm>
        </p:spPr>
      </p:pic>
    </p:spTree>
    <p:extLst>
      <p:ext uri="{BB962C8B-B14F-4D97-AF65-F5344CB8AC3E}">
        <p14:creationId xmlns:p14="http://schemas.microsoft.com/office/powerpoint/2010/main" val="61281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Stage LO </a:t>
            </a:r>
            <a:r>
              <a:rPr lang="en-GB" dirty="0" err="1" smtClean="0"/>
              <a:t>Freq</a:t>
            </a:r>
            <a:r>
              <a:rPr lang="en-GB" dirty="0" smtClean="0"/>
              <a:t> Spec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84" y="872859"/>
            <a:ext cx="7630539" cy="5724493"/>
          </a:xfrm>
        </p:spPr>
      </p:pic>
    </p:spTree>
    <p:extLst>
      <p:ext uri="{BB962C8B-B14F-4D97-AF65-F5344CB8AC3E}">
        <p14:creationId xmlns:p14="http://schemas.microsoft.com/office/powerpoint/2010/main" val="61281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</a:t>
            </a:r>
            <a:r>
              <a:rPr lang="en-GB" sz="1400" dirty="0">
                <a:latin typeface="Calibri" pitchFamily="34" charset="0"/>
              </a:rPr>
              <a:t>April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Stage LO </a:t>
            </a:r>
            <a:r>
              <a:rPr lang="en-GB" dirty="0" err="1" smtClean="0"/>
              <a:t>Freq</a:t>
            </a:r>
            <a:r>
              <a:rPr lang="en-GB" dirty="0" smtClean="0"/>
              <a:t> Spec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84" y="872859"/>
            <a:ext cx="7630539" cy="5724493"/>
          </a:xfrm>
        </p:spPr>
      </p:pic>
    </p:spTree>
    <p:extLst>
      <p:ext uri="{BB962C8B-B14F-4D97-AF65-F5344CB8AC3E}">
        <p14:creationId xmlns:p14="http://schemas.microsoft.com/office/powerpoint/2010/main" val="61281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444</Words>
  <Application>Microsoft Office PowerPoint</Application>
  <PresentationFormat>On-screen Show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Review of 120413 Shift + Weekend Tests</vt:lpstr>
      <vt:lpstr>Introduction</vt:lpstr>
      <vt:lpstr>Introduction</vt:lpstr>
      <vt:lpstr>1st Stage LO</vt:lpstr>
      <vt:lpstr>1st Stage LO</vt:lpstr>
      <vt:lpstr>1st Stage LO Freq Spec</vt:lpstr>
      <vt:lpstr>1st Stage LO Freq Spec</vt:lpstr>
      <vt:lpstr>1st Stage LO Freq Spec</vt:lpstr>
      <vt:lpstr>1st Stage LO Freq Spec</vt:lpstr>
      <vt:lpstr>1st Stage LO Freq Spec</vt:lpstr>
      <vt:lpstr>1st Stage LO Freq Spec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81</cp:revision>
  <dcterms:created xsi:type="dcterms:W3CDTF">2011-03-24T11:41:11Z</dcterms:created>
  <dcterms:modified xsi:type="dcterms:W3CDTF">2013-04-15T08:32:57Z</dcterms:modified>
</cp:coreProperties>
</file>