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sldIdLst>
    <p:sldId id="281" r:id="rId3"/>
    <p:sldId id="283" r:id="rId4"/>
    <p:sldId id="282" r:id="rId5"/>
    <p:sldId id="267" r:id="rId6"/>
    <p:sldId id="268" r:id="rId7"/>
    <p:sldId id="269" r:id="rId8"/>
    <p:sldId id="278" r:id="rId9"/>
    <p:sldId id="28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04" autoAdjust="0"/>
  </p:normalViewPr>
  <p:slideViewPr>
    <p:cSldViewPr snapToGrid="0" snapToObjects="1">
      <p:cViewPr varScale="1">
        <p:scale>
          <a:sx n="146" d="100"/>
          <a:sy n="146" d="100"/>
        </p:scale>
        <p:origin x="-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0923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1673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7101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0126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0662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6557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0394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8517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0540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8044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295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9F445-3B9B-6B44-AD05-40C00CC8CDE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7C47B-845D-B245-9A0B-4258B7E213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34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lcagenda.linearcollider.org/conferenceOtherViews.py?view=standard&amp;confId=597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ATF/ATF2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946" y="1371600"/>
            <a:ext cx="8680820" cy="48006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3-4 April 2013 at KEK</a:t>
            </a:r>
          </a:p>
          <a:p>
            <a:pPr lvl="1"/>
            <a:r>
              <a:rPr lang="en-GB" dirty="0">
                <a:hlinkClick r:id="rId2"/>
              </a:rPr>
              <a:t>https://ilcagenda.linearcollider.org/conferenceOtherViews.py?view=standard&amp;confId=</a:t>
            </a:r>
            <a:r>
              <a:rPr lang="en-GB" dirty="0" smtClean="0">
                <a:hlinkClick r:id="rId2"/>
              </a:rPr>
              <a:t>5973</a:t>
            </a:r>
            <a:endParaRPr lang="en-GB" dirty="0" smtClean="0"/>
          </a:p>
          <a:p>
            <a:pPr lvl="1"/>
            <a:r>
              <a:rPr lang="en-GB" dirty="0" smtClean="0"/>
              <a:t>All presentations posted</a:t>
            </a:r>
          </a:p>
          <a:p>
            <a:r>
              <a:rPr lang="en-GB" dirty="0" smtClean="0"/>
              <a:t>Very well attended (including international collaborators)</a:t>
            </a:r>
          </a:p>
          <a:p>
            <a:r>
              <a:rPr lang="en-GB" dirty="0" smtClean="0"/>
              <a:t>Review committee:</a:t>
            </a:r>
          </a:p>
          <a:p>
            <a:pPr lvl="1"/>
            <a:r>
              <a:rPr lang="en-GB" dirty="0" smtClean="0"/>
              <a:t>Barry </a:t>
            </a:r>
            <a:r>
              <a:rPr lang="en-GB" dirty="0" err="1" smtClean="0"/>
              <a:t>Barish</a:t>
            </a:r>
            <a:endParaRPr lang="en-GB" dirty="0" smtClean="0"/>
          </a:p>
          <a:p>
            <a:pPr lvl="1"/>
            <a:r>
              <a:rPr lang="en-GB" dirty="0"/>
              <a:t>Alex Chao</a:t>
            </a:r>
          </a:p>
          <a:p>
            <a:pPr lvl="1"/>
            <a:r>
              <a:rPr lang="en-GB" dirty="0"/>
              <a:t>Olivier </a:t>
            </a:r>
            <a:r>
              <a:rPr lang="en-GB" dirty="0" err="1" smtClean="0"/>
              <a:t>Napoly</a:t>
            </a:r>
            <a:endParaRPr lang="en-GB" dirty="0" smtClean="0"/>
          </a:p>
          <a:p>
            <a:pPr lvl="1"/>
            <a:r>
              <a:rPr lang="en-GB" dirty="0" err="1" smtClean="0"/>
              <a:t>Katsunobu</a:t>
            </a:r>
            <a:r>
              <a:rPr lang="en-GB" dirty="0" smtClean="0"/>
              <a:t> </a:t>
            </a:r>
            <a:r>
              <a:rPr lang="en-GB" dirty="0" err="1" smtClean="0"/>
              <a:t>Oide</a:t>
            </a:r>
            <a:endParaRPr lang="en-GB" dirty="0"/>
          </a:p>
          <a:p>
            <a:pPr lvl="1"/>
            <a:r>
              <a:rPr lang="en-GB" dirty="0" smtClean="0"/>
              <a:t>Marc Ross</a:t>
            </a:r>
          </a:p>
          <a:p>
            <a:pPr lvl="1"/>
            <a:r>
              <a:rPr lang="en-GB" dirty="0"/>
              <a:t>Andre </a:t>
            </a:r>
            <a:r>
              <a:rPr lang="en-GB" dirty="0" err="1"/>
              <a:t>Seryi</a:t>
            </a:r>
            <a:endParaRPr lang="en-GB" dirty="0"/>
          </a:p>
          <a:p>
            <a:pPr lvl="1"/>
            <a:r>
              <a:rPr lang="en-GB" dirty="0"/>
              <a:t>Rogelio Tomas Garcia </a:t>
            </a:r>
          </a:p>
          <a:p>
            <a:pPr lvl="1"/>
            <a:r>
              <a:rPr lang="en-GB" dirty="0"/>
              <a:t>Nick Walker (chair)</a:t>
            </a:r>
          </a:p>
          <a:p>
            <a:pPr lvl="1"/>
            <a:r>
              <a:rPr lang="en-GB" dirty="0" smtClean="0"/>
              <a:t>Akira Yamamoto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58543516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b="0" dirty="0"/>
              <a:t>evaluate and comment on </a:t>
            </a:r>
            <a:r>
              <a:rPr lang="en-GB" dirty="0"/>
              <a:t>progress made </a:t>
            </a:r>
            <a:r>
              <a:rPr lang="en-GB" b="0" dirty="0"/>
              <a:t>toward </a:t>
            </a:r>
            <a:r>
              <a:rPr lang="en-GB" dirty="0"/>
              <a:t>achieving the stated </a:t>
            </a:r>
            <a:r>
              <a:rPr lang="en-GB" dirty="0" smtClean="0"/>
              <a:t>(ILC) goals</a:t>
            </a:r>
          </a:p>
          <a:p>
            <a:pPr marL="914400" lvl="1" indent="-514350"/>
            <a:r>
              <a:rPr lang="en-GB" dirty="0" smtClean="0"/>
              <a:t>37 nm vertical beam size at the IP</a:t>
            </a:r>
          </a:p>
          <a:p>
            <a:pPr marL="914400" lvl="1" indent="-514350"/>
            <a:r>
              <a:rPr lang="en-GB" dirty="0" smtClean="0"/>
              <a:t>Stabilising the beam</a:t>
            </a:r>
          </a:p>
          <a:p>
            <a:pPr marL="514350" indent="-514350">
              <a:buFont typeface="+mj-lt"/>
              <a:buAutoNum type="arabicPeriod"/>
            </a:pPr>
            <a:endParaRPr lang="en-GB" b="0" dirty="0"/>
          </a:p>
          <a:p>
            <a:pPr marL="514350" indent="-514350">
              <a:buFont typeface="+mj-lt"/>
              <a:buAutoNum type="arabicPeriod"/>
            </a:pPr>
            <a:r>
              <a:rPr lang="en-GB" b="0" dirty="0"/>
              <a:t>assess the </a:t>
            </a:r>
            <a:r>
              <a:rPr lang="en-GB" dirty="0"/>
              <a:t>current readiness</a:t>
            </a:r>
            <a:r>
              <a:rPr lang="en-GB" b="0" dirty="0"/>
              <a:t> of the ATF/ATF2 complex toward achieving the goals, including, for example, </a:t>
            </a:r>
            <a:r>
              <a:rPr lang="en-GB" dirty="0"/>
              <a:t>understanding of beam dynamics</a:t>
            </a:r>
            <a:r>
              <a:rPr lang="en-GB" b="0" dirty="0"/>
              <a:t> and expected </a:t>
            </a:r>
            <a:r>
              <a:rPr lang="en-GB" dirty="0"/>
              <a:t>instrumentation </a:t>
            </a:r>
            <a:r>
              <a:rPr lang="en-GB" dirty="0" smtClean="0"/>
              <a:t>performance</a:t>
            </a:r>
          </a:p>
          <a:p>
            <a:pPr marL="514350" indent="-514350">
              <a:buFont typeface="+mj-lt"/>
              <a:buAutoNum type="arabicPeriod"/>
            </a:pPr>
            <a:endParaRPr lang="en-GB" b="0" dirty="0"/>
          </a:p>
          <a:p>
            <a:pPr marL="514350" indent="-514350">
              <a:buFont typeface="+mj-lt"/>
              <a:buAutoNum type="arabicPeriod"/>
            </a:pPr>
            <a:r>
              <a:rPr lang="en-GB" b="0" dirty="0"/>
              <a:t>comment on </a:t>
            </a:r>
            <a:r>
              <a:rPr lang="en-GB" dirty="0"/>
              <a:t>lessons-learned </a:t>
            </a:r>
            <a:r>
              <a:rPr lang="en-GB" b="0" dirty="0"/>
              <a:t>at the ATF/ATF2 for the </a:t>
            </a:r>
            <a:r>
              <a:rPr lang="en-GB" dirty="0"/>
              <a:t>ILC complex </a:t>
            </a:r>
            <a:r>
              <a:rPr lang="en-GB" b="0" dirty="0"/>
              <a:t>and how these may be included in the ILC </a:t>
            </a:r>
            <a:r>
              <a:rPr lang="en-GB" b="0" dirty="0" smtClean="0"/>
              <a:t>design</a:t>
            </a:r>
          </a:p>
          <a:p>
            <a:pPr marL="514350" indent="-514350">
              <a:buFont typeface="+mj-lt"/>
              <a:buAutoNum type="arabicPeriod"/>
            </a:pPr>
            <a:endParaRPr lang="en-GB" b="0" dirty="0"/>
          </a:p>
          <a:p>
            <a:pPr marL="514350" indent="-514350">
              <a:buFont typeface="+mj-lt"/>
              <a:buAutoNum type="arabicPeriod"/>
            </a:pPr>
            <a:r>
              <a:rPr lang="en-GB" b="0" dirty="0"/>
              <a:t>discuss </a:t>
            </a:r>
            <a:r>
              <a:rPr lang="en-GB" dirty="0"/>
              <a:t>future plans </a:t>
            </a:r>
            <a:r>
              <a:rPr lang="en-GB" b="0" dirty="0"/>
              <a:t>and </a:t>
            </a:r>
            <a:r>
              <a:rPr lang="en-GB" dirty="0"/>
              <a:t>set milestones </a:t>
            </a:r>
            <a:r>
              <a:rPr lang="en-GB" b="0" dirty="0"/>
              <a:t>for the short and medium term towards achieving the ILC goals.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24980353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Themed Sessions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Wednesday 3.04</a:t>
            </a:r>
          </a:p>
          <a:p>
            <a:pPr lvl="1"/>
            <a:r>
              <a:rPr lang="en-GB" dirty="0" smtClean="0"/>
              <a:t>Damping Ring Performance</a:t>
            </a:r>
          </a:p>
          <a:p>
            <a:pPr lvl="1"/>
            <a:r>
              <a:rPr lang="en-GB" dirty="0" smtClean="0"/>
              <a:t>(ATF2) Accelerator Physics Issues</a:t>
            </a:r>
          </a:p>
          <a:p>
            <a:pPr lvl="1"/>
            <a:r>
              <a:rPr lang="en-GB" dirty="0" smtClean="0"/>
              <a:t>ATF2 Beam optics design and performance</a:t>
            </a:r>
          </a:p>
          <a:p>
            <a:pPr lvl="1"/>
            <a:r>
              <a:rPr lang="en-GB" dirty="0" smtClean="0"/>
              <a:t>Achieving the stability goal</a:t>
            </a:r>
          </a:p>
          <a:p>
            <a:endParaRPr lang="en-GB" dirty="0" smtClean="0"/>
          </a:p>
          <a:p>
            <a:r>
              <a:rPr lang="en-GB" dirty="0" smtClean="0"/>
              <a:t>Thursday 4.04</a:t>
            </a:r>
          </a:p>
          <a:p>
            <a:pPr lvl="1"/>
            <a:r>
              <a:rPr lang="en-GB" dirty="0" smtClean="0"/>
              <a:t>Instrumentation &amp; Diagnostics</a:t>
            </a:r>
          </a:p>
          <a:p>
            <a:pPr lvl="1"/>
            <a:r>
              <a:rPr lang="en-GB" dirty="0" smtClean="0"/>
              <a:t>Collaboration issues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767213" y="3905809"/>
            <a:ext cx="2017986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19 separate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982163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Close Out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Congratulations to the team for</a:t>
            </a:r>
          </a:p>
          <a:p>
            <a:pPr lvl="1"/>
            <a:r>
              <a:rPr lang="en-GB" dirty="0" smtClean="0"/>
              <a:t>An excellent and </a:t>
            </a:r>
            <a:r>
              <a:rPr lang="en-GB" u="sng" dirty="0" smtClean="0"/>
              <a:t>successful</a:t>
            </a:r>
            <a:r>
              <a:rPr lang="en-GB" dirty="0" smtClean="0"/>
              <a:t> programme</a:t>
            </a:r>
          </a:p>
          <a:p>
            <a:pPr lvl="1"/>
            <a:r>
              <a:rPr lang="en-GB" dirty="0" smtClean="0"/>
              <a:t>A well-prepared and comprehensive review!</a:t>
            </a:r>
          </a:p>
          <a:p>
            <a:endParaRPr lang="en-GB" dirty="0"/>
          </a:p>
          <a:p>
            <a:r>
              <a:rPr lang="en-GB" dirty="0" smtClean="0"/>
              <a:t>Primary </a:t>
            </a:r>
            <a:r>
              <a:rPr lang="en-GB" dirty="0" smtClean="0"/>
              <a:t>(2) goals </a:t>
            </a:r>
            <a:r>
              <a:rPr lang="en-GB" dirty="0" smtClean="0"/>
              <a:t>have expanded to include a “third” goal</a:t>
            </a:r>
          </a:p>
          <a:p>
            <a:pPr lvl="1"/>
            <a:r>
              <a:rPr lang="en-GB" dirty="0" smtClean="0"/>
              <a:t>Quantification and control of beamline </a:t>
            </a:r>
            <a:r>
              <a:rPr lang="en-GB" dirty="0" smtClean="0"/>
              <a:t>impedance</a:t>
            </a:r>
          </a:p>
          <a:p>
            <a:pPr lvl="1"/>
            <a:r>
              <a:rPr lang="en-GB" dirty="0" smtClean="0"/>
              <a:t>(also know as wakefields)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We believe goal 1 and impedance issues should be separated (next slide)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17613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 1: 37 nm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32765"/>
            <a:ext cx="7772400" cy="557472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Achieved 64 nm at low bunch charge</a:t>
            </a:r>
          </a:p>
          <a:p>
            <a:pPr lvl="1"/>
            <a:r>
              <a:rPr lang="en-GB" dirty="0" smtClean="0"/>
              <a:t>Already clear demonstration of optics and aberration control</a:t>
            </a:r>
          </a:p>
          <a:p>
            <a:pPr lvl="1"/>
            <a:r>
              <a:rPr lang="en-GB" dirty="0" smtClean="0"/>
              <a:t>Should make this very clear (quantify)</a:t>
            </a:r>
          </a:p>
          <a:p>
            <a:pPr lvl="1"/>
            <a:r>
              <a:rPr lang="en-GB" dirty="0" smtClean="0"/>
              <a:t>Optics control and tuning algorithms work!</a:t>
            </a:r>
          </a:p>
          <a:p>
            <a:endParaRPr lang="en-GB" dirty="0" smtClean="0"/>
          </a:p>
          <a:p>
            <a:r>
              <a:rPr lang="en-GB" dirty="0" smtClean="0"/>
              <a:t>Last “100m” will be challenging</a:t>
            </a:r>
          </a:p>
          <a:p>
            <a:pPr lvl="1"/>
            <a:r>
              <a:rPr lang="en-GB" dirty="0" smtClean="0"/>
              <a:t>64</a:t>
            </a:r>
            <a:r>
              <a:rPr lang="en-GB" dirty="0" smtClean="0">
                <a:sym typeface="Wingdings"/>
              </a:rPr>
              <a:t>37 nm</a:t>
            </a:r>
          </a:p>
          <a:p>
            <a:pPr lvl="1"/>
            <a:r>
              <a:rPr lang="en-GB" dirty="0" smtClean="0">
                <a:sym typeface="Wingdings"/>
              </a:rPr>
              <a:t>Kicker and EXT (optics) issues etc.</a:t>
            </a:r>
          </a:p>
          <a:p>
            <a:pPr lvl="1"/>
            <a:r>
              <a:rPr lang="en-GB" dirty="0" smtClean="0">
                <a:sym typeface="Wingdings"/>
              </a:rPr>
              <a:t>programmes already in place</a:t>
            </a:r>
          </a:p>
          <a:p>
            <a:pPr lvl="1"/>
            <a:r>
              <a:rPr lang="en-GB" dirty="0" smtClean="0">
                <a:sym typeface="Wingdings"/>
              </a:rPr>
              <a:t>understanding diagnostics (IP BSM systematics)</a:t>
            </a:r>
            <a:endParaRPr lang="en-GB" dirty="0">
              <a:sym typeface="Wingdings"/>
            </a:endParaRPr>
          </a:p>
          <a:p>
            <a:endParaRPr lang="en-GB" dirty="0" smtClean="0">
              <a:sym typeface="Wingdings"/>
            </a:endParaRPr>
          </a:p>
          <a:p>
            <a:r>
              <a:rPr lang="en-GB" dirty="0">
                <a:sym typeface="Wingdings"/>
              </a:rPr>
              <a:t>Caveat: understand impact of reduced </a:t>
            </a:r>
            <a:r>
              <a:rPr lang="en-GB" dirty="0" err="1">
                <a:sym typeface="Wingdings"/>
              </a:rPr>
              <a:t>beta_x</a:t>
            </a:r>
            <a:r>
              <a:rPr lang="en-GB" dirty="0">
                <a:sym typeface="Wingdings"/>
              </a:rPr>
              <a:t>* to vertical beam aberrations. Should be a goal to implement.</a:t>
            </a:r>
          </a:p>
          <a:p>
            <a:endParaRPr lang="en-GB" dirty="0">
              <a:sym typeface="Wingdings"/>
            </a:endParaRPr>
          </a:p>
          <a:p>
            <a:r>
              <a:rPr lang="en-GB" dirty="0" smtClean="0">
                <a:sym typeface="Wingdings"/>
              </a:rPr>
              <a:t>Going to high currents does not seem to offer any benefit in </a:t>
            </a:r>
            <a:r>
              <a:rPr lang="en-GB" i="1" dirty="0" smtClean="0">
                <a:sym typeface="Wingdings"/>
              </a:rPr>
              <a:t>understanding optics issues</a:t>
            </a:r>
          </a:p>
          <a:p>
            <a:endParaRPr lang="en-GB" i="1" dirty="0">
              <a:sym typeface="Wingdings"/>
            </a:endParaRPr>
          </a:p>
          <a:p>
            <a:r>
              <a:rPr lang="en-GB" i="1" dirty="0" smtClean="0">
                <a:sym typeface="Wingdings"/>
              </a:rPr>
              <a:t>Understanding emittance preservation at higher bunch charge is a new goal</a:t>
            </a:r>
          </a:p>
          <a:p>
            <a:pPr lvl="1"/>
            <a:r>
              <a:rPr lang="en-GB" i="1" dirty="0" smtClean="0">
                <a:sym typeface="Wingdings"/>
              </a:rPr>
              <a:t>But equally important for LC</a:t>
            </a:r>
            <a:endParaRPr lang="en-GB" dirty="0" smtClean="0">
              <a:sym typeface="Wingdings"/>
            </a:endParaRPr>
          </a:p>
          <a:p>
            <a:endParaRPr lang="en-GB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7867112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79286"/>
            <a:ext cx="7986486" cy="499291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Goal II assumes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"</a:t>
            </a:r>
            <a:r>
              <a:rPr lang="en-GB" dirty="0"/>
              <a:t>wakefield" problem is solved to enable 1-2e10 e/bunch</a:t>
            </a:r>
          </a:p>
          <a:p>
            <a:pPr lvl="2"/>
            <a:r>
              <a:rPr lang="en-GB" dirty="0" smtClean="0"/>
              <a:t>IPBPM </a:t>
            </a:r>
            <a:r>
              <a:rPr lang="en-GB" dirty="0"/>
              <a:t>resolution at 7e9/bunch is </a:t>
            </a:r>
            <a:r>
              <a:rPr lang="en-GB" dirty="0" smtClean="0"/>
              <a:t>3.7nm</a:t>
            </a:r>
          </a:p>
          <a:p>
            <a:pPr lvl="1"/>
            <a:r>
              <a:rPr lang="en-GB" dirty="0" smtClean="0"/>
              <a:t>IP </a:t>
            </a:r>
            <a:r>
              <a:rPr lang="en-GB" dirty="0"/>
              <a:t>Jitter below 30%. So far upper boundary is given by beam size</a:t>
            </a:r>
          </a:p>
          <a:p>
            <a:pPr lvl="2"/>
            <a:r>
              <a:rPr lang="en-GB" dirty="0"/>
              <a:t>D</a:t>
            </a:r>
            <a:r>
              <a:rPr lang="en-GB" dirty="0" smtClean="0"/>
              <a:t>uring </a:t>
            </a:r>
            <a:r>
              <a:rPr lang="en-GB" dirty="0"/>
              <a:t>March run</a:t>
            </a:r>
            <a:r>
              <a:rPr lang="en-GB" dirty="0" smtClean="0"/>
              <a:t>: </a:t>
            </a:r>
            <a:r>
              <a:rPr lang="nb-NO" dirty="0" smtClean="0"/>
              <a:t>10nm </a:t>
            </a:r>
            <a:r>
              <a:rPr lang="nb-NO" dirty="0"/>
              <a:t>&lt; </a:t>
            </a:r>
            <a:r>
              <a:rPr lang="nb-NO" dirty="0" err="1"/>
              <a:t>IPjitter</a:t>
            </a:r>
            <a:r>
              <a:rPr lang="nb-NO" dirty="0"/>
              <a:t> &lt; </a:t>
            </a:r>
            <a:r>
              <a:rPr lang="nb-NO" dirty="0" err="1"/>
              <a:t>sqrt</a:t>
            </a:r>
            <a:r>
              <a:rPr lang="nb-NO" dirty="0"/>
              <a:t>(65^2-48^2)=44nm</a:t>
            </a:r>
          </a:p>
          <a:p>
            <a:endParaRPr lang="nb-NO" dirty="0"/>
          </a:p>
          <a:p>
            <a:r>
              <a:rPr lang="nb-NO" dirty="0"/>
              <a:t>Instrumentation </a:t>
            </a:r>
            <a:r>
              <a:rPr lang="nb-NO" dirty="0" err="1"/>
              <a:t>concerns</a:t>
            </a:r>
            <a:r>
              <a:rPr lang="nb-NO" dirty="0"/>
              <a:t>:</a:t>
            </a:r>
          </a:p>
          <a:p>
            <a:pPr lvl="1"/>
            <a:r>
              <a:rPr lang="nb-NO" dirty="0" smtClean="0"/>
              <a:t>IPBPM </a:t>
            </a:r>
            <a:r>
              <a:rPr lang="nb-NO" dirty="0" err="1"/>
              <a:t>resolution</a:t>
            </a:r>
            <a:r>
              <a:rPr lang="nb-NO" dirty="0"/>
              <a:t> in </a:t>
            </a:r>
            <a:r>
              <a:rPr lang="nb-NO" dirty="0" err="1"/>
              <a:t>large</a:t>
            </a:r>
            <a:r>
              <a:rPr lang="nb-NO" dirty="0"/>
              <a:t> </a:t>
            </a:r>
            <a:r>
              <a:rPr lang="nb-NO" dirty="0" err="1"/>
              <a:t>divergence</a:t>
            </a:r>
            <a:r>
              <a:rPr lang="nb-NO" dirty="0"/>
              <a:t> location?</a:t>
            </a:r>
          </a:p>
          <a:p>
            <a:pPr lvl="1"/>
            <a:r>
              <a:rPr lang="nb-NO" dirty="0" smtClean="0"/>
              <a:t>IPBPM </a:t>
            </a:r>
            <a:r>
              <a:rPr lang="nb-NO" dirty="0" err="1"/>
              <a:t>calibration</a:t>
            </a:r>
            <a:r>
              <a:rPr lang="nb-NO" dirty="0"/>
              <a:t>:</a:t>
            </a:r>
          </a:p>
          <a:p>
            <a:pPr lvl="2"/>
            <a:r>
              <a:rPr lang="nb-NO" dirty="0" err="1" smtClean="0"/>
              <a:t>long</a:t>
            </a:r>
            <a:r>
              <a:rPr lang="nb-NO" dirty="0" smtClean="0"/>
              <a:t> </a:t>
            </a:r>
            <a:r>
              <a:rPr lang="nb-NO" dirty="0" err="1"/>
              <a:t>process</a:t>
            </a:r>
            <a:endParaRPr lang="nb-NO" dirty="0"/>
          </a:p>
          <a:p>
            <a:pPr lvl="2"/>
            <a:r>
              <a:rPr lang="nb-NO" dirty="0" err="1" smtClean="0"/>
              <a:t>Piezo</a:t>
            </a:r>
            <a:r>
              <a:rPr lang="nb-NO" dirty="0" smtClean="0"/>
              <a:t> </a:t>
            </a:r>
            <a:r>
              <a:rPr lang="nb-NO" dirty="0" err="1"/>
              <a:t>read-out</a:t>
            </a:r>
            <a:r>
              <a:rPr lang="nb-NO" dirty="0"/>
              <a:t> </a:t>
            </a:r>
            <a:r>
              <a:rPr lang="nb-NO" dirty="0" err="1"/>
              <a:t>resolution</a:t>
            </a:r>
            <a:r>
              <a:rPr lang="nb-NO" dirty="0"/>
              <a:t>=20nm</a:t>
            </a:r>
          </a:p>
          <a:p>
            <a:pPr lvl="2"/>
            <a:r>
              <a:rPr lang="nb-NO" dirty="0" err="1" smtClean="0"/>
              <a:t>temperature</a:t>
            </a:r>
            <a:r>
              <a:rPr lang="nb-NO" dirty="0" smtClean="0"/>
              <a:t> </a:t>
            </a:r>
            <a:r>
              <a:rPr lang="nb-NO" dirty="0" err="1"/>
              <a:t>effects</a:t>
            </a:r>
            <a:r>
              <a:rPr lang="nb-NO" dirty="0"/>
              <a:t> in full </a:t>
            </a:r>
            <a:r>
              <a:rPr lang="nb-NO" dirty="0" err="1"/>
              <a:t>set</a:t>
            </a:r>
            <a:r>
              <a:rPr lang="nb-NO" dirty="0"/>
              <a:t>-up</a:t>
            </a:r>
          </a:p>
          <a:p>
            <a:endParaRPr lang="nb-NO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1396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Collaboration &amp; Future Programmes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Important to unify further the groups involved in Goal 2</a:t>
            </a:r>
          </a:p>
          <a:p>
            <a:endParaRPr lang="en-GB" dirty="0"/>
          </a:p>
          <a:p>
            <a:r>
              <a:rPr lang="en-GB" dirty="0" smtClean="0"/>
              <a:t>Low beta* an extrapolation of goal 1 (good)</a:t>
            </a:r>
          </a:p>
          <a:p>
            <a:endParaRPr lang="en-GB" dirty="0"/>
          </a:p>
          <a:p>
            <a:r>
              <a:rPr lang="en-GB" dirty="0" smtClean="0"/>
              <a:t>Consider SC FD test back on the table.</a:t>
            </a:r>
          </a:p>
          <a:p>
            <a:endParaRPr lang="en-GB" dirty="0"/>
          </a:p>
          <a:p>
            <a:r>
              <a:rPr lang="en-GB" dirty="0" smtClean="0"/>
              <a:t>Budget situation for 2013 is critical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2604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NJW (chair) to draft a short report</a:t>
            </a:r>
          </a:p>
          <a:p>
            <a:pPr lvl="1"/>
            <a:r>
              <a:rPr lang="en-GB" dirty="0" smtClean="0"/>
              <a:t>very short and comprehensive</a:t>
            </a:r>
          </a:p>
          <a:p>
            <a:endParaRPr lang="en-GB" dirty="0"/>
          </a:p>
          <a:p>
            <a:r>
              <a:rPr lang="en-GB" dirty="0" smtClean="0"/>
              <a:t>Iterate with committee</a:t>
            </a:r>
          </a:p>
          <a:p>
            <a:endParaRPr lang="en-GB" dirty="0"/>
          </a:p>
          <a:p>
            <a:r>
              <a:rPr lang="en-GB" dirty="0" smtClean="0"/>
              <a:t>Final ‘draft’ to </a:t>
            </a:r>
            <a:r>
              <a:rPr lang="en-GB" dirty="0" err="1" smtClean="0"/>
              <a:t>Barish</a:t>
            </a:r>
            <a:r>
              <a:rPr lang="en-GB" dirty="0" smtClean="0"/>
              <a:t>/EC end of April</a:t>
            </a:r>
          </a:p>
          <a:p>
            <a:pPr lvl="1"/>
            <a:r>
              <a:rPr lang="en-GB" dirty="0" smtClean="0"/>
              <a:t>And to ATF/ATF2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767713924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936</TotalTime>
  <Words>535</Words>
  <Application>Microsoft Macintosh PowerPoint</Application>
  <PresentationFormat>On-screen Show (4:3)</PresentationFormat>
  <Paragraphs>95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Theme</vt:lpstr>
      <vt:lpstr>Office Theme</vt:lpstr>
      <vt:lpstr>ATF/ATF2</vt:lpstr>
      <vt:lpstr>Review Goals</vt:lpstr>
      <vt:lpstr>Themed Sessions</vt:lpstr>
      <vt:lpstr>Close Out </vt:lpstr>
      <vt:lpstr>Goal 1: 37 nm</vt:lpstr>
      <vt:lpstr>Goal 2</vt:lpstr>
      <vt:lpstr>Collaboration &amp; Future Programmes</vt:lpstr>
      <vt:lpstr>Next Steps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Collective Effects #1</dc:title>
  <dc:creator>Nicholas Walker</dc:creator>
  <cp:lastModifiedBy>Nicholas Walker</cp:lastModifiedBy>
  <cp:revision>16</cp:revision>
  <dcterms:created xsi:type="dcterms:W3CDTF">2013-04-03T21:19:05Z</dcterms:created>
  <dcterms:modified xsi:type="dcterms:W3CDTF">2013-04-09T12:40:03Z</dcterms:modified>
</cp:coreProperties>
</file>