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sldIdLst>
    <p:sldId id="267" r:id="rId3"/>
    <p:sldId id="268" r:id="rId4"/>
    <p:sldId id="269" r:id="rId5"/>
    <p:sldId id="271" r:id="rId6"/>
    <p:sldId id="256" r:id="rId7"/>
    <p:sldId id="259" r:id="rId8"/>
    <p:sldId id="266" r:id="rId9"/>
    <p:sldId id="272" r:id="rId10"/>
    <p:sldId id="273" r:id="rId11"/>
    <p:sldId id="274" r:id="rId12"/>
    <p:sldId id="275" r:id="rId13"/>
    <p:sldId id="276" r:id="rId14"/>
    <p:sldId id="277" r:id="rId15"/>
    <p:sldId id="279" r:id="rId16"/>
    <p:sldId id="280" r:id="rId17"/>
    <p:sldId id="27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04" autoAdjust="0"/>
  </p:normalViewPr>
  <p:slideViewPr>
    <p:cSldViewPr snapToGrid="0" snapToObjects="1">
      <p:cViewPr varScale="1">
        <p:scale>
          <a:sx n="56" d="100"/>
          <a:sy n="56" d="100"/>
        </p:scale>
        <p:origin x="-896" y="-112"/>
      </p:cViewPr>
      <p:guideLst>
        <p:guide orient="horz" pos="2160"/>
        <p:guide pos="2880"/>
      </p:guideLst>
    </p:cSldViewPr>
  </p:slideViewPr>
  <p:notesTextViewPr>
    <p:cViewPr>
      <p:scale>
        <a:sx n="100" d="100"/>
        <a:sy n="100" d="100"/>
      </p:scale>
      <p:origin x="0" y="0"/>
    </p:cViewPr>
  </p:notesTextViewPr>
  <p:sorterViewPr>
    <p:cViewPr>
      <p:scale>
        <a:sx n="55" d="100"/>
        <a:sy n="5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pic>
        <p:nvPicPr>
          <p:cNvPr id="8" name="Picture 11"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fld id="{928A06DB-3402-C948-AB0B-3C05CB271BC8}" type="datetimeFigureOut">
              <a:rPr lang="en-US" smtClean="0"/>
              <a:t>04/04/2013</a:t>
            </a:fld>
            <a:endParaRPr lang="en-US"/>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endParaRPr lang="en-US"/>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t>‹#›</a:t>
            </a:fld>
            <a:endParaRPr lang="en-US"/>
          </a:p>
        </p:txBody>
      </p: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t>04/04/2013</a:t>
            </a:fld>
            <a:endParaRPr lang="en-US"/>
          </a:p>
        </p:txBody>
      </p:sp>
      <p:sp>
        <p:nvSpPr>
          <p:cNvPr id="5" name="Rectangle 4"/>
          <p:cNvSpPr>
            <a:spLocks noGrp="1" noChangeArrowheads="1"/>
          </p:cNvSpPr>
          <p:nvPr>
            <p:ph type="ftr" sz="quarter" idx="11"/>
          </p:nvPr>
        </p:nvSpPr>
        <p:spPr>
          <a:ln/>
        </p:spPr>
        <p:txBody>
          <a:bodyPr/>
          <a:lstStyle>
            <a:lvl1pPr>
              <a:defRPr/>
            </a:lvl1pPr>
          </a:lstStyle>
          <a:p>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t>04/04/2013</a:t>
            </a:fld>
            <a:endParaRPr lang="en-US"/>
          </a:p>
        </p:txBody>
      </p:sp>
      <p:sp>
        <p:nvSpPr>
          <p:cNvPr id="5" name="Rectangle 4"/>
          <p:cNvSpPr>
            <a:spLocks noGrp="1" noChangeArrowheads="1"/>
          </p:cNvSpPr>
          <p:nvPr>
            <p:ph type="ftr" sz="quarter" idx="11"/>
          </p:nvPr>
        </p:nvSpPr>
        <p:spPr>
          <a:ln/>
        </p:spPr>
        <p:txBody>
          <a:bodyPr/>
          <a:lstStyle>
            <a:lvl1pPr>
              <a:defRPr/>
            </a:lvl1pPr>
          </a:lstStyle>
          <a:p>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xmlns:p14="http://schemas.microsoft.com/office/powerpoint/2010/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609237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316737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571014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60126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106624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865570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903940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88517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t>04/04/2013</a:t>
            </a:fld>
            <a:endParaRPr lang="en-US"/>
          </a:p>
        </p:txBody>
      </p:sp>
      <p:sp>
        <p:nvSpPr>
          <p:cNvPr id="5" name="Rectangle 4"/>
          <p:cNvSpPr>
            <a:spLocks noGrp="1" noChangeArrowheads="1"/>
          </p:cNvSpPr>
          <p:nvPr>
            <p:ph type="ftr" sz="quarter" idx="11"/>
          </p:nvPr>
        </p:nvSpPr>
        <p:spPr>
          <a:ln/>
        </p:spPr>
        <p:txBody>
          <a:bodyPr/>
          <a:lstStyle>
            <a:lvl1pPr>
              <a:defRPr/>
            </a:lvl1pPr>
          </a:lstStyle>
          <a:p>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xmlns:p14="http://schemas.microsoft.com/office/powerpoint/2010/mai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405401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6380449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992956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t>04/04/2013</a:t>
            </a:fld>
            <a:endParaRPr lang="en-US"/>
          </a:p>
        </p:txBody>
      </p:sp>
      <p:sp>
        <p:nvSpPr>
          <p:cNvPr id="5" name="Rectangle 4"/>
          <p:cNvSpPr>
            <a:spLocks noGrp="1" noChangeArrowheads="1"/>
          </p:cNvSpPr>
          <p:nvPr>
            <p:ph type="ftr" sz="quarter" idx="11"/>
          </p:nvPr>
        </p:nvSpPr>
        <p:spPr>
          <a:ln/>
        </p:spPr>
        <p:txBody>
          <a:bodyPr/>
          <a:lstStyle>
            <a:lvl1pPr>
              <a:defRPr/>
            </a:lvl1pPr>
          </a:lstStyle>
          <a:p>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t>04/04/2013</a:t>
            </a:fld>
            <a:endParaRPr lang="en-US"/>
          </a:p>
        </p:txBody>
      </p:sp>
      <p:sp>
        <p:nvSpPr>
          <p:cNvPr id="6" name="Rectangle 4"/>
          <p:cNvSpPr>
            <a:spLocks noGrp="1" noChangeArrowheads="1"/>
          </p:cNvSpPr>
          <p:nvPr>
            <p:ph type="ftr" sz="quarter" idx="11"/>
          </p:nvPr>
        </p:nvSpPr>
        <p:spPr>
          <a:ln/>
        </p:spPr>
        <p:txBody>
          <a:bodyPr/>
          <a:lstStyle>
            <a:lvl1pPr>
              <a:defRPr/>
            </a:lvl1pPr>
          </a:lstStyle>
          <a:p>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t>04/04/2013</a:t>
            </a:fld>
            <a:endParaRPr lang="en-US"/>
          </a:p>
        </p:txBody>
      </p:sp>
      <p:sp>
        <p:nvSpPr>
          <p:cNvPr id="8" name="Rectangle 4"/>
          <p:cNvSpPr>
            <a:spLocks noGrp="1" noChangeArrowheads="1"/>
          </p:cNvSpPr>
          <p:nvPr>
            <p:ph type="ftr" sz="quarter" idx="11"/>
          </p:nvPr>
        </p:nvSpPr>
        <p:spPr>
          <a:ln/>
        </p:spPr>
        <p:txBody>
          <a:bodyPr/>
          <a:lstStyle>
            <a:lvl1pPr>
              <a:defRPr/>
            </a:lvl1pPr>
          </a:lstStyle>
          <a:p>
            <a:endParaRPr lang="en-US"/>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t>04/04/2013</a:t>
            </a:fld>
            <a:endParaRPr lang="en-US"/>
          </a:p>
        </p:txBody>
      </p:sp>
      <p:sp>
        <p:nvSpPr>
          <p:cNvPr id="4" name="Rectangle 4"/>
          <p:cNvSpPr>
            <a:spLocks noGrp="1" noChangeArrowheads="1"/>
          </p:cNvSpPr>
          <p:nvPr>
            <p:ph type="ftr" sz="quarter" idx="11"/>
          </p:nvPr>
        </p:nvSpPr>
        <p:spPr>
          <a:ln/>
        </p:spPr>
        <p:txBody>
          <a:bodyPr/>
          <a:lstStyle>
            <a:lvl1pPr>
              <a:defRPr/>
            </a:lvl1pPr>
          </a:lstStyle>
          <a:p>
            <a:endParaRPr lang="en-US"/>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t>04/04/2013</a:t>
            </a:fld>
            <a:endParaRPr lang="en-US"/>
          </a:p>
        </p:txBody>
      </p:sp>
      <p:sp>
        <p:nvSpPr>
          <p:cNvPr id="3" name="Rectangle 4"/>
          <p:cNvSpPr>
            <a:spLocks noGrp="1" noChangeArrowheads="1"/>
          </p:cNvSpPr>
          <p:nvPr>
            <p:ph type="ftr" sz="quarter" idx="11"/>
          </p:nvPr>
        </p:nvSpPr>
        <p:spPr>
          <a:ln/>
        </p:spPr>
        <p:txBody>
          <a:bodyPr/>
          <a:lstStyle>
            <a:lvl1pPr>
              <a:defRPr/>
            </a:lvl1pPr>
          </a:lstStyle>
          <a:p>
            <a:endParaRPr lang="en-US"/>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t>04/04/2013</a:t>
            </a:fld>
            <a:endParaRPr lang="en-US"/>
          </a:p>
        </p:txBody>
      </p:sp>
      <p:sp>
        <p:nvSpPr>
          <p:cNvPr id="6" name="Rectangle 4"/>
          <p:cNvSpPr>
            <a:spLocks noGrp="1" noChangeArrowheads="1"/>
          </p:cNvSpPr>
          <p:nvPr>
            <p:ph type="ftr" sz="quarter" idx="11"/>
          </p:nvPr>
        </p:nvSpPr>
        <p:spPr>
          <a:ln/>
        </p:spPr>
        <p:txBody>
          <a:bodyPr/>
          <a:lstStyle>
            <a:lvl1pPr>
              <a:defRPr/>
            </a:lvl1pPr>
          </a:lstStyle>
          <a:p>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t>04/04/2013</a:t>
            </a:fld>
            <a:endParaRPr lang="en-US"/>
          </a:p>
        </p:txBody>
      </p:sp>
      <p:sp>
        <p:nvSpPr>
          <p:cNvPr id="6" name="Rectangle 4"/>
          <p:cNvSpPr>
            <a:spLocks noGrp="1" noChangeArrowheads="1"/>
          </p:cNvSpPr>
          <p:nvPr>
            <p:ph type="ftr" sz="quarter" idx="11"/>
          </p:nvPr>
        </p:nvSpPr>
        <p:spPr>
          <a:ln/>
        </p:spPr>
        <p:txBody>
          <a:bodyPr/>
          <a:lstStyle>
            <a:lvl1pPr>
              <a:defRPr/>
            </a:lvl1pPr>
          </a:lstStyle>
          <a:p>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fld id="{928A06DB-3402-C948-AB0B-3C05CB271BC8}" type="datetimeFigureOut">
              <a:rPr lang="en-US" smtClean="0"/>
              <a:t>04/04/2013</a:t>
            </a:fld>
            <a:endParaRPr lang="en-US"/>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endParaRPr lang="en-US"/>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lang="en-US" smtClean="0"/>
              <a:t>‹#›</a:t>
            </a:fld>
            <a:endParaRPr lang="en-US"/>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3"/>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4"/>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3"/>
          <a:srcRect/>
          <a:stretch>
            <a:fillRect/>
          </a:stretch>
        </p:blipFill>
        <p:spPr bwMode="auto">
          <a:xfrm>
            <a:off x="1295400" y="838200"/>
            <a:ext cx="7848600" cy="1539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xmlns:p14="http://schemas.microsoft.com/office/powerpoint/2010/main">
    <p:fade/>
  </p:transition>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F9F445-3B9B-6B44-AD05-40C00CC8CDE4}" type="datetimeFigureOut">
              <a:rPr lang="en-US" smtClean="0">
                <a:solidFill>
                  <a:prstClr val="black">
                    <a:tint val="75000"/>
                  </a:prstClr>
                </a:solidFill>
                <a:latin typeface="Calibri"/>
              </a:rPr>
              <a:pPr/>
              <a:t>04/04/2013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77C47B-845D-B245-9A0B-4258B7E213DE}"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13473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GB" dirty="0" smtClean="0"/>
              <a:t>Congratulations to the team for</a:t>
            </a:r>
          </a:p>
          <a:p>
            <a:pPr lvl="1"/>
            <a:r>
              <a:rPr lang="en-GB" dirty="0" smtClean="0"/>
              <a:t>An excellent and </a:t>
            </a:r>
            <a:r>
              <a:rPr lang="en-GB" u="sng" dirty="0" smtClean="0"/>
              <a:t>successful</a:t>
            </a:r>
            <a:r>
              <a:rPr lang="en-GB" dirty="0" smtClean="0"/>
              <a:t> programme</a:t>
            </a:r>
          </a:p>
          <a:p>
            <a:pPr lvl="1"/>
            <a:r>
              <a:rPr lang="en-GB" dirty="0" smtClean="0"/>
              <a:t>A well-prepared and comprehensive review!</a:t>
            </a:r>
          </a:p>
          <a:p>
            <a:endParaRPr lang="en-GB" dirty="0"/>
          </a:p>
          <a:p>
            <a:r>
              <a:rPr lang="en-GB" dirty="0" smtClean="0"/>
              <a:t>Primary goals have expanded to include a “third” goal</a:t>
            </a:r>
          </a:p>
          <a:p>
            <a:pPr lvl="1"/>
            <a:r>
              <a:rPr lang="en-GB" dirty="0" smtClean="0"/>
              <a:t>Quantification and control of beamline impedance</a:t>
            </a:r>
          </a:p>
          <a:p>
            <a:endParaRPr lang="en-GB" dirty="0" smtClean="0"/>
          </a:p>
          <a:p>
            <a:r>
              <a:rPr lang="en-GB" dirty="0" smtClean="0"/>
              <a:t>We believe goal 1 and impedance issues should be separated (next slide)</a:t>
            </a:r>
          </a:p>
          <a:p>
            <a:endParaRPr lang="en-GB" dirty="0"/>
          </a:p>
          <a:p>
            <a:endParaRPr lang="en-GB" dirty="0"/>
          </a:p>
        </p:txBody>
      </p:sp>
    </p:spTree>
    <p:extLst>
      <p:ext uri="{BB962C8B-B14F-4D97-AF65-F5344CB8AC3E}">
        <p14:creationId xmlns:p14="http://schemas.microsoft.com/office/powerpoint/2010/main" val="322176136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Findings - Linac:</a:t>
            </a:r>
            <a:endParaRPr lang="en-US" dirty="0"/>
          </a:p>
        </p:txBody>
      </p:sp>
      <p:sp>
        <p:nvSpPr>
          <p:cNvPr id="3" name="Content Placeholder 2"/>
          <p:cNvSpPr>
            <a:spLocks noGrp="1"/>
          </p:cNvSpPr>
          <p:nvPr>
            <p:ph idx="1"/>
          </p:nvPr>
        </p:nvSpPr>
        <p:spPr/>
        <p:txBody>
          <a:bodyPr>
            <a:normAutofit fontScale="70000" lnSpcReduction="20000"/>
          </a:bodyPr>
          <a:lstStyle/>
          <a:p>
            <a:pPr marL="514350" lvl="0" indent="-514350">
              <a:buFont typeface="+mj-lt"/>
              <a:buAutoNum type="arabicPeriod"/>
            </a:pPr>
            <a:r>
              <a:rPr lang="en-US" dirty="0" smtClean="0"/>
              <a:t>The linac trajectory </a:t>
            </a:r>
            <a:r>
              <a:rPr lang="en-US" b="1" dirty="0" smtClean="0">
                <a:solidFill>
                  <a:srgbClr val="FF0000"/>
                </a:solidFill>
              </a:rPr>
              <a:t>varies by as much as a few mm </a:t>
            </a:r>
            <a:r>
              <a:rPr lang="en-US" dirty="0" smtClean="0"/>
              <a:t>during a few hour period. The linac energy also varies over a similar time period.</a:t>
            </a:r>
          </a:p>
          <a:p>
            <a:pPr marL="514350" lvl="0" indent="-514350">
              <a:buFont typeface="+mj-lt"/>
              <a:buAutoNum type="arabicPeriod"/>
            </a:pPr>
            <a:r>
              <a:rPr lang="en-US" dirty="0" smtClean="0"/>
              <a:t>The linac klystron / modulator large, common HVPS is to be replaced during summer 2013 due to its age and reliability performance. HVPS stability is 0.2%. The HVPS </a:t>
            </a:r>
            <a:r>
              <a:rPr lang="en-US" b="1" dirty="0" smtClean="0">
                <a:solidFill>
                  <a:srgbClr val="FF0000"/>
                </a:solidFill>
              </a:rPr>
              <a:t>does not appear to be a source of instability</a:t>
            </a:r>
            <a:r>
              <a:rPr lang="en-US" dirty="0" smtClean="0"/>
              <a:t>.</a:t>
            </a:r>
          </a:p>
          <a:p>
            <a:pPr marL="514350" lvl="0" indent="-514350">
              <a:buFont typeface="+mj-lt"/>
              <a:buAutoNum type="arabicPeriod"/>
            </a:pPr>
            <a:r>
              <a:rPr lang="en-US" dirty="0" smtClean="0"/>
              <a:t>Linac trajectory instability may be caused by gun cavity, accelerating structure and high Q device (SLED) </a:t>
            </a:r>
            <a:r>
              <a:rPr lang="en-US" b="1" dirty="0" smtClean="0">
                <a:solidFill>
                  <a:srgbClr val="FF0000"/>
                </a:solidFill>
              </a:rPr>
              <a:t>cooling water temperature instability</a:t>
            </a:r>
            <a:r>
              <a:rPr lang="en-US" dirty="0" smtClean="0"/>
              <a:t>.</a:t>
            </a:r>
          </a:p>
          <a:p>
            <a:pPr marL="514350" indent="-514350">
              <a:buFont typeface="+mj-lt"/>
              <a:buAutoNum type="arabicPeriod"/>
            </a:pPr>
            <a:r>
              <a:rPr lang="en-US" dirty="0" smtClean="0"/>
              <a:t>There is an intensity </a:t>
            </a:r>
            <a:r>
              <a:rPr lang="en-US" dirty="0"/>
              <a:t>cut at the IP section to avoid the </a:t>
            </a:r>
            <a:r>
              <a:rPr lang="en-US" dirty="0" err="1"/>
              <a:t>the</a:t>
            </a:r>
            <a:r>
              <a:rPr lang="en-US" dirty="0"/>
              <a:t> wake field effect, the range of 0.5-2.0x10e9 is used at last month. Usually, the injector can keep the IP intensity in 1 shift or more</a:t>
            </a:r>
            <a:r>
              <a:rPr lang="en-US" dirty="0" smtClean="0"/>
              <a:t>. This slows the IPBSM scanning.</a:t>
            </a:r>
            <a:endParaRPr lang="en-US" dirty="0"/>
          </a:p>
          <a:p>
            <a:pPr marL="514350" lvl="0" indent="-514350">
              <a:buFont typeface="+mj-lt"/>
              <a:buAutoNum type="arabicPeriod"/>
            </a:pPr>
            <a:endParaRPr lang="en-US" dirty="0" smtClean="0"/>
          </a:p>
        </p:txBody>
      </p:sp>
    </p:spTree>
    <p:extLst>
      <p:ext uri="{BB962C8B-B14F-4D97-AF65-F5344CB8AC3E}">
        <p14:creationId xmlns:p14="http://schemas.microsoft.com/office/powerpoint/2010/main" val="416449236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 Ring stability</a:t>
            </a:r>
            <a:endParaRPr lang="en-US" dirty="0"/>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a:pPr>
            <a:r>
              <a:rPr lang="en-US" dirty="0" smtClean="0"/>
              <a:t>There is </a:t>
            </a:r>
            <a:r>
              <a:rPr lang="en-US" b="1" dirty="0" smtClean="0">
                <a:solidFill>
                  <a:srgbClr val="FF0000"/>
                </a:solidFill>
              </a:rPr>
              <a:t>minimal effect on ATF2 </a:t>
            </a:r>
            <a:r>
              <a:rPr lang="en-US" dirty="0" smtClean="0"/>
              <a:t>tuning when the extraction point is kept stable.</a:t>
            </a:r>
          </a:p>
          <a:p>
            <a:pPr marL="514350" lvl="0" indent="-514350">
              <a:buFont typeface="+mj-lt"/>
              <a:buAutoNum type="arabicPeriod"/>
            </a:pPr>
            <a:r>
              <a:rPr lang="en-US" b="1" dirty="0" smtClean="0">
                <a:solidFill>
                  <a:srgbClr val="FF0000"/>
                </a:solidFill>
              </a:rPr>
              <a:t>Feedback is sometimes used</a:t>
            </a:r>
            <a:r>
              <a:rPr lang="en-US" dirty="0" smtClean="0"/>
              <a:t> for the ring. The orbit feedback erroneously caused energy changes while trying to fix the orbit.</a:t>
            </a:r>
          </a:p>
          <a:p>
            <a:pPr marL="514350" lvl="0" indent="-514350">
              <a:buFont typeface="+mj-lt"/>
              <a:buAutoNum type="arabicPeriod"/>
            </a:pPr>
            <a:r>
              <a:rPr lang="en-US" dirty="0" smtClean="0"/>
              <a:t>The ring emittance measurement is based on an estimate of the beta function at the XSR source point. This is difficult to verify and may be a source of variability.</a:t>
            </a:r>
          </a:p>
          <a:p>
            <a:pPr marL="514350" lvl="0" indent="-514350">
              <a:buFont typeface="+mj-lt"/>
              <a:buAutoNum type="arabicPeriod"/>
            </a:pPr>
            <a:r>
              <a:rPr lang="en-US" dirty="0" smtClean="0"/>
              <a:t>During short downtime periods the ring magnets are left on. This keeps the ring environment stable.</a:t>
            </a:r>
          </a:p>
          <a:p>
            <a:pPr marL="514350" lvl="0" indent="-514350">
              <a:buFont typeface="+mj-lt"/>
              <a:buAutoNum type="arabicPeriod"/>
            </a:pPr>
            <a:r>
              <a:rPr lang="en-US" dirty="0" smtClean="0"/>
              <a:t>However, ring alignment checks are done with magnets off.</a:t>
            </a:r>
          </a:p>
          <a:p>
            <a:pPr marL="514350" lvl="0" indent="-514350">
              <a:buFont typeface="+mj-lt"/>
              <a:buAutoNum type="arabicPeriod"/>
            </a:pPr>
            <a:r>
              <a:rPr lang="en-US" dirty="0" smtClean="0"/>
              <a:t>Continuous operation requires extra resources and effort but appears to worthwhile.</a:t>
            </a:r>
          </a:p>
        </p:txBody>
      </p:sp>
    </p:spTree>
    <p:extLst>
      <p:ext uri="{BB962C8B-B14F-4D97-AF65-F5344CB8AC3E}">
        <p14:creationId xmlns:p14="http://schemas.microsoft.com/office/powerpoint/2010/main" val="392788515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 emittance</a:t>
            </a:r>
            <a:endParaRPr lang="en-US" dirty="0"/>
          </a:p>
        </p:txBody>
      </p:sp>
      <p:sp>
        <p:nvSpPr>
          <p:cNvPr id="3" name="Content Placeholder 2"/>
          <p:cNvSpPr>
            <a:spLocks noGrp="1"/>
          </p:cNvSpPr>
          <p:nvPr>
            <p:ph idx="1"/>
          </p:nvPr>
        </p:nvSpPr>
        <p:spPr/>
        <p:txBody>
          <a:bodyPr>
            <a:normAutofit/>
          </a:bodyPr>
          <a:lstStyle/>
          <a:p>
            <a:pPr marL="514350" lvl="0" indent="-514350">
              <a:buFont typeface="+mj-lt"/>
              <a:buAutoNum type="arabicPeriod" startAt="6"/>
            </a:pPr>
            <a:r>
              <a:rPr lang="en-US" dirty="0" smtClean="0"/>
              <a:t>There are two recent measurements of </a:t>
            </a:r>
            <a:r>
              <a:rPr lang="en-US" dirty="0" err="1" smtClean="0"/>
              <a:t>emittances</a:t>
            </a:r>
            <a:r>
              <a:rPr lang="en-US" dirty="0" smtClean="0"/>
              <a:t> </a:t>
            </a:r>
            <a:r>
              <a:rPr lang="en-US" dirty="0" err="1" smtClean="0"/>
              <a:t>vs</a:t>
            </a:r>
            <a:r>
              <a:rPr lang="en-US" dirty="0" smtClean="0"/>
              <a:t> I. </a:t>
            </a:r>
          </a:p>
          <a:p>
            <a:pPr marL="514350" lvl="0" indent="-514350">
              <a:buFont typeface="+mj-lt"/>
              <a:buAutoNum type="arabicPeriod" startAt="6"/>
            </a:pPr>
            <a:r>
              <a:rPr lang="en-US" dirty="0" smtClean="0"/>
              <a:t>The measurement using sum / difference adjustment of the dispersion matching quads to correct coupling appears promising.</a:t>
            </a:r>
          </a:p>
          <a:p>
            <a:pPr marL="514350" lvl="0" indent="-514350">
              <a:buFont typeface="+mj-lt"/>
              <a:buAutoNum type="arabicPeriod" startAt="6"/>
            </a:pPr>
            <a:r>
              <a:rPr lang="en-US" dirty="0" smtClean="0"/>
              <a:t>Possible errors in kicker and BS3X</a:t>
            </a:r>
          </a:p>
        </p:txBody>
      </p:sp>
    </p:spTree>
    <p:extLst>
      <p:ext uri="{BB962C8B-B14F-4D97-AF65-F5344CB8AC3E}">
        <p14:creationId xmlns:p14="http://schemas.microsoft.com/office/powerpoint/2010/main" val="331128016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Concerns</a:t>
            </a:r>
            <a:endParaRPr lang="en-US" dirty="0"/>
          </a:p>
        </p:txBody>
      </p:sp>
      <p:sp>
        <p:nvSpPr>
          <p:cNvPr id="3" name="Content Placeholder 2"/>
          <p:cNvSpPr>
            <a:spLocks noGrp="1"/>
          </p:cNvSpPr>
          <p:nvPr>
            <p:ph idx="1"/>
          </p:nvPr>
        </p:nvSpPr>
        <p:spPr/>
        <p:txBody>
          <a:bodyPr/>
          <a:lstStyle/>
          <a:p>
            <a:pPr lvl="0"/>
            <a:r>
              <a:rPr lang="en-US" dirty="0"/>
              <a:t>Linac instability with plan but unsure about source</a:t>
            </a:r>
          </a:p>
          <a:p>
            <a:pPr lvl="0"/>
            <a:r>
              <a:rPr lang="en-US" dirty="0"/>
              <a:t>Unsure about exact sources of instability in ring</a:t>
            </a:r>
          </a:p>
          <a:p>
            <a:pPr lvl="0"/>
            <a:r>
              <a:rPr lang="en-US" dirty="0"/>
              <a:t>Ring emittance measurement</a:t>
            </a:r>
          </a:p>
          <a:p>
            <a:r>
              <a:rPr lang="en-US" dirty="0"/>
              <a:t>Jitter normalized to beam size.</a:t>
            </a:r>
          </a:p>
        </p:txBody>
      </p:sp>
    </p:spTree>
    <p:extLst>
      <p:ext uri="{BB962C8B-B14F-4D97-AF65-F5344CB8AC3E}">
        <p14:creationId xmlns:p14="http://schemas.microsoft.com/office/powerpoint/2010/main" val="255189399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body" idx="1"/>
          </p:nvPr>
        </p:nvSpPr>
        <p:spPr>
          <a:xfrm>
            <a:off x="892969" y="383977"/>
            <a:ext cx="7358063" cy="6134695"/>
          </a:xfrm>
          <a:ln/>
        </p:spPr>
        <p:txBody>
          <a:bodyPr/>
          <a:lstStyle/>
          <a:p>
            <a:pPr algn="l"/>
            <a:r>
              <a:rPr lang="en-US" sz="1500">
                <a:latin typeface="ヒラギノ角ゴ Pro W6" charset="0"/>
                <a:ea typeface="ヒラギノ角ゴ Pro W6" charset="0"/>
                <a:cs typeface="ヒラギノ角ゴ Pro W6" charset="0"/>
                <a:sym typeface="ヒラギノ角ゴ Pro W6" charset="0"/>
              </a:rPr>
              <a:t>Injection tuning</a:t>
            </a:r>
            <a:r>
              <a:rPr lang="en-US" sz="1500">
                <a:latin typeface="ヒラギノ角ゴ Pro W3" charset="0"/>
                <a:ea typeface="ヒラギノ角ゴ Pro W3" charset="0"/>
                <a:cs typeface="ヒラギノ角ゴ Pro W3" charset="0"/>
                <a:sym typeface="ヒラギノ角ゴ Pro W3" charset="0"/>
              </a:rPr>
              <a:t> (T. Naito)</a:t>
            </a:r>
          </a:p>
          <a:p>
            <a:pPr algn="l"/>
            <a:r>
              <a:rPr lang="en-US" sz="1500">
                <a:latin typeface="ヒラギノ角ゴ Pro W3" charset="0"/>
                <a:ea typeface="ヒラギノ角ゴ Pro W3" charset="0"/>
                <a:cs typeface="ヒラギノ角ゴ Pro W3" charset="0"/>
                <a:sym typeface="ヒラギノ角ゴ Pro W3" charset="0"/>
              </a:rPr>
              <a:t>- It looks most likely that the drift of water temperature induces </a:t>
            </a:r>
            <a:r>
              <a:rPr lang="en-US" sz="1500">
                <a:latin typeface="ヒラギノ角ゴ Pro W6" charset="0"/>
                <a:ea typeface="ヒラギノ角ゴ Pro W6" charset="0"/>
                <a:cs typeface="ヒラギノ角ゴ Pro W6" charset="0"/>
                <a:sym typeface="ヒラギノ角ゴ Pro W6" charset="0"/>
              </a:rPr>
              <a:t>the abnormal orbit</a:t>
            </a:r>
            <a:r>
              <a:rPr lang="en-US" sz="1500">
                <a:latin typeface="ヒラギノ角ゴ Pro W3" charset="0"/>
                <a:ea typeface="ヒラギノ角ゴ Pro W3" charset="0"/>
                <a:cs typeface="ヒラギノ角ゴ Pro W3" charset="0"/>
                <a:sym typeface="ヒラギノ角ゴ Pro W3" charset="0"/>
              </a:rPr>
              <a:t> in the linac via the change of the rf phase or amplitude of the rf gun through the initial bends. It should be confirmed by analyzing the data or changing the rf gun phase or voltage intentionally. The improvement of the </a:t>
            </a:r>
            <a:r>
              <a:rPr lang="en-US" sz="1500">
                <a:latin typeface="ヒラギノ角ゴ Pro W6" charset="0"/>
                <a:ea typeface="ヒラギノ角ゴ Pro W6" charset="0"/>
                <a:cs typeface="ヒラギノ角ゴ Pro W6" charset="0"/>
                <a:sym typeface="ヒラギノ角ゴ Pro W6" charset="0"/>
              </a:rPr>
              <a:t>cooling system</a:t>
            </a:r>
            <a:r>
              <a:rPr lang="en-US" sz="1500">
                <a:latin typeface="ヒラギノ角ゴ Pro W3" charset="0"/>
                <a:ea typeface="ヒラギノ角ゴ Pro W3" charset="0"/>
                <a:cs typeface="ヒラギノ角ゴ Pro W3" charset="0"/>
                <a:sym typeface="ヒラギノ角ゴ Pro W3" charset="0"/>
              </a:rPr>
              <a:t> should make the situation better. Also a </a:t>
            </a:r>
            <a:r>
              <a:rPr lang="en-US" sz="1500">
                <a:latin typeface="ヒラギノ角ゴ Pro W6" charset="0"/>
                <a:ea typeface="ヒラギノ角ゴ Pro W6" charset="0"/>
                <a:cs typeface="ヒラギノ角ゴ Pro W6" charset="0"/>
                <a:sym typeface="ヒラギノ角ゴ Pro W6" charset="0"/>
              </a:rPr>
              <a:t>simple feedback</a:t>
            </a:r>
            <a:r>
              <a:rPr lang="en-US" sz="1500">
                <a:latin typeface="ヒラギノ角ゴ Pro W3" charset="0"/>
                <a:ea typeface="ヒラギノ角ゴ Pro W3" charset="0"/>
                <a:cs typeface="ヒラギノ角ゴ Pro W3" charset="0"/>
                <a:sym typeface="ヒラギノ角ゴ Pro W3" charset="0"/>
              </a:rPr>
              <a:t> either on the initial bends or the rf gun voltage may stabilize the orbit without any new  hardware.</a:t>
            </a:r>
          </a:p>
          <a:p>
            <a:pPr algn="l"/>
            <a:endParaRPr lang="en-US" sz="1500">
              <a:latin typeface="ヒラギノ角ゴ Pro W3" charset="0"/>
              <a:ea typeface="ヒラギノ角ゴ Pro W3" charset="0"/>
              <a:cs typeface="ヒラギノ角ゴ Pro W3" charset="0"/>
              <a:sym typeface="ヒラギノ角ゴ Pro W3" charset="0"/>
            </a:endParaRPr>
          </a:p>
          <a:p>
            <a:pPr algn="l"/>
            <a:r>
              <a:rPr lang="en-US" sz="1500">
                <a:latin typeface="ヒラギノ角ゴ Pro W3" charset="0"/>
                <a:ea typeface="ヒラギノ角ゴ Pro W3" charset="0"/>
                <a:cs typeface="ヒラギノ角ゴ Pro W3" charset="0"/>
                <a:sym typeface="ヒラギノ角ゴ Pro W3" charset="0"/>
              </a:rPr>
              <a:t>- I am not sure but does the linac have an energy feedback on the injection beam? If not, please consider to introduce it.</a:t>
            </a:r>
          </a:p>
          <a:p>
            <a:pPr algn="l"/>
            <a:endParaRPr lang="en-US" sz="1500">
              <a:latin typeface="ヒラギノ角ゴ Pro W3" charset="0"/>
              <a:ea typeface="ヒラギノ角ゴ Pro W3" charset="0"/>
              <a:cs typeface="ヒラギノ角ゴ Pro W3" charset="0"/>
              <a:sym typeface="ヒラギノ角ゴ Pro W3" charset="0"/>
            </a:endParaRPr>
          </a:p>
          <a:p>
            <a:pPr algn="l"/>
            <a:r>
              <a:rPr lang="en-US" sz="1500">
                <a:latin typeface="ヒラギノ角ゴ Pro W6" charset="0"/>
                <a:ea typeface="ヒラギノ角ゴ Pro W6" charset="0"/>
                <a:cs typeface="ヒラギノ角ゴ Pro W6" charset="0"/>
                <a:sym typeface="ヒラギノ角ゴ Pro W6" charset="0"/>
              </a:rPr>
              <a:t>Emittance tuning</a:t>
            </a:r>
            <a:r>
              <a:rPr lang="en-US" sz="1500">
                <a:latin typeface="ヒラギノ角ゴ Pro W3" charset="0"/>
                <a:ea typeface="ヒラギノ角ゴ Pro W3" charset="0"/>
                <a:cs typeface="ヒラギノ角ゴ Pro W3" charset="0"/>
                <a:sym typeface="ヒラギノ角ゴ Pro W3" charset="0"/>
              </a:rPr>
              <a:t>: (S. Kuroda)</a:t>
            </a:r>
          </a:p>
          <a:p>
            <a:pPr algn="l"/>
            <a:r>
              <a:rPr lang="en-US" sz="1500">
                <a:latin typeface="ヒラギノ角ゴ Pro W3" charset="0"/>
                <a:ea typeface="ヒラギノ角ゴ Pro W3" charset="0"/>
                <a:cs typeface="ヒラギノ角ゴ Pro W3" charset="0"/>
                <a:sym typeface="ヒラギノ角ゴ Pro W3" charset="0"/>
              </a:rPr>
              <a:t>- The bunch current dependence of the emittance looks weak, not sufficient to explain the measurements at EXT.</a:t>
            </a:r>
          </a:p>
          <a:p>
            <a:pPr algn="l"/>
            <a:endParaRPr lang="en-US" sz="1500">
              <a:latin typeface="ヒラギノ角ゴ Pro W3" charset="0"/>
              <a:ea typeface="ヒラギノ角ゴ Pro W3" charset="0"/>
              <a:cs typeface="ヒラギノ角ゴ Pro W3" charset="0"/>
              <a:sym typeface="ヒラギノ角ゴ Pro W3" charset="0"/>
            </a:endParaRPr>
          </a:p>
          <a:p>
            <a:pPr algn="l"/>
            <a:r>
              <a:rPr lang="en-US" sz="1500">
                <a:latin typeface="ヒラギノ角ゴ Pro W3" charset="0"/>
                <a:ea typeface="ヒラギノ角ゴ Pro W3" charset="0"/>
                <a:cs typeface="ヒラギノ角ゴ Pro W3" charset="0"/>
                <a:sym typeface="ヒラギノ角ゴ Pro W3" charset="0"/>
              </a:rPr>
              <a:t>- The achieved vertical emittance is even better than the requirement, esp in March 2013 (8 pm).</a:t>
            </a:r>
          </a:p>
          <a:p>
            <a:endParaRPr lang="en-US"/>
          </a:p>
        </p:txBody>
      </p:sp>
    </p:spTree>
    <p:extLst>
      <p:ext uri="{BB962C8B-B14F-4D97-AF65-F5344CB8AC3E}">
        <p14:creationId xmlns:p14="http://schemas.microsoft.com/office/powerpoint/2010/main" val="32026076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p:cNvSpPr>
          <p:nvPr/>
        </p:nvSpPr>
        <p:spPr bwMode="auto">
          <a:xfrm>
            <a:off x="1060401" y="383977"/>
            <a:ext cx="7018734" cy="6090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700">
                <a:latin typeface="ヒラギノ角ゴ Pro W6" charset="0"/>
                <a:ea typeface="ヒラギノ角ゴ Pro W6" charset="0"/>
                <a:cs typeface="ヒラギノ角ゴ Pro W6" charset="0"/>
                <a:sym typeface="ヒラギノ角ゴ Pro W6" charset="0"/>
              </a:rPr>
              <a:t>Alignment</a:t>
            </a:r>
            <a:r>
              <a:rPr lang="en-US" sz="1700">
                <a:latin typeface="ヒラギノ角ゴ Pro W3" charset="0"/>
                <a:ea typeface="ヒラギノ角ゴ Pro W3" charset="0"/>
                <a:cs typeface="ヒラギノ角ゴ Pro W3" charset="0"/>
                <a:sym typeface="ヒラギノ角ゴ Pro W3" charset="0"/>
              </a:rPr>
              <a:t> (S. Araki)</a:t>
            </a:r>
          </a:p>
          <a:p>
            <a:pPr algn="l"/>
            <a:r>
              <a:rPr lang="en-US" sz="1700">
                <a:latin typeface="ヒラギノ角ゴ Pro W3" charset="0"/>
                <a:ea typeface="ヒラギノ角ゴ Pro W3" charset="0"/>
                <a:cs typeface="ヒラギノ角ゴ Pro W3" charset="0"/>
                <a:sym typeface="ヒラギノ角ゴ Pro W3" charset="0"/>
              </a:rPr>
              <a:t>- What is the tolerance on the horizontal and vertical alignments, assuming the correction methods?</a:t>
            </a:r>
          </a:p>
          <a:p>
            <a:pPr algn="l"/>
            <a:endParaRPr lang="en-US" sz="1700">
              <a:latin typeface="ヒラギノ角ゴ Pro W3" charset="0"/>
              <a:ea typeface="ヒラギノ角ゴ Pro W3" charset="0"/>
              <a:cs typeface="ヒラギノ角ゴ Pro W3" charset="0"/>
              <a:sym typeface="ヒラギノ角ゴ Pro W3" charset="0"/>
            </a:endParaRPr>
          </a:p>
          <a:p>
            <a:pPr algn="l"/>
            <a:r>
              <a:rPr lang="en-US" sz="1700">
                <a:latin typeface="ヒラギノ角ゴ Pro W6" charset="0"/>
                <a:ea typeface="ヒラギノ角ゴ Pro W6" charset="0"/>
                <a:cs typeface="ヒラギノ角ゴ Pro W6" charset="0"/>
                <a:sym typeface="ヒラギノ角ゴ Pro W6" charset="0"/>
              </a:rPr>
              <a:t>Kicker optics</a:t>
            </a:r>
            <a:r>
              <a:rPr lang="en-US" sz="1700">
                <a:latin typeface="ヒラギノ角ゴ Pro W3" charset="0"/>
                <a:ea typeface="ヒラギノ角ゴ Pro W3" charset="0"/>
                <a:cs typeface="ヒラギノ角ゴ Pro W3" charset="0"/>
                <a:sym typeface="ヒラギノ角ゴ Pro W3" charset="0"/>
              </a:rPr>
              <a:t> (M. Woodley)</a:t>
            </a:r>
          </a:p>
          <a:p>
            <a:pPr algn="l"/>
            <a:r>
              <a:rPr lang="en-US" sz="1700">
                <a:latin typeface="ヒラギノ角ゴ Pro W3" charset="0"/>
                <a:ea typeface="ヒラギノ角ゴ Pro W3" charset="0"/>
                <a:cs typeface="ヒラギノ角ゴ Pro W3" charset="0"/>
                <a:sym typeface="ヒラギノ角ゴ Pro W3" charset="0"/>
              </a:rPr>
              <a:t>- What about the beam current dependence of the orbit and orbit responses?</a:t>
            </a:r>
          </a:p>
          <a:p>
            <a:pPr algn="l"/>
            <a:endParaRPr lang="en-US" sz="1700">
              <a:latin typeface="ヒラギノ角ゴ Pro W6" charset="0"/>
              <a:ea typeface="ヒラギノ角ゴ Pro W6" charset="0"/>
              <a:cs typeface="ヒラギノ角ゴ Pro W6" charset="0"/>
              <a:sym typeface="ヒラギノ角ゴ Pro W6" charset="0"/>
            </a:endParaRPr>
          </a:p>
          <a:p>
            <a:pPr algn="l"/>
            <a:r>
              <a:rPr lang="en-US" sz="1700">
                <a:latin typeface="ヒラギノ角ゴ Pro W6" charset="0"/>
                <a:ea typeface="ヒラギノ角ゴ Pro W6" charset="0"/>
                <a:cs typeface="ヒラギノ角ゴ Pro W6" charset="0"/>
                <a:sym typeface="ヒラギノ角ゴ Pro W6" charset="0"/>
              </a:rPr>
              <a:t>Beam optics design</a:t>
            </a:r>
            <a:r>
              <a:rPr lang="en-US" sz="1700">
                <a:latin typeface="ヒラギノ角ゴ Pro W3" charset="0"/>
                <a:ea typeface="ヒラギノ角ゴ Pro W3" charset="0"/>
                <a:cs typeface="ヒラギノ角ゴ Pro W3" charset="0"/>
                <a:sym typeface="ヒラギノ角ゴ Pro W3" charset="0"/>
              </a:rPr>
              <a:t> (G. White):</a:t>
            </a:r>
          </a:p>
          <a:p>
            <a:pPr algn="l"/>
            <a:endParaRPr lang="en-US" sz="1700">
              <a:latin typeface="ヒラギノ角ゴ Pro W3" charset="0"/>
              <a:ea typeface="ヒラギノ角ゴ Pro W3" charset="0"/>
              <a:cs typeface="ヒラギノ角ゴ Pro W3" charset="0"/>
              <a:sym typeface="ヒラギノ角ゴ Pro W3" charset="0"/>
            </a:endParaRPr>
          </a:p>
          <a:p>
            <a:pPr algn="l"/>
            <a:r>
              <a:rPr lang="en-US" sz="1700">
                <a:latin typeface="ヒラギノ角ゴ Pro W6" charset="0"/>
                <a:ea typeface="ヒラギノ角ゴ Pro W6" charset="0"/>
                <a:cs typeface="ヒラギノ角ゴ Pro W6" charset="0"/>
                <a:sym typeface="ヒラギノ角ゴ Pro W6" charset="0"/>
              </a:rPr>
              <a:t>IP beam size tuning</a:t>
            </a:r>
            <a:r>
              <a:rPr lang="en-US" sz="1700">
                <a:latin typeface="ヒラギノ角ゴ Pro W3" charset="0"/>
                <a:ea typeface="ヒラギノ角ゴ Pro W3" charset="0"/>
                <a:cs typeface="ヒラギノ角ゴ Pro W3" charset="0"/>
                <a:sym typeface="ヒラギノ角ゴ Pro W3" charset="0"/>
              </a:rPr>
              <a:t> (T. Okugi)</a:t>
            </a:r>
          </a:p>
          <a:p>
            <a:pPr algn="l"/>
            <a:r>
              <a:rPr lang="en-US" sz="1700">
                <a:latin typeface="ヒラギノ角ゴ Pro W3" charset="0"/>
                <a:ea typeface="ヒラギノ角ゴ Pro W3" charset="0"/>
                <a:cs typeface="ヒラギノ角ゴ Pro W3" charset="0"/>
                <a:sym typeface="ヒラギノ角ゴ Pro W3" charset="0"/>
              </a:rPr>
              <a:t>- Summarize the beam emittance estimation at the ring, EXT, and IP with beam current dependence.</a:t>
            </a:r>
          </a:p>
          <a:p>
            <a:pPr algn="l"/>
            <a:endParaRPr lang="en-US" sz="1700">
              <a:latin typeface="ヒラギノ角ゴ Pro W3" charset="0"/>
              <a:ea typeface="ヒラギノ角ゴ Pro W3" charset="0"/>
              <a:cs typeface="ヒラギノ角ゴ Pro W3" charset="0"/>
              <a:sym typeface="ヒラギノ角ゴ Pro W3" charset="0"/>
            </a:endParaRPr>
          </a:p>
          <a:p>
            <a:pPr algn="l"/>
            <a:r>
              <a:rPr lang="en-US" sz="1700">
                <a:latin typeface="ヒラギノ角ゴ Pro W3" charset="0"/>
                <a:ea typeface="ヒラギノ角ゴ Pro W3" charset="0"/>
                <a:cs typeface="ヒラギノ角ゴ Pro W3" charset="0"/>
                <a:sym typeface="ヒラギノ角ゴ Pro W3" charset="0"/>
              </a:rPr>
              <a:t>- Some data analyses seem insufficient. All data including measurement errors should be took into account. Also combination of results of different devices should be considered.</a:t>
            </a:r>
          </a:p>
          <a:p>
            <a:endParaRPr lang="en-US" sz="3800">
              <a:ea typeface="ＭＳ Ｐゴシック" charset="0"/>
              <a:cs typeface="Gill Sans" charset="0"/>
            </a:endParaRPr>
          </a:p>
        </p:txBody>
      </p:sp>
    </p:spTree>
    <p:extLst>
      <p:ext uri="{BB962C8B-B14F-4D97-AF65-F5344CB8AC3E}">
        <p14:creationId xmlns:p14="http://schemas.microsoft.com/office/powerpoint/2010/main" val="15584281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Collaboration &amp; Future Programmes</a:t>
            </a:r>
            <a:endParaRPr lang="en-GB" dirty="0"/>
          </a:p>
        </p:txBody>
      </p:sp>
      <p:sp>
        <p:nvSpPr>
          <p:cNvPr id="3" name="Content Placeholder 2"/>
          <p:cNvSpPr>
            <a:spLocks noGrp="1"/>
          </p:cNvSpPr>
          <p:nvPr>
            <p:ph idx="1"/>
          </p:nvPr>
        </p:nvSpPr>
        <p:spPr/>
        <p:txBody>
          <a:bodyPr>
            <a:normAutofit lnSpcReduction="10000"/>
          </a:bodyPr>
          <a:lstStyle/>
          <a:p>
            <a:r>
              <a:rPr lang="en-GB" dirty="0" smtClean="0"/>
              <a:t>Important to unify further the groups involved in Goal 2</a:t>
            </a:r>
          </a:p>
          <a:p>
            <a:endParaRPr lang="en-GB" dirty="0"/>
          </a:p>
          <a:p>
            <a:r>
              <a:rPr lang="en-GB" dirty="0" smtClean="0"/>
              <a:t>Low beta* an extrapolation of goal 1 (good)</a:t>
            </a:r>
          </a:p>
          <a:p>
            <a:endParaRPr lang="en-GB" dirty="0"/>
          </a:p>
          <a:p>
            <a:r>
              <a:rPr lang="en-GB" dirty="0" smtClean="0"/>
              <a:t>Consider SC FD test back on the table.</a:t>
            </a:r>
          </a:p>
          <a:p>
            <a:endParaRPr lang="en-GB" dirty="0"/>
          </a:p>
          <a:p>
            <a:r>
              <a:rPr lang="en-GB" dirty="0" smtClean="0"/>
              <a:t>Budget situation for 2013 is critical</a:t>
            </a:r>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303260454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Goal 1: 37 nm</a:t>
            </a:r>
            <a:endParaRPr lang="en-GB" dirty="0"/>
          </a:p>
        </p:txBody>
      </p:sp>
      <p:sp>
        <p:nvSpPr>
          <p:cNvPr id="3" name="Content Placeholder 2"/>
          <p:cNvSpPr>
            <a:spLocks noGrp="1"/>
          </p:cNvSpPr>
          <p:nvPr>
            <p:ph idx="1"/>
          </p:nvPr>
        </p:nvSpPr>
        <p:spPr>
          <a:xfrm>
            <a:off x="685800" y="1032765"/>
            <a:ext cx="7772400" cy="5574726"/>
          </a:xfrm>
        </p:spPr>
        <p:txBody>
          <a:bodyPr>
            <a:normAutofit fontScale="62500" lnSpcReduction="20000"/>
          </a:bodyPr>
          <a:lstStyle/>
          <a:p>
            <a:r>
              <a:rPr lang="en-GB" dirty="0" smtClean="0"/>
              <a:t>Achieved 64 nm at low bunch charge</a:t>
            </a:r>
          </a:p>
          <a:p>
            <a:pPr lvl="1"/>
            <a:r>
              <a:rPr lang="en-GB" dirty="0" smtClean="0"/>
              <a:t>Already clear demonstration of optics and aberration control</a:t>
            </a:r>
          </a:p>
          <a:p>
            <a:pPr lvl="1"/>
            <a:r>
              <a:rPr lang="en-GB" dirty="0" smtClean="0"/>
              <a:t>Should make this very clear (quantify)</a:t>
            </a:r>
          </a:p>
          <a:p>
            <a:pPr lvl="1"/>
            <a:r>
              <a:rPr lang="en-GB" dirty="0" smtClean="0"/>
              <a:t>Optics control and tuning algorithms work!</a:t>
            </a:r>
          </a:p>
          <a:p>
            <a:endParaRPr lang="en-GB" dirty="0" smtClean="0"/>
          </a:p>
          <a:p>
            <a:r>
              <a:rPr lang="en-GB" dirty="0" smtClean="0"/>
              <a:t>Last “100m” will be challenging</a:t>
            </a:r>
          </a:p>
          <a:p>
            <a:pPr lvl="1"/>
            <a:r>
              <a:rPr lang="en-GB" dirty="0" smtClean="0"/>
              <a:t>64</a:t>
            </a:r>
            <a:r>
              <a:rPr lang="en-GB" dirty="0" smtClean="0">
                <a:sym typeface="Wingdings"/>
              </a:rPr>
              <a:t>37 nm</a:t>
            </a:r>
          </a:p>
          <a:p>
            <a:pPr lvl="1"/>
            <a:r>
              <a:rPr lang="en-GB" dirty="0" smtClean="0">
                <a:sym typeface="Wingdings"/>
              </a:rPr>
              <a:t>Kicker and EXT (optics) issues etc.</a:t>
            </a:r>
          </a:p>
          <a:p>
            <a:pPr lvl="1"/>
            <a:r>
              <a:rPr lang="en-GB" dirty="0" smtClean="0">
                <a:sym typeface="Wingdings"/>
              </a:rPr>
              <a:t>programmes already in place</a:t>
            </a:r>
          </a:p>
          <a:p>
            <a:pPr lvl="1"/>
            <a:r>
              <a:rPr lang="en-GB" dirty="0" smtClean="0">
                <a:sym typeface="Wingdings"/>
              </a:rPr>
              <a:t>understanding diagnostics (IP BSM systematics)</a:t>
            </a:r>
            <a:endParaRPr lang="en-GB" dirty="0">
              <a:sym typeface="Wingdings"/>
            </a:endParaRPr>
          </a:p>
          <a:p>
            <a:endParaRPr lang="en-GB" dirty="0" smtClean="0">
              <a:sym typeface="Wingdings"/>
            </a:endParaRPr>
          </a:p>
          <a:p>
            <a:r>
              <a:rPr lang="en-GB" dirty="0">
                <a:sym typeface="Wingdings"/>
              </a:rPr>
              <a:t>Caveat: understand impact of reduced </a:t>
            </a:r>
            <a:r>
              <a:rPr lang="en-GB" dirty="0" err="1">
                <a:sym typeface="Wingdings"/>
              </a:rPr>
              <a:t>beta_x</a:t>
            </a:r>
            <a:r>
              <a:rPr lang="en-GB" dirty="0">
                <a:sym typeface="Wingdings"/>
              </a:rPr>
              <a:t>* to vertical beam aberrations. Should be a goal to implement.</a:t>
            </a:r>
          </a:p>
          <a:p>
            <a:endParaRPr lang="en-GB" dirty="0">
              <a:sym typeface="Wingdings"/>
            </a:endParaRPr>
          </a:p>
          <a:p>
            <a:r>
              <a:rPr lang="en-GB" dirty="0" smtClean="0">
                <a:sym typeface="Wingdings"/>
              </a:rPr>
              <a:t>Going to high currents does not seem to offer any benefit in </a:t>
            </a:r>
            <a:r>
              <a:rPr lang="en-GB" i="1" dirty="0" smtClean="0">
                <a:sym typeface="Wingdings"/>
              </a:rPr>
              <a:t>understanding optics issues</a:t>
            </a:r>
          </a:p>
          <a:p>
            <a:endParaRPr lang="en-GB" i="1" dirty="0">
              <a:sym typeface="Wingdings"/>
            </a:endParaRPr>
          </a:p>
          <a:p>
            <a:r>
              <a:rPr lang="en-GB" i="1" dirty="0" smtClean="0">
                <a:sym typeface="Wingdings"/>
              </a:rPr>
              <a:t>Understanding emittance preservation at higher bunch charge is a new goal</a:t>
            </a:r>
          </a:p>
          <a:p>
            <a:pPr lvl="1"/>
            <a:r>
              <a:rPr lang="en-GB" i="1" dirty="0" smtClean="0">
                <a:sym typeface="Wingdings"/>
              </a:rPr>
              <a:t>But equally important for LC</a:t>
            </a:r>
            <a:endParaRPr lang="en-GB" dirty="0" smtClean="0">
              <a:sym typeface="Wingdings"/>
            </a:endParaRPr>
          </a:p>
          <a:p>
            <a:endParaRPr lang="en-GB" dirty="0">
              <a:sym typeface="Wingdings"/>
            </a:endParaRPr>
          </a:p>
        </p:txBody>
      </p:sp>
    </p:spTree>
    <p:extLst>
      <p:ext uri="{BB962C8B-B14F-4D97-AF65-F5344CB8AC3E}">
        <p14:creationId xmlns:p14="http://schemas.microsoft.com/office/powerpoint/2010/main" val="278671123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Goal 2</a:t>
            </a:r>
            <a:endParaRPr lang="en-GB" dirty="0"/>
          </a:p>
        </p:txBody>
      </p:sp>
      <p:sp>
        <p:nvSpPr>
          <p:cNvPr id="3" name="Content Placeholder 2"/>
          <p:cNvSpPr>
            <a:spLocks noGrp="1"/>
          </p:cNvSpPr>
          <p:nvPr>
            <p:ph idx="1"/>
          </p:nvPr>
        </p:nvSpPr>
        <p:spPr>
          <a:xfrm>
            <a:off x="685800" y="1179286"/>
            <a:ext cx="7986486" cy="4992914"/>
          </a:xfrm>
        </p:spPr>
        <p:txBody>
          <a:bodyPr>
            <a:normAutofit fontScale="77500" lnSpcReduction="20000"/>
          </a:bodyPr>
          <a:lstStyle/>
          <a:p>
            <a:r>
              <a:rPr lang="en-GB" dirty="0"/>
              <a:t>Goal II assumes: </a:t>
            </a:r>
          </a:p>
          <a:p>
            <a:r>
              <a:rPr lang="en-GB" dirty="0"/>
              <a:t>1-"wakefield" problem is solved to enable 1-2e10 e/bunch</a:t>
            </a:r>
          </a:p>
          <a:p>
            <a:r>
              <a:rPr lang="en-GB" dirty="0"/>
              <a:t> (IPBPM resolution at 7e9/bunch is 3.7nm)</a:t>
            </a:r>
          </a:p>
          <a:p>
            <a:r>
              <a:rPr lang="en-GB" dirty="0"/>
              <a:t>2-IP Jitter below 30%. So far upper boundary is given by beam size</a:t>
            </a:r>
          </a:p>
          <a:p>
            <a:r>
              <a:rPr lang="en-GB" dirty="0"/>
              <a:t> during March run:</a:t>
            </a:r>
          </a:p>
          <a:p>
            <a:r>
              <a:rPr lang="nb-NO" dirty="0"/>
              <a:t>   10nm &lt; </a:t>
            </a:r>
            <a:r>
              <a:rPr lang="nb-NO" dirty="0" err="1"/>
              <a:t>IPjitter</a:t>
            </a:r>
            <a:r>
              <a:rPr lang="nb-NO" dirty="0"/>
              <a:t> &lt; </a:t>
            </a:r>
            <a:r>
              <a:rPr lang="nb-NO" dirty="0" err="1"/>
              <a:t>sqrt</a:t>
            </a:r>
            <a:r>
              <a:rPr lang="nb-NO" dirty="0"/>
              <a:t>(65^2-48^2)=44nm</a:t>
            </a:r>
          </a:p>
          <a:p>
            <a:endParaRPr lang="nb-NO" dirty="0"/>
          </a:p>
          <a:p>
            <a:r>
              <a:rPr lang="nb-NO" dirty="0"/>
              <a:t>Instrumentation </a:t>
            </a:r>
            <a:r>
              <a:rPr lang="nb-NO" dirty="0" err="1"/>
              <a:t>concerns</a:t>
            </a:r>
            <a:r>
              <a:rPr lang="nb-NO" dirty="0"/>
              <a:t>:</a:t>
            </a:r>
          </a:p>
          <a:p>
            <a:r>
              <a:rPr lang="nb-NO" dirty="0"/>
              <a:t>1-IPBPM </a:t>
            </a:r>
            <a:r>
              <a:rPr lang="nb-NO" dirty="0" err="1"/>
              <a:t>resolution</a:t>
            </a:r>
            <a:r>
              <a:rPr lang="nb-NO" dirty="0"/>
              <a:t> in </a:t>
            </a:r>
            <a:r>
              <a:rPr lang="nb-NO" dirty="0" err="1"/>
              <a:t>large</a:t>
            </a:r>
            <a:r>
              <a:rPr lang="nb-NO" dirty="0"/>
              <a:t> </a:t>
            </a:r>
            <a:r>
              <a:rPr lang="nb-NO" dirty="0" err="1"/>
              <a:t>divergence</a:t>
            </a:r>
            <a:r>
              <a:rPr lang="nb-NO" dirty="0"/>
              <a:t> location?</a:t>
            </a:r>
          </a:p>
          <a:p>
            <a:r>
              <a:rPr lang="nb-NO" dirty="0"/>
              <a:t>2-IPBPM </a:t>
            </a:r>
            <a:r>
              <a:rPr lang="nb-NO" dirty="0" err="1"/>
              <a:t>calibration</a:t>
            </a:r>
            <a:r>
              <a:rPr lang="nb-NO" dirty="0"/>
              <a:t>:</a:t>
            </a:r>
          </a:p>
          <a:p>
            <a:r>
              <a:rPr lang="nb-NO" dirty="0"/>
              <a:t> +</a:t>
            </a:r>
            <a:r>
              <a:rPr lang="nb-NO" dirty="0" err="1"/>
              <a:t>long</a:t>
            </a:r>
            <a:r>
              <a:rPr lang="nb-NO" dirty="0"/>
              <a:t> </a:t>
            </a:r>
            <a:r>
              <a:rPr lang="nb-NO" dirty="0" err="1"/>
              <a:t>process</a:t>
            </a:r>
            <a:endParaRPr lang="nb-NO" dirty="0"/>
          </a:p>
          <a:p>
            <a:r>
              <a:rPr lang="nb-NO" dirty="0"/>
              <a:t> +</a:t>
            </a:r>
            <a:r>
              <a:rPr lang="nb-NO" dirty="0" err="1"/>
              <a:t>Piezo</a:t>
            </a:r>
            <a:r>
              <a:rPr lang="nb-NO" dirty="0"/>
              <a:t> </a:t>
            </a:r>
            <a:r>
              <a:rPr lang="nb-NO" dirty="0" err="1"/>
              <a:t>read-out</a:t>
            </a:r>
            <a:r>
              <a:rPr lang="nb-NO" dirty="0"/>
              <a:t> </a:t>
            </a:r>
            <a:r>
              <a:rPr lang="nb-NO" dirty="0" err="1"/>
              <a:t>resolution</a:t>
            </a:r>
            <a:r>
              <a:rPr lang="nb-NO" dirty="0"/>
              <a:t>=20nm</a:t>
            </a:r>
          </a:p>
          <a:p>
            <a:r>
              <a:rPr lang="nb-NO" dirty="0"/>
              <a:t> +</a:t>
            </a:r>
            <a:r>
              <a:rPr lang="nb-NO" dirty="0" err="1"/>
              <a:t>temperature</a:t>
            </a:r>
            <a:r>
              <a:rPr lang="nb-NO" dirty="0"/>
              <a:t> </a:t>
            </a:r>
            <a:r>
              <a:rPr lang="nb-NO" dirty="0" err="1"/>
              <a:t>effects</a:t>
            </a:r>
            <a:r>
              <a:rPr lang="nb-NO" dirty="0"/>
              <a:t> in full </a:t>
            </a:r>
            <a:r>
              <a:rPr lang="nb-NO" dirty="0" err="1"/>
              <a:t>set</a:t>
            </a:r>
            <a:r>
              <a:rPr lang="nb-NO" dirty="0"/>
              <a:t>-up</a:t>
            </a:r>
          </a:p>
          <a:p>
            <a:endParaRPr lang="nb-NO" dirty="0"/>
          </a:p>
          <a:p>
            <a:endParaRPr lang="en-GB" dirty="0"/>
          </a:p>
        </p:txBody>
      </p:sp>
    </p:spTree>
    <p:extLst>
      <p:ext uri="{BB962C8B-B14F-4D97-AF65-F5344CB8AC3E}">
        <p14:creationId xmlns:p14="http://schemas.microsoft.com/office/powerpoint/2010/main" val="94213962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Goal 2 recommendations</a:t>
            </a:r>
            <a:endParaRPr lang="en-GB" dirty="0"/>
          </a:p>
        </p:txBody>
      </p:sp>
      <p:sp>
        <p:nvSpPr>
          <p:cNvPr id="3" name="Content Placeholder 2"/>
          <p:cNvSpPr>
            <a:spLocks noGrp="1"/>
          </p:cNvSpPr>
          <p:nvPr>
            <p:ph idx="1"/>
          </p:nvPr>
        </p:nvSpPr>
        <p:spPr/>
        <p:txBody>
          <a:bodyPr>
            <a:normAutofit fontScale="92500" lnSpcReduction="10000"/>
          </a:bodyPr>
          <a:lstStyle/>
          <a:p>
            <a:r>
              <a:rPr lang="nb-NO" dirty="0" err="1" smtClean="0"/>
              <a:t>Sharpen</a:t>
            </a:r>
            <a:r>
              <a:rPr lang="nb-NO" dirty="0" smtClean="0"/>
              <a:t> </a:t>
            </a:r>
            <a:r>
              <a:rPr lang="nb-NO" dirty="0"/>
              <a:t>goal II </a:t>
            </a:r>
            <a:r>
              <a:rPr lang="nb-NO" dirty="0" err="1"/>
              <a:t>being</a:t>
            </a:r>
            <a:r>
              <a:rPr lang="nb-NO" dirty="0"/>
              <a:t> more </a:t>
            </a:r>
            <a:r>
              <a:rPr lang="nb-NO" dirty="0" err="1"/>
              <a:t>specific</a:t>
            </a:r>
            <a:endParaRPr lang="nb-NO" dirty="0"/>
          </a:p>
          <a:p>
            <a:r>
              <a:rPr lang="nb-NO" dirty="0" err="1" smtClean="0"/>
              <a:t>Include</a:t>
            </a:r>
            <a:r>
              <a:rPr lang="nb-NO" dirty="0" smtClean="0"/>
              <a:t> </a:t>
            </a:r>
            <a:r>
              <a:rPr lang="nb-NO" dirty="0"/>
              <a:t>beam </a:t>
            </a:r>
            <a:r>
              <a:rPr lang="nb-NO" dirty="0" err="1"/>
              <a:t>size</a:t>
            </a:r>
            <a:r>
              <a:rPr lang="nb-NO" dirty="0"/>
              <a:t> </a:t>
            </a:r>
            <a:r>
              <a:rPr lang="nb-NO" dirty="0" err="1"/>
              <a:t>stabitlity</a:t>
            </a:r>
            <a:r>
              <a:rPr lang="nb-NO" dirty="0"/>
              <a:t> in goal II</a:t>
            </a:r>
          </a:p>
          <a:p>
            <a:r>
              <a:rPr lang="nb-NO" dirty="0" err="1" smtClean="0"/>
              <a:t>solve</a:t>
            </a:r>
            <a:r>
              <a:rPr lang="nb-NO" dirty="0" smtClean="0"/>
              <a:t> </a:t>
            </a:r>
            <a:r>
              <a:rPr lang="nb-NO" dirty="0" err="1"/>
              <a:t>the</a:t>
            </a:r>
            <a:r>
              <a:rPr lang="nb-NO" dirty="0"/>
              <a:t> "wakefield" </a:t>
            </a:r>
            <a:r>
              <a:rPr lang="nb-NO" dirty="0" smtClean="0"/>
              <a:t>problem.</a:t>
            </a:r>
          </a:p>
          <a:p>
            <a:r>
              <a:rPr lang="nb-NO" dirty="0" err="1" smtClean="0"/>
              <a:t>Measure</a:t>
            </a:r>
            <a:r>
              <a:rPr lang="nb-NO" dirty="0" smtClean="0"/>
              <a:t> </a:t>
            </a:r>
            <a:r>
              <a:rPr lang="nb-NO" dirty="0" err="1"/>
              <a:t>ground</a:t>
            </a:r>
            <a:r>
              <a:rPr lang="nb-NO" dirty="0"/>
              <a:t> motion (GM sensor </a:t>
            </a:r>
            <a:r>
              <a:rPr lang="nb-NO" dirty="0" err="1"/>
              <a:t>on</a:t>
            </a:r>
            <a:r>
              <a:rPr lang="nb-NO" dirty="0"/>
              <a:t> </a:t>
            </a:r>
            <a:r>
              <a:rPr lang="nb-NO" dirty="0" err="1"/>
              <a:t>the</a:t>
            </a:r>
            <a:r>
              <a:rPr lang="nb-NO" dirty="0"/>
              <a:t> </a:t>
            </a:r>
            <a:r>
              <a:rPr lang="nb-NO" dirty="0" err="1"/>
              <a:t>way</a:t>
            </a:r>
            <a:r>
              <a:rPr lang="nb-NO" dirty="0"/>
              <a:t>)</a:t>
            </a:r>
          </a:p>
          <a:p>
            <a:r>
              <a:rPr lang="nb-NO" dirty="0" err="1" smtClean="0"/>
              <a:t>Try</a:t>
            </a:r>
            <a:r>
              <a:rPr lang="nb-NO" dirty="0" smtClean="0"/>
              <a:t> </a:t>
            </a:r>
            <a:r>
              <a:rPr lang="nb-NO" dirty="0"/>
              <a:t>to </a:t>
            </a:r>
            <a:r>
              <a:rPr lang="nb-NO" dirty="0" err="1"/>
              <a:t>find</a:t>
            </a:r>
            <a:r>
              <a:rPr lang="nb-NO" dirty="0"/>
              <a:t> </a:t>
            </a:r>
            <a:r>
              <a:rPr lang="nb-NO" dirty="0" err="1"/>
              <a:t>the</a:t>
            </a:r>
            <a:r>
              <a:rPr lang="nb-NO" dirty="0"/>
              <a:t> </a:t>
            </a:r>
            <a:r>
              <a:rPr lang="nb-NO" dirty="0" err="1"/>
              <a:t>jitter</a:t>
            </a:r>
            <a:r>
              <a:rPr lang="nb-NO" dirty="0"/>
              <a:t> </a:t>
            </a:r>
            <a:r>
              <a:rPr lang="nb-NO" dirty="0" err="1"/>
              <a:t>source</a:t>
            </a:r>
            <a:r>
              <a:rPr lang="nb-NO" dirty="0"/>
              <a:t> by </a:t>
            </a:r>
            <a:r>
              <a:rPr lang="nb-NO" dirty="0" err="1"/>
              <a:t>moving</a:t>
            </a:r>
            <a:r>
              <a:rPr lang="nb-NO" dirty="0"/>
              <a:t> 1 or 2 </a:t>
            </a:r>
            <a:r>
              <a:rPr lang="nb-NO" dirty="0" err="1"/>
              <a:t>high</a:t>
            </a:r>
            <a:r>
              <a:rPr lang="nb-NO" dirty="0"/>
              <a:t> </a:t>
            </a:r>
            <a:r>
              <a:rPr lang="nb-NO" dirty="0" err="1" smtClean="0"/>
              <a:t>resolution</a:t>
            </a:r>
            <a:r>
              <a:rPr lang="nb-NO" dirty="0" smtClean="0"/>
              <a:t> </a:t>
            </a:r>
            <a:r>
              <a:rPr lang="nb-NO" dirty="0" err="1" smtClean="0"/>
              <a:t>BPMs</a:t>
            </a:r>
            <a:r>
              <a:rPr lang="nb-NO" dirty="0" smtClean="0"/>
              <a:t> </a:t>
            </a:r>
            <a:r>
              <a:rPr lang="nb-NO" dirty="0"/>
              <a:t>from FD to EXT (</a:t>
            </a:r>
            <a:r>
              <a:rPr lang="nb-NO" dirty="0" err="1"/>
              <a:t>maybe</a:t>
            </a:r>
            <a:r>
              <a:rPr lang="nb-NO" dirty="0"/>
              <a:t> not </a:t>
            </a:r>
            <a:r>
              <a:rPr lang="nb-NO" dirty="0" err="1"/>
              <a:t>expensive</a:t>
            </a:r>
            <a:r>
              <a:rPr lang="nb-NO" dirty="0"/>
              <a:t>)</a:t>
            </a:r>
          </a:p>
          <a:p>
            <a:r>
              <a:rPr lang="nb-NO" dirty="0" err="1" smtClean="0"/>
              <a:t>Temperature</a:t>
            </a:r>
            <a:r>
              <a:rPr lang="nb-NO" dirty="0" smtClean="0"/>
              <a:t> </a:t>
            </a:r>
            <a:r>
              <a:rPr lang="nb-NO" dirty="0" err="1"/>
              <a:t>stabilization</a:t>
            </a:r>
            <a:r>
              <a:rPr lang="nb-NO" dirty="0"/>
              <a:t> by </a:t>
            </a:r>
            <a:r>
              <a:rPr lang="nb-NO" dirty="0" err="1"/>
              <a:t>heating</a:t>
            </a:r>
            <a:r>
              <a:rPr lang="nb-NO" dirty="0"/>
              <a:t> IP </a:t>
            </a:r>
            <a:r>
              <a:rPr lang="nb-NO" dirty="0" err="1"/>
              <a:t>chamber</a:t>
            </a:r>
            <a:r>
              <a:rPr lang="nb-NO" dirty="0"/>
              <a:t> (</a:t>
            </a:r>
            <a:r>
              <a:rPr lang="nb-NO" dirty="0" err="1"/>
              <a:t>seems</a:t>
            </a:r>
            <a:r>
              <a:rPr lang="nb-NO" dirty="0"/>
              <a:t> </a:t>
            </a:r>
            <a:r>
              <a:rPr lang="nb-NO" dirty="0" err="1"/>
              <a:t>already</a:t>
            </a:r>
            <a:r>
              <a:rPr lang="nb-NO" dirty="0"/>
              <a:t> </a:t>
            </a:r>
            <a:r>
              <a:rPr lang="nb-NO" dirty="0" err="1"/>
              <a:t>planned</a:t>
            </a:r>
            <a:r>
              <a:rPr lang="nb-NO" dirty="0"/>
              <a:t>)</a:t>
            </a:r>
          </a:p>
          <a:p>
            <a:r>
              <a:rPr lang="nb-NO" dirty="0" err="1" smtClean="0"/>
              <a:t>Use</a:t>
            </a:r>
            <a:r>
              <a:rPr lang="nb-NO" dirty="0" smtClean="0"/>
              <a:t> </a:t>
            </a:r>
            <a:r>
              <a:rPr lang="nb-NO" dirty="0"/>
              <a:t>IPBPM </a:t>
            </a:r>
            <a:r>
              <a:rPr lang="nb-NO" dirty="0" err="1"/>
              <a:t>phase</a:t>
            </a:r>
            <a:r>
              <a:rPr lang="nb-NO" dirty="0"/>
              <a:t> info to </a:t>
            </a:r>
            <a:r>
              <a:rPr lang="nb-NO" dirty="0" err="1"/>
              <a:t>avoid</a:t>
            </a:r>
            <a:r>
              <a:rPr lang="nb-NO" dirty="0"/>
              <a:t> V-</a:t>
            </a:r>
            <a:r>
              <a:rPr lang="nb-NO" dirty="0" err="1"/>
              <a:t>shape</a:t>
            </a:r>
            <a:r>
              <a:rPr lang="nb-NO" dirty="0"/>
              <a:t> </a:t>
            </a:r>
            <a:r>
              <a:rPr lang="nb-NO" dirty="0" err="1"/>
              <a:t>fit</a:t>
            </a:r>
            <a:endParaRPr lang="nb-NO" dirty="0"/>
          </a:p>
          <a:p>
            <a:endParaRPr lang="en-GB" dirty="0"/>
          </a:p>
        </p:txBody>
      </p:sp>
    </p:spTree>
    <p:extLst>
      <p:ext uri="{BB962C8B-B14F-4D97-AF65-F5344CB8AC3E}">
        <p14:creationId xmlns:p14="http://schemas.microsoft.com/office/powerpoint/2010/main" val="194175958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Collective Effects</a:t>
            </a:r>
            <a:endParaRPr lang="en-GB" dirty="0"/>
          </a:p>
        </p:txBody>
      </p:sp>
      <p:sp>
        <p:nvSpPr>
          <p:cNvPr id="5" name="Content Placeholder 4"/>
          <p:cNvSpPr>
            <a:spLocks noGrp="1"/>
          </p:cNvSpPr>
          <p:nvPr>
            <p:ph idx="1"/>
          </p:nvPr>
        </p:nvSpPr>
        <p:spPr>
          <a:xfrm>
            <a:off x="685800" y="990599"/>
            <a:ext cx="7772400" cy="5667830"/>
          </a:xfrm>
        </p:spPr>
        <p:txBody>
          <a:bodyPr>
            <a:normAutofit fontScale="55000" lnSpcReduction="20000"/>
          </a:bodyPr>
          <a:lstStyle/>
          <a:p>
            <a:r>
              <a:rPr lang="en-GB" dirty="0"/>
              <a:t>Collective effects have been shown to cause significant increase (a factor of ~5 </a:t>
            </a:r>
            <a:r>
              <a:rPr lang="en-GB" dirty="0" smtClean="0"/>
              <a:t>up) </a:t>
            </a:r>
            <a:r>
              <a:rPr lang="en-GB" dirty="0"/>
              <a:t>of </a:t>
            </a:r>
            <a:r>
              <a:rPr lang="en-GB" dirty="0" err="1">
                <a:latin typeface="Symbol" charset="2"/>
                <a:cs typeface="Symbol" charset="2"/>
              </a:rPr>
              <a:t>e</a:t>
            </a:r>
            <a:r>
              <a:rPr lang="en-GB" dirty="0" err="1"/>
              <a:t>y</a:t>
            </a:r>
            <a:r>
              <a:rPr lang="en-GB" dirty="0" smtClean="0"/>
              <a:t> </a:t>
            </a:r>
            <a:r>
              <a:rPr lang="en-GB" dirty="0"/>
              <a:t>in the EXT line. </a:t>
            </a:r>
            <a:endParaRPr lang="en-GB" dirty="0" smtClean="0"/>
          </a:p>
          <a:p>
            <a:endParaRPr lang="en-GB" dirty="0"/>
          </a:p>
          <a:p>
            <a:r>
              <a:rPr lang="en-GB" dirty="0" smtClean="0"/>
              <a:t>Simulations in FFS indicate cavity BPMs not enough</a:t>
            </a:r>
          </a:p>
          <a:p>
            <a:pPr lvl="1"/>
            <a:r>
              <a:rPr lang="en-GB" dirty="0" smtClean="0"/>
              <a:t>include other sources (bellows?)</a:t>
            </a:r>
          </a:p>
          <a:p>
            <a:pPr lvl="1"/>
            <a:endParaRPr lang="en-GB" dirty="0"/>
          </a:p>
          <a:p>
            <a:r>
              <a:rPr lang="en-GB" dirty="0" smtClean="0"/>
              <a:t>~2 pm/1e9 EXT doesn’t explain IP beam size</a:t>
            </a:r>
          </a:p>
          <a:p>
            <a:endParaRPr lang="en-GB" dirty="0"/>
          </a:p>
          <a:p>
            <a:r>
              <a:rPr lang="en-GB" dirty="0" smtClean="0"/>
              <a:t>Continue programme to quantify sources of wakefield kick</a:t>
            </a:r>
          </a:p>
          <a:p>
            <a:pPr lvl="1"/>
            <a:r>
              <a:rPr lang="en-GB" dirty="0" smtClean="0"/>
              <a:t>impedance calculations for </a:t>
            </a:r>
            <a:r>
              <a:rPr lang="en-GB" i="1" dirty="0" smtClean="0"/>
              <a:t>all components</a:t>
            </a:r>
            <a:endParaRPr lang="en-GB" dirty="0" smtClean="0"/>
          </a:p>
          <a:p>
            <a:pPr lvl="1"/>
            <a:r>
              <a:rPr lang="en-GB" dirty="0" smtClean="0"/>
              <a:t>orbit response measurements (</a:t>
            </a:r>
            <a:r>
              <a:rPr lang="en-GB" dirty="0" err="1" smtClean="0"/>
              <a:t>vs</a:t>
            </a:r>
            <a:r>
              <a:rPr lang="en-GB" dirty="0" smtClean="0"/>
              <a:t> bunch charge)</a:t>
            </a:r>
          </a:p>
          <a:p>
            <a:pPr lvl="1"/>
            <a:r>
              <a:rPr lang="en-GB" dirty="0" smtClean="0"/>
              <a:t>attention to asymmetric sources</a:t>
            </a:r>
          </a:p>
          <a:p>
            <a:pPr lvl="1"/>
            <a:r>
              <a:rPr lang="en-GB" dirty="0" smtClean="0"/>
              <a:t>…</a:t>
            </a:r>
          </a:p>
          <a:p>
            <a:pPr marL="0" indent="0">
              <a:buNone/>
            </a:pPr>
            <a:endParaRPr lang="en-GB" dirty="0"/>
          </a:p>
          <a:p>
            <a:r>
              <a:rPr lang="en-GB" dirty="0" smtClean="0"/>
              <a:t>Zero current emittance growth in EXT appears to be 3-4 pm</a:t>
            </a:r>
          </a:p>
          <a:p>
            <a:pPr lvl="1"/>
            <a:r>
              <a:rPr lang="en-GB" dirty="0" smtClean="0"/>
              <a:t>not dominant</a:t>
            </a:r>
          </a:p>
          <a:p>
            <a:pPr lvl="1"/>
            <a:endParaRPr lang="en-GB" dirty="0"/>
          </a:p>
          <a:p>
            <a:r>
              <a:rPr lang="en-GB" dirty="0" smtClean="0"/>
              <a:t>Consider installing bellows shields</a:t>
            </a:r>
          </a:p>
          <a:p>
            <a:pPr lvl="1"/>
            <a:r>
              <a:rPr lang="en-GB" dirty="0" smtClean="0"/>
              <a:t>should be inexpensive</a:t>
            </a:r>
          </a:p>
          <a:p>
            <a:endParaRPr lang="en-GB" dirty="0"/>
          </a:p>
          <a:p>
            <a:r>
              <a:rPr lang="en-GB" dirty="0" smtClean="0"/>
              <a:t>Further experimental studies on wakefield tuning</a:t>
            </a:r>
          </a:p>
          <a:p>
            <a:pPr lvl="1"/>
            <a:r>
              <a:rPr lang="en-GB" dirty="0" smtClean="0"/>
              <a:t>movable impedance</a:t>
            </a:r>
          </a:p>
          <a:p>
            <a:pPr lvl="1"/>
            <a:r>
              <a:rPr lang="en-GB" dirty="0" smtClean="0"/>
              <a:t>orbit bumps and /or </a:t>
            </a:r>
            <a:r>
              <a:rPr lang="en-GB" dirty="0" err="1" smtClean="0"/>
              <a:t>betatron</a:t>
            </a:r>
            <a:r>
              <a:rPr lang="en-GB" dirty="0" smtClean="0"/>
              <a:t> oscillation</a:t>
            </a:r>
          </a:p>
          <a:p>
            <a:pPr lvl="1"/>
            <a:endParaRPr lang="en-GB" dirty="0" smtClean="0"/>
          </a:p>
          <a:p>
            <a:pPr marL="0" indent="0">
              <a:buNone/>
            </a:pPr>
            <a:endParaRPr lang="en-GB" dirty="0"/>
          </a:p>
          <a:p>
            <a:endParaRPr lang="en-GB" dirty="0"/>
          </a:p>
        </p:txBody>
      </p:sp>
    </p:spTree>
    <p:extLst>
      <p:ext uri="{BB962C8B-B14F-4D97-AF65-F5344CB8AC3E}">
        <p14:creationId xmlns:p14="http://schemas.microsoft.com/office/powerpoint/2010/main" val="2129622299"/>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smtClean="0"/>
              <a:t>Magnet </a:t>
            </a:r>
            <a:r>
              <a:rPr lang="en-US" dirty="0" smtClean="0"/>
              <a:t>field quality (E. Marin)</a:t>
            </a:r>
            <a:endParaRPr lang="fr-FR" dirty="0"/>
          </a:p>
        </p:txBody>
      </p:sp>
      <p:sp>
        <p:nvSpPr>
          <p:cNvPr id="3" name="Espace réservé du contenu 2"/>
          <p:cNvSpPr>
            <a:spLocks noGrp="1"/>
          </p:cNvSpPr>
          <p:nvPr>
            <p:ph idx="1"/>
          </p:nvPr>
        </p:nvSpPr>
        <p:spPr/>
        <p:txBody>
          <a:bodyPr>
            <a:normAutofit fontScale="92500" lnSpcReduction="10000"/>
          </a:bodyPr>
          <a:lstStyle/>
          <a:p>
            <a:pPr marL="0" indent="0">
              <a:buNone/>
            </a:pPr>
            <a:r>
              <a:rPr lang="en-US" dirty="0" smtClean="0"/>
              <a:t>A very clear and comprehensive study.</a:t>
            </a:r>
          </a:p>
          <a:p>
            <a:pPr marL="0" indent="0">
              <a:buNone/>
            </a:pPr>
            <a:r>
              <a:rPr lang="en-US" dirty="0" smtClean="0"/>
              <a:t>The merits of the study and of the replacement of QF1FF by 4Q17 is:</a:t>
            </a:r>
          </a:p>
          <a:p>
            <a:pPr marL="514350" indent="-514350">
              <a:buAutoNum type="arabicParenR"/>
            </a:pPr>
            <a:r>
              <a:rPr lang="en-US" dirty="0" smtClean="0"/>
              <a:t>to clear the ATF2 magnet field-quality as one possible cause of the current mismatch between the predicted and measured beam size.</a:t>
            </a:r>
          </a:p>
          <a:p>
            <a:pPr marL="514350" indent="-514350">
              <a:buAutoNum type="arabicParenR"/>
            </a:pPr>
            <a:r>
              <a:rPr lang="en-US" dirty="0"/>
              <a:t>b</a:t>
            </a:r>
            <a:r>
              <a:rPr lang="en-US" dirty="0" smtClean="0"/>
              <a:t>y cancelling the magnet non-</a:t>
            </a:r>
            <a:r>
              <a:rPr lang="en-US" dirty="0" err="1" smtClean="0"/>
              <a:t>linearities</a:t>
            </a:r>
            <a:r>
              <a:rPr lang="en-US" dirty="0" smtClean="0"/>
              <a:t>, to make it possible to investigate the properties and the limitations of the non-local chromatic correction optics at 35 nm and eventually smaller spot sizes.</a:t>
            </a:r>
            <a:endParaRPr lang="en-US" dirty="0"/>
          </a:p>
        </p:txBody>
      </p:sp>
    </p:spTree>
    <p:extLst>
      <p:ext uri="{BB962C8B-B14F-4D97-AF65-F5344CB8AC3E}">
        <p14:creationId xmlns:p14="http://schemas.microsoft.com/office/powerpoint/2010/main" val="405550569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Diagnostics and instrumentation</a:t>
            </a:r>
            <a:endParaRPr lang="en-US" dirty="0"/>
          </a:p>
        </p:txBody>
      </p:sp>
      <p:sp>
        <p:nvSpPr>
          <p:cNvPr id="3" name="Content Placeholder 2"/>
          <p:cNvSpPr>
            <a:spLocks noGrp="1"/>
          </p:cNvSpPr>
          <p:nvPr>
            <p:ph idx="1"/>
          </p:nvPr>
        </p:nvSpPr>
        <p:spPr/>
        <p:txBody>
          <a:bodyPr/>
          <a:lstStyle/>
          <a:p>
            <a:r>
              <a:rPr lang="en-US" dirty="0" err="1" smtClean="0"/>
              <a:t>Linac</a:t>
            </a:r>
            <a:r>
              <a:rPr lang="en-US" dirty="0" smtClean="0"/>
              <a:t>-DR feedbacks and corrections are not configured optimally for the FF </a:t>
            </a:r>
            <a:r>
              <a:rPr lang="en-US" dirty="0" err="1" smtClean="0"/>
              <a:t>beamline</a:t>
            </a:r>
            <a:r>
              <a:rPr lang="en-US" dirty="0" smtClean="0"/>
              <a:t> </a:t>
            </a:r>
            <a:endParaRPr lang="en-US" dirty="0"/>
          </a:p>
        </p:txBody>
      </p:sp>
    </p:spTree>
    <p:extLst>
      <p:ext uri="{BB962C8B-B14F-4D97-AF65-F5344CB8AC3E}">
        <p14:creationId xmlns:p14="http://schemas.microsoft.com/office/powerpoint/2010/main" val="318832966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Damping Ring Performance</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	The ATF2 beam test facility is intended to prove the expected performance of the ILC Beam Delivery System. The ATF linac and damping ring systems that feed beam to ATF2 are to provide a stable beam of nominal intensity with the required emittance and optical parameters. The beam must be stable to varying degrees over a range time – scales from pulse to pulse to multi-hour or multi-day. Several reports devoted to these upstream systems were included in the review in order to provide an assessment of their ability to satisfy this requirement.</a:t>
            </a:r>
          </a:p>
        </p:txBody>
      </p:sp>
    </p:spTree>
    <p:extLst>
      <p:ext uri="{BB962C8B-B14F-4D97-AF65-F5344CB8AC3E}">
        <p14:creationId xmlns:p14="http://schemas.microsoft.com/office/powerpoint/2010/main" val="131163604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Review Charge:</a:t>
            </a:r>
            <a:endParaRPr lang="en-US" dirty="0"/>
          </a:p>
        </p:txBody>
      </p:sp>
      <p:sp>
        <p:nvSpPr>
          <p:cNvPr id="3" name="Content Placeholder 2"/>
          <p:cNvSpPr>
            <a:spLocks noGrp="1"/>
          </p:cNvSpPr>
          <p:nvPr>
            <p:ph idx="1"/>
          </p:nvPr>
        </p:nvSpPr>
        <p:spPr/>
        <p:txBody>
          <a:bodyPr>
            <a:normAutofit/>
          </a:bodyPr>
          <a:lstStyle/>
          <a:p>
            <a:r>
              <a:rPr lang="en-US" dirty="0" smtClean="0"/>
              <a:t>Does the ATF routinely provide a stable low-emittance beam to allow ATF2 tuning</a:t>
            </a:r>
            <a:br>
              <a:rPr lang="en-US" dirty="0" smtClean="0"/>
            </a:br>
            <a:r>
              <a:rPr lang="en-US" dirty="0" smtClean="0"/>
              <a:t>to proceed in an efficient manner?</a:t>
            </a:r>
          </a:p>
          <a:p>
            <a:endParaRPr lang="en-US" dirty="0"/>
          </a:p>
          <a:p>
            <a:pPr lvl="1"/>
            <a:r>
              <a:rPr lang="en-US" sz="2400" dirty="0"/>
              <a:t>Goal 2 may be viewed as a test of the upstream systems to provide stable beam. If the pulse to pulse stability is too poor then the tuning process will not converge and the emittance will also be </a:t>
            </a:r>
            <a:r>
              <a:rPr lang="en-US" sz="2400" dirty="0" smtClean="0"/>
              <a:t>unstable.</a:t>
            </a:r>
          </a:p>
        </p:txBody>
      </p:sp>
    </p:spTree>
    <p:extLst>
      <p:ext uri="{BB962C8B-B14F-4D97-AF65-F5344CB8AC3E}">
        <p14:creationId xmlns:p14="http://schemas.microsoft.com/office/powerpoint/2010/main" val="1398728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912</TotalTime>
  <Words>1155</Words>
  <Application>Microsoft Macintosh PowerPoint</Application>
  <PresentationFormat>On-screen Show (4:3)</PresentationFormat>
  <Paragraphs>137</Paragraphs>
  <Slides>16</Slides>
  <Notes>0</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Default Theme</vt:lpstr>
      <vt:lpstr>Office Theme</vt:lpstr>
      <vt:lpstr>PowerPoint Presentation</vt:lpstr>
      <vt:lpstr>Goal 1: 37 nm</vt:lpstr>
      <vt:lpstr>Goal 2</vt:lpstr>
      <vt:lpstr>Goal 2 recommendations</vt:lpstr>
      <vt:lpstr>Collective Effects</vt:lpstr>
      <vt:lpstr>Magnet field quality (E. Marin)</vt:lpstr>
      <vt:lpstr>Diagnostics and instrumentation</vt:lpstr>
      <vt:lpstr>Damping Ring Performance</vt:lpstr>
      <vt:lpstr>Review Charge:</vt:lpstr>
      <vt:lpstr>Findings - Linac:</vt:lpstr>
      <vt:lpstr>Findings – Ring stability</vt:lpstr>
      <vt:lpstr>Findings - emittance</vt:lpstr>
      <vt:lpstr>Concerns</vt:lpstr>
      <vt:lpstr>PowerPoint Presentation</vt:lpstr>
      <vt:lpstr>PowerPoint Presentation</vt:lpstr>
      <vt:lpstr>Collaboration &amp; Future Programmes</vt:lpstr>
    </vt:vector>
  </TitlesOfParts>
  <Company>DESY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Collective Effects #1</dc:title>
  <dc:creator>Nicholas Walker</dc:creator>
  <cp:lastModifiedBy>Nicholas Walker</cp:lastModifiedBy>
  <cp:revision>12</cp:revision>
  <dcterms:created xsi:type="dcterms:W3CDTF">2013-04-03T21:19:05Z</dcterms:created>
  <dcterms:modified xsi:type="dcterms:W3CDTF">2013-04-04T12:32:04Z</dcterms:modified>
</cp:coreProperties>
</file>