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75" r:id="rId1"/>
    <p:sldMasterId id="2147483685" r:id="rId2"/>
    <p:sldMasterId id="2147483697" r:id="rId3"/>
    <p:sldMasterId id="2147483709" r:id="rId4"/>
    <p:sldMasterId id="2147483722" r:id="rId5"/>
  </p:sldMasterIdLst>
  <p:notesMasterIdLst>
    <p:notesMasterId r:id="rId34"/>
  </p:notesMasterIdLst>
  <p:handoutMasterIdLst>
    <p:handoutMasterId r:id="rId35"/>
  </p:handoutMasterIdLst>
  <p:sldIdLst>
    <p:sldId id="269" r:id="rId6"/>
    <p:sldId id="390" r:id="rId7"/>
    <p:sldId id="391" r:id="rId8"/>
    <p:sldId id="392" r:id="rId9"/>
    <p:sldId id="393" r:id="rId10"/>
    <p:sldId id="394" r:id="rId11"/>
    <p:sldId id="397" r:id="rId12"/>
    <p:sldId id="398" r:id="rId13"/>
    <p:sldId id="399" r:id="rId14"/>
    <p:sldId id="400" r:id="rId15"/>
    <p:sldId id="403" r:id="rId16"/>
    <p:sldId id="404" r:id="rId17"/>
    <p:sldId id="402" r:id="rId18"/>
    <p:sldId id="405" r:id="rId19"/>
    <p:sldId id="414" r:id="rId20"/>
    <p:sldId id="406" r:id="rId21"/>
    <p:sldId id="415" r:id="rId22"/>
    <p:sldId id="416" r:id="rId23"/>
    <p:sldId id="417" r:id="rId24"/>
    <p:sldId id="407" r:id="rId25"/>
    <p:sldId id="422" r:id="rId26"/>
    <p:sldId id="396" r:id="rId27"/>
    <p:sldId id="418" r:id="rId28"/>
    <p:sldId id="419" r:id="rId29"/>
    <p:sldId id="420" r:id="rId30"/>
    <p:sldId id="408" r:id="rId31"/>
    <p:sldId id="423" r:id="rId32"/>
    <p:sldId id="424" r:id="rId33"/>
  </p:sldIdLst>
  <p:sldSz cx="9144000" cy="6858000" type="screen4x3"/>
  <p:notesSz cx="6997700" cy="9271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7" autoAdjust="0"/>
    <p:restoredTop sz="94623" autoAdjust="0"/>
  </p:normalViewPr>
  <p:slideViewPr>
    <p:cSldViewPr snapToObjects="1" showGuides="1">
      <p:cViewPr>
        <p:scale>
          <a:sx n="70" d="100"/>
          <a:sy n="70" d="100"/>
        </p:scale>
        <p:origin x="-2022" y="-21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6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789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4/15/2013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3725"/>
            <a:ext cx="5598160" cy="4171950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4413FD-A220-4EB7-BBD7-962F145CFE5A}" type="slidenum">
              <a:rPr lang="it-IT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1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4413FD-A220-4EB7-BBD7-962F145CFE5A}" type="slidenum">
              <a:rPr lang="it-IT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61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5789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ctr" hangingPunct="0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ctr" hangingPunct="0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949803F-4E01-4636-B075-00EA19A4D7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1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F9699A-ACA6-458E-ADC9-34824A8F3F0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630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DE631-C9E0-477E-BD16-B0804EE237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26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FB7678-CEAA-4826-BEFB-EAA24D72EA8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59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3C5B8B-822C-4682-9490-BBEFACDD22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04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71A47-A057-4558-A048-FF18F77823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55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7F37D-4AB2-431E-89B9-6F0FC3745B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74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6645C8-046D-4F50-8285-A7459E2A12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47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F4138D-852F-43FC-953B-AA8FC5A32F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90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41EF61-3055-40C9-9DE0-C469749676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9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J.P.Delahaye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886200" y="6356350"/>
            <a:ext cx="4669192" cy="365125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1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FFA36E-72C0-42DA-86FE-9F8D3031888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8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193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30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193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74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3400" y="64801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7594600" y="64801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370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801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442200" y="64801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574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893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4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316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893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32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971800" cy="365125"/>
          </a:xfrm>
        </p:spPr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J.P.Delahaye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886200" y="6356350"/>
            <a:ext cx="4343400" cy="365125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38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D1D6AF9-1F0E-2547-B7C2-EBD1501318D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5913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1000" y="6492875"/>
            <a:ext cx="57912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062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49" descr="nsf4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7" y="5881696"/>
            <a:ext cx="91723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184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71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14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238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851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9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042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2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0294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214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433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62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FCA1-8E9E-4AB0-B29E-301DE2C0B69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75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556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6718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5829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3344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4992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4638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681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008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28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6226669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9144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pPr/>
              <a:t>4/15/2013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36533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8FB7-6D2D-614B-9FFA-B90A664A8BD8}" type="datetime1">
              <a:rPr kumimoji="1" lang="ja-JP" altLang="en-US" smtClean="0"/>
              <a:pPr/>
              <a:t>2013/4/15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5462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7333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66638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4678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250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10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13.emf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1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image" Target="../media/image17.emf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image" Target="../media/image1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J.P.Delahaye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724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07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22-Oct-12                                   LCWS12 - Arlington, TX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eaLnBrk="0" hangingPunct="0">
              <a:spcBef>
                <a:spcPct val="0"/>
              </a:spcBef>
              <a:spcAft>
                <a:spcPct val="0"/>
              </a:spcAft>
            </a:pPr>
            <a:fld id="{DBFC9F65-AF12-4F0C-81E7-B2B8982B1410}" type="slidenum">
              <a:rPr lang="en-US" smtClean="0">
                <a:solidFill>
                  <a:srgbClr val="000000"/>
                </a:solidFill>
                <a:ea typeface="ＭＳ Ｐゴシック" pitchFamily="34" charset="-128"/>
              </a:rPr>
              <a:pPr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ctr" hangingPunct="0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fontAlgn="ctr" hangingPunct="0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63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1634"/>
            <a:ext cx="7566923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98800" y="6492875"/>
            <a:ext cx="3826933" cy="3651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pPr defTabSz="457200"/>
            <a:r>
              <a:rPr lang="en-US" dirty="0" smtClean="0">
                <a:solidFill>
                  <a:prstClr val="black"/>
                </a:solidFill>
              </a:rPr>
              <a:t>D. Schulte, CLIC, MIT, April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7442200" y="6492875"/>
            <a:ext cx="139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>
              <a:defRPr/>
            </a:pPr>
            <a:fld id="{0D1D6AF9-1F0E-2547-B7C2-EBD1501318D2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 defTabSz="457200">
                <a:defRPr/>
              </a:pPr>
              <a:t>‹#›</a:t>
            </a:fld>
            <a:endParaRPr lang="en-US" sz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7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29600" y="7620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4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fld id="{7763D8A7-CC71-8846-BCB4-5C2A102727BD}" type="datetime4">
              <a:rPr lang="en-US" smtClean="0"/>
              <a:pPr defTabSz="457154"/>
              <a:t>April 15,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r>
              <a:rPr lang="en-US" dirty="0" smtClean="0"/>
              <a:t>Chicago, USA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pPr defTabSz="457154"/>
            <a:fld id="{CADE5BF1-A944-B54A-9898-A27DB1807F1E}" type="slidenum">
              <a:rPr lang="en-US" smtClean="0"/>
              <a:pPr defTabSz="457154"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90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670" r:id="rId14"/>
    <p:sldLayoutId id="2147483674" r:id="rId15"/>
    <p:sldLayoutId id="2147483671" r:id="rId16"/>
    <p:sldLayoutId id="2147483672" r:id="rId17"/>
    <p:sldLayoutId id="2147483673" r:id="rId18"/>
  </p:sldLayoutIdLst>
  <p:hf hdr="0"/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2.png"/><Relationship Id="rId4" Type="http://schemas.openxmlformats.org/officeDocument/2006/relationships/image" Target="../media/image94.pd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TimeTable.py?confId=233944#20130410.detailed" TargetMode="Externa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81001" y="304801"/>
            <a:ext cx="8534399" cy="2667000"/>
          </a:xfrm>
        </p:spPr>
        <p:txBody>
          <a:bodyPr/>
          <a:lstStyle/>
          <a:p>
            <a:r>
              <a:rPr lang="en-US" sz="3600" dirty="0"/>
              <a:t>Snowmass pre-workshop on energy frontier lepton collider. 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57213" y="3124200"/>
            <a:ext cx="7989887" cy="1905000"/>
          </a:xfrm>
        </p:spPr>
        <p:txBody>
          <a:bodyPr/>
          <a:lstStyle/>
          <a:p>
            <a:r>
              <a:rPr lang="en-CA" sz="1800" dirty="0" smtClean="0"/>
              <a:t>Marc </a:t>
            </a:r>
            <a:r>
              <a:rPr lang="en-CA" sz="1800" dirty="0" smtClean="0"/>
              <a:t>Ross</a:t>
            </a:r>
          </a:p>
          <a:p>
            <a:r>
              <a:rPr lang="en-CA" sz="1800" dirty="0" smtClean="0"/>
              <a:t>LCC TB</a:t>
            </a:r>
            <a:endParaRPr lang="en-CA" sz="1800" dirty="0" smtClean="0"/>
          </a:p>
          <a:p>
            <a:r>
              <a:rPr lang="en-CA" sz="1800" dirty="0" smtClean="0"/>
              <a:t>April </a:t>
            </a:r>
            <a:r>
              <a:rPr lang="en-CA" sz="1800" dirty="0" smtClean="0"/>
              <a:t>16, </a:t>
            </a:r>
            <a:r>
              <a:rPr lang="en-CA" sz="1800" dirty="0" smtClean="0"/>
              <a:t>2013</a:t>
            </a:r>
            <a:endParaRPr lang="en-CA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1001" y="2971800"/>
            <a:ext cx="6934200" cy="381000"/>
          </a:xfrm>
        </p:spPr>
        <p:txBody>
          <a:bodyPr/>
          <a:lstStyle/>
          <a:p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184" name="Group 17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108433"/>
              </p:ext>
            </p:extLst>
          </p:nvPr>
        </p:nvGraphicFramePr>
        <p:xfrm>
          <a:off x="58888" y="914400"/>
          <a:ext cx="9040303" cy="4669914"/>
        </p:xfrm>
        <a:graphic>
          <a:graphicData uri="http://schemas.openxmlformats.org/drawingml/2006/table">
            <a:tbl>
              <a:tblPr/>
              <a:tblGrid>
                <a:gridCol w="960376"/>
                <a:gridCol w="2193587"/>
                <a:gridCol w="212983"/>
                <a:gridCol w="208280"/>
                <a:gridCol w="208280"/>
                <a:gridCol w="208280"/>
                <a:gridCol w="208280"/>
                <a:gridCol w="208280"/>
                <a:gridCol w="211455"/>
                <a:gridCol w="208280"/>
                <a:gridCol w="212330"/>
                <a:gridCol w="208280"/>
                <a:gridCol w="208280"/>
                <a:gridCol w="219542"/>
                <a:gridCol w="208280"/>
                <a:gridCol w="208280"/>
                <a:gridCol w="208280"/>
                <a:gridCol w="208280"/>
                <a:gridCol w="208280"/>
                <a:gridCol w="208280"/>
                <a:gridCol w="235877"/>
                <a:gridCol w="208280"/>
                <a:gridCol w="208280"/>
                <a:gridCol w="208280"/>
                <a:gridCol w="211993"/>
                <a:gridCol w="208280"/>
                <a:gridCol w="208280"/>
                <a:gridCol w="208280"/>
                <a:gridCol w="208280"/>
                <a:gridCol w="208280"/>
              </a:tblGrid>
              <a:tr h="312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LHC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HL-LHC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HE-LHC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Linear 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ILC Higgs factory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54D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54D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99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CLIC klystrons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2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PWFA LC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1549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LEP3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TLEP- SuperTristan –FNAL site filler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IHEP – SLAC/LBNL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Gamma-Gamma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ILC based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CLIC based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SAPPHiRE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93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MUON COLLIDER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616868" name="Text Box 1444"/>
          <p:cNvSpPr txBox="1">
            <a:spLocks noChangeArrowheads="1"/>
          </p:cNvSpPr>
          <p:nvPr/>
        </p:nvSpPr>
        <p:spPr bwMode="auto">
          <a:xfrm>
            <a:off x="209274" y="5617767"/>
            <a:ext cx="5378450" cy="8309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AEE04"/>
                </a:solidFill>
              </a:rPr>
              <a:t>RDR (CDR) </a:t>
            </a:r>
            <a:r>
              <a:rPr lang="it-IT" sz="2400" dirty="0" smtClean="0">
                <a:solidFill>
                  <a:srgbClr val="00FF00"/>
                </a:solidFill>
              </a:rPr>
              <a:t>R&amp;D</a:t>
            </a:r>
            <a:r>
              <a:rPr lang="it-IT" sz="2400" dirty="0" smtClean="0">
                <a:solidFill>
                  <a:srgbClr val="87F868"/>
                </a:solidFill>
              </a:rPr>
              <a:t> </a:t>
            </a:r>
            <a:r>
              <a:rPr lang="it-IT" sz="2400" dirty="0" smtClean="0">
                <a:solidFill>
                  <a:srgbClr val="FF66FF"/>
                </a:solidFill>
              </a:rPr>
              <a:t>TDR/</a:t>
            </a:r>
            <a:r>
              <a:rPr lang="it-IT" sz="2400" dirty="0" err="1" smtClean="0">
                <a:solidFill>
                  <a:srgbClr val="FF66FF"/>
                </a:solidFill>
              </a:rPr>
              <a:t>Preparation</a:t>
            </a:r>
            <a:r>
              <a:rPr lang="it-IT" sz="2400" dirty="0" smtClean="0">
                <a:solidFill>
                  <a:srgbClr val="FF66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srgbClr val="3366FF"/>
                </a:solidFill>
              </a:rPr>
              <a:t>Construction       </a:t>
            </a:r>
            <a:r>
              <a:rPr lang="it-IT" sz="2400" dirty="0" smtClean="0">
                <a:solidFill>
                  <a:srgbClr val="FF0000"/>
                </a:solidFill>
              </a:rPr>
              <a:t>Operation</a:t>
            </a:r>
            <a:r>
              <a:rPr lang="it-IT" sz="2400" dirty="0" smtClean="0">
                <a:solidFill>
                  <a:srgbClr val="3366FF"/>
                </a:solidFill>
              </a:rPr>
              <a:t> </a:t>
            </a:r>
            <a:endParaRPr lang="it-IT" sz="2400" dirty="0">
              <a:solidFill>
                <a:srgbClr val="3366FF"/>
              </a:solidFill>
            </a:endParaRPr>
          </a:p>
        </p:txBody>
      </p:sp>
      <p:sp>
        <p:nvSpPr>
          <p:cNvPr id="616914" name="Rectangle 1490"/>
          <p:cNvSpPr>
            <a:spLocks noChangeArrowheads="1"/>
          </p:cNvSpPr>
          <p:nvPr/>
        </p:nvSpPr>
        <p:spPr bwMode="auto">
          <a:xfrm>
            <a:off x="-76200" y="3505200"/>
            <a:ext cx="184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0" y="0"/>
            <a:ext cx="906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i="1" dirty="0" smtClean="0">
                <a:solidFill>
                  <a:srgbClr val="C00000"/>
                </a:solidFill>
              </a:rPr>
              <a:t>Timelines of Higgs Factory projects</a:t>
            </a:r>
          </a:p>
          <a:p>
            <a:pPr algn="ctr"/>
            <a:r>
              <a:rPr lang="it-IT" sz="2800" b="1" i="1" dirty="0" smtClean="0">
                <a:solidFill>
                  <a:srgbClr val="C00000"/>
                </a:solidFill>
              </a:rPr>
              <a:t>Approximate dates, uncertainty increases with time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354421" y="5807975"/>
            <a:ext cx="1859805" cy="461665"/>
          </a:xfrm>
          <a:prstGeom prst="rect">
            <a:avLst/>
          </a:prstGeom>
          <a:pattFill prst="wdUpDiag">
            <a:fgClr>
              <a:srgbClr val="3737FF"/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0000"/>
                </a:solidFill>
              </a:rPr>
              <a:t>PROPOSED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248929" y="5807975"/>
            <a:ext cx="1895071" cy="461665"/>
          </a:xfrm>
          <a:prstGeom prst="rect">
            <a:avLst/>
          </a:prstGeom>
          <a:solidFill>
            <a:srgbClr val="CCCCFF"/>
          </a:solidFill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0000"/>
                </a:solidFill>
              </a:rPr>
              <a:t>APPROVED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8800" y="1186933"/>
            <a:ext cx="89800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300 fb</a:t>
            </a:r>
            <a:r>
              <a:rPr lang="en-US" sz="1600" b="1" baseline="30000" dirty="0" smtClean="0">
                <a:solidFill>
                  <a:srgbClr val="000000"/>
                </a:solidFill>
              </a:rPr>
              <a:t>-1</a:t>
            </a:r>
            <a:endParaRPr lang="en-GB" sz="1600" b="1" baseline="30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599" y="1525487"/>
            <a:ext cx="101181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3000 fb</a:t>
            </a:r>
            <a:r>
              <a:rPr lang="en-US" sz="1600" b="1" baseline="30000" dirty="0" smtClean="0">
                <a:solidFill>
                  <a:srgbClr val="000000"/>
                </a:solidFill>
              </a:rPr>
              <a:t>-1</a:t>
            </a:r>
            <a:endParaRPr lang="en-GB" sz="1600" b="1" baseline="30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905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184" name="Group 17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603788"/>
              </p:ext>
            </p:extLst>
          </p:nvPr>
        </p:nvGraphicFramePr>
        <p:xfrm>
          <a:off x="58888" y="914400"/>
          <a:ext cx="9040303" cy="4669914"/>
        </p:xfrm>
        <a:graphic>
          <a:graphicData uri="http://schemas.openxmlformats.org/drawingml/2006/table">
            <a:tbl>
              <a:tblPr/>
              <a:tblGrid>
                <a:gridCol w="960376"/>
                <a:gridCol w="2193587"/>
                <a:gridCol w="212983"/>
                <a:gridCol w="208280"/>
                <a:gridCol w="208280"/>
                <a:gridCol w="208280"/>
                <a:gridCol w="208280"/>
                <a:gridCol w="208280"/>
                <a:gridCol w="211455"/>
                <a:gridCol w="208280"/>
                <a:gridCol w="212330"/>
                <a:gridCol w="208280"/>
                <a:gridCol w="208280"/>
                <a:gridCol w="219542"/>
                <a:gridCol w="208280"/>
                <a:gridCol w="208280"/>
                <a:gridCol w="208280"/>
                <a:gridCol w="208280"/>
                <a:gridCol w="208280"/>
                <a:gridCol w="208280"/>
                <a:gridCol w="235877"/>
                <a:gridCol w="208280"/>
                <a:gridCol w="208280"/>
                <a:gridCol w="208280"/>
                <a:gridCol w="211993"/>
                <a:gridCol w="208280"/>
                <a:gridCol w="208280"/>
                <a:gridCol w="208280"/>
                <a:gridCol w="208280"/>
                <a:gridCol w="208280"/>
              </a:tblGrid>
              <a:tr h="312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LHC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HL-LHC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04EA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HE-LHC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Linear 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ILC Higgs factory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prstClr val="white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54D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54D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99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CLIC klystrons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2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PWFA LC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1549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Circular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dbl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LEP3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TLEP- SuperTristan –</a:t>
                      </a:r>
                      <a:r>
                        <a:rPr kumimoji="0" lang="it-IT" sz="1400" b="1" i="0" u="none" strike="dbl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FNAL site filler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IHEP – SLAC/LBNL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1F04EA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Gamma-Gamma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Colliders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ILC based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Wingdings" pitchFamily="2" charset="2"/>
                        </a:rPr>
                        <a:t>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CLIC based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7F868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Wingdings" pitchFamily="2" charset="2"/>
                        </a:rPr>
                        <a:t>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49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dbl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SAPPHiRE</a:t>
                      </a:r>
                      <a:endParaRPr kumimoji="0" lang="it-IT" sz="1400" b="1" i="0" u="none" strike="dbl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3737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93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MUON COLLIDER - 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</a:rPr>
                        <a:t>staged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F8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7F86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66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F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0000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616868" name="Text Box 1444"/>
          <p:cNvSpPr txBox="1">
            <a:spLocks noChangeArrowheads="1"/>
          </p:cNvSpPr>
          <p:nvPr/>
        </p:nvSpPr>
        <p:spPr bwMode="auto">
          <a:xfrm>
            <a:off x="209274" y="5617767"/>
            <a:ext cx="5378450" cy="83099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AEE04"/>
                </a:solidFill>
              </a:rPr>
              <a:t>RDR (CDR) </a:t>
            </a:r>
            <a:r>
              <a:rPr lang="it-IT" sz="2400" dirty="0" smtClean="0">
                <a:solidFill>
                  <a:srgbClr val="00FF00"/>
                </a:solidFill>
              </a:rPr>
              <a:t>R&amp;D</a:t>
            </a:r>
            <a:r>
              <a:rPr lang="it-IT" sz="2400" dirty="0" smtClean="0">
                <a:solidFill>
                  <a:srgbClr val="87F868"/>
                </a:solidFill>
              </a:rPr>
              <a:t> </a:t>
            </a:r>
            <a:r>
              <a:rPr lang="it-IT" sz="2400" dirty="0" smtClean="0">
                <a:solidFill>
                  <a:srgbClr val="FF66FF"/>
                </a:solidFill>
              </a:rPr>
              <a:t>TDR/</a:t>
            </a:r>
            <a:r>
              <a:rPr lang="it-IT" sz="2400" dirty="0" err="1" smtClean="0">
                <a:solidFill>
                  <a:srgbClr val="FF66FF"/>
                </a:solidFill>
              </a:rPr>
              <a:t>Preparation</a:t>
            </a:r>
            <a:r>
              <a:rPr lang="it-IT" sz="2400" dirty="0" smtClean="0">
                <a:solidFill>
                  <a:srgbClr val="FF66FF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srgbClr val="3366FF"/>
                </a:solidFill>
              </a:rPr>
              <a:t>Construction       </a:t>
            </a:r>
            <a:r>
              <a:rPr lang="it-IT" sz="2400" dirty="0" smtClean="0">
                <a:solidFill>
                  <a:srgbClr val="FF0000"/>
                </a:solidFill>
              </a:rPr>
              <a:t>Operation</a:t>
            </a:r>
            <a:r>
              <a:rPr lang="it-IT" sz="2400" dirty="0" smtClean="0">
                <a:solidFill>
                  <a:srgbClr val="3366FF"/>
                </a:solidFill>
              </a:rPr>
              <a:t> </a:t>
            </a:r>
            <a:endParaRPr lang="it-IT" sz="2400" dirty="0">
              <a:solidFill>
                <a:srgbClr val="3366FF"/>
              </a:solidFill>
            </a:endParaRPr>
          </a:p>
        </p:txBody>
      </p:sp>
      <p:sp>
        <p:nvSpPr>
          <p:cNvPr id="616914" name="Rectangle 1490"/>
          <p:cNvSpPr>
            <a:spLocks noChangeArrowheads="1"/>
          </p:cNvSpPr>
          <p:nvPr/>
        </p:nvSpPr>
        <p:spPr bwMode="auto">
          <a:xfrm>
            <a:off x="-76200" y="3505200"/>
            <a:ext cx="184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900">
              <a:solidFill>
                <a:srgbClr val="00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0" y="0"/>
            <a:ext cx="906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i="1" dirty="0" smtClean="0">
                <a:solidFill>
                  <a:srgbClr val="C00000"/>
                </a:solidFill>
              </a:rPr>
              <a:t>Timelines of Higgs Factory projects</a:t>
            </a:r>
          </a:p>
          <a:p>
            <a:pPr algn="ctr"/>
            <a:r>
              <a:rPr lang="it-IT" sz="2800" b="1" i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Modified by Marc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354421" y="5807975"/>
            <a:ext cx="1859805" cy="461665"/>
          </a:xfrm>
          <a:prstGeom prst="rect">
            <a:avLst/>
          </a:prstGeom>
          <a:pattFill prst="wdUpDiag">
            <a:fgClr>
              <a:srgbClr val="3737FF"/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0000"/>
                </a:solidFill>
              </a:rPr>
              <a:t>PROPOSED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248929" y="5807975"/>
            <a:ext cx="1895071" cy="461665"/>
          </a:xfrm>
          <a:prstGeom prst="rect">
            <a:avLst/>
          </a:prstGeom>
          <a:solidFill>
            <a:srgbClr val="CCCCFF"/>
          </a:solidFill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0000"/>
                </a:solidFill>
              </a:rPr>
              <a:t>APPROVED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8800" y="1186933"/>
            <a:ext cx="89800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300 fb</a:t>
            </a:r>
            <a:r>
              <a:rPr lang="en-US" sz="1600" b="1" baseline="30000" dirty="0" smtClean="0">
                <a:solidFill>
                  <a:srgbClr val="000000"/>
                </a:solidFill>
              </a:rPr>
              <a:t>-1</a:t>
            </a:r>
            <a:endParaRPr lang="en-GB" sz="1600" b="1" baseline="30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86599" y="1525487"/>
            <a:ext cx="101181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3000 fb</a:t>
            </a:r>
            <a:r>
              <a:rPr lang="en-US" sz="1600" b="1" baseline="30000" dirty="0" smtClean="0">
                <a:solidFill>
                  <a:srgbClr val="000000"/>
                </a:solidFill>
              </a:rPr>
              <a:t>-1</a:t>
            </a:r>
            <a:endParaRPr lang="en-GB" sz="1600" b="1" baseline="30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2362200"/>
            <a:ext cx="7584127" cy="2585323"/>
          </a:xfrm>
          <a:prstGeom prst="rect">
            <a:avLst/>
          </a:prstGeom>
          <a:solidFill>
            <a:srgbClr val="FFFF00"/>
          </a:solidFill>
          <a:ln w="571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 to be built at CERN -  (suggestion)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lvl="1"/>
            <a:r>
              <a:rPr lang="en-US" dirty="0"/>
              <a:t>	</a:t>
            </a:r>
            <a:r>
              <a:rPr lang="en-US" b="1" i="1" u="sng" dirty="0" smtClean="0"/>
              <a:t>will not start until HL-LHC is operating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LEP3 not to be considered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FNAL site-filler also not considered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Gamma-Gamma laser R &amp; D needs several years more than shown: </a:t>
            </a:r>
          </a:p>
          <a:p>
            <a:pPr lvl="1"/>
            <a:r>
              <a:rPr lang="en-US" dirty="0" smtClean="0"/>
              <a:t>	</a:t>
            </a:r>
            <a:r>
              <a:rPr lang="en-US" b="1" i="1" u="sng" dirty="0" smtClean="0"/>
              <a:t>driven by NIF success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Sapphire discouraged (</a:t>
            </a:r>
            <a:r>
              <a:rPr lang="en-US" dirty="0" err="1" smtClean="0"/>
              <a:t>Telnov</a:t>
            </a:r>
            <a:r>
              <a:rPr lang="en-US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Muon</a:t>
            </a:r>
            <a:r>
              <a:rPr lang="en-US" dirty="0" smtClean="0"/>
              <a:t> collider – multi step with R &amp; D and physics at each stage</a:t>
            </a:r>
          </a:p>
          <a:p>
            <a:pPr lvl="1"/>
            <a:r>
              <a:rPr lang="en-US" dirty="0"/>
              <a:t>	</a:t>
            </a:r>
            <a:r>
              <a:rPr lang="en-US" b="1" i="1" u="sng" dirty="0" smtClean="0"/>
              <a:t>reminded of SLC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17918460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81000" y="2362200"/>
            <a:ext cx="8077200" cy="1295400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Future objectives</a:t>
            </a:r>
            <a:endParaRPr lang="en-GB" smtClean="0">
              <a:ea typeface="ＭＳ Ｐゴシック" pitchFamily="34" charset="-128"/>
            </a:endParaRP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Strongly support the Japanese initiative to construct a linear collider as a staged project in Japan.</a:t>
            </a:r>
          </a:p>
          <a:p>
            <a:r>
              <a:rPr lang="en-US" dirty="0" smtClean="0">
                <a:ea typeface="ＭＳ Ｐゴシック" pitchFamily="34" charset="-128"/>
              </a:rPr>
              <a:t>Prepare CLIC machine and detectors as an option for a future high-energy linear collider at CERN.</a:t>
            </a:r>
          </a:p>
          <a:p>
            <a:r>
              <a:rPr lang="en-US" dirty="0" smtClean="0">
                <a:ea typeface="ＭＳ Ｐゴシック" pitchFamily="34" charset="-128"/>
              </a:rPr>
              <a:t>Further improve collaboration between CLIC and ILC machine experts</a:t>
            </a:r>
          </a:p>
          <a:p>
            <a:r>
              <a:rPr lang="en-US" dirty="0" smtClean="0">
                <a:ea typeface="ＭＳ Ｐゴシック" pitchFamily="34" charset="-128"/>
              </a:rPr>
              <a:t>Move towards a </a:t>
            </a:r>
            <a:r>
              <a:rPr lang="ja-JP" altLang="en-US" dirty="0" smtClean="0">
                <a:ea typeface="ＭＳ Ｐゴシック" pitchFamily="34" charset="-128"/>
              </a:rPr>
              <a:t>“</a:t>
            </a:r>
            <a:r>
              <a:rPr lang="en-US" altLang="ja-JP" dirty="0" smtClean="0">
                <a:ea typeface="ＭＳ Ｐゴシック" pitchFamily="34" charset="-128"/>
              </a:rPr>
              <a:t>more normal</a:t>
            </a:r>
            <a:r>
              <a:rPr lang="ja-JP" altLang="en-US" dirty="0" smtClean="0">
                <a:ea typeface="ＭＳ Ｐゴシック" pitchFamily="34" charset="-128"/>
              </a:rPr>
              <a:t>”</a:t>
            </a:r>
            <a:r>
              <a:rPr lang="en-US" altLang="ja-JP" dirty="0" smtClean="0">
                <a:ea typeface="ＭＳ Ｐゴシック" pitchFamily="34" charset="-128"/>
              </a:rPr>
              <a:t> structure of collaboration in the detector community to prepare for the construction of two high-performance detectors.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22-Oct-12                                   LCWS12 - Arlington, TX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481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A1F3CA0-D761-4179-8AA1-2057CF6F0922}" type="slidenum">
              <a:rPr lang="en-US" sz="1400">
                <a:solidFill>
                  <a:srgbClr val="000000"/>
                </a:solidFill>
              </a:rPr>
              <a:pPr/>
              <a:t>12</a:t>
            </a:fld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48134" name="Picture 6" descr="CLIC-Logo-Col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25" y="0"/>
            <a:ext cx="866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34200" y="76200"/>
            <a:ext cx="1317412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Lyn Evans,</a:t>
            </a:r>
          </a:p>
          <a:p>
            <a:r>
              <a:rPr lang="en-US" dirty="0" smtClean="0"/>
              <a:t>2012.10 </a:t>
            </a:r>
          </a:p>
          <a:p>
            <a:r>
              <a:rPr lang="en-US" dirty="0" smtClean="0"/>
              <a:t>LCWS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</p:spPr>
        <p:txBody>
          <a:bodyPr/>
          <a:lstStyle/>
          <a:p>
            <a:r>
              <a:rPr lang="en-US" sz="3600" i="1" dirty="0" smtClean="0"/>
              <a:t>Conclusion (Jean-Pierre)</a:t>
            </a:r>
            <a:endParaRPr lang="en-US" sz="3600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990601"/>
            <a:ext cx="8839200" cy="5562600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rgbClr val="0000FF"/>
                </a:solidFill>
              </a:rPr>
              <a:t>Consensus of lepton collider (e+/e- or </a:t>
            </a:r>
            <a:r>
              <a:rPr lang="en-US" b="1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+/</a:t>
            </a:r>
            <a:r>
              <a:rPr lang="en-US" b="1" dirty="0" smtClean="0">
                <a:solidFill>
                  <a:srgbClr val="0000FF"/>
                </a:solidFill>
                <a:latin typeface="Symbol" pitchFamily="18" charset="2"/>
              </a:rPr>
              <a:t> m</a:t>
            </a:r>
            <a:r>
              <a:rPr lang="en-US" b="1" dirty="0" smtClean="0">
                <a:solidFill>
                  <a:srgbClr val="0000FF"/>
                </a:solidFill>
              </a:rPr>
              <a:t>-) as precision facility after LHC 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HIGGS factory logical first stage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  </a:t>
            </a:r>
            <a:r>
              <a:rPr lang="en-US" b="1" dirty="0" smtClean="0">
                <a:solidFill>
                  <a:srgbClr val="0000FF"/>
                </a:solidFill>
              </a:rPr>
              <a:t>Several alternative technologies but none of them easy &amp; cheap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  Long timeline before HIGGS factory beam available: ILC earliest by 2025</a:t>
            </a:r>
          </a:p>
          <a:p>
            <a:pPr lvl="1"/>
            <a:r>
              <a:rPr lang="en-US" b="1" dirty="0" smtClean="0"/>
              <a:t>What will have been measured by LHC at the time? What left to be measured?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   Facility limited to HIGGS Physics not worth the (</a:t>
            </a:r>
            <a:r>
              <a:rPr lang="en-US" b="1" dirty="0" err="1" smtClean="0">
                <a:solidFill>
                  <a:srgbClr val="0000FF"/>
                </a:solidFill>
              </a:rPr>
              <a:t>multiB</a:t>
            </a:r>
            <a:r>
              <a:rPr lang="en-US" b="1" dirty="0" smtClean="0">
                <a:solidFill>
                  <a:srgbClr val="0000FF"/>
                </a:solidFill>
              </a:rPr>
              <a:t>$) investment?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HIGGS facility only makes sense as near term approach upgradable later to higher colliding beam energies as required by Physics</a:t>
            </a:r>
          </a:p>
          <a:p>
            <a:pPr lvl="1"/>
            <a:r>
              <a:rPr lang="en-US" b="1" dirty="0" err="1" smtClean="0">
                <a:solidFill>
                  <a:srgbClr val="000000"/>
                </a:solidFill>
                <a:latin typeface="Symbol" pitchFamily="18" charset="2"/>
              </a:rPr>
              <a:t>gg</a:t>
            </a:r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colliders as add-on to linear colliders and e+/e- rings (too) limited in energy?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   Circular colliders with high integrated  luminosity but power consuming and not upgradable in energy with electrons /positrons</a:t>
            </a:r>
          </a:p>
          <a:p>
            <a:pPr lvl="1"/>
            <a:r>
              <a:rPr lang="en-US" b="1" dirty="0" smtClean="0"/>
              <a:t>Possible discovery facility (with Protons) expending energy frontier with (very large and expensive) circumference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ILC most mature technology and ready to build</a:t>
            </a:r>
          </a:p>
          <a:p>
            <a:pPr lvl="1"/>
            <a:r>
              <a:rPr lang="en-US" b="1" dirty="0" smtClean="0"/>
              <a:t>expensive and limited in energy upgrade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Japanese initiative to build ILC not to be missed (if confirmed)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CLIC only presently feasible technology to extend energy range into Multi-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endParaRPr lang="en-US" b="1" dirty="0" smtClean="0">
              <a:solidFill>
                <a:srgbClr val="0000FF"/>
              </a:solidFill>
            </a:endParaRPr>
          </a:p>
          <a:p>
            <a:pPr lvl="1"/>
            <a:r>
              <a:rPr lang="en-US" b="1" dirty="0" smtClean="0"/>
              <a:t>Power consuming 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   R&amp;D on novel technologies (Two-Beam, Plasmas, </a:t>
            </a:r>
            <a:r>
              <a:rPr lang="en-US" b="1" dirty="0" err="1" smtClean="0">
                <a:solidFill>
                  <a:srgbClr val="0000FF"/>
                </a:solidFill>
              </a:rPr>
              <a:t>Muons</a:t>
            </a:r>
            <a:r>
              <a:rPr lang="en-US" b="1" dirty="0" smtClean="0">
                <a:solidFill>
                  <a:srgbClr val="0000FF"/>
                </a:solidFill>
              </a:rPr>
              <a:t>..) to be strongly supported to extend colliding beam energy range as (possibly) required by Physics in the future </a:t>
            </a:r>
            <a:r>
              <a:rPr lang="en-US" b="1" smtClean="0">
                <a:solidFill>
                  <a:srgbClr val="0000FF"/>
                </a:solidFill>
              </a:rPr>
              <a:t>at reasonable </a:t>
            </a:r>
            <a:r>
              <a:rPr lang="en-US" b="1" dirty="0" smtClean="0">
                <a:solidFill>
                  <a:srgbClr val="0000FF"/>
                </a:solidFill>
              </a:rPr>
              <a:t>cost </a:t>
            </a:r>
            <a:r>
              <a:rPr lang="en-US" b="1" smtClean="0">
                <a:solidFill>
                  <a:srgbClr val="0000FF"/>
                </a:solidFill>
              </a:rPr>
              <a:t>and power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J.P.Delahaye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4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718897"/>
            <a:ext cx="7481455" cy="500303"/>
          </a:xfrm>
        </p:spPr>
        <p:txBody>
          <a:bodyPr/>
          <a:lstStyle/>
          <a:p>
            <a:r>
              <a:rPr lang="en-US" dirty="0" smtClean="0"/>
              <a:t>CLIC: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40615"/>
            <a:ext cx="71247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92906" y="1524000"/>
            <a:ext cx="1523879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Daniel Schulte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08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916" y="4037059"/>
            <a:ext cx="2446210" cy="11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25" y="1909999"/>
            <a:ext cx="6005123" cy="14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2048"/>
          <p:cNvGrpSpPr/>
          <p:nvPr/>
        </p:nvGrpSpPr>
        <p:grpSpPr>
          <a:xfrm rot="16200000">
            <a:off x="1621205" y="3804551"/>
            <a:ext cx="576064" cy="531700"/>
            <a:chOff x="4376936" y="3645024"/>
            <a:chExt cx="576064" cy="576008"/>
          </a:xfrm>
        </p:grpSpPr>
        <p:sp>
          <p:nvSpPr>
            <p:cNvPr id="2" name="Block Arc 1"/>
            <p:cNvSpPr/>
            <p:nvPr/>
          </p:nvSpPr>
          <p:spPr>
            <a:xfrm>
              <a:off x="4376936" y="3717032"/>
              <a:ext cx="504056" cy="504000"/>
            </a:xfrm>
            <a:prstGeom prst="blockArc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048" name="Rectangle 2047"/>
            <p:cNvSpPr/>
            <p:nvPr/>
          </p:nvSpPr>
          <p:spPr>
            <a:xfrm>
              <a:off x="4628964" y="3645024"/>
              <a:ext cx="324036" cy="324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052" name="Rectangle 2051"/>
          <p:cNvSpPr/>
          <p:nvPr/>
        </p:nvSpPr>
        <p:spPr>
          <a:xfrm>
            <a:off x="1709856" y="3278313"/>
            <a:ext cx="92122" cy="828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4972638" y="2660814"/>
            <a:ext cx="1599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</a:rPr>
              <a:t>~17.7 m, </a:t>
            </a:r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  <a:sym typeface="Symbol"/>
              </a:rPr>
              <a:t>16.3 cm</a:t>
            </a:r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endParaRPr lang="en-GB" sz="14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054" name="Rectangle 2053"/>
          <p:cNvSpPr/>
          <p:nvPr/>
        </p:nvSpPr>
        <p:spPr>
          <a:xfrm>
            <a:off x="1710479" y="1550121"/>
            <a:ext cx="531751" cy="3598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2055" name="TextBox 2054"/>
          <p:cNvSpPr txBox="1"/>
          <p:nvPr/>
        </p:nvSpPr>
        <p:spPr>
          <a:xfrm>
            <a:off x="1331285" y="1075657"/>
            <a:ext cx="1678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dirty="0" smtClean="0">
                <a:solidFill>
                  <a:prstClr val="black"/>
                </a:solidFill>
              </a:rPr>
              <a:t>2-pack solid state modulator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3808" y="1730060"/>
            <a:ext cx="736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</a:rPr>
              <a:t>59 MW</a:t>
            </a:r>
          </a:p>
          <a:p>
            <a:pPr defTabSz="457200"/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</a:rPr>
              <a:t>1.95 </a:t>
            </a:r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rgbClr val="F79646">
                    <a:lumMod val="75000"/>
                  </a:srgbClr>
                </a:solidFill>
                <a:sym typeface="Symbol"/>
              </a:rPr>
              <a:t>s</a:t>
            </a:r>
            <a:endParaRPr lang="en-GB" sz="14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4010" y="1497278"/>
            <a:ext cx="132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dirty="0" smtClean="0">
                <a:solidFill>
                  <a:prstClr val="black"/>
                </a:solidFill>
              </a:rPr>
              <a:t>PPM klystrons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36510" y="2399203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118 MW</a:t>
            </a:r>
          </a:p>
          <a:p>
            <a:pPr defTabSz="457200"/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1.95 </a:t>
            </a:r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rgbClr val="1F497D">
                    <a:lumMod val="60000"/>
                    <a:lumOff val="40000"/>
                  </a:srgbClr>
                </a:solidFill>
                <a:sym typeface="Symbol"/>
              </a:rPr>
              <a:t>s</a:t>
            </a:r>
            <a:endParaRPr lang="en-GB" sz="1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68625" y="4036864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492 MW</a:t>
            </a:r>
          </a:p>
          <a:p>
            <a:pPr defTabSz="457200"/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244 ns</a:t>
            </a:r>
            <a:endParaRPr lang="en-GB" sz="1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074" name="TextBox 2073"/>
          <p:cNvSpPr txBox="1"/>
          <p:nvPr/>
        </p:nvSpPr>
        <p:spPr>
          <a:xfrm>
            <a:off x="2420994" y="5137284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dirty="0" smtClean="0">
                <a:solidFill>
                  <a:prstClr val="black"/>
                </a:solidFill>
              </a:rPr>
              <a:t>2 m, </a:t>
            </a:r>
            <a:r>
              <a:rPr lang="en-GB" sz="1400" dirty="0" smtClean="0">
                <a:solidFill>
                  <a:srgbClr val="F79646">
                    <a:lumMod val="75000"/>
                  </a:srgbClr>
                </a:solidFill>
              </a:rPr>
              <a:t>1.83 active</a:t>
            </a:r>
            <a:endParaRPr lang="en-GB" sz="1400" dirty="0">
              <a:solidFill>
                <a:srgbClr val="F79646">
                  <a:lumMod val="75000"/>
                </a:srgbClr>
              </a:solidFill>
            </a:endParaRPr>
          </a:p>
        </p:txBody>
      </p:sp>
      <p:cxnSp>
        <p:nvCxnSpPr>
          <p:cNvPr id="2076" name="Straight Arrow Connector 2075"/>
          <p:cNvCxnSpPr>
            <a:stCxn id="2074" idx="1"/>
          </p:cNvCxnSpPr>
          <p:nvPr/>
        </p:nvCxnSpPr>
        <p:spPr>
          <a:xfrm rot="10800000">
            <a:off x="2057484" y="5291173"/>
            <a:ext cx="3635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Straight Arrow Connector 2077"/>
          <p:cNvCxnSpPr>
            <a:stCxn id="2074" idx="3"/>
          </p:cNvCxnSpPr>
          <p:nvPr/>
        </p:nvCxnSpPr>
        <p:spPr>
          <a:xfrm>
            <a:off x="3759822" y="5291173"/>
            <a:ext cx="35819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9" name="TextBox 2078"/>
          <p:cNvSpPr txBox="1"/>
          <p:nvPr/>
        </p:nvSpPr>
        <p:spPr>
          <a:xfrm>
            <a:off x="4317427" y="4358433"/>
            <a:ext cx="2060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dirty="0">
                <a:solidFill>
                  <a:srgbClr val="F79646">
                    <a:lumMod val="75000"/>
                  </a:srgbClr>
                </a:solidFill>
              </a:rPr>
              <a:t>x</a:t>
            </a:r>
            <a:r>
              <a:rPr lang="en-GB" sz="1400" dirty="0" smtClean="0">
                <a:solidFill>
                  <a:srgbClr val="F79646">
                    <a:lumMod val="75000"/>
                  </a:srgbClr>
                </a:solidFill>
              </a:rPr>
              <a:t> 8 accelerating structures, </a:t>
            </a:r>
          </a:p>
          <a:p>
            <a:pPr defTabSz="457200"/>
            <a:r>
              <a:rPr lang="en-GB" sz="1400" dirty="0" smtClean="0">
                <a:solidFill>
                  <a:srgbClr val="F79646">
                    <a:lumMod val="75000"/>
                  </a:srgbClr>
                </a:solidFill>
              </a:rPr>
              <a:t>100 MV/m loaded gradient</a:t>
            </a:r>
            <a:endParaRPr lang="en-GB" sz="14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45027" y="3692360"/>
            <a:ext cx="1087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TE01 90</a:t>
            </a:r>
            <a:r>
              <a:rPr lang="en-GB" sz="1200" baseline="30000" dirty="0" smtClean="0">
                <a:solidFill>
                  <a:prstClr val="black"/>
                </a:solidFill>
              </a:rPr>
              <a:t>0</a:t>
            </a:r>
            <a:r>
              <a:rPr lang="en-GB" sz="1200" dirty="0" smtClean="0">
                <a:solidFill>
                  <a:prstClr val="black"/>
                </a:solidFill>
              </a:rPr>
              <a:t> bend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1929731" y="3969358"/>
            <a:ext cx="127755" cy="22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518696" y="3374788"/>
            <a:ext cx="103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TE01 transfer line (? m)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346834" y="3692360"/>
            <a:ext cx="296553" cy="90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009409" y="3606432"/>
            <a:ext cx="2037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Inline RF distribution network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3386862" y="3840313"/>
            <a:ext cx="163132" cy="313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3980513" y="3952056"/>
            <a:ext cx="2060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200" dirty="0" smtClean="0">
                <a:solidFill>
                  <a:prstClr val="black"/>
                </a:solidFill>
              </a:rPr>
              <a:t>Common vacuum network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>
            <a:off x="4118020" y="4196809"/>
            <a:ext cx="265876" cy="16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306943" y="1497278"/>
            <a:ext cx="165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</a:rPr>
              <a:t>460 kV, 2 </a:t>
            </a:r>
            <a:r>
              <a:rPr lang="en-GB" sz="1400" b="1" dirty="0" smtClean="0">
                <a:solidFill>
                  <a:srgbClr val="F79646">
                    <a:lumMod val="75000"/>
                  </a:srgbClr>
                </a:solidFill>
                <a:sym typeface="Symbol"/>
              </a:rPr>
              <a:t>s flat top</a:t>
            </a:r>
            <a:endParaRPr lang="en-GB" sz="14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596460" y="2445370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1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x 4.64</a:t>
            </a:r>
            <a:endParaRPr lang="en-GB" sz="1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010" y="5884070"/>
            <a:ext cx="712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</a:rPr>
              <a:t>Compared to NLC, the energy gain per unit in CLIC’k case is 26% lower (need more klystrons per meter), but the unit length  is ~ 3 time shorter.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98520" y="1634"/>
            <a:ext cx="7566923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sz="3600" smtClean="0">
                <a:solidFill>
                  <a:prstClr val="black"/>
                </a:solidFill>
              </a:rPr>
              <a:t>Note on Klystron-based First Stage</a:t>
            </a:r>
            <a:endParaRPr lang="en-US" sz="3600" dirty="0">
              <a:solidFill>
                <a:prstClr val="black"/>
              </a:solidFill>
            </a:endParaRPr>
          </a:p>
        </p:txBody>
      </p:sp>
      <p:pic>
        <p:nvPicPr>
          <p:cNvPr id="33" name="Picture 32" descr="l_vs_l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681148" y="3466732"/>
            <a:ext cx="3462852" cy="242399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980513" y="958669"/>
            <a:ext cx="49475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Would need about 30,000 klystrons for CLIC at 3TeV</a:t>
            </a: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-&gt; much more expensive than drive beam</a:t>
            </a: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But could be interesting at low energies</a:t>
            </a:r>
          </a:p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-&gt; is being explored for first stage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050" y="706325"/>
            <a:ext cx="262756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Preliminary RF unit design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92906" y="1524000"/>
            <a:ext cx="1523879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Daniel Schulte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79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54" y="1371600"/>
            <a:ext cx="751389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-Each region should follow their desires and strengths.</a:t>
            </a:r>
          </a:p>
          <a:p>
            <a:r>
              <a:rPr lang="en-US" dirty="0" smtClean="0"/>
              <a:t>-Any new large accelerator should have a viable additional energy or physics reach. </a:t>
            </a:r>
          </a:p>
          <a:p>
            <a:r>
              <a:rPr lang="en-US" dirty="0" smtClean="0"/>
              <a:t>-Every region could build all these machines, but likely:</a:t>
            </a:r>
          </a:p>
          <a:p>
            <a:endParaRPr lang="en-US" dirty="0" smtClean="0"/>
          </a:p>
          <a:p>
            <a:r>
              <a:rPr lang="en-US" dirty="0" smtClean="0"/>
              <a:t>Asia: 250 </a:t>
            </a:r>
            <a:r>
              <a:rPr lang="en-US" dirty="0" err="1" smtClean="0"/>
              <a:t>GeV</a:t>
            </a:r>
            <a:r>
              <a:rPr lang="en-US" dirty="0" smtClean="0"/>
              <a:t> ILC capable of going to 1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Europe: 250 </a:t>
            </a:r>
            <a:r>
              <a:rPr lang="en-US" dirty="0" err="1" smtClean="0"/>
              <a:t>GeV</a:t>
            </a:r>
            <a:r>
              <a:rPr lang="en-US" dirty="0" smtClean="0"/>
              <a:t> TLEP with a VHE-LHC add-on.</a:t>
            </a:r>
          </a:p>
          <a:p>
            <a:endParaRPr lang="en-US" dirty="0" smtClean="0"/>
          </a:p>
          <a:p>
            <a:r>
              <a:rPr lang="en-US" dirty="0" smtClean="0"/>
              <a:t>Americas: </a:t>
            </a:r>
            <a:r>
              <a:rPr lang="en-US" dirty="0" err="1" smtClean="0"/>
              <a:t>Muon</a:t>
            </a:r>
            <a:r>
              <a:rPr lang="en-US" dirty="0" smtClean="0"/>
              <a:t> Collider or PWFA Collider (equal for now) with reach to several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Seeman: Personal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6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325986"/>
              </p:ext>
            </p:extLst>
          </p:nvPr>
        </p:nvGraphicFramePr>
        <p:xfrm>
          <a:off x="395536" y="1295402"/>
          <a:ext cx="8085584" cy="41147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9024"/>
                <a:gridCol w="3656560"/>
              </a:tblGrid>
              <a:tr h="3836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TLEP</a:t>
                      </a:r>
                      <a:endParaRPr lang="en-GB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Wall-plug RF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218 </a:t>
                      </a:r>
                      <a:r>
                        <a:rPr lang="en-US" baseline="30000" dirty="0" smtClean="0"/>
                        <a:t>(1)  </a:t>
                      </a:r>
                      <a:r>
                        <a:rPr lang="en-US" baseline="0" dirty="0" smtClean="0"/>
                        <a:t>[181 w/o RF feedback]</a:t>
                      </a:r>
                      <a:endParaRPr lang="en-GB" baseline="0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RF </a:t>
                      </a:r>
                      <a:r>
                        <a:rPr lang="en-US" dirty="0" err="1" smtClean="0"/>
                        <a:t>cryo</a:t>
                      </a:r>
                      <a:r>
                        <a:rPr lang="en-US" dirty="0" smtClean="0"/>
                        <a:t> 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 </a:t>
                      </a:r>
                      <a:r>
                        <a:rPr lang="en-US" baseline="30000" dirty="0" smtClean="0"/>
                        <a:t>(2)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Magnet system power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</a:t>
                      </a:r>
                      <a:r>
                        <a:rPr lang="en-US" baseline="30000" dirty="0" smtClean="0"/>
                        <a:t>(3)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Cooling and ventilation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</a:t>
                      </a:r>
                      <a:r>
                        <a:rPr lang="en-US" baseline="30000" dirty="0" smtClean="0"/>
                        <a:t>(4)</a:t>
                      </a:r>
                      <a:endParaRPr lang="en-GB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</a:t>
                      </a:r>
                      <a:r>
                        <a:rPr lang="en-US" baseline="30000" dirty="0" smtClean="0"/>
                        <a:t>(5)</a:t>
                      </a:r>
                      <a:endParaRPr lang="en-GB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services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baseline="30000" dirty="0" smtClean="0"/>
                        <a:t>(5)</a:t>
                      </a:r>
                      <a:endParaRPr lang="en-GB" dirty="0"/>
                    </a:p>
                  </a:txBody>
                  <a:tcPr/>
                </a:tc>
              </a:tr>
              <a:tr h="662152">
                <a:tc>
                  <a:txBody>
                    <a:bodyPr/>
                    <a:lstStyle/>
                    <a:p>
                      <a:r>
                        <a:rPr lang="en-US" dirty="0" smtClean="0"/>
                        <a:t>SPS &amp; PS as</a:t>
                      </a:r>
                      <a:r>
                        <a:rPr lang="en-US" baseline="0" dirty="0" smtClean="0"/>
                        <a:t> pre-injectors (20 &amp; 3.5 GeV)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</a:t>
                      </a:r>
                      <a:r>
                        <a:rPr lang="en-US" baseline="30000" dirty="0" smtClean="0"/>
                        <a:t>(6)</a:t>
                      </a:r>
                      <a:endParaRPr lang="en-GB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dirty="0" smtClean="0"/>
                        <a:t>e-/e+ source &amp; pre-pre-injector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(7)</a:t>
                      </a:r>
                      <a:endParaRPr lang="en-GB" dirty="0"/>
                    </a:p>
                  </a:txBody>
                  <a:tcPr/>
                </a:tc>
              </a:tr>
              <a:tr h="38362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354 </a:t>
                      </a:r>
                      <a:r>
                        <a:rPr lang="en-US" b="0" dirty="0" smtClean="0"/>
                        <a:t>[318 w/o RF feedback] </a:t>
                      </a:r>
                      <a:endParaRPr lang="en-GB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258" y="685800"/>
            <a:ext cx="8964488" cy="555478"/>
          </a:xfrm>
        </p:spPr>
        <p:txBody>
          <a:bodyPr>
            <a:normAutofit/>
          </a:bodyPr>
          <a:lstStyle/>
          <a:p>
            <a:r>
              <a:rPr lang="en-US" sz="2800" dirty="0"/>
              <a:t>P</a:t>
            </a:r>
            <a:r>
              <a:rPr lang="en-US" sz="2800" dirty="0" smtClean="0"/>
              <a:t>ower Consumption for TLEP at 175 GeV (MW)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319545"/>
            <a:ext cx="8532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(1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8400" y="6052646"/>
            <a:ext cx="267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Mike Koratzinos &amp; F.Z.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786" y="5590981"/>
            <a:ext cx="7411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Need to add 80 </a:t>
            </a:r>
            <a:r>
              <a:rPr lang="en-US" sz="2400" dirty="0" smtClean="0">
                <a:solidFill>
                  <a:srgbClr val="000000"/>
                </a:solidFill>
              </a:rPr>
              <a:t>km-long </a:t>
            </a:r>
            <a:r>
              <a:rPr lang="en-US" sz="2400" dirty="0" smtClean="0">
                <a:solidFill>
                  <a:srgbClr val="000000"/>
                </a:solidFill>
              </a:rPr>
              <a:t>synchrotron </a:t>
            </a:r>
            <a:r>
              <a:rPr lang="en-US" sz="2400" dirty="0" smtClean="0">
                <a:solidFill>
                  <a:srgbClr val="000000"/>
                </a:solidFill>
              </a:rPr>
              <a:t>power consumption.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13800" y="1258669"/>
            <a:ext cx="14302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John Seeman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6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718897"/>
            <a:ext cx="7481455" cy="500303"/>
          </a:xfrm>
        </p:spPr>
        <p:txBody>
          <a:bodyPr/>
          <a:lstStyle/>
          <a:p>
            <a:r>
              <a:rPr lang="en-US" dirty="0" smtClean="0"/>
              <a:t>Tunnel costs: 80 km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388" y="1243585"/>
            <a:ext cx="7430380" cy="454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48200" y="6096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Zimmermann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3800" y="1258669"/>
            <a:ext cx="14302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John Seeman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2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2" y="351430"/>
            <a:ext cx="8400579" cy="593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0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Gamma-Gamma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49" y="1079498"/>
            <a:ext cx="7734302" cy="577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13800" y="1258669"/>
            <a:ext cx="1427442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Valery </a:t>
            </a:r>
            <a:r>
              <a:rPr lang="en-US" dirty="0" err="1" smtClean="0"/>
              <a:t>Telnov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9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1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Program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30" y="1070592"/>
            <a:ext cx="7681462" cy="5778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13800" y="191869"/>
            <a:ext cx="138679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Mark Palmer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5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5100" y="7938"/>
            <a:ext cx="8089900" cy="9318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Staged </a:t>
            </a:r>
            <a:r>
              <a:rPr lang="en-US" sz="3200" dirty="0" err="1" smtClean="0"/>
              <a:t>Muon</a:t>
            </a:r>
            <a:r>
              <a:rPr lang="en-US" sz="3200" dirty="0" smtClean="0"/>
              <a:t>-Based Neutrino  and Collider Physics Program</a:t>
            </a:r>
            <a:endParaRPr 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335" y="990491"/>
            <a:ext cx="8838966" cy="546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51165" y="1546208"/>
            <a:ext cx="1807810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4900" y="5713758"/>
            <a:ext cx="3104993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8304" y="4834099"/>
            <a:ext cx="3097542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8455" y="3377798"/>
            <a:ext cx="1807810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64342" y="2113393"/>
            <a:ext cx="2063608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157" y="2470025"/>
            <a:ext cx="8400682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6057" y="2852057"/>
            <a:ext cx="8400682" cy="369332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txBody>
          <a:bodyPr wrap="squar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13800" y="191869"/>
            <a:ext cx="138679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Mark Palmer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6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Muon</a:t>
            </a:r>
            <a:r>
              <a:rPr lang="en-US" sz="3200" dirty="0" smtClean="0"/>
              <a:t> Accelerator Program Timeline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April 10,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MIT Snowmass13 Frontier Facilities Meeting:  Lepton Colliders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9144000" cy="557683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305300" y="1663700"/>
            <a:ext cx="495300" cy="34163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600" y="2133600"/>
            <a:ext cx="152400" cy="2946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75400" y="3149600"/>
            <a:ext cx="0" cy="29718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375400" y="3149600"/>
            <a:ext cx="0" cy="1930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375400" y="4025900"/>
            <a:ext cx="2768600" cy="8255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254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dirty="0" smtClean="0">
                <a:solidFill>
                  <a:srgbClr val="FFFF00"/>
                </a:solidFill>
              </a:rPr>
              <a:t>At Fermilab, critical physics production could build on Phase II of Project X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305300" y="1663700"/>
            <a:ext cx="0" cy="4064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14700" y="4152900"/>
            <a:ext cx="1485900" cy="10033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13800" y="191869"/>
            <a:ext cx="138679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Mark Palmer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7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program blurs the distinction ‘Intensity Frontier’ and ‘Energy Frontier’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GENERALLY HOPE THE THREE-CIRCLE FIGURE IS DEEMPHASIZED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Schedule assumes R &amp; D success: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MICE is an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embarrassment – underfunded 50%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‘Staging’ forced on </a:t>
            </a:r>
            <a:r>
              <a:rPr lang="en-US" dirty="0" err="1" smtClean="0">
                <a:sym typeface="Wingdings" pitchFamily="2" charset="2"/>
              </a:rPr>
              <a:t>Fermilab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key program element needed for other (i.e. PWFA) R&amp;D programs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Reasonably decoupled from difficult Project X high power stages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Summary include electrical power consumption estimates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Needs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Civil engineering scope small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utility work not small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Program: Discussion and Comments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74362" y="191869"/>
            <a:ext cx="161723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My Comments: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132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Plasma: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" y="838200"/>
            <a:ext cx="865632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13800" y="191869"/>
            <a:ext cx="1236429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</a:t>
            </a:r>
            <a:r>
              <a:rPr lang="en-US" dirty="0" smtClean="0"/>
              <a:t>: </a:t>
            </a:r>
          </a:p>
          <a:p>
            <a:r>
              <a:rPr lang="en-US" dirty="0" smtClean="0"/>
              <a:t>Jean-Pierre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77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Publish outline for comment (May?)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‘Linear’ report (?) </a:t>
            </a:r>
          </a:p>
          <a:p>
            <a:pPr marL="388754" lvl="2" indent="0">
              <a:buNone/>
            </a:pPr>
            <a:r>
              <a:rPr lang="en-US" dirty="0" smtClean="0"/>
              <a:t>Linkages not discussed 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Positive about ILC</a:t>
            </a:r>
          </a:p>
          <a:p>
            <a:pPr marL="388754" lvl="2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ATF2 and Positrons. Also questions about SRF learning curve. </a:t>
            </a:r>
          </a:p>
          <a:p>
            <a:pPr marL="388754" lvl="2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Upgrade strategy using plasma wake technology; 20 </a:t>
            </a:r>
            <a:r>
              <a:rPr lang="en-US" i="1" dirty="0" err="1" smtClean="0">
                <a:solidFill>
                  <a:srgbClr val="FF0000"/>
                </a:solidFill>
              </a:rPr>
              <a:t>yrs</a:t>
            </a:r>
            <a:r>
              <a:rPr lang="en-US" i="1" dirty="0" smtClean="0">
                <a:solidFill>
                  <a:srgbClr val="FF0000"/>
                </a:solidFill>
              </a:rPr>
              <a:t> later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Supportive of design work on TLEP w/goal of preparing for next generation LHC</a:t>
            </a:r>
          </a:p>
          <a:p>
            <a:pPr marL="388754" lvl="2" indent="0">
              <a:buNone/>
            </a:pPr>
            <a:r>
              <a:rPr lang="en-US" dirty="0" smtClean="0"/>
              <a:t>Ring is a step toward high-energy hadron collider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Very supportive of </a:t>
            </a:r>
            <a:r>
              <a:rPr lang="en-US" dirty="0" err="1" smtClean="0"/>
              <a:t>muon</a:t>
            </a:r>
            <a:r>
              <a:rPr lang="en-US" dirty="0" smtClean="0"/>
              <a:t> R &amp; D</a:t>
            </a:r>
          </a:p>
          <a:p>
            <a:pPr marL="388754" lvl="2" indent="0">
              <a:buNone/>
            </a:pPr>
            <a:r>
              <a:rPr lang="en-US" dirty="0" smtClean="0"/>
              <a:t>Staging: R &amp; D and physics at each step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preparation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2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Costs to be included </a:t>
            </a:r>
            <a:r>
              <a:rPr lang="en-US" dirty="0" smtClean="0">
                <a:sym typeface="Wingdings" pitchFamily="2" charset="2"/>
              </a:rPr>
              <a:t> only cost drivers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ym typeface="Wingdings" pitchFamily="2" charset="2"/>
              </a:rPr>
              <a:t>Try to discourage use of the ‘three-circle’ diagram</a:t>
            </a:r>
          </a:p>
          <a:p>
            <a:pPr marL="388754" lvl="2" indent="0">
              <a:buNone/>
            </a:pPr>
            <a:r>
              <a:rPr lang="en-US" dirty="0" smtClean="0">
                <a:sym typeface="Wingdings" pitchFamily="2" charset="2"/>
              </a:rPr>
              <a:t>Is the </a:t>
            </a:r>
            <a:r>
              <a:rPr lang="en-US" dirty="0" err="1" smtClean="0">
                <a:sym typeface="Wingdings" pitchFamily="2" charset="2"/>
              </a:rPr>
              <a:t>Higg’s</a:t>
            </a:r>
            <a:r>
              <a:rPr lang="en-US" dirty="0" smtClean="0">
                <a:sym typeface="Wingdings" pitchFamily="2" charset="2"/>
              </a:rPr>
              <a:t> factory on the intensity frontier? Or the energy frontier?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 LC energy extension plan important</a:t>
            </a:r>
          </a:p>
          <a:p>
            <a:pPr marL="388754" lvl="2" indent="0">
              <a:buNone/>
            </a:pPr>
            <a:r>
              <a:rPr lang="en-US" dirty="0" err="1" smtClean="0"/>
              <a:t>Muons</a:t>
            </a:r>
            <a:r>
              <a:rPr lang="en-US" dirty="0" smtClean="0"/>
              <a:t> or plasma. Plasma team need a program sequence.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DE5BF1-A944-B54A-9898-A27DB1807F1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Report: Comments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63D8A7-CC71-8846-BCB4-5C2A102727BD}" type="datetime4">
              <a:rPr lang="en-US" smtClean="0"/>
              <a:pPr/>
              <a:t>April 15,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Chicago, USA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324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31273" y="1489364"/>
            <a:ext cx="7481455" cy="38446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MIT, April 10-11, 2013</a:t>
            </a:r>
          </a:p>
          <a:p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indico.cern.ch/conferenceTimeTable.py?confId=233944#20130410.detailed</a:t>
            </a:r>
            <a:endParaRPr lang="en-US" sz="1200" dirty="0" smtClean="0"/>
          </a:p>
          <a:p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1273" y="685800"/>
            <a:ext cx="7481455" cy="500303"/>
          </a:xfrm>
        </p:spPr>
        <p:txBody>
          <a:bodyPr/>
          <a:lstStyle/>
          <a:p>
            <a:r>
              <a:rPr lang="en-US" sz="2400" dirty="0"/>
              <a:t>Snowmass pre-workshop on energy frontier lepton collider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032192"/>
              </p:ext>
            </p:extLst>
          </p:nvPr>
        </p:nvGraphicFramePr>
        <p:xfrm>
          <a:off x="152400" y="2133600"/>
          <a:ext cx="8732684" cy="460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171"/>
                <a:gridCol w="2183171"/>
                <a:gridCol w="2183171"/>
                <a:gridCol w="2183171"/>
              </a:tblGrid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Day 1 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 2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Presenters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Physics Overview</a:t>
                      </a:r>
                      <a:endParaRPr lang="en-US" b="1" i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M.</a:t>
                      </a:r>
                      <a:r>
                        <a:rPr lang="en-US" b="1" i="1" baseline="0" dirty="0" smtClean="0"/>
                        <a:t> Peskin</a:t>
                      </a:r>
                      <a:endParaRPr lang="en-US" b="1" i="1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Coll. Summary</a:t>
                      </a:r>
                      <a:endParaRPr lang="en-US" b="1" i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J.-P. Delahaye</a:t>
                      </a:r>
                      <a:endParaRPr lang="en-US" b="1" i="1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r>
                        <a:rPr lang="en-US" baseline="0" dirty="0" smtClean="0"/>
                        <a:t> – Status and Questions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M. Harrison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Technology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R. </a:t>
                      </a:r>
                      <a:r>
                        <a:rPr lang="en-US" dirty="0" err="1" smtClean="0"/>
                        <a:t>Temkin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ILC – Design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M. Ross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Positron Source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W. Liu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D.</a:t>
                      </a:r>
                      <a:r>
                        <a:rPr lang="en-US" baseline="0" dirty="0" smtClean="0"/>
                        <a:t> Schulte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Polarization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U. Wienands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Circular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J. Seeman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Rings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R. </a:t>
                      </a:r>
                      <a:r>
                        <a:rPr lang="en-US" dirty="0" err="1" smtClean="0"/>
                        <a:t>Talman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smtClean="0"/>
                        <a:t>Gamma-gamma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V. </a:t>
                      </a:r>
                      <a:r>
                        <a:rPr lang="en-US" dirty="0" err="1" smtClean="0"/>
                        <a:t>Telnov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Lasers</a:t>
                      </a:r>
                      <a:r>
                        <a:rPr lang="en-US" baseline="0" dirty="0" smtClean="0"/>
                        <a:t> for </a:t>
                      </a:r>
                      <a:r>
                        <a:rPr lang="el-GR" baseline="0" dirty="0" smtClean="0"/>
                        <a:t>γγ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J. </a:t>
                      </a:r>
                      <a:r>
                        <a:rPr lang="en-US" dirty="0" err="1" smtClean="0"/>
                        <a:t>Gronberg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Muon</a:t>
                      </a:r>
                      <a:r>
                        <a:rPr lang="en-US" dirty="0" smtClean="0"/>
                        <a:t> Program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M. Palmer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Muon</a:t>
                      </a:r>
                      <a:r>
                        <a:rPr lang="en-US" dirty="0" smtClean="0"/>
                        <a:t> Cooling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R. </a:t>
                      </a:r>
                      <a:r>
                        <a:rPr lang="en-US" dirty="0" err="1" smtClean="0"/>
                        <a:t>Ryne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Plasma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J.-P.</a:t>
                      </a:r>
                      <a:r>
                        <a:rPr lang="en-US" baseline="0" dirty="0" smtClean="0"/>
                        <a:t> Delahaye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Muon</a:t>
                      </a:r>
                      <a:r>
                        <a:rPr lang="en-US" dirty="0" smtClean="0"/>
                        <a:t> Detector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A. </a:t>
                      </a:r>
                      <a:r>
                        <a:rPr lang="en-US" dirty="0" err="1" smtClean="0"/>
                        <a:t>Mazzacane</a:t>
                      </a:r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1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795097"/>
            <a:ext cx="7481455" cy="500303"/>
          </a:xfrm>
        </p:spPr>
        <p:txBody>
          <a:bodyPr/>
          <a:lstStyle/>
          <a:p>
            <a:r>
              <a:rPr lang="en-US" sz="2000" dirty="0" smtClean="0"/>
              <a:t>White Paper submissions: LC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72639"/>
            <a:ext cx="8763000" cy="37567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1343025"/>
            <a:ext cx="90392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5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1273" y="718897"/>
            <a:ext cx="7481455" cy="500303"/>
          </a:xfrm>
        </p:spPr>
        <p:txBody>
          <a:bodyPr/>
          <a:lstStyle/>
          <a:p>
            <a:r>
              <a:rPr lang="en-US" dirty="0" smtClean="0"/>
              <a:t>White Paper Submissions: Circular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32" y="1195032"/>
            <a:ext cx="7590738" cy="5358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72099"/>
            <a:ext cx="9220200" cy="22619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11" y="5187949"/>
            <a:ext cx="8455380" cy="15938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55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endParaRPr lang="en-US" dirty="0" smtClean="0"/>
          </a:p>
          <a:p>
            <a:r>
              <a:rPr lang="en-US" dirty="0" smtClean="0"/>
              <a:t>Plasma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Paper Submissions: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1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9091"/>
            <a:ext cx="9144000" cy="753033"/>
          </a:xfrm>
        </p:spPr>
        <p:txBody>
          <a:bodyPr/>
          <a:lstStyle/>
          <a:p>
            <a:pPr algn="ctr"/>
            <a:r>
              <a:rPr lang="en-US" sz="2800" dirty="0"/>
              <a:t>Linear and </a:t>
            </a:r>
            <a:r>
              <a:rPr lang="en-US" sz="2800" dirty="0">
                <a:latin typeface="Symbol" pitchFamily="18" charset="2"/>
              </a:rPr>
              <a:t>g-g</a:t>
            </a:r>
            <a:r>
              <a:rPr lang="en-US" sz="2800" dirty="0"/>
              <a:t> colliders</a:t>
            </a:r>
            <a:br>
              <a:rPr lang="en-US" sz="2800" dirty="0"/>
            </a:br>
            <a:r>
              <a:rPr lang="en-US" sz="2800" dirty="0"/>
              <a:t>Technical </a:t>
            </a:r>
            <a:r>
              <a:rPr lang="en-US" sz="2800" dirty="0" smtClean="0"/>
              <a:t>issues to be addressed by specific R&amp;D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656482" cy="546201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ILC: TDR available (2013), ready for construction</a:t>
            </a:r>
          </a:p>
          <a:p>
            <a:pPr lvl="1"/>
            <a:r>
              <a:rPr lang="en-US" dirty="0" smtClean="0"/>
              <a:t>Generation of ultra small (6nm) beam spot (70nm @ ATF/KEK)</a:t>
            </a:r>
          </a:p>
          <a:p>
            <a:pPr lvl="1"/>
            <a:r>
              <a:rPr lang="en-US" dirty="0" smtClean="0"/>
              <a:t>Target for polarized positrons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CLIC: CDR available (2012)</a:t>
            </a:r>
          </a:p>
          <a:p>
            <a:pPr lvl="1"/>
            <a:r>
              <a:rPr lang="en-US" dirty="0" smtClean="0"/>
              <a:t>If based on Two Beam Acceleration (TBA):</a:t>
            </a:r>
          </a:p>
          <a:p>
            <a:pPr lvl="2"/>
            <a:r>
              <a:rPr lang="en-US" dirty="0" smtClean="0"/>
              <a:t>Same as ILC above (3nm beam spot) </a:t>
            </a:r>
          </a:p>
          <a:p>
            <a:pPr lvl="2"/>
            <a:r>
              <a:rPr lang="en-US" dirty="0" smtClean="0"/>
              <a:t>Develop a technical design based on CDR</a:t>
            </a:r>
          </a:p>
          <a:p>
            <a:pPr lvl="2"/>
            <a:r>
              <a:rPr lang="en-US" dirty="0" err="1" smtClean="0"/>
              <a:t>Optimisation</a:t>
            </a:r>
            <a:r>
              <a:rPr lang="en-US" dirty="0" smtClean="0"/>
              <a:t> of acceleration  components and systems</a:t>
            </a:r>
          </a:p>
          <a:p>
            <a:pPr lvl="2"/>
            <a:r>
              <a:rPr lang="en-US" dirty="0" smtClean="0"/>
              <a:t>Preparation of industrial procurements (series of accelerating structures and integrated Two-Beam modules ) </a:t>
            </a:r>
          </a:p>
          <a:p>
            <a:pPr lvl="1"/>
            <a:r>
              <a:rPr lang="en-US" dirty="0" smtClean="0"/>
              <a:t>If based on Klystrons:</a:t>
            </a:r>
          </a:p>
          <a:p>
            <a:pPr lvl="2"/>
            <a:r>
              <a:rPr lang="en-US" dirty="0" smtClean="0"/>
              <a:t>Cost </a:t>
            </a:r>
            <a:r>
              <a:rPr lang="en-US" dirty="0" err="1" smtClean="0"/>
              <a:t>optimisation</a:t>
            </a:r>
            <a:r>
              <a:rPr lang="en-US" dirty="0" smtClean="0"/>
              <a:t> and </a:t>
            </a:r>
            <a:r>
              <a:rPr lang="en-US" dirty="0" err="1" smtClean="0"/>
              <a:t>industrialisation</a:t>
            </a:r>
            <a:r>
              <a:rPr lang="en-US" dirty="0" smtClean="0"/>
              <a:t> of NCRF </a:t>
            </a:r>
            <a:r>
              <a:rPr lang="en-US" dirty="0" err="1" smtClean="0"/>
              <a:t>Xband</a:t>
            </a:r>
            <a:r>
              <a:rPr lang="en-US" dirty="0" smtClean="0"/>
              <a:t> (NLC/JLC) technology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  <a:latin typeface="Symbol" pitchFamily="18" charset="2"/>
              </a:rPr>
              <a:t>g-g</a:t>
            </a:r>
            <a:r>
              <a:rPr lang="en-US" b="1" dirty="0" smtClean="0">
                <a:solidFill>
                  <a:srgbClr val="0000FF"/>
                </a:solidFill>
              </a:rPr>
              <a:t> colliders</a:t>
            </a:r>
          </a:p>
          <a:p>
            <a:pPr lvl="1"/>
            <a:r>
              <a:rPr lang="en-US" dirty="0" smtClean="0"/>
              <a:t>Laser power and efficiency</a:t>
            </a:r>
          </a:p>
          <a:p>
            <a:pPr lvl="1"/>
            <a:r>
              <a:rPr lang="en-US" dirty="0" smtClean="0"/>
              <a:t>Optical cavity for gamma Ray generation of several joules with MHz repetition rates</a:t>
            </a:r>
          </a:p>
          <a:p>
            <a:pPr lvl="1"/>
            <a:r>
              <a:rPr lang="en-US" dirty="0" smtClean="0"/>
              <a:t>Gamma ray generation by (tapered) FEL with high efficiency (10%) </a:t>
            </a:r>
          </a:p>
          <a:p>
            <a:pPr lvl="1"/>
            <a:r>
              <a:rPr lang="en-US" dirty="0" smtClean="0"/>
              <a:t>Primary beam as FEL driver in SAPPHIRE</a:t>
            </a:r>
          </a:p>
          <a:p>
            <a:pPr lvl="1"/>
            <a:r>
              <a:rPr lang="en-US" dirty="0" smtClean="0"/>
              <a:t>RF guns with low </a:t>
            </a:r>
            <a:r>
              <a:rPr lang="en-US" dirty="0" err="1" smtClean="0"/>
              <a:t>emittance</a:t>
            </a:r>
            <a:r>
              <a:rPr lang="en-US" dirty="0" smtClean="0"/>
              <a:t> beam generation 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J.P.Delahaye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2906" y="1524000"/>
            <a:ext cx="13773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Jean-Pierre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2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9091"/>
            <a:ext cx="8103570" cy="937709"/>
          </a:xfrm>
        </p:spPr>
        <p:txBody>
          <a:bodyPr/>
          <a:lstStyle/>
          <a:p>
            <a:pPr algn="ctr"/>
            <a:r>
              <a:rPr lang="en-US" sz="3200" dirty="0" smtClean="0"/>
              <a:t>Technical issues to be addressed</a:t>
            </a:r>
            <a:br>
              <a:rPr lang="en-US" sz="3200" dirty="0" smtClean="0"/>
            </a:br>
            <a:r>
              <a:rPr lang="en-US" sz="3200" dirty="0" smtClean="0"/>
              <a:t> by specific R&amp;D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427882" cy="530961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E+/E- circular colliders</a:t>
            </a:r>
          </a:p>
          <a:p>
            <a:pPr lvl="1"/>
            <a:r>
              <a:rPr lang="en-US" dirty="0" smtClean="0"/>
              <a:t>Handling of 100 MW synchrotron radiation losses issues</a:t>
            </a:r>
          </a:p>
          <a:p>
            <a:pPr lvl="1"/>
            <a:r>
              <a:rPr lang="en-US" dirty="0" smtClean="0"/>
              <a:t>RF power generation ( high efficiency, RF couplers, Coupling impedance)</a:t>
            </a:r>
          </a:p>
          <a:p>
            <a:pPr lvl="1"/>
            <a:r>
              <a:rPr lang="en-US" dirty="0" smtClean="0"/>
              <a:t>Activation by high critical energy of synch. Rad.(1.5MeV)</a:t>
            </a:r>
          </a:p>
          <a:p>
            <a:pPr lvl="1"/>
            <a:r>
              <a:rPr lang="en-US" dirty="0"/>
              <a:t>High </a:t>
            </a:r>
            <a:r>
              <a:rPr lang="en-US" dirty="0" smtClean="0"/>
              <a:t>beam current and </a:t>
            </a:r>
            <a:r>
              <a:rPr lang="en-US" dirty="0"/>
              <a:t>collective instabilities (MCI)</a:t>
            </a:r>
          </a:p>
          <a:p>
            <a:pPr lvl="1"/>
            <a:r>
              <a:rPr lang="en-US" dirty="0" smtClean="0"/>
              <a:t>Beam-beam effects with large synch tune and small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-25000" dirty="0" smtClean="0"/>
              <a:t>y </a:t>
            </a:r>
            <a:endParaRPr lang="en-US" dirty="0" smtClean="0"/>
          </a:p>
          <a:p>
            <a:pPr lvl="1"/>
            <a:r>
              <a:rPr lang="en-US" dirty="0" smtClean="0"/>
              <a:t>Large energy acceptance (2-6%) for acceptable lifetime with strong </a:t>
            </a:r>
            <a:r>
              <a:rPr lang="en-US" dirty="0" err="1" smtClean="0"/>
              <a:t>beamstrahlung</a:t>
            </a:r>
            <a:endParaRPr lang="en-US" dirty="0" smtClean="0"/>
          </a:p>
          <a:p>
            <a:pPr lvl="1"/>
            <a:r>
              <a:rPr lang="en-US" dirty="0" smtClean="0"/>
              <a:t>MDI with strong synchrotron radiation and 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>
                    <a:tint val="75000"/>
                  </a:srgbClr>
                </a:solidFill>
              </a:rPr>
              <a:t>J.P.Delahaye</a:t>
            </a: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2906" y="1143000"/>
            <a:ext cx="13773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Jean-Pierre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99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29091"/>
            <a:ext cx="9144000" cy="753033"/>
          </a:xfrm>
        </p:spPr>
        <p:txBody>
          <a:bodyPr/>
          <a:lstStyle/>
          <a:p>
            <a:pPr algn="ctr"/>
            <a:r>
              <a:rPr lang="en-US" sz="2800" dirty="0"/>
              <a:t>Novel Acceleration Techniques</a:t>
            </a:r>
            <a:br>
              <a:rPr lang="en-US" sz="2800" dirty="0"/>
            </a:br>
            <a:r>
              <a:rPr lang="en-US" sz="2800" dirty="0"/>
              <a:t>Technical </a:t>
            </a:r>
            <a:r>
              <a:rPr lang="en-US" sz="2800" dirty="0" smtClean="0"/>
              <a:t>issues to be addressed by specific R&amp;D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915400" cy="506552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Muon</a:t>
            </a:r>
            <a:r>
              <a:rPr lang="en-US" b="1" dirty="0" smtClean="0">
                <a:solidFill>
                  <a:srgbClr val="0000FF"/>
                </a:solidFill>
              </a:rPr>
              <a:t> Colliders:</a:t>
            </a:r>
          </a:p>
          <a:p>
            <a:pPr lvl="1"/>
            <a:r>
              <a:rPr lang="en-US" dirty="0" smtClean="0"/>
              <a:t>High power (4MW) proton driver (Project X if at FNAL) and target</a:t>
            </a:r>
          </a:p>
          <a:p>
            <a:pPr lvl="1"/>
            <a:r>
              <a:rPr lang="en-US" dirty="0" err="1" smtClean="0"/>
              <a:t>Ionisation</a:t>
            </a:r>
            <a:r>
              <a:rPr lang="en-US" dirty="0" smtClean="0"/>
              <a:t> cooling (10</a:t>
            </a:r>
            <a:r>
              <a:rPr lang="en-US" baseline="30000" dirty="0" smtClean="0"/>
              <a:t>6</a:t>
            </a:r>
            <a:r>
              <a:rPr lang="en-US" dirty="0" smtClean="0"/>
              <a:t>=10</a:t>
            </a:r>
            <a:r>
              <a:rPr lang="en-US" baseline="30000" dirty="0" smtClean="0"/>
              <a:t>2</a:t>
            </a:r>
            <a:r>
              <a:rPr lang="en-US" dirty="0" smtClean="0"/>
              <a:t> transverse and 10</a:t>
            </a:r>
            <a:r>
              <a:rPr lang="en-US" baseline="30000" dirty="0" smtClean="0"/>
              <a:t>4</a:t>
            </a:r>
            <a:r>
              <a:rPr lang="en-US" dirty="0" smtClean="0"/>
              <a:t> longitudinal)</a:t>
            </a:r>
          </a:p>
          <a:p>
            <a:pPr lvl="1"/>
            <a:r>
              <a:rPr lang="en-US" dirty="0" smtClean="0"/>
              <a:t>Accelerating fields in low frequency RF cavities immersed in strong magnetic field</a:t>
            </a:r>
          </a:p>
          <a:p>
            <a:pPr lvl="1"/>
            <a:r>
              <a:rPr lang="en-US" dirty="0" smtClean="0"/>
              <a:t>Large field solenoids (15 to 20T)</a:t>
            </a:r>
          </a:p>
          <a:p>
            <a:pPr lvl="1"/>
            <a:r>
              <a:rPr lang="en-US" dirty="0" smtClean="0"/>
              <a:t>Low beam momentum spread (3.10</a:t>
            </a:r>
            <a:r>
              <a:rPr lang="en-US" baseline="30000" dirty="0" smtClean="0"/>
              <a:t>-5</a:t>
            </a:r>
            <a:r>
              <a:rPr lang="en-US" dirty="0" smtClean="0"/>
              <a:t>) and stability (10</a:t>
            </a:r>
            <a:r>
              <a:rPr lang="en-US" baseline="30000" dirty="0" smtClean="0"/>
              <a:t>-5</a:t>
            </a:r>
            <a:r>
              <a:rPr lang="en-US" dirty="0" smtClean="0"/>
              <a:t>) of collider at S resonance</a:t>
            </a:r>
          </a:p>
          <a:p>
            <a:pPr lvl="1"/>
            <a:r>
              <a:rPr lang="en-US" dirty="0" smtClean="0"/>
              <a:t>MDI and detector in high background environment</a:t>
            </a:r>
          </a:p>
          <a:p>
            <a:pPr lvl="1"/>
            <a:r>
              <a:rPr lang="en-US" dirty="0"/>
              <a:t>Large background </a:t>
            </a:r>
            <a:r>
              <a:rPr lang="en-US" dirty="0" smtClean="0"/>
              <a:t>and activation due </a:t>
            </a:r>
            <a:r>
              <a:rPr lang="en-US" dirty="0"/>
              <a:t>to </a:t>
            </a:r>
            <a:r>
              <a:rPr lang="en-US" dirty="0" err="1"/>
              <a:t>Muon</a:t>
            </a:r>
            <a:r>
              <a:rPr lang="en-US" dirty="0"/>
              <a:t> decays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Plasma based Accelerators (laser or beam driven)</a:t>
            </a:r>
          </a:p>
          <a:p>
            <a:pPr lvl="1"/>
            <a:r>
              <a:rPr lang="en-US" dirty="0" smtClean="0"/>
              <a:t>Drive to bunch acceleration with high gradient and low momentum spread</a:t>
            </a:r>
          </a:p>
          <a:p>
            <a:pPr lvl="1"/>
            <a:r>
              <a:rPr lang="en-US" dirty="0" smtClean="0"/>
              <a:t>Laser power and efficiency (laser driven)</a:t>
            </a:r>
          </a:p>
          <a:p>
            <a:pPr lvl="1"/>
            <a:r>
              <a:rPr lang="en-US" dirty="0" smtClean="0"/>
              <a:t>Laser (or drive beam) to plasma and plasma to main beam power transfer efficiency 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preservation during acceleration</a:t>
            </a:r>
          </a:p>
          <a:p>
            <a:pPr lvl="1"/>
            <a:r>
              <a:rPr lang="en-US" dirty="0" smtClean="0"/>
              <a:t>Multi-stage acceleration</a:t>
            </a:r>
          </a:p>
          <a:p>
            <a:pPr lvl="1"/>
            <a:r>
              <a:rPr lang="en-US" dirty="0" smtClean="0"/>
              <a:t>Alignment tolerances and instabilities (hose, head erosion)</a:t>
            </a:r>
          </a:p>
          <a:p>
            <a:pPr lvl="1"/>
            <a:r>
              <a:rPr lang="en-US" dirty="0" smtClean="0"/>
              <a:t>Positron acceleration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J.P.Delahaye @ MIT April 10,2013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Review of HIGGS Factory technology options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2906" y="1371600"/>
            <a:ext cx="137730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Summary:</a:t>
            </a:r>
          </a:p>
          <a:p>
            <a:r>
              <a:rPr lang="en-US" dirty="0" smtClean="0"/>
              <a:t>Jean-Pierre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1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LL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1720</Words>
  <Application>Microsoft Office PowerPoint</Application>
  <PresentationFormat>On-screen Show (4:3)</PresentationFormat>
  <Paragraphs>367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1_Blank</vt:lpstr>
      <vt:lpstr>Blank Presentation</vt:lpstr>
      <vt:lpstr>Office Theme</vt:lpstr>
      <vt:lpstr>FNAL_MAP_R2</vt:lpstr>
      <vt:lpstr>LLC_PowerPoint_template</vt:lpstr>
      <vt:lpstr>Snowmass pre-workshop on energy frontier lepton collider. </vt:lpstr>
      <vt:lpstr>PowerPoint Presentation</vt:lpstr>
      <vt:lpstr>Snowmass pre-workshop on energy frontier lepton collider</vt:lpstr>
      <vt:lpstr>White Paper submissions: LC</vt:lpstr>
      <vt:lpstr>White Paper Submissions: Circular</vt:lpstr>
      <vt:lpstr>White Paper Submissions: </vt:lpstr>
      <vt:lpstr>Linear and g-g colliders Technical issues to be addressed by specific R&amp;D</vt:lpstr>
      <vt:lpstr>Technical issues to be addressed  by specific R&amp;D</vt:lpstr>
      <vt:lpstr>Novel Acceleration Techniques Technical issues to be addressed by specific R&amp;D</vt:lpstr>
      <vt:lpstr>PowerPoint Presentation</vt:lpstr>
      <vt:lpstr>PowerPoint Presentation</vt:lpstr>
      <vt:lpstr>Future objectives</vt:lpstr>
      <vt:lpstr>Conclusion (Jean-Pierre)</vt:lpstr>
      <vt:lpstr>CLIC:</vt:lpstr>
      <vt:lpstr>PowerPoint Presentation</vt:lpstr>
      <vt:lpstr>Circular</vt:lpstr>
      <vt:lpstr>Seeman: Personal View</vt:lpstr>
      <vt:lpstr>Power Consumption for TLEP at 175 GeV (MW)</vt:lpstr>
      <vt:lpstr>Tunnel costs: 80 km</vt:lpstr>
      <vt:lpstr>Gamma-Gamma</vt:lpstr>
      <vt:lpstr>PowerPoint Presentation</vt:lpstr>
      <vt:lpstr>Muon Program</vt:lpstr>
      <vt:lpstr>A Staged Muon-Based Neutrino  and Collider Physics Program</vt:lpstr>
      <vt:lpstr>The Muon Accelerator Program Timeline</vt:lpstr>
      <vt:lpstr>Muon Program: Discussion and Comments</vt:lpstr>
      <vt:lpstr>Plasma:</vt:lpstr>
      <vt:lpstr>Report preparation</vt:lpstr>
      <vt:lpstr>Report: Comments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2012-06-11T23:50:00Z</dcterms:created>
  <dcterms:modified xsi:type="dcterms:W3CDTF">2013-04-16T04:30:35Z</dcterms:modified>
</cp:coreProperties>
</file>