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65" r:id="rId6"/>
    <p:sldId id="259" r:id="rId7"/>
    <p:sldId id="260" r:id="rId8"/>
    <p:sldId id="261" r:id="rId9"/>
    <p:sldId id="275" r:id="rId10"/>
    <p:sldId id="276" r:id="rId11"/>
    <p:sldId id="267" r:id="rId12"/>
    <p:sldId id="270" r:id="rId13"/>
    <p:sldId id="271" r:id="rId14"/>
    <p:sldId id="268" r:id="rId15"/>
    <p:sldId id="269" r:id="rId16"/>
    <p:sldId id="273" r:id="rId17"/>
    <p:sldId id="272" r:id="rId18"/>
    <p:sldId id="274" r:id="rId1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6803" autoAdjust="0"/>
  </p:normalViewPr>
  <p:slideViewPr>
    <p:cSldViewPr snapToGrid="0" snapToObjects="1"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01D76-E12A-A648-BC25-9B478BFBB062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640D5-8D3A-DE4A-B92F-FF12A3811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9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211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389E06-74B4-C147-92DD-CD3BF7F59418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13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34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92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48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925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2013年 4月 16日 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94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3517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080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54515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1208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4522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2276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5606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353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806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489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47720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712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547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14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08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25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28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01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64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A8D8C-D4C6-1040-8E4A-086CD1538946}" type="datetimeFigureOut">
              <a:rPr kumimoji="1" lang="ja-JP" altLang="en-US" smtClean="0"/>
              <a:t>13/04/16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5466-05EC-1D41-BCFE-E21B721517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64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5072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rgbClr val="CCFFCC"/>
          </a:solidFill>
        </p:spPr>
        <p:txBody>
          <a:bodyPr/>
          <a:lstStyle/>
          <a:p>
            <a:r>
              <a:rPr lang="en-US" altLang="ja-JP" dirty="0" smtClean="0"/>
              <a:t>Brief Introduction of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KEK Linear Collider Project Office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Akira Yamamoto</a:t>
            </a:r>
          </a:p>
          <a:p>
            <a:r>
              <a:rPr lang="en-US" altLang="ja-JP" dirty="0" smtClean="0"/>
              <a:t>KEK</a:t>
            </a:r>
          </a:p>
          <a:p>
            <a:r>
              <a:rPr kumimoji="1" lang="en-US" altLang="ja-JP" dirty="0" smtClean="0"/>
              <a:t>Report provided for ILC-TB Meeting, 2013-4-12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596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線コネクタ 61"/>
          <p:cNvCxnSpPr>
            <a:endCxn id="58" idx="1"/>
          </p:cNvCxnSpPr>
          <p:nvPr/>
        </p:nvCxnSpPr>
        <p:spPr>
          <a:xfrm>
            <a:off x="2625668" y="5005826"/>
            <a:ext cx="76131" cy="2345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2113166" y="5074813"/>
            <a:ext cx="474973" cy="3722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31031"/>
            <a:ext cx="8374743" cy="72336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4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ea typeface="HG創英角ｺﾞｼｯｸUB"/>
                <a:cs typeface="HG創英角ｺﾞｼｯｸUB"/>
              </a:rPr>
              <a:t>STF2; SCRF Accelerator R&amp;D Plan</a:t>
            </a:r>
            <a:endParaRPr lang="ja-JP" alt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408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  <a:ea typeface="HG創英角ｺﾞｼｯｸUB"/>
              <a:cs typeface="HG創英角ｺﾞｼｯｸUB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805857" y="5076674"/>
            <a:ext cx="4716000" cy="7196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1648959" y="4705730"/>
            <a:ext cx="2540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" name="正方形/長方形 5"/>
          <p:cNvSpPr/>
          <p:nvPr/>
        </p:nvSpPr>
        <p:spPr>
          <a:xfrm>
            <a:off x="4434497" y="4699380"/>
            <a:ext cx="28003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" name="正方形/長方形 6"/>
          <p:cNvSpPr/>
          <p:nvPr/>
        </p:nvSpPr>
        <p:spPr>
          <a:xfrm>
            <a:off x="2501980" y="5258179"/>
            <a:ext cx="4191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" name="正方形/長方形 7"/>
          <p:cNvSpPr/>
          <p:nvPr/>
        </p:nvSpPr>
        <p:spPr>
          <a:xfrm>
            <a:off x="1246794" y="5308146"/>
            <a:ext cx="1332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" name="正方形/長方形 8"/>
          <p:cNvSpPr/>
          <p:nvPr/>
        </p:nvSpPr>
        <p:spPr>
          <a:xfrm>
            <a:off x="798059" y="4350130"/>
            <a:ext cx="10692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正方形/長方形 9"/>
          <p:cNvSpPr/>
          <p:nvPr/>
        </p:nvSpPr>
        <p:spPr>
          <a:xfrm>
            <a:off x="804409" y="5074030"/>
            <a:ext cx="450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500059" y="4712080"/>
            <a:ext cx="6663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985384" y="5095805"/>
            <a:ext cx="4821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3" name="正方形/長方形 12"/>
          <p:cNvSpPr/>
          <p:nvPr/>
        </p:nvSpPr>
        <p:spPr>
          <a:xfrm rot="16200000">
            <a:off x="1023034" y="4569205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4" name="正方形/長方形 13"/>
          <p:cNvSpPr/>
          <p:nvPr/>
        </p:nvSpPr>
        <p:spPr>
          <a:xfrm rot="16200000">
            <a:off x="1673584" y="4524755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5" name="正方形/長方形 14"/>
          <p:cNvSpPr/>
          <p:nvPr/>
        </p:nvSpPr>
        <p:spPr>
          <a:xfrm>
            <a:off x="1236211" y="4891996"/>
            <a:ext cx="2730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" name="正方形/長方形 15"/>
          <p:cNvSpPr/>
          <p:nvPr/>
        </p:nvSpPr>
        <p:spPr>
          <a:xfrm rot="16200000">
            <a:off x="1416130" y="4798863"/>
            <a:ext cx="243864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" name="正方形/長方形 16"/>
          <p:cNvSpPr/>
          <p:nvPr/>
        </p:nvSpPr>
        <p:spPr>
          <a:xfrm>
            <a:off x="4532159" y="4877178"/>
            <a:ext cx="3100881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7101530" y="4783518"/>
            <a:ext cx="251996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9" name="正方形/長方形 18"/>
          <p:cNvSpPr/>
          <p:nvPr/>
        </p:nvSpPr>
        <p:spPr>
          <a:xfrm rot="16200000">
            <a:off x="6591874" y="5318615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7015186" y="5305928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正方形/長方形 21"/>
          <p:cNvSpPr/>
          <p:nvPr/>
        </p:nvSpPr>
        <p:spPr>
          <a:xfrm>
            <a:off x="6709911" y="5379053"/>
            <a:ext cx="423313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3983743" y="4504930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4284275" y="4514877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5" name="正方形/長方形 24"/>
          <p:cNvSpPr/>
          <p:nvPr/>
        </p:nvSpPr>
        <p:spPr>
          <a:xfrm>
            <a:off x="2878595" y="5046955"/>
            <a:ext cx="791997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6" name="正方形/長方形 25"/>
          <p:cNvSpPr/>
          <p:nvPr/>
        </p:nvSpPr>
        <p:spPr>
          <a:xfrm>
            <a:off x="2303963" y="5046955"/>
            <a:ext cx="186265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7" name="正方形/長方形 26"/>
          <p:cNvSpPr/>
          <p:nvPr/>
        </p:nvSpPr>
        <p:spPr>
          <a:xfrm>
            <a:off x="2063199" y="5045229"/>
            <a:ext cx="110067" cy="57600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8" name="正方形/長方形 27"/>
          <p:cNvSpPr/>
          <p:nvPr/>
        </p:nvSpPr>
        <p:spPr>
          <a:xfrm>
            <a:off x="7499150" y="5043517"/>
            <a:ext cx="215999" cy="72000"/>
          </a:xfrm>
          <a:prstGeom prst="rect">
            <a:avLst/>
          </a:prstGeom>
          <a:solidFill>
            <a:schemeClr val="tx2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30" name="直線コネクタ 29"/>
          <p:cNvCxnSpPr>
            <a:stCxn id="33" idx="1"/>
            <a:endCxn id="29" idx="0"/>
          </p:cNvCxnSpPr>
          <p:nvPr/>
        </p:nvCxnSpPr>
        <p:spPr>
          <a:xfrm>
            <a:off x="6652311" y="5081589"/>
            <a:ext cx="240337" cy="112461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 flipH="1">
            <a:off x="6446555" y="5058729"/>
            <a:ext cx="20575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4" name="正方形/長方形 33"/>
          <p:cNvSpPr/>
          <p:nvPr/>
        </p:nvSpPr>
        <p:spPr>
          <a:xfrm>
            <a:off x="5558364" y="5050691"/>
            <a:ext cx="791999" cy="576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764012" y="5033564"/>
            <a:ext cx="100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CM1(</a:t>
            </a:r>
            <a:r>
              <a:rPr lang="ja-JP" altLang="en-US" sz="1200" dirty="0" smtClean="0">
                <a:solidFill>
                  <a:srgbClr val="FF0000"/>
                </a:solidFill>
                <a:latin typeface="Arial"/>
                <a:cs typeface="Arial"/>
              </a:rPr>
              <a:t>既存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)</a:t>
            </a:r>
            <a:endParaRPr kumimoji="1" lang="ja-JP" alt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509879" y="6303661"/>
            <a:ext cx="975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 smtClean="0">
                <a:latin typeface="Arial"/>
                <a:cs typeface="Arial"/>
              </a:rPr>
              <a:t>Undulator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24651" y="5378733"/>
            <a:ext cx="1211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Beam Dump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390048" y="5054967"/>
            <a:ext cx="116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SC RF-Gun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695456" y="5032104"/>
            <a:ext cx="85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CM2a+2b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8086" y="1766683"/>
            <a:ext cx="5293788" cy="2031325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</a:pPr>
            <a:r>
              <a:rPr lang="en-US" altLang="ja-JP" dirty="0" smtClean="0">
                <a:solidFill>
                  <a:srgbClr val="0000FF"/>
                </a:solidFill>
                <a:latin typeface="HG創英角ｺﾞｼｯｸUB"/>
                <a:ea typeface="HG創英角ｺﾞｼｯｸUB"/>
                <a:cs typeface="HG創英角ｺﾞｼｯｸUB"/>
              </a:rPr>
              <a:t>■ </a:t>
            </a:r>
            <a:r>
              <a:rPr lang="en-US" altLang="ja-JP" sz="2000" dirty="0" smtClean="0">
                <a:latin typeface="HG創英角ｺﾞｼｯｸUB"/>
                <a:ea typeface="HG創英角ｺﾞｼｯｸUB"/>
                <a:cs typeface="HG創英角ｺﾞｼｯｸUB"/>
              </a:rPr>
              <a:t>Objective</a:t>
            </a:r>
            <a:endParaRPr kumimoji="1" lang="en-US" altLang="ja-JP" sz="2000" dirty="0" smtClean="0">
              <a:latin typeface="HG創英角ｺﾞｼｯｸUB"/>
              <a:ea typeface="HG創英角ｺﾞｼｯｸUB"/>
              <a:cs typeface="HG創英角ｺﾞｼｯｸUB"/>
            </a:endParaRPr>
          </a:p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latin typeface="HG創英角ｺﾞｼｯｸUB"/>
                <a:ea typeface="HG創英角ｺﾞｼｯｸUB"/>
                <a:cs typeface="HG創英角ｺﾞｼｯｸUB"/>
              </a:rPr>
              <a:t>•</a:t>
            </a:r>
            <a:r>
              <a:rPr lang="en-US" altLang="ja-JP" dirty="0" smtClean="0">
                <a:latin typeface="ＭＳ ゴシック"/>
                <a:ea typeface="ＭＳ ゴシック"/>
                <a:cs typeface="ＭＳ ゴシック"/>
              </a:rPr>
              <a:t>High Gradient </a:t>
            </a:r>
            <a:r>
              <a:rPr lang="en-US" altLang="ja-JP" sz="1800" dirty="0" smtClean="0">
                <a:latin typeface="ＭＳ ゴシック"/>
                <a:ea typeface="ＭＳ ゴシック"/>
                <a:cs typeface="ＭＳ ゴシック"/>
              </a:rPr>
              <a:t>(32 MV/m</a:t>
            </a:r>
            <a:r>
              <a:rPr lang="en-US" altLang="ja-JP" dirty="0">
                <a:latin typeface="ＭＳ ゴシック"/>
                <a:ea typeface="ＭＳ ゴシック"/>
                <a:cs typeface="ＭＳ ゴシック"/>
              </a:rPr>
              <a:t>)</a:t>
            </a:r>
            <a:endParaRPr lang="en-US" altLang="ja-JP" sz="1800" dirty="0" smtClean="0">
              <a:latin typeface="ＭＳ ゴシック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ja-JP" sz="1800" dirty="0">
                <a:latin typeface="ＭＳ ゴシック"/>
                <a:ea typeface="ＭＳ ゴシック"/>
                <a:cs typeface="ＭＳ ゴシック"/>
              </a:rPr>
              <a:t>　</a:t>
            </a:r>
            <a:r>
              <a:rPr lang="ja-JP" altLang="en-US" sz="1800" dirty="0" smtClean="0">
                <a:latin typeface="ＭＳ ゴシック"/>
                <a:ea typeface="ＭＳ ゴシック"/>
                <a:cs typeface="ＭＳ ゴシック"/>
              </a:rPr>
              <a:t>＝＞</a:t>
            </a:r>
            <a:r>
              <a:rPr lang="en-US" altLang="ja-JP" dirty="0" smtClean="0">
                <a:latin typeface="ＭＳ ゴシック"/>
                <a:ea typeface="ＭＳ ゴシック"/>
                <a:cs typeface="ＭＳ ゴシック"/>
              </a:rPr>
              <a:t>Demonstration of full </a:t>
            </a:r>
            <a:r>
              <a:rPr lang="en-US" altLang="ja-JP" dirty="0" err="1" smtClean="0">
                <a:latin typeface="ＭＳ ゴシック"/>
                <a:ea typeface="ＭＳ ゴシック"/>
                <a:cs typeface="ＭＳ ゴシック"/>
              </a:rPr>
              <a:t>cryomodule</a:t>
            </a:r>
            <a:endParaRPr lang="en-US" altLang="ja-JP" sz="1800" dirty="0" smtClean="0">
              <a:latin typeface="ＭＳ ゴシック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1800" dirty="0" smtClean="0">
                <a:latin typeface="ＭＳ ゴシック"/>
                <a:ea typeface="ＭＳ ゴシック"/>
                <a:cs typeface="ＭＳ ゴシック"/>
              </a:rPr>
              <a:t>・</a:t>
            </a:r>
            <a:r>
              <a:rPr lang="en-US" altLang="ja-JP" dirty="0" smtClean="0">
                <a:latin typeface="ＭＳ ゴシック"/>
                <a:ea typeface="ＭＳ ゴシック"/>
                <a:cs typeface="ＭＳ ゴシック"/>
              </a:rPr>
              <a:t>Pulse and CW operation (for </a:t>
            </a:r>
            <a:r>
              <a:rPr lang="en-US" altLang="ja-JP" dirty="0" err="1" smtClean="0">
                <a:latin typeface="ＭＳ ゴシック"/>
                <a:ea typeface="ＭＳ ゴシック"/>
                <a:cs typeface="ＭＳ ゴシック"/>
              </a:rPr>
              <a:t>effectuve</a:t>
            </a:r>
            <a:r>
              <a:rPr lang="en-US" altLang="ja-JP" dirty="0" smtClean="0">
                <a:latin typeface="ＭＳ ゴシック"/>
                <a:ea typeface="ＭＳ ゴシック"/>
                <a:cs typeface="ＭＳ ゴシック"/>
              </a:rPr>
              <a:t> R&amp;D </a:t>
            </a:r>
            <a:endParaRPr lang="en-US" altLang="ja-JP" sz="1800" dirty="0" smtClean="0">
              <a:latin typeface="ＭＳ ゴシック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1800" dirty="0" smtClean="0">
                <a:latin typeface="ＭＳ ゴシック"/>
                <a:ea typeface="ＭＳ ゴシック"/>
                <a:cs typeface="ＭＳ ゴシック"/>
              </a:rPr>
              <a:t>・</a:t>
            </a:r>
            <a:r>
              <a:rPr lang="en-US" altLang="ja-JP" dirty="0" smtClean="0">
                <a:latin typeface="ＭＳ ゴシック"/>
                <a:ea typeface="ＭＳ ゴシック"/>
                <a:cs typeface="ＭＳ ゴシック"/>
              </a:rPr>
              <a:t>Better efficiency power sources </a:t>
            </a:r>
            <a:endParaRPr lang="en-US" altLang="ja-JP" sz="1800" dirty="0" smtClean="0">
              <a:solidFill>
                <a:srgbClr val="0000FF"/>
              </a:solidFill>
              <a:latin typeface="ＭＳ ゴシック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1800" dirty="0" smtClean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・</a:t>
            </a:r>
            <a:r>
              <a:rPr lang="en-US" altLang="ja-JP" sz="1800" dirty="0" smtClean="0">
                <a:latin typeface="ＭＳ ゴシック"/>
                <a:ea typeface="ＭＳ ゴシック"/>
                <a:cs typeface="ＭＳ ゴシック"/>
              </a:rPr>
              <a:t>SCRF electron gun </a:t>
            </a:r>
          </a:p>
          <a:p>
            <a:pPr>
              <a:lnSpc>
                <a:spcPts val="2160"/>
              </a:lnSpc>
            </a:pPr>
            <a:r>
              <a:rPr lang="ja-JP" altLang="en-US" sz="1800" dirty="0" smtClean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・</a:t>
            </a:r>
            <a:r>
              <a:rPr lang="en-US" altLang="ja-JP" dirty="0" smtClean="0">
                <a:solidFill>
                  <a:srgbClr val="FFFF00"/>
                </a:solidFill>
                <a:latin typeface="ＭＳ ゴシック"/>
                <a:ea typeface="ＭＳ ゴシック"/>
                <a:cs typeface="ＭＳ ゴシック"/>
              </a:rPr>
              <a:t>Training for next generation s</a:t>
            </a:r>
            <a:endParaRPr lang="en-US" altLang="ja-JP" sz="1800" dirty="0" smtClean="0">
              <a:solidFill>
                <a:srgbClr val="FFFF00"/>
              </a:solidFill>
              <a:latin typeface="ＭＳ ゴシック"/>
              <a:ea typeface="ＭＳ ゴシック"/>
              <a:cs typeface="ＭＳ 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056825" y="4791482"/>
            <a:ext cx="546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CM0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795281" y="5050003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7" name="正方形/長方形 46"/>
          <p:cNvSpPr/>
          <p:nvPr/>
        </p:nvSpPr>
        <p:spPr>
          <a:xfrm>
            <a:off x="4192771" y="5051527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7" name="正方形/長方形 56"/>
          <p:cNvSpPr/>
          <p:nvPr/>
        </p:nvSpPr>
        <p:spPr>
          <a:xfrm>
            <a:off x="2595719" y="497931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8" name="正方形/長方形 57"/>
          <p:cNvSpPr/>
          <p:nvPr/>
        </p:nvSpPr>
        <p:spPr>
          <a:xfrm>
            <a:off x="2701799" y="498117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0" name="正方形/長方形 59"/>
          <p:cNvSpPr/>
          <p:nvPr/>
        </p:nvSpPr>
        <p:spPr>
          <a:xfrm>
            <a:off x="2551259" y="505065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1" name="正方形/長方形 60"/>
          <p:cNvSpPr/>
          <p:nvPr/>
        </p:nvSpPr>
        <p:spPr>
          <a:xfrm>
            <a:off x="2749979" y="505251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470478" y="4736867"/>
            <a:ext cx="478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BC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802648" y="5194050"/>
            <a:ext cx="179999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4" name="正方形/長方形 53"/>
          <p:cNvSpPr/>
          <p:nvPr/>
        </p:nvSpPr>
        <p:spPr>
          <a:xfrm>
            <a:off x="4651231" y="5050927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669078" y="5035934"/>
            <a:ext cx="1010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CM3a</a:t>
            </a:r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+3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</a:t>
            </a:r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0238" y="4264164"/>
            <a:ext cx="2051997" cy="276999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000090"/>
                </a:solidFill>
              </a:rPr>
              <a:t>Electron Gun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642155" y="4269463"/>
            <a:ext cx="1907997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000090"/>
                </a:solidFill>
              </a:rPr>
              <a:t>Full </a:t>
            </a:r>
            <a:r>
              <a:rPr lang="en-US" altLang="ja-JP" sz="1200" b="1" dirty="0" err="1" smtClean="0">
                <a:solidFill>
                  <a:srgbClr val="000090"/>
                </a:solidFill>
              </a:rPr>
              <a:t>Cryomodule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s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1959675" y="4567390"/>
            <a:ext cx="134817" cy="45835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endCxn id="46" idx="0"/>
          </p:cNvCxnSpPr>
          <p:nvPr/>
        </p:nvCxnSpPr>
        <p:spPr>
          <a:xfrm>
            <a:off x="3895171" y="4577240"/>
            <a:ext cx="98109" cy="4727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669078" y="4277630"/>
            <a:ext cx="1845475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 err="1" smtClean="0">
                <a:solidFill>
                  <a:srgbClr val="000090"/>
                </a:solidFill>
              </a:rPr>
              <a:t>Undulators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372134" y="4279399"/>
            <a:ext cx="1252278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000090"/>
                </a:solidFill>
              </a:rPr>
              <a:t>Detector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5679162" y="4567390"/>
            <a:ext cx="185957" cy="4797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endCxn id="28" idx="0"/>
          </p:cNvCxnSpPr>
          <p:nvPr/>
        </p:nvCxnSpPr>
        <p:spPr>
          <a:xfrm flipH="1">
            <a:off x="7607150" y="4567390"/>
            <a:ext cx="301004" cy="4761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図 3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921" y="4700096"/>
            <a:ext cx="968788" cy="569232"/>
          </a:xfrm>
          <a:prstGeom prst="rect">
            <a:avLst/>
          </a:prstGeom>
        </p:spPr>
      </p:pic>
      <p:cxnSp>
        <p:nvCxnSpPr>
          <p:cNvPr id="81" name="直線矢印コネクタ 80"/>
          <p:cNvCxnSpPr/>
          <p:nvPr/>
        </p:nvCxnSpPr>
        <p:spPr>
          <a:xfrm flipV="1">
            <a:off x="5348560" y="3443903"/>
            <a:ext cx="179181" cy="38012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3078757" y="5363344"/>
            <a:ext cx="1727997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000090"/>
                </a:solidFill>
              </a:rPr>
              <a:t>Refrigeration System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7244371" y="4890341"/>
            <a:ext cx="720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9" name="正方形/長方形 78"/>
          <p:cNvSpPr/>
          <p:nvPr/>
        </p:nvSpPr>
        <p:spPr>
          <a:xfrm rot="16200000">
            <a:off x="7986833" y="4983413"/>
            <a:ext cx="57295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0" name="正方形/長方形 79"/>
          <p:cNvSpPr/>
          <p:nvPr/>
        </p:nvSpPr>
        <p:spPr>
          <a:xfrm>
            <a:off x="7111394" y="5255351"/>
            <a:ext cx="1152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正方形/長方形 89"/>
          <p:cNvSpPr/>
          <p:nvPr/>
        </p:nvSpPr>
        <p:spPr>
          <a:xfrm rot="16200000">
            <a:off x="7860978" y="4805717"/>
            <a:ext cx="212956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1" name="正方形/長方形 90"/>
          <p:cNvSpPr/>
          <p:nvPr/>
        </p:nvSpPr>
        <p:spPr>
          <a:xfrm>
            <a:off x="7965212" y="4722098"/>
            <a:ext cx="324918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8111158" y="4769990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8138713" y="4769009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H="1">
            <a:off x="8165554" y="4771127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8194301" y="4769990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8178938" y="4804984"/>
            <a:ext cx="0" cy="144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13/04/05</a:t>
            </a:r>
            <a:endParaRPr kumimoji="1" lang="ja-JP" altLang="en-US"/>
          </a:p>
        </p:txBody>
      </p:sp>
      <p:sp>
        <p:nvSpPr>
          <p:cNvPr id="40" name="フッター プレースホルダー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 dirty="0"/>
          </a:p>
        </p:txBody>
      </p:sp>
      <p:sp>
        <p:nvSpPr>
          <p:cNvPr id="44" name="スライド番号プレースホルダー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5047229" y="5055062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0" name="円/楕円 49"/>
          <p:cNvSpPr/>
          <p:nvPr/>
        </p:nvSpPr>
        <p:spPr>
          <a:xfrm>
            <a:off x="4133966" y="4876983"/>
            <a:ext cx="1847188" cy="486361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685537" y="1655692"/>
            <a:ext cx="3416320" cy="255454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3366FF"/>
                </a:solidFill>
              </a:rPr>
              <a:t>Proposal</a:t>
            </a:r>
            <a:r>
              <a:rPr lang="en-US" altLang="ja-JP" sz="1600" dirty="0">
                <a:solidFill>
                  <a:srgbClr val="3366FF"/>
                </a:solidFill>
              </a:rPr>
              <a:t>:</a:t>
            </a:r>
            <a:endParaRPr lang="en-US" altLang="ja-JP" sz="1600" dirty="0" smtClean="0">
              <a:solidFill>
                <a:srgbClr val="3366FF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Multiple </a:t>
            </a:r>
            <a:r>
              <a:rPr lang="en-US" altLang="ja-JP" sz="1600" dirty="0" err="1" smtClean="0"/>
              <a:t>Cryomodule</a:t>
            </a:r>
            <a:r>
              <a:rPr lang="en-US" altLang="ja-JP" sz="1600" dirty="0" smtClean="0"/>
              <a:t> for system 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study</a:t>
            </a:r>
          </a:p>
          <a:p>
            <a:pPr marL="285750" indent="-285750">
              <a:buFontTx/>
              <a:buChar char="-"/>
            </a:pP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In-house Cavity to be installed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in cooperation with industry</a:t>
            </a:r>
            <a:endParaRPr kumimoji="1" lang="en-US" altLang="ja-JP" sz="1600" dirty="0" smtClean="0"/>
          </a:p>
          <a:p>
            <a:pPr marL="285750" indent="-285750">
              <a:buFontTx/>
              <a:buChar char="-"/>
            </a:pPr>
            <a:endParaRPr lang="en-US" altLang="ja-JP" sz="1600" dirty="0" smtClean="0"/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Wide range application including </a:t>
            </a:r>
          </a:p>
          <a:p>
            <a:r>
              <a:rPr lang="en-US" altLang="ja-JP" sz="1600" dirty="0" smtClean="0"/>
              <a:t>     Photon Science </a:t>
            </a:r>
            <a:endParaRPr lang="en-US" altLang="ja-JP" sz="1600" dirty="0"/>
          </a:p>
          <a:p>
            <a:endParaRPr kumimoji="1"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120550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 descr="Phase2_MBK_schem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05064"/>
            <a:ext cx="6413124" cy="2321024"/>
          </a:xfrm>
          <a:prstGeom prst="rect">
            <a:avLst/>
          </a:prstGeom>
        </p:spPr>
      </p:pic>
      <p:pic>
        <p:nvPicPr>
          <p:cNvPr id="23" name="図 22" descr="Phase2_MBK_schem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1065"/>
            <a:ext cx="9144000" cy="3309377"/>
          </a:xfrm>
          <a:prstGeom prst="rect">
            <a:avLst/>
          </a:prstGeom>
        </p:spPr>
      </p:pic>
      <p:sp>
        <p:nvSpPr>
          <p:cNvPr id="4113" name="Line 17"/>
          <p:cNvSpPr>
            <a:spLocks noChangeShapeType="1"/>
          </p:cNvSpPr>
          <p:nvPr/>
        </p:nvSpPr>
        <p:spPr bwMode="auto">
          <a:xfrm flipV="1">
            <a:off x="152400" y="6165304"/>
            <a:ext cx="4995664" cy="6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2941" y="268866"/>
            <a:ext cx="5371202" cy="609600"/>
          </a:xfrm>
          <a:solidFill>
            <a:srgbClr val="FFFF00"/>
          </a:solidFill>
        </p:spPr>
        <p:txBody>
          <a:bodyPr/>
          <a:lstStyle/>
          <a:p>
            <a:pPr algn="l"/>
            <a:r>
              <a:rPr lang="en-US" altLang="ja-JP" sz="2800" dirty="0"/>
              <a:t>STF phase 2</a:t>
            </a: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1981200" y="3505200"/>
            <a:ext cx="563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85366" y="3589343"/>
            <a:ext cx="538623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anchor="ctr"/>
          <a:lstStyle/>
          <a:p>
            <a:r>
              <a:rPr lang="en-US" altLang="ja-JP" sz="2800" dirty="0">
                <a:solidFill>
                  <a:schemeClr val="tx2"/>
                </a:solidFill>
              </a:rPr>
              <a:t>STF phase </a:t>
            </a:r>
            <a:r>
              <a:rPr lang="en-US" altLang="ja-JP" sz="2800" dirty="0" smtClean="0">
                <a:solidFill>
                  <a:schemeClr val="tx2"/>
                </a:solidFill>
              </a:rPr>
              <a:t>3  </a:t>
            </a:r>
            <a:r>
              <a:rPr lang="en-US" altLang="ja-JP" sz="2400" dirty="0" smtClean="0">
                <a:solidFill>
                  <a:srgbClr val="3366FF"/>
                </a:solidFill>
              </a:rPr>
              <a:t>(New Possibility 1)</a:t>
            </a:r>
            <a:endParaRPr lang="en-US" altLang="ja-JP" sz="2800" dirty="0">
              <a:solidFill>
                <a:srgbClr val="3366FF"/>
              </a:solidFill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06990" y="485757"/>
            <a:ext cx="2961345" cy="58477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xtLst/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Cavity/CM: </a:t>
            </a:r>
            <a:r>
              <a:rPr lang="en-US" altLang="ja-JP" sz="1600" dirty="0">
                <a:solidFill>
                  <a:srgbClr val="FF0000"/>
                </a:solidFill>
              </a:rPr>
              <a:t>2</a:t>
            </a:r>
            <a:r>
              <a:rPr lang="en-US" altLang="ja-JP" sz="1600" dirty="0" smtClean="0">
                <a:solidFill>
                  <a:srgbClr val="000000"/>
                </a:solidFill>
              </a:rPr>
              <a:t>+</a:t>
            </a:r>
            <a:r>
              <a:rPr lang="en-US" altLang="ja-JP" sz="1600" dirty="0">
                <a:solidFill>
                  <a:srgbClr val="000000"/>
                </a:solidFill>
              </a:rPr>
              <a:t>8</a:t>
            </a:r>
            <a:r>
              <a:rPr lang="en-US" altLang="ja-JP" sz="1600" dirty="0" smtClean="0">
                <a:solidFill>
                  <a:srgbClr val="000000"/>
                </a:solidFill>
              </a:rPr>
              <a:t>+(4</a:t>
            </a:r>
            <a:r>
              <a:rPr lang="en-US" altLang="ja-JP" sz="1600" dirty="0" smtClean="0">
                <a:solidFill>
                  <a:srgbClr val="3366FF"/>
                </a:solidFill>
              </a:rPr>
              <a:t>+4)</a:t>
            </a:r>
            <a:endParaRPr lang="en-US" altLang="ja-JP" sz="1600" dirty="0">
              <a:solidFill>
                <a:srgbClr val="3366FF"/>
              </a:solidFill>
            </a:endParaRPr>
          </a:p>
          <a:p>
            <a:r>
              <a:rPr lang="en-US" altLang="ja-JP" sz="1600" dirty="0" smtClean="0"/>
              <a:t>Beam: 524MeV, 9mA, 5Hz</a:t>
            </a:r>
            <a:endParaRPr lang="en-US" altLang="ja-JP" sz="1600" dirty="0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763688" y="6021288"/>
            <a:ext cx="1201738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STF phase 2</a:t>
            </a: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5148064" y="6165304"/>
            <a:ext cx="3915544" cy="6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72200" y="6021288"/>
            <a:ext cx="1201738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3366FF"/>
                </a:solidFill>
              </a:rPr>
              <a:t>STF phase 3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830243" y="3601743"/>
            <a:ext cx="3188481" cy="90794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xtLst/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Cavity/CM: </a:t>
            </a:r>
            <a:r>
              <a:rPr lang="en-US" altLang="ja-JP" sz="1400" dirty="0">
                <a:solidFill>
                  <a:srgbClr val="FF0000"/>
                </a:solidFill>
              </a:rPr>
              <a:t>2</a:t>
            </a:r>
            <a:r>
              <a:rPr lang="en-US" altLang="ja-JP" sz="1400" dirty="0" smtClean="0">
                <a:solidFill>
                  <a:srgbClr val="000000"/>
                </a:solidFill>
              </a:rPr>
              <a:t>+8+</a:t>
            </a:r>
            <a:r>
              <a:rPr lang="en-US" altLang="ja-JP" sz="1400" dirty="0" smtClean="0"/>
              <a:t>(4  </a:t>
            </a:r>
            <a:r>
              <a:rPr lang="en-US" altLang="ja-JP" sz="1400" dirty="0" smtClean="0">
                <a:solidFill>
                  <a:srgbClr val="3366FF"/>
                </a:solidFill>
              </a:rPr>
              <a:t>+4)+(4+4)+…</a:t>
            </a:r>
            <a:endParaRPr lang="en-US" altLang="ja-JP" sz="1400" dirty="0">
              <a:solidFill>
                <a:srgbClr val="3366FF"/>
              </a:solidFill>
            </a:endParaRPr>
          </a:p>
          <a:p>
            <a:r>
              <a:rPr lang="en-US" altLang="ja-JP" sz="1100" dirty="0" smtClean="0"/>
              <a:t>    (max. capacity in current tunnel: 2 +32) </a:t>
            </a:r>
          </a:p>
          <a:p>
            <a:r>
              <a:rPr lang="en-US" altLang="ja-JP" sz="1400" dirty="0" smtClean="0"/>
              <a:t>Beam: 1.0GeV max, 9mA, </a:t>
            </a:r>
            <a:r>
              <a:rPr lang="en-US" altLang="ja-JP" sz="1400" dirty="0" smtClean="0">
                <a:solidFill>
                  <a:srgbClr val="3366FF"/>
                </a:solidFill>
              </a:rPr>
              <a:t>1ms, 5 Hz</a:t>
            </a:r>
            <a:endParaRPr lang="en-US" altLang="ja-JP" sz="1400" dirty="0">
              <a:solidFill>
                <a:srgbClr val="3366FF"/>
              </a:solidFill>
            </a:endParaRPr>
          </a:p>
          <a:p>
            <a:r>
              <a:rPr lang="en-US" altLang="ja-JP" sz="1400" dirty="0" smtClean="0"/>
              <a:t>   </a:t>
            </a:r>
            <a:r>
              <a:rPr lang="en-US" altLang="ja-JP" sz="1100" dirty="0" smtClean="0"/>
              <a:t>including capability of </a:t>
            </a:r>
            <a:r>
              <a:rPr lang="en-US" altLang="ja-JP" sz="1100" dirty="0" smtClean="0">
                <a:solidFill>
                  <a:srgbClr val="3366FF"/>
                </a:solidFill>
              </a:rPr>
              <a:t>CW</a:t>
            </a:r>
            <a:r>
              <a:rPr lang="en-US" altLang="ja-JP" sz="1100" dirty="0" smtClean="0"/>
              <a:t> operation </a:t>
            </a:r>
            <a:endParaRPr lang="en-US" altLang="ja-JP" sz="1100" dirty="0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V="1">
            <a:off x="971600" y="3284984"/>
            <a:ext cx="77048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191000" y="3124200"/>
            <a:ext cx="53022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/>
              <a:t>57m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123728" y="6309320"/>
            <a:ext cx="53392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50m</a:t>
            </a:r>
            <a:endParaRPr lang="en-US" altLang="ja-JP" sz="1400" dirty="0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6660232" y="6309320"/>
            <a:ext cx="53392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solidFill>
                  <a:srgbClr val="3366FF"/>
                </a:solidFill>
              </a:rPr>
              <a:t>35m</a:t>
            </a:r>
            <a:endParaRPr lang="en-US" altLang="ja-JP" sz="1400" dirty="0">
              <a:solidFill>
                <a:srgbClr val="3366FF"/>
              </a:solidFill>
            </a:endParaRPr>
          </a:p>
        </p:txBody>
      </p:sp>
      <p:pic>
        <p:nvPicPr>
          <p:cNvPr id="2" name="図 1" descr="CM3-4.tif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719" y="5013176"/>
            <a:ext cx="4005837" cy="57063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50062" y="4797194"/>
            <a:ext cx="543848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CM2a </a:t>
            </a:r>
            <a:endParaRPr kumimoji="1" lang="ja-JP" altLang="en-US" sz="105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12899" y="4691446"/>
            <a:ext cx="1056487" cy="253916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3366FF"/>
                </a:solidFill>
              </a:rPr>
              <a:t>CM3a + CM3b</a:t>
            </a:r>
            <a:endParaRPr kumimoji="1" lang="ja-JP" altLang="en-US" sz="1050" dirty="0">
              <a:solidFill>
                <a:srgbClr val="3366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74725" y="4687984"/>
            <a:ext cx="1056487" cy="253916"/>
          </a:xfrm>
          <a:prstGeom prst="rect">
            <a:avLst/>
          </a:prstGeom>
          <a:solidFill>
            <a:srgbClr val="BADDE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3366FF"/>
                </a:solidFill>
              </a:rPr>
              <a:t>CM4a + CM4b</a:t>
            </a:r>
            <a:endParaRPr kumimoji="1" lang="ja-JP" altLang="en-US" sz="1050" dirty="0">
              <a:solidFill>
                <a:srgbClr val="3366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30119" y="4809525"/>
            <a:ext cx="468961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CM1</a:t>
            </a:r>
            <a:endParaRPr kumimoji="1" lang="ja-JP" altLang="en-US" sz="105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74297" y="12520"/>
            <a:ext cx="12752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50352" y="4698690"/>
            <a:ext cx="543848" cy="25391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3366FF"/>
                </a:solidFill>
              </a:rPr>
              <a:t>CM2b </a:t>
            </a:r>
            <a:endParaRPr kumimoji="1" lang="ja-JP" altLang="en-US" sz="105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6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Phase2_MBK_scheme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6284"/>
            <a:ext cx="3563889" cy="1289835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 bwMode="auto">
          <a:xfrm>
            <a:off x="5004048" y="3004236"/>
            <a:ext cx="4139952" cy="244827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9" name="正方形/長方形 48"/>
          <p:cNvSpPr/>
          <p:nvPr/>
        </p:nvSpPr>
        <p:spPr bwMode="auto">
          <a:xfrm>
            <a:off x="0" y="3004236"/>
            <a:ext cx="5004048" cy="24482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375140" y="290286"/>
            <a:ext cx="8543892" cy="107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ja-JP" sz="3600" b="1" dirty="0" smtClean="0"/>
              <a:t>SCRF Acc. R&amp;D + User Facility: 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Possibility 1</a:t>
            </a:r>
          </a:p>
          <a:p>
            <a:pPr algn="ctr"/>
            <a:r>
              <a:rPr lang="en-US" altLang="ja-JP" sz="2800" dirty="0" smtClean="0">
                <a:solidFill>
                  <a:schemeClr val="tx2"/>
                </a:solidFill>
              </a:rPr>
              <a:t>STF </a:t>
            </a:r>
            <a:r>
              <a:rPr lang="en-US" altLang="ja-JP" sz="2800" dirty="0">
                <a:solidFill>
                  <a:schemeClr val="tx2"/>
                </a:solidFill>
              </a:rPr>
              <a:t>P</a:t>
            </a:r>
            <a:r>
              <a:rPr lang="en-US" altLang="ja-JP" sz="2800" dirty="0" smtClean="0">
                <a:solidFill>
                  <a:schemeClr val="tx2"/>
                </a:solidFill>
              </a:rPr>
              <a:t>hase 3</a:t>
            </a:r>
            <a:r>
              <a:rPr lang="en-US" altLang="ja-JP" sz="2800" dirty="0">
                <a:solidFill>
                  <a:schemeClr val="tx2"/>
                </a:solidFill>
              </a:rPr>
              <a:t> </a:t>
            </a:r>
            <a:r>
              <a:rPr lang="en-US" altLang="ja-JP" sz="2800" dirty="0" smtClean="0">
                <a:solidFill>
                  <a:schemeClr val="tx2"/>
                </a:solidFill>
              </a:rPr>
              <a:t>+ Quantum-Beam 2 :  </a:t>
            </a:r>
            <a:r>
              <a:rPr lang="en-US" altLang="ja-JP" sz="3200" dirty="0" smtClean="0">
                <a:solidFill>
                  <a:schemeClr val="tx2"/>
                </a:solidFill>
              </a:rPr>
              <a:t>under discussion</a:t>
            </a:r>
            <a:endParaRPr lang="en-US" altLang="ja-JP" sz="3600" dirty="0">
              <a:solidFill>
                <a:schemeClr val="tx2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925" y="1949757"/>
            <a:ext cx="3027241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1GeV SC-LINAC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25453" y="1746152"/>
            <a:ext cx="3328463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Beam Facility: 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Inverse-Compton X-ray</a:t>
            </a:r>
          </a:p>
          <a:p>
            <a:pPr marL="285750" indent="-285750">
              <a:buFontTx/>
              <a:buChar char="-"/>
            </a:pPr>
            <a:r>
              <a:rPr lang="en-US" altLang="ja-JP" dirty="0" err="1" smtClean="0"/>
              <a:t>Undulator</a:t>
            </a:r>
            <a:r>
              <a:rPr lang="en-US" altLang="ja-JP" dirty="0" smtClean="0"/>
              <a:t> SASE photon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Beam diagnostic development</a:t>
            </a:r>
          </a:p>
        </p:txBody>
      </p:sp>
      <p:pic>
        <p:nvPicPr>
          <p:cNvPr id="6" name="図 5" descr="CM3-4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012348"/>
            <a:ext cx="2242316" cy="31941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 bwMode="auto">
          <a:xfrm>
            <a:off x="5364088" y="4012348"/>
            <a:ext cx="1944216" cy="288032"/>
          </a:xfrm>
          <a:prstGeom prst="rect">
            <a:avLst/>
          </a:prstGeom>
          <a:solidFill>
            <a:srgbClr val="33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4716016" y="4156364"/>
            <a:ext cx="360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 rot="1200000">
            <a:off x="7478406" y="4067405"/>
            <a:ext cx="360040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2" name="直線コネクタ 11"/>
          <p:cNvCxnSpPr>
            <a:stCxn id="10" idx="3"/>
          </p:cNvCxnSpPr>
          <p:nvPr/>
        </p:nvCxnSpPr>
        <p:spPr bwMode="auto">
          <a:xfrm>
            <a:off x="7827589" y="4236987"/>
            <a:ext cx="416819" cy="1354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正方形/長方形 12"/>
          <p:cNvSpPr/>
          <p:nvPr/>
        </p:nvSpPr>
        <p:spPr bwMode="auto">
          <a:xfrm rot="1200000">
            <a:off x="8198486" y="4355436"/>
            <a:ext cx="360040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5" name="直線コネクタ 14"/>
          <p:cNvCxnSpPr/>
          <p:nvPr/>
        </p:nvCxnSpPr>
        <p:spPr bwMode="auto">
          <a:xfrm flipV="1">
            <a:off x="4788024" y="3580300"/>
            <a:ext cx="576064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直線コネクタ 15"/>
          <p:cNvCxnSpPr/>
          <p:nvPr/>
        </p:nvCxnSpPr>
        <p:spPr bwMode="auto">
          <a:xfrm>
            <a:off x="5364088" y="3580300"/>
            <a:ext cx="29523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正方形/長方形 17"/>
          <p:cNvSpPr/>
          <p:nvPr/>
        </p:nvSpPr>
        <p:spPr bwMode="auto">
          <a:xfrm rot="20400000" flipV="1">
            <a:off x="7334389" y="3419333"/>
            <a:ext cx="360040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9" name="直線コネクタ 18"/>
          <p:cNvCxnSpPr/>
          <p:nvPr/>
        </p:nvCxnSpPr>
        <p:spPr bwMode="auto">
          <a:xfrm flipV="1">
            <a:off x="7668344" y="3292268"/>
            <a:ext cx="504056" cy="1865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正方形/長方形 19"/>
          <p:cNvSpPr/>
          <p:nvPr/>
        </p:nvSpPr>
        <p:spPr bwMode="auto">
          <a:xfrm rot="20400000" flipV="1">
            <a:off x="8126479" y="3131301"/>
            <a:ext cx="360040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 rot="20400000" flipV="1">
            <a:off x="5174150" y="3491341"/>
            <a:ext cx="360040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24" name="直線コネクタ 23"/>
          <p:cNvCxnSpPr/>
          <p:nvPr/>
        </p:nvCxnSpPr>
        <p:spPr bwMode="auto">
          <a:xfrm>
            <a:off x="4572000" y="4156364"/>
            <a:ext cx="1368152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直線コネクタ 25"/>
          <p:cNvCxnSpPr/>
          <p:nvPr/>
        </p:nvCxnSpPr>
        <p:spPr bwMode="auto">
          <a:xfrm>
            <a:off x="5940152" y="5092468"/>
            <a:ext cx="23762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正方形/長方形 28"/>
          <p:cNvSpPr/>
          <p:nvPr/>
        </p:nvSpPr>
        <p:spPr bwMode="auto">
          <a:xfrm rot="1200000">
            <a:off x="5750214" y="4931501"/>
            <a:ext cx="360040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30" name="直線コネクタ 29"/>
          <p:cNvCxnSpPr/>
          <p:nvPr/>
        </p:nvCxnSpPr>
        <p:spPr bwMode="auto">
          <a:xfrm flipV="1">
            <a:off x="6084168" y="3436284"/>
            <a:ext cx="720080" cy="2585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テキスト ボックス 31"/>
          <p:cNvSpPr txBox="1"/>
          <p:nvPr/>
        </p:nvSpPr>
        <p:spPr>
          <a:xfrm>
            <a:off x="6012160" y="3220260"/>
            <a:ext cx="1005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Laser cavity</a:t>
            </a:r>
            <a:endParaRPr kumimoji="1" lang="ja-JP" altLang="en-US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940152" y="4300380"/>
            <a:ext cx="1527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Undulator for SASE</a:t>
            </a:r>
            <a:endParaRPr kumimoji="1" lang="ja-JP" altLang="en-US" sz="12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084168" y="5164476"/>
            <a:ext cx="2032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Beam diagnostic beam line</a:t>
            </a:r>
            <a:endParaRPr kumimoji="1" lang="ja-JP" altLang="en-US" sz="1200" dirty="0"/>
          </a:p>
        </p:txBody>
      </p:sp>
      <p:sp>
        <p:nvSpPr>
          <p:cNvPr id="35" name="正方形/長方形 34"/>
          <p:cNvSpPr/>
          <p:nvPr/>
        </p:nvSpPr>
        <p:spPr bwMode="auto">
          <a:xfrm rot="1200000">
            <a:off x="8730638" y="5219533"/>
            <a:ext cx="360040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 rot="1200000">
            <a:off x="8126477" y="5003509"/>
            <a:ext cx="360040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37" name="直線コネクタ 36"/>
          <p:cNvCxnSpPr>
            <a:endCxn id="35" idx="1"/>
          </p:cNvCxnSpPr>
          <p:nvPr/>
        </p:nvCxnSpPr>
        <p:spPr bwMode="auto">
          <a:xfrm>
            <a:off x="8460432" y="5164476"/>
            <a:ext cx="281063" cy="1014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9" name="Line 17"/>
          <p:cNvSpPr>
            <a:spLocks noChangeShapeType="1"/>
          </p:cNvSpPr>
          <p:nvPr/>
        </p:nvSpPr>
        <p:spPr bwMode="auto">
          <a:xfrm flipV="1">
            <a:off x="152400" y="6165304"/>
            <a:ext cx="4851648" cy="6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1115616" y="6021288"/>
            <a:ext cx="2006153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STF phase </a:t>
            </a:r>
            <a:r>
              <a:rPr lang="en-US" altLang="ja-JP" sz="1400" dirty="0" smtClean="0"/>
              <a:t>2+ phase 3</a:t>
            </a:r>
            <a:endParaRPr lang="en-US" altLang="ja-JP" sz="1400" dirty="0"/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123728" y="6309320"/>
            <a:ext cx="53392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85m</a:t>
            </a:r>
            <a:endParaRPr lang="en-US" altLang="ja-JP" sz="1400" dirty="0"/>
          </a:p>
        </p:txBody>
      </p:sp>
      <p:sp>
        <p:nvSpPr>
          <p:cNvPr id="42" name="Line 17"/>
          <p:cNvSpPr>
            <a:spLocks noChangeShapeType="1"/>
          </p:cNvSpPr>
          <p:nvPr/>
        </p:nvSpPr>
        <p:spPr bwMode="auto">
          <a:xfrm flipV="1">
            <a:off x="5004048" y="6165304"/>
            <a:ext cx="39875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6012160" y="6021288"/>
            <a:ext cx="1990637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/>
              <a:t>STF </a:t>
            </a:r>
            <a:r>
              <a:rPr lang="en-US" altLang="ja-JP" sz="1400" dirty="0" smtClean="0"/>
              <a:t>Quantum-Beam 2</a:t>
            </a:r>
            <a:endParaRPr lang="en-US" altLang="ja-JP" sz="1400" dirty="0"/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6660232" y="6309320"/>
            <a:ext cx="53392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80m</a:t>
            </a:r>
            <a:endParaRPr lang="en-US" altLang="ja-JP" sz="14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652120" y="5661248"/>
            <a:ext cx="1085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Extension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002741" y="3436284"/>
            <a:ext cx="1131039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X-ray user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875604" y="3940340"/>
            <a:ext cx="1268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photon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 user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75656" y="5661248"/>
            <a:ext cx="1519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Existing tunnel</a:t>
            </a:r>
            <a:endParaRPr kumimoji="1" lang="ja-JP" altLang="en-US" sz="16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300192" y="4732428"/>
            <a:ext cx="1655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accelerator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 user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94822" y="1316184"/>
            <a:ext cx="26551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Tunnel extension required 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874297" y="12520"/>
            <a:ext cx="12752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12/08/06,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Project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E33F-8DE9-7141-B4B1-5AAC9266727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2448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右矢印 5"/>
          <p:cNvSpPr/>
          <p:nvPr/>
        </p:nvSpPr>
        <p:spPr>
          <a:xfrm>
            <a:off x="4004076" y="2790726"/>
            <a:ext cx="5139924" cy="64115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27269" y="220541"/>
            <a:ext cx="699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3"/>
            <a:r>
              <a:rPr lang="en-US" altLang="ja-JP" sz="2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Plan </a:t>
            </a:r>
            <a:r>
              <a:rPr lang="en-US" altLang="ja-JP" sz="28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of </a:t>
            </a:r>
            <a:r>
              <a:rPr lang="en-US" altLang="ja-JP" sz="2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STF R&amp;D beyond TDR  </a:t>
            </a:r>
            <a:endParaRPr lang="ja-JP" altLang="en-US" sz="2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533400" y="1295400"/>
            <a:ext cx="8516770" cy="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5400000">
            <a:off x="-1067987" y="3810400"/>
            <a:ext cx="5638007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456805" y="3810400"/>
            <a:ext cx="5638008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1980804" y="3809605"/>
            <a:ext cx="5638009" cy="1589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3506390" y="3810399"/>
            <a:ext cx="563801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5030390" y="3809603"/>
            <a:ext cx="5638009" cy="1589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0669" y="926068"/>
            <a:ext cx="10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CY2011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81994" y="927656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CY2012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4569" y="926068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CY2013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65828" y="927656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CY2014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627784" y="2852936"/>
            <a:ext cx="1368152" cy="504056"/>
          </a:xfrm>
          <a:prstGeom prst="roundRect">
            <a:avLst/>
          </a:prstGeom>
          <a:solidFill>
            <a:srgbClr val="CCFF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r>
              <a:rPr lang="en-US" altLang="ja-JP" sz="16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TDR Review</a:t>
            </a:r>
            <a:endParaRPr lang="ja-JP" altLang="en-US" sz="16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539552" y="1556792"/>
            <a:ext cx="3456384" cy="50405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r>
              <a:rPr lang="en-US" altLang="ja-JP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GDE</a:t>
            </a:r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5012966" y="6096798"/>
            <a:ext cx="3974114" cy="533400"/>
          </a:xfrm>
          <a:prstGeom prst="roundRect">
            <a:avLst/>
          </a:prstGeom>
          <a:solidFill>
            <a:srgbClr val="FFFFFF"/>
          </a:solidFill>
          <a:ln>
            <a:solidFill>
              <a:srgbClr val="BBE0E3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65094" y="6157346"/>
            <a:ext cx="1505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Functioning</a:t>
            </a:r>
            <a:r>
              <a:rPr lang="ja-JP" altLang="en-US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　</a:t>
            </a:r>
          </a:p>
        </p:txBody>
      </p:sp>
      <p:sp>
        <p:nvSpPr>
          <p:cNvPr id="69" name="TextBox 20"/>
          <p:cNvSpPr txBox="1"/>
          <p:nvPr/>
        </p:nvSpPr>
        <p:spPr>
          <a:xfrm>
            <a:off x="6542316" y="927656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CY2015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70" name="TextBox 20"/>
          <p:cNvSpPr txBox="1"/>
          <p:nvPr/>
        </p:nvSpPr>
        <p:spPr>
          <a:xfrm>
            <a:off x="8031329" y="927656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>
                <a:solidFill>
                  <a:srgbClr val="000000"/>
                </a:solidFill>
                <a:latin typeface="Helvetica"/>
                <a:ea typeface="Arial Unicode MS"/>
                <a:cs typeface="Helvetica"/>
              </a:rPr>
              <a:t>CY2016</a:t>
            </a:r>
            <a:endParaRPr lang="ja-JP" altLang="en-US" b="1" dirty="0">
              <a:solidFill>
                <a:srgbClr val="000000"/>
              </a:solidFill>
              <a:latin typeface="Helvetica"/>
              <a:ea typeface="Arial Unicode MS"/>
              <a:cs typeface="Helvetica"/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539552" y="2824335"/>
            <a:ext cx="2088232" cy="533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2" name="TextBox 44"/>
          <p:cNvSpPr txBox="1"/>
          <p:nvPr/>
        </p:nvSpPr>
        <p:spPr>
          <a:xfrm>
            <a:off x="1420644" y="291284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TDR</a:t>
            </a:r>
            <a:endParaRPr lang="ja-JP" altLang="en-US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07B6F-8C16-E449-A7C5-2AFDE69810BD}" type="slidenum">
              <a:rPr lang="ja-JP" alt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13</a:t>
            </a:fld>
            <a:endParaRPr lang="ja-JP" alt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3496442" y="2132856"/>
            <a:ext cx="5647558" cy="50405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r>
              <a:rPr lang="en-US" altLang="ja-JP" dirty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ILC </a:t>
            </a:r>
            <a:r>
              <a:rPr lang="en-US" altLang="ja-JP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next-phase</a:t>
            </a:r>
            <a:endParaRPr lang="ja-JP" altLang="en-US" dirty="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5237332" y="4313521"/>
            <a:ext cx="0" cy="146404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角丸四角形 79"/>
          <p:cNvSpPr/>
          <p:nvPr/>
        </p:nvSpPr>
        <p:spPr>
          <a:xfrm>
            <a:off x="5407513" y="4401142"/>
            <a:ext cx="3050687" cy="1292243"/>
          </a:xfrm>
          <a:prstGeom prst="roundRect">
            <a:avLst/>
          </a:prstGeom>
          <a:solidFill>
            <a:srgbClr val="FFFC8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589519" y="4461729"/>
            <a:ext cx="4423446" cy="533400"/>
          </a:xfrm>
          <a:prstGeom prst="roundRect">
            <a:avLst/>
          </a:prstGeom>
          <a:solidFill>
            <a:srgbClr val="7ED4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3" name="TextBox 47"/>
          <p:cNvSpPr txBox="1"/>
          <p:nvPr/>
        </p:nvSpPr>
        <p:spPr>
          <a:xfrm>
            <a:off x="755576" y="4533737"/>
            <a:ext cx="381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Cryomodule</a:t>
            </a:r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(</a:t>
            </a:r>
            <a:r>
              <a:rPr lang="en-US" altLang="ja-JP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CM-1</a:t>
            </a:r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 Construction</a:t>
            </a:r>
            <a:endParaRPr lang="ja-JP" altLang="en-US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4" name="TextBox 52"/>
          <p:cNvSpPr txBox="1"/>
          <p:nvPr/>
        </p:nvSpPr>
        <p:spPr>
          <a:xfrm>
            <a:off x="5795958" y="4342865"/>
            <a:ext cx="14927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Operation</a:t>
            </a:r>
          </a:p>
          <a:p>
            <a:pPr defTabSz="457153"/>
            <a:r>
              <a:rPr lang="en-US" altLang="ja-JP" sz="1600" b="1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2014 or later</a:t>
            </a:r>
          </a:p>
          <a:p>
            <a:pPr marL="285750" indent="-285750" defTabSz="457153">
              <a:buFontTx/>
              <a:buChar char="-"/>
            </a:pPr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cool-down</a:t>
            </a:r>
          </a:p>
          <a:p>
            <a:pPr marL="285750" indent="-285750" defTabSz="457153">
              <a:buFontTx/>
              <a:buChar char="-"/>
            </a:pPr>
            <a:r>
              <a:rPr lang="en-US" altLang="ja-JP" sz="16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old-test</a:t>
            </a:r>
          </a:p>
          <a:p>
            <a:pPr marL="285750" indent="-285750" defTabSz="457153">
              <a:buFontTx/>
              <a:buChar char="-"/>
            </a:pPr>
            <a:r>
              <a:rPr lang="en-US" altLang="ja-JP" sz="16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eam-test</a:t>
            </a:r>
            <a:endParaRPr lang="ja-JP" altLang="en-US" sz="16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6" name="角丸四角形 85"/>
          <p:cNvSpPr/>
          <p:nvPr/>
        </p:nvSpPr>
        <p:spPr>
          <a:xfrm>
            <a:off x="476462" y="6085338"/>
            <a:ext cx="4489366" cy="533400"/>
          </a:xfrm>
          <a:prstGeom prst="roundRect">
            <a:avLst/>
          </a:prstGeom>
          <a:solidFill>
            <a:srgbClr val="7ED4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7" name="TextBox 54"/>
          <p:cNvSpPr txBox="1"/>
          <p:nvPr/>
        </p:nvSpPr>
        <p:spPr>
          <a:xfrm>
            <a:off x="280937" y="5777561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4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CFF</a:t>
            </a:r>
            <a:endParaRPr lang="en-US" altLang="ja-JP" sz="14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0" name="TextBox 55"/>
          <p:cNvSpPr txBox="1"/>
          <p:nvPr/>
        </p:nvSpPr>
        <p:spPr>
          <a:xfrm>
            <a:off x="980518" y="6157346"/>
            <a:ext cx="336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Cavity mass production R&amp;D </a:t>
            </a:r>
            <a:endParaRPr lang="ja-JP" altLang="en-US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1" name="TextBox 54"/>
          <p:cNvSpPr txBox="1"/>
          <p:nvPr/>
        </p:nvSpPr>
        <p:spPr>
          <a:xfrm>
            <a:off x="323528" y="3521433"/>
            <a:ext cx="523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4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STF</a:t>
            </a:r>
          </a:p>
        </p:txBody>
      </p:sp>
      <p:sp>
        <p:nvSpPr>
          <p:cNvPr id="104" name="角丸四角形 103"/>
          <p:cNvSpPr/>
          <p:nvPr/>
        </p:nvSpPr>
        <p:spPr>
          <a:xfrm>
            <a:off x="2123728" y="3805273"/>
            <a:ext cx="1008112" cy="533400"/>
          </a:xfrm>
          <a:prstGeom prst="roundRect">
            <a:avLst/>
          </a:prstGeom>
          <a:solidFill>
            <a:srgbClr val="FFFC8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5" name="角丸四角形 104"/>
          <p:cNvSpPr/>
          <p:nvPr/>
        </p:nvSpPr>
        <p:spPr>
          <a:xfrm>
            <a:off x="539553" y="3809465"/>
            <a:ext cx="1584176" cy="533400"/>
          </a:xfrm>
          <a:prstGeom prst="roundRect">
            <a:avLst/>
          </a:prstGeom>
          <a:solidFill>
            <a:srgbClr val="7ED4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6" name="TextBox 47"/>
          <p:cNvSpPr txBox="1"/>
          <p:nvPr/>
        </p:nvSpPr>
        <p:spPr>
          <a:xfrm>
            <a:off x="650669" y="3953481"/>
            <a:ext cx="1415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2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QB Construction</a:t>
            </a:r>
            <a:endParaRPr lang="en-US" altLang="ja-JP" sz="12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7" name="TextBox 52"/>
          <p:cNvSpPr txBox="1"/>
          <p:nvPr/>
        </p:nvSpPr>
        <p:spPr>
          <a:xfrm>
            <a:off x="2196951" y="3881473"/>
            <a:ext cx="1032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4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Operation</a:t>
            </a:r>
            <a:endParaRPr lang="ja-JP" altLang="en-US" sz="14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3563888" y="3429000"/>
            <a:ext cx="12149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200" dirty="0" smtClean="0">
                <a:solidFill>
                  <a:srgbClr val="000000"/>
                </a:solidFill>
                <a:latin typeface="Osaka"/>
                <a:ea typeface="Osaka"/>
                <a:cs typeface="Osaka"/>
              </a:rPr>
              <a:t>TDR</a:t>
            </a:r>
            <a:r>
              <a:rPr lang="en-US" altLang="ja-JP" sz="1200" dirty="0">
                <a:solidFill>
                  <a:srgbClr val="000000"/>
                </a:solidFill>
                <a:latin typeface="Osaka"/>
                <a:ea typeface="Osaka"/>
                <a:cs typeface="Osak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Osaka"/>
                <a:ea typeface="Osaka"/>
                <a:cs typeface="Osaka"/>
              </a:rPr>
              <a:t>complete</a:t>
            </a:r>
            <a:endParaRPr lang="ja-JP" altLang="en-US" sz="1200" dirty="0">
              <a:solidFill>
                <a:srgbClr val="000000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113" name="TextBox 54"/>
          <p:cNvSpPr txBox="1"/>
          <p:nvPr/>
        </p:nvSpPr>
        <p:spPr>
          <a:xfrm>
            <a:off x="395536" y="1268760"/>
            <a:ext cx="473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3"/>
            <a:r>
              <a:rPr lang="en-US" altLang="ja-JP" sz="14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</a:t>
            </a:r>
          </a:p>
        </p:txBody>
      </p:sp>
      <p:sp>
        <p:nvSpPr>
          <p:cNvPr id="53" name="角丸四角形 52"/>
          <p:cNvSpPr/>
          <p:nvPr/>
        </p:nvSpPr>
        <p:spPr>
          <a:xfrm>
            <a:off x="2066366" y="5219958"/>
            <a:ext cx="2946599" cy="533400"/>
          </a:xfrm>
          <a:prstGeom prst="roundRect">
            <a:avLst/>
          </a:prstGeom>
          <a:solidFill>
            <a:schemeClr val="accent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4" name="TextBox 47"/>
          <p:cNvSpPr txBox="1"/>
          <p:nvPr/>
        </p:nvSpPr>
        <p:spPr>
          <a:xfrm>
            <a:off x="2123728" y="5255812"/>
            <a:ext cx="2642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3"/>
            <a:r>
              <a:rPr lang="en-US" altLang="ja-JP" sz="14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CM-2a </a:t>
            </a:r>
          </a:p>
          <a:p>
            <a:pPr defTabSz="457153"/>
            <a:r>
              <a:rPr lang="en-US" altLang="ja-JP" sz="14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Construction</a:t>
            </a:r>
            <a:endParaRPr lang="ja-JP" altLang="en-US" sz="14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13/04/05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453409" y="2964631"/>
            <a:ext cx="4110569" cy="293119"/>
          </a:xfrm>
          <a:prstGeom prst="round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3"/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Beyond TDR toward ILC Construction  </a:t>
            </a:r>
            <a:endParaRPr lang="ja-JP" altLang="en-US" sz="16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右矢印 6"/>
          <p:cNvSpPr/>
          <p:nvPr/>
        </p:nvSpPr>
        <p:spPr bwMode="auto">
          <a:xfrm>
            <a:off x="7561157" y="4766228"/>
            <a:ext cx="1489013" cy="45373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840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4524375" y="1233488"/>
            <a:ext cx="4379913" cy="319087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377825" y="1235075"/>
            <a:ext cx="85248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0525" y="1554163"/>
            <a:ext cx="85121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4" name="テキスト ボックス 23"/>
          <p:cNvSpPr txBox="1">
            <a:spLocks noChangeArrowheads="1"/>
          </p:cNvSpPr>
          <p:nvPr/>
        </p:nvSpPr>
        <p:spPr bwMode="auto">
          <a:xfrm>
            <a:off x="762000" y="1152525"/>
            <a:ext cx="98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</a:rPr>
              <a:t>CY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5" name="テキスト ボックス 24"/>
          <p:cNvSpPr txBox="1">
            <a:spLocks noChangeArrowheads="1"/>
          </p:cNvSpPr>
          <p:nvPr/>
        </p:nvSpPr>
        <p:spPr bwMode="auto">
          <a:xfrm>
            <a:off x="19319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2011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6" name="テキスト ボックス 24"/>
          <p:cNvSpPr txBox="1">
            <a:spLocks noChangeArrowheads="1"/>
          </p:cNvSpPr>
          <p:nvPr/>
        </p:nvSpPr>
        <p:spPr bwMode="auto">
          <a:xfrm>
            <a:off x="27955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2012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7" name="テキスト ボックス 24"/>
          <p:cNvSpPr txBox="1">
            <a:spLocks noChangeArrowheads="1"/>
          </p:cNvSpPr>
          <p:nvPr/>
        </p:nvSpPr>
        <p:spPr bwMode="auto">
          <a:xfrm>
            <a:off x="3659188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2013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8" name="テキスト ボックス 24"/>
          <p:cNvSpPr txBox="1">
            <a:spLocks noChangeArrowheads="1"/>
          </p:cNvSpPr>
          <p:nvPr/>
        </p:nvSpPr>
        <p:spPr bwMode="auto">
          <a:xfrm>
            <a:off x="4524375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2014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9" name="テキスト ボックス 24"/>
          <p:cNvSpPr txBox="1">
            <a:spLocks noChangeArrowheads="1"/>
          </p:cNvSpPr>
          <p:nvPr/>
        </p:nvSpPr>
        <p:spPr bwMode="auto">
          <a:xfrm>
            <a:off x="54356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2015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0" name="テキスト ボックス 24"/>
          <p:cNvSpPr txBox="1">
            <a:spLocks noChangeArrowheads="1"/>
          </p:cNvSpPr>
          <p:nvPr/>
        </p:nvSpPr>
        <p:spPr bwMode="auto">
          <a:xfrm>
            <a:off x="63246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2016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1" name="テキスト ボックス 24"/>
          <p:cNvSpPr txBox="1">
            <a:spLocks noChangeArrowheads="1"/>
          </p:cNvSpPr>
          <p:nvPr/>
        </p:nvSpPr>
        <p:spPr bwMode="auto">
          <a:xfrm>
            <a:off x="71882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2017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2" name="テキスト ボックス 24"/>
          <p:cNvSpPr txBox="1">
            <a:spLocks noChangeArrowheads="1"/>
          </p:cNvSpPr>
          <p:nvPr/>
        </p:nvSpPr>
        <p:spPr bwMode="auto">
          <a:xfrm>
            <a:off x="80518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2018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 rot="5400000">
            <a:off x="5289550" y="397510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1781175" y="3973513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2669382" y="3967956"/>
            <a:ext cx="5481638" cy="317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3547269" y="3969544"/>
            <a:ext cx="54816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7164388" y="1235075"/>
            <a:ext cx="1587" cy="545623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-2362200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95288" y="6697663"/>
            <a:ext cx="85217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5400000">
            <a:off x="901700" y="3963988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5400000">
            <a:off x="6162675" y="396875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2" name="TextBox 97"/>
          <p:cNvSpPr txBox="1">
            <a:spLocks noChangeArrowheads="1"/>
          </p:cNvSpPr>
          <p:nvPr/>
        </p:nvSpPr>
        <p:spPr bwMode="auto">
          <a:xfrm>
            <a:off x="3089275" y="179388"/>
            <a:ext cx="3582988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>
                <a:solidFill>
                  <a:prstClr val="white"/>
                </a:solidFill>
              </a:rPr>
              <a:t>ATF</a:t>
            </a:r>
            <a:r>
              <a:rPr lang="ja-JP" altLang="en-US" sz="3200">
                <a:solidFill>
                  <a:prstClr val="white"/>
                </a:solidFill>
              </a:rPr>
              <a:t>長期計画</a:t>
            </a:r>
            <a:r>
              <a:rPr lang="en-US" altLang="ja-JP" sz="3200">
                <a:solidFill>
                  <a:prstClr val="white"/>
                </a:solidFill>
              </a:rPr>
              <a:t>(</a:t>
            </a:r>
            <a:r>
              <a:rPr lang="ja-JP" altLang="en-US" sz="3200">
                <a:solidFill>
                  <a:prstClr val="white"/>
                </a:solidFill>
              </a:rPr>
              <a:t>案</a:t>
            </a:r>
            <a:r>
              <a:rPr lang="en-US" altLang="ja-JP" sz="3200">
                <a:solidFill>
                  <a:prstClr val="white"/>
                </a:solidFill>
              </a:rPr>
              <a:t>)</a:t>
            </a:r>
            <a:endParaRPr lang="ja-JP" altLang="en-US" sz="320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 rot="5400000">
            <a:off x="2857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正方形/長方形 131"/>
          <p:cNvSpPr/>
          <p:nvPr/>
        </p:nvSpPr>
        <p:spPr>
          <a:xfrm>
            <a:off x="4506913" y="4170363"/>
            <a:ext cx="4368800" cy="639762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05" name="テキスト ボックス 30"/>
          <p:cNvSpPr txBox="1">
            <a:spLocks noChangeArrowheads="1"/>
          </p:cNvSpPr>
          <p:nvPr/>
        </p:nvSpPr>
        <p:spPr bwMode="auto">
          <a:xfrm>
            <a:off x="4633913" y="4314825"/>
            <a:ext cx="43862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Gamma-gamma laser system R&amp;D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4478338" y="4940300"/>
            <a:ext cx="4395787" cy="431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07" name="テキスト ボックス 30"/>
          <p:cNvSpPr txBox="1">
            <a:spLocks noChangeArrowheads="1"/>
          </p:cNvSpPr>
          <p:nvPr/>
        </p:nvSpPr>
        <p:spPr bwMode="auto">
          <a:xfrm>
            <a:off x="4624388" y="4960938"/>
            <a:ext cx="2738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High Field Physics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rot="5400000">
            <a:off x="-83502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正方形/長方形 129"/>
          <p:cNvSpPr/>
          <p:nvPr/>
        </p:nvSpPr>
        <p:spPr bwMode="auto">
          <a:xfrm>
            <a:off x="4479925" y="2528888"/>
            <a:ext cx="2627313" cy="425450"/>
          </a:xfrm>
          <a:prstGeom prst="rect">
            <a:avLst/>
          </a:prstGeom>
          <a:solidFill>
            <a:srgbClr val="B7D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0" name="テキスト ボックス 30"/>
          <p:cNvSpPr txBox="1">
            <a:spLocks noChangeArrowheads="1"/>
          </p:cNvSpPr>
          <p:nvPr/>
        </p:nvSpPr>
        <p:spPr bwMode="auto">
          <a:xfrm>
            <a:off x="4473575" y="2528888"/>
            <a:ext cx="2738438" cy="4619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Nano beam orbit control (FONT extension)</a:t>
            </a:r>
            <a:endParaRPr lang="ja-JP" altLang="en-US" sz="12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3595688" y="2528888"/>
            <a:ext cx="871537" cy="6477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2520950" y="2528888"/>
            <a:ext cx="1074738" cy="636587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4319588" y="2954338"/>
            <a:ext cx="1524000" cy="2286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4" name="テキスト ボックス 30"/>
          <p:cNvSpPr txBox="1">
            <a:spLocks noChangeArrowheads="1"/>
          </p:cNvSpPr>
          <p:nvPr/>
        </p:nvSpPr>
        <p:spPr bwMode="auto">
          <a:xfrm>
            <a:off x="2698750" y="2528888"/>
            <a:ext cx="1063625" cy="600075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Develop.(2nmBPM, Fast FB)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5" name="テキスト ボックス 30"/>
          <p:cNvSpPr txBox="1">
            <a:spLocks noChangeArrowheads="1"/>
          </p:cNvSpPr>
          <p:nvPr/>
        </p:nvSpPr>
        <p:spPr bwMode="auto">
          <a:xfrm>
            <a:off x="4473575" y="2954338"/>
            <a:ext cx="13700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stab. R&amp;D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6" name="テキスト ボックス 30"/>
          <p:cNvSpPr txBox="1">
            <a:spLocks noChangeArrowheads="1"/>
          </p:cNvSpPr>
          <p:nvPr/>
        </p:nvSpPr>
        <p:spPr bwMode="auto">
          <a:xfrm>
            <a:off x="3621088" y="2681288"/>
            <a:ext cx="9636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2" name="正方形/長方形 141"/>
          <p:cNvSpPr/>
          <p:nvPr/>
        </p:nvSpPr>
        <p:spPr bwMode="auto">
          <a:xfrm>
            <a:off x="5691188" y="2941638"/>
            <a:ext cx="1416050" cy="247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8" name="テキスト ボックス 30"/>
          <p:cNvSpPr txBox="1">
            <a:spLocks noChangeArrowheads="1"/>
          </p:cNvSpPr>
          <p:nvPr/>
        </p:nvSpPr>
        <p:spPr bwMode="auto">
          <a:xfrm>
            <a:off x="5840413" y="2916238"/>
            <a:ext cx="13700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steady op.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9" name="テキスト ボックス 30"/>
          <p:cNvSpPr txBox="1">
            <a:spLocks noChangeArrowheads="1"/>
          </p:cNvSpPr>
          <p:nvPr/>
        </p:nvSpPr>
        <p:spPr bwMode="auto">
          <a:xfrm>
            <a:off x="369888" y="2528888"/>
            <a:ext cx="1490662" cy="5857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Nano beam orbit control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2" name="正方形/長方形 61"/>
          <p:cNvSpPr/>
          <p:nvPr/>
        </p:nvSpPr>
        <p:spPr bwMode="auto">
          <a:xfrm>
            <a:off x="2536825" y="3317875"/>
            <a:ext cx="1071563" cy="63182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1" name="テキスト ボックス 30"/>
          <p:cNvSpPr txBox="1">
            <a:spLocks noChangeArrowheads="1"/>
          </p:cNvSpPr>
          <p:nvPr/>
        </p:nvSpPr>
        <p:spPr bwMode="auto">
          <a:xfrm>
            <a:off x="2647950" y="3516313"/>
            <a:ext cx="10112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81" name="正方形/長方形 80"/>
          <p:cNvSpPr/>
          <p:nvPr/>
        </p:nvSpPr>
        <p:spPr bwMode="auto">
          <a:xfrm>
            <a:off x="4468813" y="3317875"/>
            <a:ext cx="4395787" cy="6477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3" name="テキスト ボックス 30"/>
          <p:cNvSpPr txBox="1">
            <a:spLocks noChangeArrowheads="1"/>
          </p:cNvSpPr>
          <p:nvPr/>
        </p:nvSpPr>
        <p:spPr bwMode="auto">
          <a:xfrm>
            <a:off x="4473575" y="3317876"/>
            <a:ext cx="46704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srgbClr val="0000FF"/>
                </a:solidFill>
              </a:rPr>
              <a:t>Challenging R&amp;D of the Very </a:t>
            </a:r>
            <a:r>
              <a:rPr lang="en-US" altLang="ja-JP" sz="1600" dirty="0">
                <a:solidFill>
                  <a:srgbClr val="0000FF"/>
                </a:solidFill>
              </a:rPr>
              <a:t>high chromaticity </a:t>
            </a:r>
            <a:r>
              <a:rPr lang="en-US" altLang="ja-JP" sz="1600" dirty="0" smtClean="0">
                <a:solidFill>
                  <a:srgbClr val="0000FF"/>
                </a:solidFill>
              </a:rPr>
              <a:t>optics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Ultra </a:t>
            </a: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 ~ 20 nm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4" name="テキスト ボックス 30"/>
          <p:cNvSpPr txBox="1">
            <a:spLocks noChangeArrowheads="1"/>
          </p:cNvSpPr>
          <p:nvPr/>
        </p:nvSpPr>
        <p:spPr bwMode="auto">
          <a:xfrm>
            <a:off x="379413" y="3462338"/>
            <a:ext cx="1490662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8" name="正方形/長方形 147"/>
          <p:cNvSpPr/>
          <p:nvPr/>
        </p:nvSpPr>
        <p:spPr bwMode="auto">
          <a:xfrm>
            <a:off x="3598863" y="3317875"/>
            <a:ext cx="882650" cy="63182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6" name="テキスト ボックス 30"/>
          <p:cNvSpPr txBox="1">
            <a:spLocks noChangeArrowheads="1"/>
          </p:cNvSpPr>
          <p:nvPr/>
        </p:nvSpPr>
        <p:spPr bwMode="auto">
          <a:xfrm>
            <a:off x="3633788" y="3432175"/>
            <a:ext cx="120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37nm</a:t>
            </a:r>
            <a:endParaRPr lang="en-US" altLang="ja-JP" sz="12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Steady op.</a:t>
            </a:r>
            <a:endParaRPr lang="ja-JP" altLang="en-US" sz="12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9" name="正方形/長方形 148"/>
          <p:cNvSpPr/>
          <p:nvPr/>
        </p:nvSpPr>
        <p:spPr>
          <a:xfrm>
            <a:off x="2544763" y="4170363"/>
            <a:ext cx="1933575" cy="6477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28" name="テキスト ボックス 30"/>
          <p:cNvSpPr txBox="1">
            <a:spLocks noChangeArrowheads="1"/>
          </p:cNvSpPr>
          <p:nvPr/>
        </p:nvSpPr>
        <p:spPr bwMode="auto">
          <a:xfrm>
            <a:off x="2760663" y="4194175"/>
            <a:ext cx="1727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 / beam study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4-mirror optical cavity (LAL/KEK)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9" name="テキスト ボックス 30"/>
          <p:cNvSpPr txBox="1">
            <a:spLocks noChangeArrowheads="1"/>
          </p:cNvSpPr>
          <p:nvPr/>
        </p:nvSpPr>
        <p:spPr bwMode="auto">
          <a:xfrm>
            <a:off x="385763" y="4059238"/>
            <a:ext cx="1490662" cy="831850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Gamma-gamma collider R&amp;D</a:t>
            </a:r>
            <a:endParaRPr lang="ja-JP" altLang="en-US" sz="16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0" name="テキスト ボックス 30"/>
          <p:cNvSpPr txBox="1">
            <a:spLocks noChangeArrowheads="1"/>
          </p:cNvSpPr>
          <p:nvPr/>
        </p:nvSpPr>
        <p:spPr bwMode="auto">
          <a:xfrm>
            <a:off x="395288" y="5588000"/>
            <a:ext cx="1490662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General R&amp;D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2760663" y="5491163"/>
            <a:ext cx="6115050" cy="11747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32" name="テキスト ボックス 30"/>
          <p:cNvSpPr txBox="1">
            <a:spLocks noChangeArrowheads="1"/>
          </p:cNvSpPr>
          <p:nvPr/>
        </p:nvSpPr>
        <p:spPr bwMode="auto">
          <a:xfrm>
            <a:off x="3643313" y="5588000"/>
            <a:ext cx="53768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Ex) for KEKB; CSR, RF gun,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Instrument develop.,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Low emittance,…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Test beamline for detector?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3" name="テキスト ボックス 30"/>
          <p:cNvSpPr txBox="1">
            <a:spLocks noChangeArrowheads="1"/>
          </p:cNvSpPr>
          <p:nvPr/>
        </p:nvSpPr>
        <p:spPr bwMode="auto">
          <a:xfrm>
            <a:off x="1538288" y="1989138"/>
            <a:ext cx="2797175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Delay by fire and earthquake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4" name="テキスト ボックス 30"/>
          <p:cNvSpPr txBox="1">
            <a:spLocks noChangeArrowheads="1"/>
          </p:cNvSpPr>
          <p:nvPr/>
        </p:nvSpPr>
        <p:spPr bwMode="auto">
          <a:xfrm>
            <a:off x="400050" y="5033963"/>
            <a:ext cx="1490663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Application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24375" y="950913"/>
            <a:ext cx="4368800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Next KEK Roadmap</a:t>
            </a:r>
            <a:endParaRPr lang="ja-JP" altLang="en-US" sz="1600" b="1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897063" y="950913"/>
            <a:ext cx="2185987" cy="3381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GDE</a:t>
            </a:r>
            <a:endParaRPr lang="ja-JP" altLang="en-US" sz="1600" b="1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144713" y="2247900"/>
            <a:ext cx="65087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3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  <a:latin typeface="Calibri"/>
                <a:ea typeface="ＭＳ Ｐゴシック"/>
                <a:cs typeface="ＭＳ Ｐゴシック"/>
              </a:rPr>
              <a:t>ATF Future Plan</a:t>
            </a:r>
            <a:endParaRPr lang="ja-JP" altLang="en-US" sz="6000" dirty="0" smtClean="0"/>
          </a:p>
        </p:txBody>
      </p:sp>
      <p:sp>
        <p:nvSpPr>
          <p:cNvPr id="20539" name="テキスト ボックス 30"/>
          <p:cNvSpPr txBox="1">
            <a:spLocks noChangeArrowheads="1"/>
          </p:cNvSpPr>
          <p:nvPr/>
        </p:nvSpPr>
        <p:spPr bwMode="auto">
          <a:xfrm>
            <a:off x="4335463" y="1687513"/>
            <a:ext cx="1589087" cy="5222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ILC</a:t>
            </a:r>
            <a:endParaRPr lang="ja-JP" altLang="en-US" sz="28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40" name="テキスト ボックス 30"/>
          <p:cNvSpPr txBox="1">
            <a:spLocks noChangeArrowheads="1"/>
          </p:cNvSpPr>
          <p:nvPr/>
        </p:nvSpPr>
        <p:spPr bwMode="auto">
          <a:xfrm>
            <a:off x="5945188" y="1687513"/>
            <a:ext cx="1589087" cy="5222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others</a:t>
            </a:r>
            <a:endParaRPr lang="ja-JP" altLang="en-US" sz="28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13/04/05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119909" y="46643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792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Further Possibility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A new budget is anticipated</a:t>
            </a:r>
          </a:p>
          <a:p>
            <a:pPr lvl="1"/>
            <a:r>
              <a:rPr lang="en-US" altLang="ja-JP" dirty="0" smtClean="0"/>
              <a:t>Facility for Center of Innovation (COI) </a:t>
            </a:r>
          </a:p>
          <a:p>
            <a:pPr lvl="2"/>
            <a:r>
              <a:rPr kumimoji="1" lang="en-US" altLang="ja-JP" dirty="0" smtClean="0"/>
              <a:t>A facility for </a:t>
            </a:r>
            <a:r>
              <a:rPr kumimoji="1" lang="en-US" altLang="ja-JP" u="sng" dirty="0" err="1" smtClean="0"/>
              <a:t>Cryomodule</a:t>
            </a:r>
            <a:r>
              <a:rPr kumimoji="1" lang="en-US" altLang="ja-JP" u="sng" dirty="0" smtClean="0"/>
              <a:t> Assembly and General </a:t>
            </a:r>
            <a:r>
              <a:rPr lang="en-US" altLang="ja-JP" u="sng" dirty="0"/>
              <a:t>T</a:t>
            </a:r>
            <a:r>
              <a:rPr kumimoji="1" lang="en-US" altLang="ja-JP" u="sng" dirty="0" smtClean="0"/>
              <a:t>est station </a:t>
            </a:r>
            <a:r>
              <a:rPr kumimoji="1" lang="en-US" altLang="ja-JP" dirty="0" smtClean="0"/>
              <a:t>is anticipated to be built, in cooperation with Japanese industries. </a:t>
            </a:r>
          </a:p>
          <a:p>
            <a:pPr lvl="2"/>
            <a:r>
              <a:rPr lang="en-US" altLang="ja-JP" dirty="0" smtClean="0"/>
              <a:t>We will expect more industrial partnership</a:t>
            </a:r>
          </a:p>
          <a:p>
            <a:pPr lvl="1"/>
            <a:r>
              <a:rPr lang="en-US" altLang="ja-JP" dirty="0" smtClean="0"/>
              <a:t>We need to receive “operational funding”, including human resources. </a:t>
            </a:r>
          </a:p>
          <a:p>
            <a:pPr lvl="1"/>
            <a:r>
              <a:rPr lang="en-US" altLang="ja-JP" dirty="0" smtClean="0"/>
              <a:t>Further information will be available hopefully within a month. </a:t>
            </a:r>
          </a:p>
          <a:p>
            <a:pPr lvl="1"/>
            <a:r>
              <a:rPr lang="en-US" altLang="ja-JP" dirty="0" smtClean="0"/>
              <a:t>I will ask Hitoshi to be more practically in charge of this further activity as the deputy head of LC project office. </a:t>
            </a:r>
          </a:p>
          <a:p>
            <a:pPr lvl="2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60246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0951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36445" y="3123339"/>
            <a:ext cx="8753873" cy="2847540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45" y="65470"/>
            <a:ext cx="5765518" cy="1387389"/>
          </a:xfrm>
          <a:prstGeom prst="rect">
            <a:avLst/>
          </a:prstGeom>
        </p:spPr>
      </p:pic>
      <p:cxnSp>
        <p:nvCxnSpPr>
          <p:cNvPr id="27" name="Straight Connector 26"/>
          <p:cNvCxnSpPr>
            <a:stCxn id="11" idx="2"/>
            <a:endCxn id="15" idx="0"/>
          </p:cNvCxnSpPr>
          <p:nvPr/>
        </p:nvCxnSpPr>
        <p:spPr>
          <a:xfrm>
            <a:off x="4437857" y="1842392"/>
            <a:ext cx="793" cy="13834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lIns="91431" tIns="45715" rIns="91431" bIns="45715"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63107" y="949850"/>
            <a:ext cx="2349500" cy="892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800" dirty="0" smtClean="0"/>
              <a:t>ICFA</a:t>
            </a:r>
          </a:p>
          <a:p>
            <a:pPr algn="ctr"/>
            <a:r>
              <a:rPr lang="en-US" sz="2400" dirty="0" smtClean="0"/>
              <a:t>Chair: P. </a:t>
            </a:r>
            <a:r>
              <a:rPr lang="en-US" sz="2400" dirty="0" err="1" smtClean="0"/>
              <a:t>Odone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60239" y="2047661"/>
            <a:ext cx="2777443" cy="830987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dirty="0" smtClean="0"/>
              <a:t>Linear Collider Board</a:t>
            </a:r>
          </a:p>
          <a:p>
            <a:pPr algn="ctr"/>
            <a:r>
              <a:rPr lang="en-US" sz="2400" dirty="0" smtClean="0"/>
              <a:t>Chair: S. </a:t>
            </a:r>
            <a:r>
              <a:rPr lang="en-US" sz="2400" dirty="0" err="1" smtClean="0"/>
              <a:t>Komamiya</a:t>
            </a:r>
            <a:endParaRPr lang="en-US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54000" y="2139143"/>
            <a:ext cx="2197100" cy="646331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dirty="0" smtClean="0"/>
              <a:t>Program Advisory Committee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63900" y="3225801"/>
            <a:ext cx="2349500" cy="707876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000" dirty="0" smtClean="0"/>
              <a:t>Directorate </a:t>
            </a:r>
          </a:p>
          <a:p>
            <a:r>
              <a:rPr lang="en-US" sz="2000" dirty="0" smtClean="0"/>
              <a:t>–</a:t>
            </a:r>
            <a:r>
              <a:rPr lang="ja-JP" altLang="en-US" sz="2000" dirty="0" smtClean="0"/>
              <a:t>　</a:t>
            </a:r>
            <a:r>
              <a:rPr lang="en-US" sz="2000" dirty="0" smtClean="0"/>
              <a:t> Director: L. Evans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62700" y="3234996"/>
            <a:ext cx="2324100" cy="677098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000" dirty="0" smtClean="0"/>
              <a:t>- Deputy (Physics)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</a:t>
            </a:r>
            <a:r>
              <a:rPr lang="ja-JP" altLang="en-US" dirty="0" smtClean="0"/>
              <a:t>　</a:t>
            </a:r>
            <a:r>
              <a:rPr lang="en-US" dirty="0" smtClean="0"/>
              <a:t>H. Murayama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2300" y="4804645"/>
            <a:ext cx="2324100" cy="1015653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ILC</a:t>
            </a:r>
          </a:p>
          <a:p>
            <a:r>
              <a:rPr lang="en-US" dirty="0" smtClean="0"/>
              <a:t> – </a:t>
            </a:r>
            <a:r>
              <a:rPr lang="ja-JP" altLang="en-US" dirty="0" smtClean="0"/>
              <a:t>　</a:t>
            </a:r>
            <a:r>
              <a:rPr lang="en-US" dirty="0" smtClean="0"/>
              <a:t>Mike Harrison</a:t>
            </a:r>
          </a:p>
          <a:p>
            <a:r>
              <a:rPr lang="en-US" dirty="0" smtClean="0"/>
              <a:t>   -   Deputy: H. </a:t>
            </a:r>
            <a:r>
              <a:rPr lang="en-US" dirty="0" err="1" smtClean="0"/>
              <a:t>Hayano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930272" y="4834832"/>
            <a:ext cx="2756527" cy="738654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Physics &amp; Detectors </a:t>
            </a:r>
          </a:p>
          <a:p>
            <a:r>
              <a:rPr lang="en-US" dirty="0" smtClean="0"/>
              <a:t>– </a:t>
            </a:r>
            <a:r>
              <a:rPr lang="ja-JP" altLang="en-US" dirty="0" smtClean="0"/>
              <a:t>　</a:t>
            </a:r>
            <a:r>
              <a:rPr lang="en-US" dirty="0" smtClean="0"/>
              <a:t>H. Yamamoto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289300" y="4834832"/>
            <a:ext cx="2324100" cy="738654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CLIC </a:t>
            </a:r>
          </a:p>
          <a:p>
            <a:r>
              <a:rPr lang="en-US" dirty="0" smtClean="0"/>
              <a:t>– </a:t>
            </a:r>
            <a:r>
              <a:rPr lang="ja-JP" altLang="en-US" dirty="0" smtClean="0"/>
              <a:t>　</a:t>
            </a:r>
            <a:r>
              <a:rPr lang="en-US" dirty="0" smtClean="0"/>
              <a:t>S. </a:t>
            </a:r>
            <a:r>
              <a:rPr lang="en-US" dirty="0" err="1" smtClean="0"/>
              <a:t>Stapnes</a:t>
            </a:r>
            <a:endParaRPr lang="en-US" dirty="0" smtClean="0"/>
          </a:p>
        </p:txBody>
      </p:sp>
      <p:cxnSp>
        <p:nvCxnSpPr>
          <p:cNvPr id="20" name="Straight Connector 19"/>
          <p:cNvCxnSpPr>
            <a:stCxn id="15" idx="3"/>
            <a:endCxn id="16" idx="1"/>
          </p:cNvCxnSpPr>
          <p:nvPr/>
        </p:nvCxnSpPr>
        <p:spPr>
          <a:xfrm flipV="1">
            <a:off x="5613400" y="3573545"/>
            <a:ext cx="749300" cy="61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37857" y="4343401"/>
            <a:ext cx="27647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" idx="2"/>
          </p:cNvCxnSpPr>
          <p:nvPr/>
        </p:nvCxnSpPr>
        <p:spPr>
          <a:xfrm>
            <a:off x="4438650" y="3933677"/>
            <a:ext cx="1" cy="4097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1"/>
          </p:cNvCxnSpPr>
          <p:nvPr/>
        </p:nvCxnSpPr>
        <p:spPr>
          <a:xfrm>
            <a:off x="2451100" y="2462309"/>
            <a:ext cx="609139" cy="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flipV="1">
            <a:off x="1784350" y="4328707"/>
            <a:ext cx="1" cy="47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202599" y="4344193"/>
            <a:ext cx="1589" cy="4906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784351" y="4343401"/>
            <a:ext cx="26535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437857" y="4343400"/>
            <a:ext cx="0" cy="4612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1" idx="2"/>
          </p:cNvCxnSpPr>
          <p:nvPr/>
        </p:nvCxnSpPr>
        <p:spPr>
          <a:xfrm flipH="1" flipV="1">
            <a:off x="4437067" y="1807618"/>
            <a:ext cx="790" cy="347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4000" y="3262468"/>
            <a:ext cx="2197100" cy="646331"/>
          </a:xfrm>
          <a:prstGeom prst="rect">
            <a:avLst/>
          </a:prstGeom>
          <a:solidFill>
            <a:srgbClr val="C3D69B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dirty="0" smtClean="0"/>
              <a:t>Regional Advisors</a:t>
            </a:r>
          </a:p>
          <a:p>
            <a:r>
              <a:rPr lang="en-US" dirty="0" smtClean="0"/>
              <a:t>TBA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2451100" y="3547379"/>
            <a:ext cx="8382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26912" y="945436"/>
            <a:ext cx="2349500" cy="892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800" dirty="0"/>
              <a:t>FALC </a:t>
            </a:r>
            <a:endParaRPr lang="en-US" sz="2800" dirty="0" smtClean="0"/>
          </a:p>
          <a:p>
            <a:pPr algn="ctr"/>
            <a:r>
              <a:rPr lang="en-US" sz="2400" dirty="0" smtClean="0"/>
              <a:t>Chair: Y. Okada</a:t>
            </a:r>
            <a:endParaRPr lang="en-US" sz="2400" dirty="0"/>
          </a:p>
        </p:txBody>
      </p:sp>
      <p:sp>
        <p:nvSpPr>
          <p:cNvPr id="32" name="日付プレースホルダー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13/04/10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4" name="フッター プレースホルダー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International Linear Collider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33889" y="2754007"/>
            <a:ext cx="2853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Linear Collider Collaboration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9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64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KEK Organization </a:t>
            </a:r>
            <a:endParaRPr kumimoji="1" lang="ja-JP" altLang="en-US" dirty="0"/>
          </a:p>
        </p:txBody>
      </p:sp>
      <p:pic>
        <p:nvPicPr>
          <p:cNvPr id="6" name="コンテンツ プレースホルダー 5" descr="12chart_e.gi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3901" b="53789"/>
          <a:stretch/>
        </p:blipFill>
        <p:spPr>
          <a:xfrm>
            <a:off x="162128" y="1010126"/>
            <a:ext cx="8741325" cy="5717678"/>
          </a:xfr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997086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5" descr="12chart_e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3901" b="53789"/>
          <a:stretch/>
        </p:blipFill>
        <p:spPr>
          <a:xfrm>
            <a:off x="167798" y="1010126"/>
            <a:ext cx="8741325" cy="5717678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548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KEK Organization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666933" y="1212396"/>
            <a:ext cx="4344123" cy="5579547"/>
          </a:xfrm>
          <a:solidFill>
            <a:srgbClr val="CCFFCC"/>
          </a:solidFill>
        </p:spPr>
        <p:txBody>
          <a:bodyPr>
            <a:normAutofit fontScale="85000" lnSpcReduction="20000"/>
          </a:bodyPr>
          <a:lstStyle/>
          <a:p>
            <a:pPr lvl="1"/>
            <a:r>
              <a:rPr lang="en-US" altLang="ja-JP" sz="1600" dirty="0" smtClean="0"/>
              <a:t>Institute of Particle and Nuclear Study </a:t>
            </a:r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r>
              <a:rPr lang="en-US" altLang="ja-JP" sz="1600" dirty="0" smtClean="0"/>
              <a:t>Institute of Materials Structure Science  </a:t>
            </a:r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endParaRPr lang="en-US" altLang="ja-JP" sz="1600" dirty="0"/>
          </a:p>
          <a:p>
            <a:pPr lvl="1"/>
            <a:r>
              <a:rPr lang="en-US" altLang="ja-JP" sz="1600" b="1" dirty="0" smtClean="0">
                <a:solidFill>
                  <a:srgbClr val="3366FF"/>
                </a:solidFill>
              </a:rPr>
              <a:t>Accelerator Laboratory</a:t>
            </a:r>
          </a:p>
          <a:p>
            <a:pPr lvl="2"/>
            <a:r>
              <a:rPr lang="en-US" altLang="ja-JP" sz="1500" dirty="0" smtClean="0"/>
              <a:t>1, 2, 	JPARC </a:t>
            </a:r>
          </a:p>
          <a:p>
            <a:pPr lvl="2"/>
            <a:r>
              <a:rPr lang="en-US" altLang="ja-JP" sz="1500" dirty="0" smtClean="0"/>
              <a:t>3, 4	KEKB</a:t>
            </a:r>
          </a:p>
          <a:p>
            <a:pPr lvl="2"/>
            <a:r>
              <a:rPr lang="en-US" altLang="ja-JP" sz="1500" dirty="0" smtClean="0"/>
              <a:t>5		Injector </a:t>
            </a:r>
            <a:r>
              <a:rPr lang="en-US" altLang="ja-JP" sz="1500" dirty="0" err="1" smtClean="0"/>
              <a:t>Linac</a:t>
            </a:r>
            <a:r>
              <a:rPr lang="en-US" altLang="ja-JP" sz="1500" dirty="0" smtClean="0"/>
              <a:t> for KEKB and PF</a:t>
            </a:r>
          </a:p>
          <a:p>
            <a:pPr lvl="2"/>
            <a:r>
              <a:rPr lang="en-US" altLang="ja-JP" sz="1500" dirty="0" smtClean="0">
                <a:solidFill>
                  <a:srgbClr val="FF0000"/>
                </a:solidFill>
              </a:rPr>
              <a:t>6		Acc. R&amp;D including ILC</a:t>
            </a:r>
          </a:p>
          <a:p>
            <a:pPr lvl="2"/>
            <a:r>
              <a:rPr lang="en-US" altLang="ja-JP" sz="1500" dirty="0" smtClean="0"/>
              <a:t>7		PF-Ring and ERL</a:t>
            </a:r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r>
              <a:rPr lang="en-US" altLang="ja-JP" sz="1600" dirty="0" smtClean="0"/>
              <a:t>Applied Research laboratory</a:t>
            </a:r>
          </a:p>
          <a:p>
            <a:pPr lvl="2"/>
            <a:r>
              <a:rPr lang="en-US" altLang="ja-JP" sz="1600" dirty="0" smtClean="0"/>
              <a:t>Cryogenics Science Center</a:t>
            </a:r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r>
              <a:rPr lang="en-US" altLang="ja-JP" sz="1600" dirty="0" smtClean="0">
                <a:solidFill>
                  <a:srgbClr val="3366FF"/>
                </a:solidFill>
              </a:rPr>
              <a:t>Advanced Accelerator Technologies </a:t>
            </a:r>
          </a:p>
          <a:p>
            <a:pPr lvl="2"/>
            <a:r>
              <a:rPr lang="en-US" altLang="ja-JP" sz="1600" dirty="0" smtClean="0">
                <a:solidFill>
                  <a:srgbClr val="FF0000"/>
                </a:solidFill>
              </a:rPr>
              <a:t>Linear Collier Project Office </a:t>
            </a:r>
          </a:p>
          <a:p>
            <a:pPr lvl="2"/>
            <a:r>
              <a:rPr lang="en-US" altLang="ja-JP" sz="1600" dirty="0" smtClean="0"/>
              <a:t>ERL Project Office </a:t>
            </a:r>
          </a:p>
          <a:p>
            <a:pPr lvl="1"/>
            <a:endParaRPr lang="en-US" altLang="ja-JP" sz="1600" dirty="0" smtClean="0"/>
          </a:p>
          <a:p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4756736" y="6272736"/>
            <a:ext cx="670007" cy="218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84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1567"/>
            <a:ext cx="8229600" cy="961090"/>
          </a:xfrm>
          <a:ln>
            <a:noFill/>
          </a:ln>
        </p:spPr>
        <p:txBody>
          <a:bodyPr>
            <a:normAutofit/>
          </a:bodyPr>
          <a:lstStyle/>
          <a:p>
            <a:r>
              <a:rPr kumimoji="1" lang="en-US" altLang="ja-JP" sz="3200" b="1" dirty="0" smtClean="0">
                <a:solidFill>
                  <a:srgbClr val="FF0000"/>
                </a:solidFill>
                <a:sym typeface="Wingdings"/>
              </a:rPr>
              <a:t>FY2013</a:t>
            </a:r>
            <a:r>
              <a:rPr kumimoji="1" lang="en-US" altLang="ja-JP" sz="3200" b="1" dirty="0" smtClean="0"/>
              <a:t>: LC </a:t>
            </a:r>
            <a:r>
              <a:rPr lang="en-US" altLang="ja-JP" sz="3200" b="1" dirty="0" smtClean="0"/>
              <a:t>Project Office organization</a:t>
            </a:r>
            <a:r>
              <a:rPr lang="en-US" altLang="ja-JP" sz="3200" b="1" dirty="0"/>
              <a:t/>
            </a:r>
            <a:br>
              <a:rPr lang="en-US" altLang="ja-JP" sz="3200" b="1" dirty="0"/>
            </a:br>
            <a:r>
              <a:rPr lang="en-US" altLang="ja-JP" sz="2200" dirty="0" smtClean="0">
                <a:solidFill>
                  <a:srgbClr val="A6A6A6"/>
                </a:solidFill>
                <a:sym typeface="Wingdings"/>
              </a:rPr>
              <a:t> </a:t>
            </a:r>
            <a:r>
              <a:rPr lang="en-US" altLang="ja-JP" sz="2200" dirty="0" smtClean="0">
                <a:solidFill>
                  <a:srgbClr val="000000"/>
                </a:solidFill>
                <a:sym typeface="Wingdings"/>
              </a:rPr>
              <a:t>2013-04-08 </a:t>
            </a:r>
            <a:endParaRPr kumimoji="1" lang="ja-JP" altLang="en-US" sz="2200" dirty="0">
              <a:solidFill>
                <a:srgbClr val="0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0539" y="990091"/>
            <a:ext cx="8082631" cy="5412027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LC Project Office </a:t>
            </a:r>
            <a:endParaRPr kumimoji="1" lang="en-US" altLang="ja-JP" sz="2000" dirty="0" smtClean="0">
              <a:solidFill>
                <a:srgbClr val="3366FF"/>
              </a:solidFill>
            </a:endParaRPr>
          </a:p>
          <a:p>
            <a:r>
              <a:rPr lang="en-US" altLang="ja-JP" sz="1600" dirty="0" smtClean="0"/>
              <a:t>Head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/ Deputy Heads</a:t>
            </a:r>
            <a:r>
              <a:rPr kumimoji="1" lang="en-US" altLang="ja-JP" sz="1600" dirty="0" smtClean="0"/>
              <a:t>			</a:t>
            </a:r>
            <a:r>
              <a:rPr lang="en-US" altLang="ja-JP" sz="1600" dirty="0" smtClean="0">
                <a:solidFill>
                  <a:srgbClr val="FF0000"/>
                </a:solidFill>
              </a:rPr>
              <a:t>A. Yamamoto </a:t>
            </a:r>
            <a:r>
              <a:rPr lang="en-US" altLang="ja-JP" sz="1600" dirty="0" smtClean="0">
                <a:solidFill>
                  <a:srgbClr val="3366FF"/>
                </a:solidFill>
              </a:rPr>
              <a:t>/ H. </a:t>
            </a:r>
            <a:r>
              <a:rPr lang="en-US" altLang="ja-JP" sz="1600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sz="1600" dirty="0" smtClean="0"/>
              <a:t>, K. </a:t>
            </a:r>
            <a:r>
              <a:rPr lang="en-US" altLang="ja-JP" sz="1600" dirty="0" err="1" smtClean="0"/>
              <a:t>Fujii</a:t>
            </a:r>
            <a:r>
              <a:rPr lang="en-US" altLang="ja-JP" sz="1600" dirty="0" smtClean="0"/>
              <a:t>, T. </a:t>
            </a:r>
            <a:r>
              <a:rPr lang="en-US" altLang="ja-JP" sz="1600" dirty="0" err="1" smtClean="0"/>
              <a:t>Shidara</a:t>
            </a:r>
            <a:endParaRPr kumimoji="1" lang="en-US" altLang="ja-JP" sz="1600" dirty="0" smtClean="0">
              <a:solidFill>
                <a:srgbClr val="FF0000"/>
              </a:solidFill>
            </a:endParaRPr>
          </a:p>
          <a:p>
            <a:r>
              <a:rPr lang="en-US" altLang="ja-JP" sz="1400" dirty="0" smtClean="0"/>
              <a:t>AAT budget execution 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		</a:t>
            </a:r>
            <a:r>
              <a:rPr lang="en-US" altLang="ja-JP" sz="1400" dirty="0" smtClean="0"/>
              <a:t>	</a:t>
            </a:r>
            <a:r>
              <a:rPr lang="en-US" altLang="ja-JP" sz="1400" dirty="0" smtClean="0"/>
              <a:t>S. Yamaguchi (Head: Acc., #6) </a:t>
            </a:r>
            <a:r>
              <a:rPr lang="en-US" altLang="ja-JP" sz="1400" dirty="0" smtClean="0"/>
              <a:t>	</a:t>
            </a:r>
          </a:p>
          <a:p>
            <a:r>
              <a:rPr lang="en-US" altLang="ja-JP" sz="1400" dirty="0" smtClean="0"/>
              <a:t>Secretary:					T. </a:t>
            </a:r>
            <a:r>
              <a:rPr lang="en-US" altLang="ja-JP" sz="1400" dirty="0" err="1" smtClean="0"/>
              <a:t>Shirakata</a:t>
            </a:r>
            <a:endParaRPr lang="en-US" altLang="ja-JP" sz="1400" dirty="0" smtClean="0"/>
          </a:p>
          <a:p>
            <a:r>
              <a:rPr lang="en-US" altLang="ja-JP" sz="1400" dirty="0" smtClean="0"/>
              <a:t>Communication</a:t>
            </a:r>
            <a:r>
              <a:rPr lang="ja-JP" altLang="en-US" sz="1400" dirty="0" smtClean="0"/>
              <a:t>：</a:t>
            </a:r>
            <a:r>
              <a:rPr lang="en-US" altLang="ja-JP" sz="1400" dirty="0" smtClean="0"/>
              <a:t>				</a:t>
            </a:r>
            <a:r>
              <a:rPr lang="en-US" altLang="ja-JP" sz="1400" dirty="0" smtClean="0"/>
              <a:t>R. Takahashi, N. Kobayashi</a:t>
            </a:r>
            <a:endParaRPr lang="en-US" altLang="ja-JP" sz="1400" dirty="0" smtClean="0"/>
          </a:p>
          <a:p>
            <a:r>
              <a:rPr lang="en-US" altLang="ja-JP" sz="1400" dirty="0" smtClean="0"/>
              <a:t>Technical Associates:</a:t>
            </a:r>
            <a:endParaRPr kumimoji="1" lang="en-US" altLang="ja-JP" sz="1400" dirty="0" smtClean="0"/>
          </a:p>
          <a:p>
            <a:pPr lvl="1"/>
            <a:r>
              <a:rPr lang="en-US" altLang="ja-JP" sz="1400" dirty="0" smtClean="0"/>
              <a:t>ATF:					N. </a:t>
            </a:r>
            <a:r>
              <a:rPr lang="en-US" altLang="ja-JP" sz="1400" dirty="0" err="1" smtClean="0"/>
              <a:t>Terunuma</a:t>
            </a:r>
            <a:r>
              <a:rPr lang="en-US" altLang="ja-JP" sz="1400" dirty="0" smtClean="0"/>
              <a:t>, T. </a:t>
            </a:r>
            <a:r>
              <a:rPr lang="en-US" altLang="ja-JP" sz="1400" dirty="0" err="1" smtClean="0"/>
              <a:t>Tauchi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STF: </a:t>
            </a:r>
            <a:r>
              <a:rPr lang="en-US" altLang="ja-JP" sz="1400" dirty="0"/>
              <a:t>	</a:t>
            </a:r>
            <a:r>
              <a:rPr lang="en-US" altLang="ja-JP" sz="1400" dirty="0" smtClean="0"/>
              <a:t>				H. </a:t>
            </a:r>
            <a:r>
              <a:rPr lang="en-US" altLang="ja-JP" sz="1400" dirty="0" err="1" smtClean="0"/>
              <a:t>Hayano</a:t>
            </a:r>
            <a:endParaRPr lang="en-US" altLang="ja-JP" sz="1400" dirty="0"/>
          </a:p>
          <a:p>
            <a:pPr lvl="1"/>
            <a:r>
              <a:rPr lang="en-US" altLang="ja-JP" sz="1400" dirty="0" smtClean="0"/>
              <a:t>SCRF Cavity				E. </a:t>
            </a:r>
            <a:r>
              <a:rPr lang="en-US" altLang="ja-JP" sz="1400" dirty="0" err="1" smtClean="0"/>
              <a:t>Kako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SCRF cavity fabrication in house	M. </a:t>
            </a:r>
            <a:r>
              <a:rPr lang="en-US" altLang="ja-JP" sz="1400" dirty="0" err="1" smtClean="0"/>
              <a:t>Yamanaaka</a:t>
            </a:r>
            <a:endParaRPr lang="en-US" altLang="ja-JP" sz="1400" dirty="0" smtClean="0"/>
          </a:p>
          <a:p>
            <a:pPr lvl="1"/>
            <a:r>
              <a:rPr lang="en-US" altLang="ja-JP" sz="1400" dirty="0" err="1" smtClean="0"/>
              <a:t>Cryomodule</a:t>
            </a:r>
            <a:r>
              <a:rPr lang="en-US" altLang="ja-JP" sz="1400" dirty="0" smtClean="0"/>
              <a:t> and cryogenics		H. </a:t>
            </a:r>
            <a:r>
              <a:rPr lang="en-US" altLang="ja-JP" sz="1400" dirty="0" err="1" smtClean="0"/>
              <a:t>Nakai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HLRF and LLRF				S. </a:t>
            </a:r>
            <a:r>
              <a:rPr lang="en-US" altLang="ja-JP" sz="1400" dirty="0" err="1" smtClean="0"/>
              <a:t>Michizono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Beam Dynamics 			K. Kubo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Physics and Detector , MDI		K. </a:t>
            </a:r>
            <a:r>
              <a:rPr lang="en-US" altLang="ja-JP" sz="1400" dirty="0" err="1" smtClean="0"/>
              <a:t>Fujii</a:t>
            </a:r>
            <a:r>
              <a:rPr lang="en-US" altLang="ja-JP" sz="1400" dirty="0" smtClean="0"/>
              <a:t>, 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CFS					A. </a:t>
            </a:r>
            <a:r>
              <a:rPr lang="en-US" altLang="ja-JP" sz="1400" dirty="0" err="1" smtClean="0"/>
              <a:t>Enomoto</a:t>
            </a:r>
            <a:r>
              <a:rPr lang="en-US" altLang="ja-JP" sz="1400" dirty="0" smtClean="0"/>
              <a:t>, M. Miyahara</a:t>
            </a:r>
            <a:endParaRPr lang="en-US" altLang="ja-JP" sz="1400" dirty="0" smtClean="0"/>
          </a:p>
          <a:p>
            <a:pPr lvl="1"/>
            <a:r>
              <a:rPr lang="en-US" altLang="ja-JP" sz="1400" dirty="0" smtClean="0"/>
              <a:t>Accelerator Design 			K. </a:t>
            </a:r>
            <a:r>
              <a:rPr lang="en-US" altLang="ja-JP" sz="1400" dirty="0" err="1" smtClean="0"/>
              <a:t>Yokoya</a:t>
            </a:r>
            <a:endParaRPr lang="en-US" altLang="ja-JP" sz="1400" dirty="0" smtClean="0"/>
          </a:p>
          <a:p>
            <a:pPr marL="0" indent="0">
              <a:buNone/>
            </a:pPr>
            <a:endParaRPr lang="en-US" altLang="ja-JP" sz="14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600" dirty="0" smtClean="0">
                <a:solidFill>
                  <a:srgbClr val="3366FF"/>
                </a:solidFill>
              </a:rPr>
              <a:t>Meetings</a:t>
            </a:r>
            <a:r>
              <a:rPr lang="ja-JP" altLang="en-US" sz="1600" dirty="0" smtClean="0">
                <a:solidFill>
                  <a:srgbClr val="3366FF"/>
                </a:solidFill>
              </a:rPr>
              <a:t>：</a:t>
            </a:r>
            <a:endParaRPr lang="en-US" altLang="ja-JP" sz="1600" dirty="0" smtClean="0">
              <a:solidFill>
                <a:srgbClr val="3366FF"/>
              </a:solidFill>
            </a:endParaRPr>
          </a:p>
          <a:p>
            <a:r>
              <a:rPr lang="en-US" altLang="ja-JP" sz="1400" dirty="0" smtClean="0"/>
              <a:t>Regular weekly meeting 	</a:t>
            </a:r>
            <a:r>
              <a:rPr lang="ja-JP" altLang="en-US" sz="1400" dirty="0" smtClean="0"/>
              <a:t>　</a:t>
            </a:r>
            <a:r>
              <a:rPr lang="en-US" altLang="ja-JP" sz="1400" dirty="0" smtClean="0"/>
              <a:t>	</a:t>
            </a:r>
            <a:r>
              <a:rPr lang="en-US" altLang="ja-JP" sz="1400" dirty="0"/>
              <a:t>	</a:t>
            </a:r>
            <a:r>
              <a:rPr lang="en-US" altLang="ja-JP" sz="1400" dirty="0" smtClean="0"/>
              <a:t>Every Monday: </a:t>
            </a:r>
            <a:r>
              <a:rPr lang="en-US" altLang="ja-JP" sz="1400" dirty="0" smtClean="0">
                <a:sym typeface="Wingdings"/>
              </a:rPr>
              <a:t> </a:t>
            </a:r>
            <a:r>
              <a:rPr lang="en-US" altLang="ja-JP" sz="1400" dirty="0" smtClean="0">
                <a:solidFill>
                  <a:srgbClr val="FF0000"/>
                </a:solidFill>
                <a:sym typeface="Wingdings"/>
              </a:rPr>
              <a:t>9:30 ~ 11:</a:t>
            </a:r>
            <a:r>
              <a:rPr lang="en-US" altLang="ja-JP" sz="1400" dirty="0" smtClean="0">
                <a:solidFill>
                  <a:srgbClr val="FF0000"/>
                </a:solidFill>
                <a:sym typeface="Wingdings"/>
              </a:rPr>
              <a:t>00</a:t>
            </a:r>
            <a:endParaRPr lang="en-US" altLang="ja-JP" sz="1400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600" dirty="0" smtClean="0">
                <a:solidFill>
                  <a:srgbClr val="3366FF"/>
                </a:solidFill>
              </a:rPr>
              <a:t>KEK </a:t>
            </a:r>
            <a:r>
              <a:rPr lang="en-US" altLang="ja-JP" sz="1600" dirty="0">
                <a:solidFill>
                  <a:srgbClr val="3366FF"/>
                </a:solidFill>
              </a:rPr>
              <a:t>LC </a:t>
            </a:r>
            <a:r>
              <a:rPr lang="en-US" altLang="ja-JP" sz="1600" dirty="0" smtClean="0">
                <a:solidFill>
                  <a:srgbClr val="3366FF"/>
                </a:solidFill>
              </a:rPr>
              <a:t>Promotion Committee</a:t>
            </a:r>
            <a:r>
              <a:rPr lang="ja-JP" altLang="en-US" sz="1400" dirty="0"/>
              <a:t>　</a:t>
            </a:r>
            <a:r>
              <a:rPr lang="en-US" altLang="ja-JP" sz="1400" dirty="0"/>
              <a:t>		</a:t>
            </a:r>
            <a:r>
              <a:rPr lang="en-US" altLang="ja-JP" sz="1400" dirty="0" smtClean="0"/>
              <a:t>Every two month</a:t>
            </a:r>
          </a:p>
          <a:p>
            <a:pPr marL="0" indent="0">
              <a:buNone/>
            </a:pPr>
            <a:r>
              <a:rPr lang="en-US" altLang="ja-JP" sz="1400" dirty="0" smtClean="0"/>
              <a:t>	</a:t>
            </a:r>
            <a:r>
              <a:rPr lang="en-US" altLang="ja-JP" sz="1400" dirty="0" smtClean="0">
                <a:solidFill>
                  <a:srgbClr val="3366FF"/>
                </a:solidFill>
              </a:rPr>
              <a:t>		</a:t>
            </a:r>
            <a:r>
              <a:rPr lang="ja-JP" altLang="en-US" sz="1400" dirty="0" smtClean="0">
                <a:solidFill>
                  <a:srgbClr val="3366FF"/>
                </a:solidFill>
              </a:rPr>
              <a:t>　</a:t>
            </a:r>
            <a:endParaRPr kumimoji="1"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13/04/08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3068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dirty="0" smtClean="0"/>
              <a:t>Function of KEK </a:t>
            </a:r>
            <a:r>
              <a:rPr kumimoji="1" lang="en-US" altLang="ja-JP" sz="3600" b="1" dirty="0" smtClean="0"/>
              <a:t>LC </a:t>
            </a:r>
            <a:r>
              <a:rPr lang="en-US" altLang="ja-JP" sz="3600" b="1" dirty="0" smtClean="0"/>
              <a:t>Office</a:t>
            </a:r>
            <a:endParaRPr kumimoji="1" lang="ja-JP" altLang="en-US" sz="3600" b="1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03707" y="1600200"/>
            <a:ext cx="8383093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Roles</a:t>
            </a:r>
            <a:endParaRPr kumimoji="1"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sz="3000" dirty="0" smtClean="0">
                <a:solidFill>
                  <a:srgbClr val="FF0000"/>
                </a:solidFill>
              </a:rPr>
              <a:t>Program Coordination </a:t>
            </a:r>
          </a:p>
          <a:p>
            <a:pPr lvl="2"/>
            <a:r>
              <a:rPr lang="en-US" altLang="ja-JP" dirty="0" smtClean="0"/>
              <a:t>ILC Accelerator Design, R&amp;D, CFS design, Geological Survey</a:t>
            </a:r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Support for the ILC to be hosted by Japan</a:t>
            </a:r>
          </a:p>
          <a:p>
            <a:pPr marL="914400" lvl="2" indent="0">
              <a:buNone/>
            </a:pPr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Coordination for International and domestic cooperation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Interface to </a:t>
            </a:r>
            <a:r>
              <a:rPr lang="en-US" altLang="ja-JP" dirty="0" smtClean="0"/>
              <a:t>global cooperation with LCC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Coordination of domestic cooperation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Linkage to International cooperation to/from the KEK internal coordination/activities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12/04/16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KEK-LC-Meeting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41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Share of Responsibilities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0547" y="1648537"/>
            <a:ext cx="8446253" cy="425219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Dept. of AAT &amp; LC Project Office to: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Planning and Coordination for accelerator R&amp;D and design study</a:t>
            </a:r>
          </a:p>
          <a:p>
            <a:pPr lvl="1"/>
            <a:r>
              <a:rPr lang="en-US" altLang="ja-JP" dirty="0" smtClean="0"/>
              <a:t>Planning and execution of the geological survey </a:t>
            </a:r>
            <a:endParaRPr lang="en-US" altLang="ja-JP" dirty="0" smtClean="0"/>
          </a:p>
          <a:p>
            <a:pPr lvl="2"/>
            <a:endParaRPr kumimoji="1"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Accelerator Laboratory 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Execution of the R&amp;D and design study agreed, </a:t>
            </a:r>
            <a:endParaRPr lang="en-US" altLang="ja-JP" u="sng" dirty="0" smtClean="0"/>
          </a:p>
          <a:p>
            <a:pPr marL="0" indent="0">
              <a:buNone/>
            </a:pPr>
            <a:endParaRPr lang="en-US" altLang="ja-JP" u="sng" dirty="0">
              <a:sym typeface="Wingdings"/>
            </a:endParaRPr>
          </a:p>
          <a:p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Institute of Particle and Nuclear Study</a:t>
            </a:r>
            <a:endParaRPr lang="en-US" altLang="ja-JP" dirty="0" smtClean="0">
              <a:solidFill>
                <a:srgbClr val="3366FF"/>
              </a:solidFill>
              <a:sym typeface="Wingdings"/>
            </a:endParaRPr>
          </a:p>
          <a:p>
            <a:pPr lvl="1"/>
            <a:r>
              <a:rPr lang="en-US" altLang="ja-JP" dirty="0" smtClean="0"/>
              <a:t>Execution of the R&amp;D and design study agreed, </a:t>
            </a:r>
            <a:endParaRPr lang="en-US" altLang="ja-JP" u="sng" dirty="0" smtClean="0"/>
          </a:p>
          <a:p>
            <a:pPr marL="457200" lvl="1" indent="0">
              <a:buNone/>
            </a:pPr>
            <a:endParaRPr lang="en-US" altLang="ja-JP" dirty="0" smtClean="0">
              <a:sym typeface="Wingdings"/>
            </a:endParaRPr>
          </a:p>
          <a:p>
            <a:endParaRPr lang="en-US" altLang="ja-JP" dirty="0" smtClean="0">
              <a:sym typeface="Wingding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12/04/16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KEK-LC-Meeting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92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二方向矢印 22"/>
          <p:cNvSpPr/>
          <p:nvPr/>
        </p:nvSpPr>
        <p:spPr>
          <a:xfrm flipH="1" flipV="1">
            <a:off x="4116286" y="3345020"/>
            <a:ext cx="912841" cy="1473840"/>
          </a:xfrm>
          <a:prstGeom prst="leftUpArrow">
            <a:avLst>
              <a:gd name="adj1" fmla="val 11336"/>
              <a:gd name="adj2" fmla="val 14752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352" y="316971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Cooperation Diagram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971" y="2154756"/>
            <a:ext cx="961471" cy="1569660"/>
          </a:xfrm>
          <a:prstGeom prst="rect">
            <a:avLst/>
          </a:prstGeom>
          <a:solidFill>
            <a:srgbClr val="CCFFCC"/>
          </a:solidFill>
          <a:ln>
            <a:solidFill>
              <a:srgbClr val="00CC99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3366FF"/>
                </a:solidFill>
              </a:rPr>
              <a:t>Int. </a:t>
            </a:r>
          </a:p>
          <a:p>
            <a:r>
              <a:rPr lang="en-US" altLang="ja-JP" sz="2400" dirty="0" err="1" smtClean="0">
                <a:solidFill>
                  <a:srgbClr val="3366FF"/>
                </a:solidFill>
              </a:rPr>
              <a:t>Collab</a:t>
            </a:r>
            <a:endParaRPr kumimoji="1" lang="en-US" altLang="ja-JP" sz="2400" dirty="0" smtClean="0">
              <a:solidFill>
                <a:srgbClr val="3366FF"/>
              </a:solidFill>
            </a:endParaRPr>
          </a:p>
          <a:p>
            <a:r>
              <a:rPr kumimoji="1" lang="en-US" altLang="ja-JP" sz="2400" dirty="0" smtClean="0"/>
              <a:t>ICFA</a:t>
            </a:r>
          </a:p>
          <a:p>
            <a:r>
              <a:rPr lang="en-US" altLang="ja-JP" sz="2400" dirty="0" smtClean="0"/>
              <a:t>LCC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98750" y="2154756"/>
            <a:ext cx="1454244" cy="1569660"/>
          </a:xfrm>
          <a:prstGeom prst="rect">
            <a:avLst/>
          </a:prstGeom>
          <a:solidFill>
            <a:srgbClr val="CCFFCC"/>
          </a:solidFill>
          <a:ln>
            <a:solidFill>
              <a:srgbClr val="00CC99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3366FF"/>
                </a:solidFill>
              </a:rPr>
              <a:t>Domestic </a:t>
            </a:r>
          </a:p>
          <a:p>
            <a:r>
              <a:rPr lang="en-US" altLang="ja-JP" sz="2400" dirty="0" err="1" smtClean="0">
                <a:solidFill>
                  <a:srgbClr val="3366FF"/>
                </a:solidFill>
              </a:rPr>
              <a:t>Collab</a:t>
            </a:r>
            <a:r>
              <a:rPr lang="en-US" altLang="ja-JP" sz="2400" dirty="0" smtClean="0">
                <a:solidFill>
                  <a:srgbClr val="3366FF"/>
                </a:solidFill>
              </a:rPr>
              <a:t>.</a:t>
            </a:r>
          </a:p>
          <a:p>
            <a:r>
              <a:rPr lang="en-US" altLang="ja-JP" sz="2400" dirty="0" smtClean="0">
                <a:solidFill>
                  <a:srgbClr val="3366FF"/>
                </a:solidFill>
              </a:rPr>
              <a:t>University</a:t>
            </a:r>
            <a:endParaRPr lang="en-US" altLang="ja-JP" sz="2400" dirty="0" smtClean="0"/>
          </a:p>
          <a:p>
            <a:r>
              <a:rPr lang="en-US" altLang="ja-JP" sz="2400" dirty="0" smtClean="0"/>
              <a:t>AAA</a:t>
            </a:r>
          </a:p>
        </p:txBody>
      </p:sp>
      <p:sp>
        <p:nvSpPr>
          <p:cNvPr id="12" name="円/楕円 11"/>
          <p:cNvSpPr/>
          <p:nvPr/>
        </p:nvSpPr>
        <p:spPr>
          <a:xfrm>
            <a:off x="5637812" y="4913846"/>
            <a:ext cx="1702507" cy="7397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矢印 15"/>
          <p:cNvSpPr/>
          <p:nvPr/>
        </p:nvSpPr>
        <p:spPr>
          <a:xfrm>
            <a:off x="1939742" y="3792913"/>
            <a:ext cx="424572" cy="150300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12/04/16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KEK-LC-Meeting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0" name="コンテンツ プレースホルダー 3"/>
          <p:cNvSpPr txBox="1">
            <a:spLocks/>
          </p:cNvSpPr>
          <p:nvPr/>
        </p:nvSpPr>
        <p:spPr>
          <a:xfrm>
            <a:off x="5276465" y="1459971"/>
            <a:ext cx="3550377" cy="4741951"/>
          </a:xfrm>
          <a:prstGeom prst="rect">
            <a:avLst/>
          </a:prstGeom>
          <a:solidFill>
            <a:srgbClr val="CCFFCC">
              <a:alpha val="90000"/>
            </a:srgbClr>
          </a:solidFill>
          <a:ln>
            <a:solidFill>
              <a:srgbClr val="4F81BD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sz="1600" dirty="0" smtClean="0"/>
              <a:t>Institute of Particle and Nuclear Study </a:t>
            </a:r>
          </a:p>
          <a:p>
            <a:pPr marL="457200" lvl="1" indent="0">
              <a:buNone/>
            </a:pPr>
            <a:endParaRPr lang="en-US" altLang="ja-JP" sz="1600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sz="1600" dirty="0" smtClean="0"/>
              <a:t>Institute of Materials Structure Science  </a:t>
            </a:r>
          </a:p>
          <a:p>
            <a:pPr marL="457200" lvl="1" indent="0">
              <a:buNone/>
            </a:pPr>
            <a:endParaRPr lang="en-US" altLang="ja-JP" sz="1600" dirty="0" smtClean="0"/>
          </a:p>
          <a:p>
            <a:pPr lvl="1"/>
            <a:r>
              <a:rPr lang="en-US" altLang="ja-JP" sz="1600" b="1" dirty="0" smtClean="0">
                <a:solidFill>
                  <a:srgbClr val="3366FF"/>
                </a:solidFill>
              </a:rPr>
              <a:t>Accelerator Laboratory</a:t>
            </a:r>
          </a:p>
          <a:p>
            <a:pPr lvl="2"/>
            <a:r>
              <a:rPr lang="en-US" altLang="ja-JP" sz="1500" dirty="0" smtClean="0"/>
              <a:t>1, 2, 	JPARC </a:t>
            </a:r>
          </a:p>
          <a:p>
            <a:pPr lvl="2"/>
            <a:r>
              <a:rPr lang="en-US" altLang="ja-JP" sz="1500" dirty="0" smtClean="0"/>
              <a:t>3, 4	KEKB</a:t>
            </a:r>
          </a:p>
          <a:p>
            <a:pPr lvl="2"/>
            <a:r>
              <a:rPr lang="en-US" altLang="ja-JP" sz="1500" dirty="0" smtClean="0"/>
              <a:t>5		Injector </a:t>
            </a:r>
            <a:r>
              <a:rPr lang="en-US" altLang="ja-JP" sz="1500" dirty="0" err="1" smtClean="0"/>
              <a:t>Linac</a:t>
            </a:r>
            <a:r>
              <a:rPr lang="en-US" altLang="ja-JP" sz="1500" dirty="0" smtClean="0"/>
              <a:t> for KEKB and PF</a:t>
            </a:r>
          </a:p>
          <a:p>
            <a:pPr lvl="2"/>
            <a:r>
              <a:rPr lang="en-US" altLang="ja-JP" sz="1500" dirty="0" smtClean="0">
                <a:solidFill>
                  <a:srgbClr val="FF0000"/>
                </a:solidFill>
              </a:rPr>
              <a:t>6		Acc. R&amp;D including ILC</a:t>
            </a:r>
          </a:p>
          <a:p>
            <a:pPr lvl="2"/>
            <a:r>
              <a:rPr lang="en-US" altLang="ja-JP" sz="1500" dirty="0" smtClean="0"/>
              <a:t>7		PF-Ring and ERL</a:t>
            </a:r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r>
              <a:rPr lang="en-US" altLang="ja-JP" sz="1600" dirty="0" smtClean="0"/>
              <a:t>Applied Research laboratory</a:t>
            </a:r>
          </a:p>
          <a:p>
            <a:pPr lvl="2"/>
            <a:r>
              <a:rPr lang="en-US" altLang="ja-JP" sz="1600" dirty="0" smtClean="0"/>
              <a:t>Cryogenics Science Center</a:t>
            </a:r>
          </a:p>
          <a:p>
            <a:pPr marL="0" indent="0">
              <a:buNone/>
            </a:pPr>
            <a:endParaRPr lang="en-US" altLang="ja-JP" sz="1600" dirty="0" smtClean="0"/>
          </a:p>
          <a:p>
            <a:pPr lvl="1"/>
            <a:endParaRPr lang="en-US" altLang="ja-JP" sz="1600" dirty="0" smtClean="0"/>
          </a:p>
          <a:p>
            <a:pPr lvl="1"/>
            <a:r>
              <a:rPr lang="en-US" altLang="ja-JP" sz="1600" dirty="0" smtClean="0">
                <a:solidFill>
                  <a:srgbClr val="3366FF"/>
                </a:solidFill>
              </a:rPr>
              <a:t>Advanced Accelerator Technologies </a:t>
            </a:r>
          </a:p>
          <a:p>
            <a:pPr lvl="2"/>
            <a:r>
              <a:rPr lang="en-US" altLang="ja-JP" sz="1600" dirty="0" smtClean="0">
                <a:solidFill>
                  <a:srgbClr val="FF0000"/>
                </a:solidFill>
              </a:rPr>
              <a:t>Linear Collier Project Office </a:t>
            </a:r>
          </a:p>
          <a:p>
            <a:pPr lvl="2"/>
            <a:r>
              <a:rPr lang="en-US" altLang="ja-JP" sz="1600" dirty="0" smtClean="0"/>
              <a:t>ERL Project Office </a:t>
            </a:r>
          </a:p>
          <a:p>
            <a:pPr lvl="1"/>
            <a:endParaRPr lang="en-US" altLang="ja-JP" sz="1600" dirty="0" smtClean="0"/>
          </a:p>
          <a:p>
            <a:endParaRPr lang="ja-JP" altLang="en-US" dirty="0"/>
          </a:p>
        </p:txBody>
      </p:sp>
      <p:sp>
        <p:nvSpPr>
          <p:cNvPr id="15" name="屈折矢印 14"/>
          <p:cNvSpPr/>
          <p:nvPr/>
        </p:nvSpPr>
        <p:spPr>
          <a:xfrm flipH="1">
            <a:off x="410352" y="3792913"/>
            <a:ext cx="5458664" cy="1662194"/>
          </a:xfrm>
          <a:prstGeom prst="bentUpArrow">
            <a:avLst>
              <a:gd name="adj1" fmla="val 13744"/>
              <a:gd name="adj2" fmla="val 13744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8145" y="4818860"/>
            <a:ext cx="1914106" cy="95410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3366FF"/>
                </a:solidFill>
              </a:rPr>
              <a:t>Dept. of Adv. Acc. Tech.</a:t>
            </a:r>
          </a:p>
          <a:p>
            <a:r>
              <a:rPr lang="en-US" altLang="ja-JP" sz="1400" dirty="0" smtClean="0">
                <a:solidFill>
                  <a:srgbClr val="3366FF"/>
                </a:solidFill>
              </a:rPr>
              <a:t>Director : Y. Okada</a:t>
            </a:r>
          </a:p>
          <a:p>
            <a:r>
              <a:rPr lang="en-US" altLang="ja-JP" sz="1400" dirty="0" smtClean="0">
                <a:solidFill>
                  <a:srgbClr val="3366FF"/>
                </a:solidFill>
              </a:rPr>
              <a:t>LC Project Office </a:t>
            </a:r>
          </a:p>
          <a:p>
            <a:r>
              <a:rPr lang="en-US" altLang="ja-JP" sz="1400" dirty="0" smtClean="0">
                <a:solidFill>
                  <a:srgbClr val="3366FF"/>
                </a:solidFill>
              </a:rPr>
              <a:t>Head: A. Yamamoto</a:t>
            </a:r>
            <a:r>
              <a:rPr lang="ja-JP" altLang="en-US" sz="1400" dirty="0" smtClean="0"/>
              <a:t>　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80769" y="2704403"/>
            <a:ext cx="916387" cy="1477328"/>
          </a:xfrm>
          <a:prstGeom prst="rect">
            <a:avLst/>
          </a:prstGeom>
          <a:solidFill>
            <a:srgbClr val="CCFFCC"/>
          </a:solidFill>
          <a:ln>
            <a:solidFill>
              <a:srgbClr val="00CC99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KEK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internal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r>
              <a:rPr lang="en-US" altLang="ja-JP" dirty="0" err="1" smtClean="0">
                <a:solidFill>
                  <a:srgbClr val="3366FF"/>
                </a:solidFill>
              </a:rPr>
              <a:t>Collab</a:t>
            </a:r>
            <a:r>
              <a:rPr lang="en-US" altLang="ja-JP" dirty="0" smtClean="0">
                <a:solidFill>
                  <a:srgbClr val="3366FF"/>
                </a:solidFill>
              </a:rPr>
              <a:t>.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ACC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IPNS</a:t>
            </a:r>
            <a:endParaRPr lang="en-US" altLang="ja-JP" dirty="0" smtClean="0">
              <a:solidFill>
                <a:srgbClr val="3366FF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818596" y="3152590"/>
            <a:ext cx="1412534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Acc. Lab. </a:t>
            </a:r>
          </a:p>
          <a:p>
            <a:r>
              <a:rPr lang="en-US" altLang="ja-JP" sz="1400" dirty="0" smtClean="0"/>
              <a:t>Director K. </a:t>
            </a:r>
            <a:r>
              <a:rPr lang="en-US" altLang="ja-JP" sz="1400" dirty="0" err="1" smtClean="0"/>
              <a:t>Oide</a:t>
            </a:r>
            <a:endParaRPr lang="en-US" altLang="ja-JP" sz="1400" dirty="0" smtClean="0"/>
          </a:p>
        </p:txBody>
      </p:sp>
    </p:spTree>
    <p:extLst>
      <p:ext uri="{BB962C8B-B14F-4D97-AF65-F5344CB8AC3E}">
        <p14:creationId xmlns:p14="http://schemas.microsoft.com/office/powerpoint/2010/main" val="249492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50135" y="1490889"/>
            <a:ext cx="2349500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800" dirty="0"/>
              <a:t>LCC Directorate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9324" y="2876772"/>
            <a:ext cx="2610075" cy="150809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66FF"/>
                </a:solidFill>
              </a:rPr>
              <a:t>LC Project Office </a:t>
            </a:r>
            <a:r>
              <a:rPr lang="en-US" sz="2000" dirty="0" smtClean="0">
                <a:solidFill>
                  <a:srgbClr val="3366FF"/>
                </a:solidFill>
              </a:rPr>
              <a:t>(KEK)</a:t>
            </a:r>
          </a:p>
          <a:p>
            <a:r>
              <a:rPr lang="en-US" dirty="0" smtClean="0"/>
              <a:t>Head: Akira Yamamoto</a:t>
            </a:r>
          </a:p>
          <a:p>
            <a:r>
              <a:rPr lang="en-US" dirty="0" smtClean="0"/>
              <a:t>Deputy: H. </a:t>
            </a:r>
            <a:r>
              <a:rPr lang="en-US" dirty="0" err="1" smtClean="0"/>
              <a:t>Hayano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K. </a:t>
            </a:r>
            <a:r>
              <a:rPr lang="en-US" dirty="0" err="1" smtClean="0"/>
              <a:t>Fujii</a:t>
            </a:r>
            <a:endParaRPr lang="en-US" dirty="0" smtClean="0"/>
          </a:p>
          <a:p>
            <a:r>
              <a:rPr lang="en-US" dirty="0" smtClean="0"/>
              <a:t>               T. </a:t>
            </a:r>
            <a:r>
              <a:rPr lang="en-US" dirty="0" err="1" smtClean="0"/>
              <a:t>Shidara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73834" y="2876769"/>
            <a:ext cx="4686301" cy="3508643"/>
          </a:xfrm>
          <a:prstGeom prst="rect">
            <a:avLst/>
          </a:prstGeom>
          <a:solidFill>
            <a:srgbClr val="C3D69B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66FF"/>
                </a:solidFill>
              </a:rPr>
              <a:t>ILC Collaboration</a:t>
            </a:r>
          </a:p>
          <a:p>
            <a:r>
              <a:rPr lang="en-US" dirty="0" smtClean="0"/>
              <a:t>Director – Mike Harrison (BNL)</a:t>
            </a:r>
          </a:p>
          <a:p>
            <a:r>
              <a:rPr lang="en-US" dirty="0" smtClean="0"/>
              <a:t>Deputy Director – Hitoshi </a:t>
            </a:r>
            <a:r>
              <a:rPr lang="en-US" dirty="0" err="1" smtClean="0"/>
              <a:t>Hayano</a:t>
            </a:r>
            <a:r>
              <a:rPr lang="en-US" dirty="0" smtClean="0"/>
              <a:t> (KEK)</a:t>
            </a:r>
          </a:p>
          <a:p>
            <a:endParaRPr lang="en-US" dirty="0" smtClean="0"/>
          </a:p>
          <a:p>
            <a:r>
              <a:rPr lang="en-US" b="1" dirty="0" smtClean="0"/>
              <a:t>Technical Board</a:t>
            </a:r>
          </a:p>
          <a:p>
            <a:r>
              <a:rPr lang="en-US" dirty="0" err="1" smtClean="0"/>
              <a:t>Nobuhiro</a:t>
            </a:r>
            <a:r>
              <a:rPr lang="en-US" dirty="0" smtClean="0"/>
              <a:t> </a:t>
            </a:r>
            <a:r>
              <a:rPr lang="en-US" dirty="0" err="1" smtClean="0"/>
              <a:t>Terunuma</a:t>
            </a:r>
            <a:r>
              <a:rPr lang="en-US" dirty="0" smtClean="0"/>
              <a:t> (KEK)</a:t>
            </a:r>
          </a:p>
          <a:p>
            <a:r>
              <a:rPr lang="en-US" dirty="0" err="1" smtClean="0"/>
              <a:t>Yasuchika</a:t>
            </a:r>
            <a:r>
              <a:rPr lang="en-US" dirty="0" smtClean="0"/>
              <a:t> Yamamoto (KEK)</a:t>
            </a:r>
          </a:p>
          <a:p>
            <a:r>
              <a:rPr lang="en-US" dirty="0" smtClean="0"/>
              <a:t>Nick Walker (DESY)</a:t>
            </a:r>
          </a:p>
          <a:p>
            <a:r>
              <a:rPr lang="en-US" dirty="0" smtClean="0"/>
              <a:t>Olivier Napoli (CEA)</a:t>
            </a:r>
          </a:p>
          <a:p>
            <a:r>
              <a:rPr lang="en-US" dirty="0" smtClean="0"/>
              <a:t>Marc Ross (SLAC)</a:t>
            </a:r>
          </a:p>
          <a:p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Solyak</a:t>
            </a:r>
            <a:r>
              <a:rPr lang="en-US" dirty="0" smtClean="0"/>
              <a:t> (Fermilab)</a:t>
            </a:r>
          </a:p>
          <a:p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819400" y="3338436"/>
            <a:ext cx="55443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9" idx="2"/>
          </p:cNvCxnSpPr>
          <p:nvPr/>
        </p:nvCxnSpPr>
        <p:spPr>
          <a:xfrm flipV="1">
            <a:off x="5424885" y="2444996"/>
            <a:ext cx="0" cy="4317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4333696" y="82634"/>
            <a:ext cx="4124504" cy="950168"/>
          </a:xfrm>
          <a:prstGeom prst="rect">
            <a:avLst/>
          </a:prstGeom>
        </p:spPr>
        <p:txBody>
          <a:bodyPr vert="horz" lIns="0" tIns="0" rIns="0" bIns="0"/>
          <a:lstStyle/>
          <a:p>
            <a:pPr defTabSz="457154">
              <a:spcBef>
                <a:spcPct val="0"/>
              </a:spcBef>
              <a:defRPr/>
            </a:pPr>
            <a:r>
              <a:rPr kumimoji="0" lang="en-US" sz="2800" b="1" dirty="0">
                <a:solidFill>
                  <a:srgbClr val="692A36"/>
                </a:solidFill>
                <a:latin typeface="Arial"/>
                <a:cs typeface="Arial"/>
              </a:rPr>
              <a:t>ILC Technical Board </a:t>
            </a:r>
            <a:endParaRPr kumimoji="0" lang="en-US" sz="2800" b="1" dirty="0" smtClean="0">
              <a:solidFill>
                <a:srgbClr val="692A36"/>
              </a:solidFill>
              <a:latin typeface="Arial"/>
              <a:cs typeface="Arial"/>
            </a:endParaRPr>
          </a:p>
          <a:p>
            <a:pPr defTabSz="457154">
              <a:spcBef>
                <a:spcPct val="0"/>
              </a:spcBef>
              <a:defRPr/>
            </a:pPr>
            <a:r>
              <a:rPr kumimoji="0" lang="en-US" sz="2800" b="1" dirty="0" smtClean="0">
                <a:solidFill>
                  <a:srgbClr val="692A36"/>
                </a:solidFill>
                <a:latin typeface="Arial"/>
                <a:cs typeface="Arial"/>
              </a:rPr>
              <a:t> – in LCC </a:t>
            </a:r>
            <a:r>
              <a:rPr kumimoji="0" lang="en-US" sz="2800" b="1" dirty="0">
                <a:solidFill>
                  <a:srgbClr val="692A36"/>
                </a:solidFill>
                <a:latin typeface="Arial"/>
                <a:cs typeface="Arial"/>
              </a:rPr>
              <a:t>phase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100" dirty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100" dirty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fld id="{AAB6FA28-7AEC-3F43-9C2D-3DB969CFEC6A}" type="slidenum">
              <a:rPr lang="en-US" sz="1100">
                <a:solidFill>
                  <a:srgbClr val="692A36"/>
                </a:solidFill>
                <a:latin typeface="Arial"/>
                <a:cs typeface="Arial"/>
              </a:rPr>
              <a:pPr/>
              <a:t>8</a:t>
            </a:fld>
            <a:endParaRPr lang="en-US" sz="11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78" y="1"/>
            <a:ext cx="3922463" cy="94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271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KEK ILC R&amp;D Plan beyond TDR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Cavity gradient improvement </a:t>
            </a:r>
            <a:r>
              <a:rPr lang="en-US" altLang="ja-JP" dirty="0" smtClean="0"/>
              <a:t>with further production of cavities, at least another 4 cavities in JFY2013, with industry</a:t>
            </a:r>
          </a:p>
          <a:p>
            <a:r>
              <a:rPr lang="en-US" altLang="ja-JP" dirty="0" smtClean="0"/>
              <a:t>Cavity production in house, and industrial fabrication technology R&amp;D in cooperation with industry </a:t>
            </a:r>
          </a:p>
          <a:p>
            <a:r>
              <a:rPr lang="en-US" altLang="ja-JP" dirty="0" smtClean="0"/>
              <a:t>STF program for CM1 (8 cavity + SCQ) + CM2a (4 cavities) to realize the beam in 2014 or later, </a:t>
            </a:r>
          </a:p>
          <a:p>
            <a:r>
              <a:rPr lang="en-US" altLang="ja-JP" dirty="0" smtClean="0"/>
              <a:t>ATF program for smaller beam size (to be 37 nm) and the </a:t>
            </a:r>
            <a:r>
              <a:rPr lang="en-US" altLang="ja-JP" dirty="0" err="1" smtClean="0"/>
              <a:t>nano</a:t>
            </a:r>
            <a:r>
              <a:rPr lang="en-US" altLang="ja-JP" dirty="0" smtClean="0"/>
              <a:t>-stability, and … </a:t>
            </a:r>
          </a:p>
        </p:txBody>
      </p:sp>
    </p:spTree>
    <p:extLst>
      <p:ext uri="{BB962C8B-B14F-4D97-AF65-F5344CB8AC3E}">
        <p14:creationId xmlns:p14="http://schemas.microsoft.com/office/powerpoint/2010/main" val="416123025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1122</Words>
  <Application>Microsoft Macintosh PowerPoint</Application>
  <PresentationFormat>画面に合わせる (4:3)</PresentationFormat>
  <Paragraphs>333</Paragraphs>
  <Slides>17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17</vt:i4>
      </vt:variant>
    </vt:vector>
  </HeadingPairs>
  <TitlesOfParts>
    <vt:vector size="19" baseType="lpstr">
      <vt:lpstr>ホワイト</vt:lpstr>
      <vt:lpstr>1_ホワイト</vt:lpstr>
      <vt:lpstr>Brief Introduction of KEK Linear Collider Project Office</vt:lpstr>
      <vt:lpstr>KEK Organization </vt:lpstr>
      <vt:lpstr>KEK Organization </vt:lpstr>
      <vt:lpstr>FY2013: LC Project Office organization  2013-04-08 </vt:lpstr>
      <vt:lpstr>Function of KEK LC Office</vt:lpstr>
      <vt:lpstr>Share of Responsibilities </vt:lpstr>
      <vt:lpstr>Cooperation Diagram </vt:lpstr>
      <vt:lpstr>PowerPoint プレゼンテーション</vt:lpstr>
      <vt:lpstr>KEK ILC R&amp;D Plan beyond TDR</vt:lpstr>
      <vt:lpstr>STF2; SCRF Accelerator R&amp;D Plan</vt:lpstr>
      <vt:lpstr>STF phase 2</vt:lpstr>
      <vt:lpstr>PowerPoint プレゼンテーション</vt:lpstr>
      <vt:lpstr>PowerPoint プレゼンテーション</vt:lpstr>
      <vt:lpstr>ATF Future Plan</vt:lpstr>
      <vt:lpstr>Further Possibility 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Introduction of KEK Linear Collider Project Office</dc:title>
  <dc:creator>Yamamoto Akira</dc:creator>
  <cp:lastModifiedBy>Yamamoto Akira</cp:lastModifiedBy>
  <cp:revision>14</cp:revision>
  <dcterms:created xsi:type="dcterms:W3CDTF">2013-04-16T04:56:49Z</dcterms:created>
  <dcterms:modified xsi:type="dcterms:W3CDTF">2013-04-16T12:41:50Z</dcterms:modified>
</cp:coreProperties>
</file>