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44" r:id="rId2"/>
    <p:sldId id="383" r:id="rId3"/>
    <p:sldId id="384" r:id="rId4"/>
    <p:sldId id="365" r:id="rId5"/>
    <p:sldId id="367" r:id="rId6"/>
    <p:sldId id="372" r:id="rId7"/>
    <p:sldId id="345" r:id="rId8"/>
    <p:sldId id="387" r:id="rId9"/>
    <p:sldId id="386" r:id="rId10"/>
    <p:sldId id="385" r:id="rId11"/>
    <p:sldId id="350" r:id="rId12"/>
    <p:sldId id="359" r:id="rId13"/>
    <p:sldId id="360" r:id="rId14"/>
    <p:sldId id="352" r:id="rId15"/>
    <p:sldId id="353" r:id="rId16"/>
    <p:sldId id="354" r:id="rId17"/>
    <p:sldId id="355" r:id="rId18"/>
    <p:sldId id="357" r:id="rId19"/>
    <p:sldId id="380" r:id="rId20"/>
    <p:sldId id="389" r:id="rId21"/>
    <p:sldId id="391" r:id="rId22"/>
    <p:sldId id="395" r:id="rId23"/>
    <p:sldId id="393" r:id="rId24"/>
    <p:sldId id="392" r:id="rId25"/>
    <p:sldId id="394" r:id="rId26"/>
    <p:sldId id="390" r:id="rId27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C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36" autoAdjust="0"/>
  </p:normalViewPr>
  <p:slideViewPr>
    <p:cSldViewPr>
      <p:cViewPr>
        <p:scale>
          <a:sx n="50" d="100"/>
          <a:sy n="50" d="100"/>
        </p:scale>
        <p:origin x="-1736" y="-4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uk-UA" smtClean="0"/>
              <a:t>31.05.2013</a:t>
            </a:r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O. Bezshyyko</a:t>
            </a:r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A2A25-8DDE-4567-95B9-67212811F4A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747169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IN"/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IN"/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IN"/>
          </a:p>
        </p:txBody>
      </p:sp>
      <p:sp>
        <p:nvSpPr>
          <p:cNvPr id="2867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IN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872283D-1CBB-42BC-818F-843BF1848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5239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E872283D-1CBB-42BC-818F-843BF18483F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61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E872283D-1CBB-42BC-818F-843BF18483F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449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uk-UA" smtClean="0">
              <a:latin typeface="Times New Roman" pitchFamily="18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4950A6F-41CF-4466-880C-4DE77E0A30B3}" type="slidenum">
              <a:rPr lang="en-US" smtClean="0">
                <a:solidFill>
                  <a:srgbClr val="000000"/>
                </a:solidFill>
              </a:rPr>
              <a:pPr eaLnBrk="1" hangingPunct="1"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30723" name="Notes Placeholder 2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032250"/>
          </a:xfrm>
          <a:noFill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4A3B-921E-48D6-B75A-D9C42D963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5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3B7E3-0A37-4F81-A042-F4C8BDA57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2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3CE9F-7EEC-43D6-95B9-7330592D9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995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49D55-C980-4F54-A3EE-7D889E4B1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9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3EDD6-2C39-4723-98ED-F0D3C24A0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74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D06B8-2872-441B-A4CC-C610C8B89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6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5330-F094-458D-B24A-00816B5E2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36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8F06A-BEA0-407D-89E4-88ED97504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6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F68C4-788C-48D3-8CCB-1AB1AF570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83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C7E24-9306-4BD6-B1EE-1136514A8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0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BB371-9DDD-42B0-8F9F-CEE07FD21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73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IN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IN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5D64E6-8A27-41EA-8426-5A989401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7" Type="http://schemas.openxmlformats.org/officeDocument/2006/relationships/image" Target="../media/image43.jpeg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49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.jpeg"/><Relationship Id="rId7" Type="http://schemas.openxmlformats.org/officeDocument/2006/relationships/image" Target="../media/image6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7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ansys.com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3.wmf"/><Relationship Id="rId7" Type="http://schemas.openxmlformats.org/officeDocument/2006/relationships/image" Target="../media/image37.jpeg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1925638"/>
            <a:ext cx="2376487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989138"/>
            <a:ext cx="26543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163" y="908050"/>
            <a:ext cx="28797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47333" y="3788461"/>
            <a:ext cx="8702972" cy="267765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TARAS SHEVCHENKO NATIONAL UNIVERSITY OF KYIV</a:t>
            </a:r>
          </a:p>
          <a:p>
            <a:pPr algn="ctr">
              <a:defRPr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Faculty of Physics</a:t>
            </a:r>
          </a:p>
          <a:p>
            <a:pPr algn="ctr">
              <a:defRPr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Nuclear Physics Department</a:t>
            </a:r>
            <a:endParaRPr lang="uk-UA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765675"/>
            <a:ext cx="227012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4560888"/>
            <a:ext cx="179070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1438"/>
            <a:ext cx="2673350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38" y="100013"/>
            <a:ext cx="2727325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523140" y="72230"/>
            <a:ext cx="1914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KYIV (Kiev)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32200" y="485775"/>
            <a:ext cx="18700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Ukraine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20713"/>
            <a:ext cx="32781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13" y="677863"/>
            <a:ext cx="3240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90975"/>
            <a:ext cx="3167062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10"/>
          <p:cNvSpPr txBox="1">
            <a:spLocks noChangeArrowheads="1"/>
          </p:cNvSpPr>
          <p:nvPr/>
        </p:nvSpPr>
        <p:spPr bwMode="auto">
          <a:xfrm>
            <a:off x="1619250" y="3644900"/>
            <a:ext cx="1081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1100 V</a:t>
            </a:r>
            <a:endParaRPr lang="uk-UA">
              <a:solidFill>
                <a:schemeClr val="tx1"/>
              </a:solidFill>
            </a:endParaRPr>
          </a:p>
        </p:txBody>
      </p:sp>
      <p:sp>
        <p:nvSpPr>
          <p:cNvPr id="11270" name="TextBox 29"/>
          <p:cNvSpPr txBox="1">
            <a:spLocks noChangeArrowheads="1"/>
          </p:cNvSpPr>
          <p:nvPr/>
        </p:nvSpPr>
        <p:spPr bwMode="auto">
          <a:xfrm>
            <a:off x="5903913" y="250825"/>
            <a:ext cx="1081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800 V</a:t>
            </a:r>
            <a:endParaRPr lang="uk-UA">
              <a:solidFill>
                <a:schemeClr val="tx1"/>
              </a:solidFill>
            </a:endParaRPr>
          </a:p>
        </p:txBody>
      </p:sp>
      <p:sp>
        <p:nvSpPr>
          <p:cNvPr id="11271" name="TextBox 30"/>
          <p:cNvSpPr txBox="1">
            <a:spLocks noChangeArrowheads="1"/>
          </p:cNvSpPr>
          <p:nvPr/>
        </p:nvSpPr>
        <p:spPr bwMode="auto">
          <a:xfrm>
            <a:off x="1282700" y="241300"/>
            <a:ext cx="1079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600 V</a:t>
            </a:r>
            <a:endParaRPr lang="uk-UA">
              <a:solidFill>
                <a:schemeClr val="tx1"/>
              </a:solidFill>
            </a:endParaRPr>
          </a:p>
        </p:txBody>
      </p:sp>
      <p:sp>
        <p:nvSpPr>
          <p:cNvPr id="11272" name="Rectangle 11"/>
          <p:cNvSpPr>
            <a:spLocks noChangeArrowheads="1"/>
          </p:cNvSpPr>
          <p:nvPr/>
        </p:nvSpPr>
        <p:spPr bwMode="auto">
          <a:xfrm>
            <a:off x="3557588" y="107950"/>
            <a:ext cx="2070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Without guard ring</a:t>
            </a:r>
            <a:endParaRPr lang="uk-UA">
              <a:solidFill>
                <a:schemeClr val="tx1"/>
              </a:solidFill>
            </a:endParaRPr>
          </a:p>
        </p:txBody>
      </p:sp>
      <p:pic>
        <p:nvPicPr>
          <p:cNvPr id="1127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325" y="4643438"/>
            <a:ext cx="12906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670425"/>
            <a:ext cx="119062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4618038"/>
            <a:ext cx="12890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202113" y="4024313"/>
            <a:ext cx="113347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=-600V</a:t>
            </a:r>
          </a:p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=-2600V</a:t>
            </a:r>
          </a:p>
          <a:p>
            <a:pPr>
              <a:defRPr/>
            </a:pP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Um=-350V</a:t>
            </a:r>
            <a:endParaRPr lang="uk-UA" sz="12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91188" y="4002088"/>
            <a:ext cx="1133475" cy="647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</a:p>
          <a:p>
            <a:pPr>
              <a:defRPr/>
            </a:pP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Um=-350V</a:t>
            </a:r>
            <a:endParaRPr lang="uk-UA" sz="12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240588" y="3970338"/>
            <a:ext cx="1133475" cy="647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=-1100V</a:t>
            </a:r>
          </a:p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=-3100V</a:t>
            </a:r>
          </a:p>
          <a:p>
            <a:pPr>
              <a:defRPr/>
            </a:pP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Um=-350V</a:t>
            </a:r>
            <a:endParaRPr lang="uk-UA" sz="12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idx="10"/>
          </p:nvPr>
        </p:nvSpPr>
        <p:spPr>
          <a:xfrm>
            <a:off x="8428122" y="6165304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27563" y="506413"/>
            <a:ext cx="4105275" cy="371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3275" y="887413"/>
            <a:ext cx="410368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24388" y="1370013"/>
            <a:ext cx="4105275" cy="371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87850" y="71438"/>
            <a:ext cx="822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SET 1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pic>
        <p:nvPicPr>
          <p:cNvPr id="1229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4" t="17888" r="15097" b="7370"/>
          <a:stretch>
            <a:fillRect/>
          </a:stretch>
        </p:blipFill>
        <p:spPr bwMode="auto">
          <a:xfrm>
            <a:off x="160338" y="749300"/>
            <a:ext cx="439896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5" b="-1678"/>
          <a:stretch>
            <a:fillRect/>
          </a:stretch>
        </p:blipFill>
        <p:spPr bwMode="auto">
          <a:xfrm>
            <a:off x="1409700" y="3563938"/>
            <a:ext cx="2124075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627563" y="1741488"/>
            <a:ext cx="41052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– Us=-350V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pic>
        <p:nvPicPr>
          <p:cNvPr id="12297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205038"/>
            <a:ext cx="2940050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5" b="-1678"/>
          <a:stretch>
            <a:fillRect/>
          </a:stretch>
        </p:blipFill>
        <p:spPr bwMode="auto">
          <a:xfrm>
            <a:off x="5287963" y="4344988"/>
            <a:ext cx="2668587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92033" y="6165304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43438" y="692150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83125" y="1004888"/>
            <a:ext cx="410368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08175" y="239713"/>
            <a:ext cx="44767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SET 1 (Comparison with experiment data)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57725" y="1373188"/>
            <a:ext cx="41052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– Us=-350V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grpSp>
        <p:nvGrpSpPr>
          <p:cNvPr id="13318" name="Group 3"/>
          <p:cNvGrpSpPr>
            <a:grpSpLocks/>
          </p:cNvGrpSpPr>
          <p:nvPr/>
        </p:nvGrpSpPr>
        <p:grpSpPr bwMode="auto">
          <a:xfrm>
            <a:off x="881063" y="717550"/>
            <a:ext cx="2824162" cy="2541588"/>
            <a:chOff x="450850" y="669925"/>
            <a:chExt cx="3695700" cy="2541588"/>
          </a:xfrm>
        </p:grpSpPr>
        <p:pic>
          <p:nvPicPr>
            <p:cNvPr id="13330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55" b="-1678"/>
            <a:stretch>
              <a:fillRect/>
            </a:stretch>
          </p:blipFill>
          <p:spPr bwMode="auto">
            <a:xfrm>
              <a:off x="450850" y="669925"/>
              <a:ext cx="3695700" cy="254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1" name="Rectangle 3"/>
            <p:cNvSpPr>
              <a:spLocks noChangeArrowheads="1"/>
            </p:cNvSpPr>
            <p:nvPr/>
          </p:nvSpPr>
          <p:spPr bwMode="auto">
            <a:xfrm>
              <a:off x="1041293" y="1125538"/>
              <a:ext cx="2543441" cy="172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uk-UA"/>
            </a:p>
          </p:txBody>
        </p:sp>
      </p:grpSp>
      <p:sp>
        <p:nvSpPr>
          <p:cNvPr id="2" name="Rectangle 1"/>
          <p:cNvSpPr/>
          <p:nvPr/>
        </p:nvSpPr>
        <p:spPr>
          <a:xfrm>
            <a:off x="977900" y="3609975"/>
            <a:ext cx="2233613" cy="339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sz="16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pic>
        <p:nvPicPr>
          <p:cNvPr id="1332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25" y="4038600"/>
            <a:ext cx="2481263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8" y="2198688"/>
            <a:ext cx="1525587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032250" y="1882775"/>
            <a:ext cx="2201863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sz="14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400" dirty="0">
                <a:solidFill>
                  <a:schemeClr val="accent4"/>
                </a:solidFill>
                <a:latin typeface="Arial" charset="0"/>
                <a:cs typeface="Arial" charset="0"/>
              </a:rPr>
              <a:t>=-600V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22725" y="3932238"/>
            <a:ext cx="2201863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sz="14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400" dirty="0">
                <a:solidFill>
                  <a:schemeClr val="accent4"/>
                </a:solidFill>
                <a:latin typeface="Arial" charset="0"/>
                <a:cs typeface="Arial" charset="0"/>
              </a:rPr>
              <a:t>=-1100V</a:t>
            </a:r>
          </a:p>
        </p:txBody>
      </p:sp>
      <p:pic>
        <p:nvPicPr>
          <p:cNvPr id="13324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0" y="4365625"/>
            <a:ext cx="15081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2292350"/>
            <a:ext cx="2439987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6535738" y="1905000"/>
            <a:ext cx="220186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sz="14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400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pic>
        <p:nvPicPr>
          <p:cNvPr id="13327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373563"/>
            <a:ext cx="24130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8" name="Up-Down Arrow 3"/>
          <p:cNvSpPr>
            <a:spLocks noChangeArrowheads="1"/>
          </p:cNvSpPr>
          <p:nvPr/>
        </p:nvSpPr>
        <p:spPr bwMode="auto">
          <a:xfrm>
            <a:off x="7556500" y="3957638"/>
            <a:ext cx="198438" cy="385762"/>
          </a:xfrm>
          <a:prstGeom prst="upDownArrow">
            <a:avLst>
              <a:gd name="adj1" fmla="val 50000"/>
              <a:gd name="adj2" fmla="val 5013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3329" name="Up-Down Arrow 19"/>
          <p:cNvSpPr>
            <a:spLocks noChangeArrowheads="1"/>
          </p:cNvSpPr>
          <p:nvPr/>
        </p:nvSpPr>
        <p:spPr bwMode="auto">
          <a:xfrm>
            <a:off x="2093913" y="3259138"/>
            <a:ext cx="200025" cy="385762"/>
          </a:xfrm>
          <a:prstGeom prst="upDownArrow">
            <a:avLst>
              <a:gd name="adj1" fmla="val 50000"/>
              <a:gd name="adj2" fmla="val 49732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0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57725" y="484188"/>
            <a:ext cx="41052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84713" y="820738"/>
            <a:ext cx="41036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4340" name="TextBox 28"/>
          <p:cNvSpPr txBox="1">
            <a:spLocks noChangeArrowheads="1"/>
          </p:cNvSpPr>
          <p:nvPr/>
        </p:nvSpPr>
        <p:spPr bwMode="auto">
          <a:xfrm>
            <a:off x="1909763" y="38100"/>
            <a:ext cx="4749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SET 1 (Comparison with experiment data)</a:t>
            </a:r>
            <a:endParaRPr lang="uk-UA" b="1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3125" y="1189038"/>
            <a:ext cx="41052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– Us=-350V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3288" y="3562350"/>
            <a:ext cx="2487612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pic>
        <p:nvPicPr>
          <p:cNvPr id="1434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877888"/>
            <a:ext cx="4414837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1557338"/>
            <a:ext cx="440690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967163"/>
            <a:ext cx="3967162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4510088"/>
            <a:ext cx="401796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231900" y="484188"/>
            <a:ext cx="248761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513" y="722313"/>
            <a:ext cx="41052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79638" y="1101725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=-600V(-800V; -1100V)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79638" y="1585913"/>
            <a:ext cx="41052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41725" y="71438"/>
            <a:ext cx="822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SET 1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98688" y="1925638"/>
            <a:ext cx="41036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– Us=-350V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5367" name="Rectangle 3"/>
          <p:cNvSpPr>
            <a:spLocks noChangeArrowheads="1"/>
          </p:cNvSpPr>
          <p:nvPr/>
        </p:nvSpPr>
        <p:spPr bwMode="auto">
          <a:xfrm>
            <a:off x="468313" y="2708275"/>
            <a:ext cx="79914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7030A0"/>
                </a:solidFill>
              </a:rPr>
              <a:t>Influence of Ufs change (-600V;-800V; -1100V) </a:t>
            </a:r>
            <a:r>
              <a:rPr lang="en-US" sz="2800" b="1">
                <a:solidFill>
                  <a:srgbClr val="FF0000"/>
                </a:solidFill>
              </a:rPr>
              <a:t>is minor  </a:t>
            </a:r>
            <a:r>
              <a:rPr lang="en-US" sz="2800" b="1">
                <a:solidFill>
                  <a:srgbClr val="7030A0"/>
                </a:solidFill>
              </a:rPr>
              <a:t>(adjusting of Us is better)               </a:t>
            </a:r>
          </a:p>
        </p:txBody>
      </p:sp>
      <p:pic>
        <p:nvPicPr>
          <p:cNvPr id="15368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4" r="15097"/>
          <a:stretch>
            <a:fillRect/>
          </a:stretch>
        </p:blipFill>
        <p:spPr bwMode="auto">
          <a:xfrm>
            <a:off x="687388" y="3690938"/>
            <a:ext cx="3776662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38" y="3871913"/>
            <a:ext cx="2592387" cy="261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9350" y="44450"/>
            <a:ext cx="3967163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				SET 2 </a:t>
            </a:r>
          </a:p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(optimal Us for better field uniformity)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4075" y="1054100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9788" y="1433513"/>
            <a:ext cx="41036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4075" y="1895475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64075" y="2492375"/>
            <a:ext cx="2627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</a:t>
            </a:r>
            <a:r>
              <a:rPr lang="en-US" b="1" dirty="0">
                <a:solidFill>
                  <a:schemeClr val="accent2"/>
                </a:solidFill>
                <a:latin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 – Us=-430V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6391" name="Rectangle 3"/>
          <p:cNvSpPr>
            <a:spLocks noChangeArrowheads="1"/>
          </p:cNvSpPr>
          <p:nvPr/>
        </p:nvSpPr>
        <p:spPr bwMode="auto">
          <a:xfrm>
            <a:off x="4787900" y="3357563"/>
            <a:ext cx="4105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u="sng">
                <a:solidFill>
                  <a:srgbClr val="FF0000"/>
                </a:solidFill>
              </a:rPr>
              <a:t>Conclusion:</a:t>
            </a:r>
          </a:p>
          <a:p>
            <a:r>
              <a:rPr lang="en-US" b="1">
                <a:solidFill>
                  <a:srgbClr val="FF0000"/>
                </a:solidFill>
              </a:rPr>
              <a:t>better field uniformity in the center but weak influence near the mesh edges</a:t>
            </a:r>
            <a:endParaRPr lang="uk-UA" b="1">
              <a:solidFill>
                <a:srgbClr val="FF0000"/>
              </a:solidFill>
            </a:endParaRPr>
          </a:p>
        </p:txBody>
      </p:sp>
      <p:pic>
        <p:nvPicPr>
          <p:cNvPr id="1639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995363"/>
            <a:ext cx="4471988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5" t="14362" r="16356" b="10040"/>
          <a:stretch>
            <a:fillRect/>
          </a:stretch>
        </p:blipFill>
        <p:spPr bwMode="auto">
          <a:xfrm>
            <a:off x="120650" y="3860800"/>
            <a:ext cx="4498975" cy="27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394" name="Straight Arrow Connector 13"/>
          <p:cNvCxnSpPr>
            <a:cxnSpLocks noChangeShapeType="1"/>
          </p:cNvCxnSpPr>
          <p:nvPr/>
        </p:nvCxnSpPr>
        <p:spPr bwMode="auto">
          <a:xfrm flipH="1" flipV="1">
            <a:off x="2419350" y="2420938"/>
            <a:ext cx="2439988" cy="13684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5" name="Straight Arrow Connector 17"/>
          <p:cNvCxnSpPr>
            <a:cxnSpLocks noChangeShapeType="1"/>
            <a:stCxn id="16391" idx="1"/>
          </p:cNvCxnSpPr>
          <p:nvPr/>
        </p:nvCxnSpPr>
        <p:spPr bwMode="auto">
          <a:xfrm flipH="1">
            <a:off x="2916238" y="3957638"/>
            <a:ext cx="1871662" cy="1343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6" name="Straight Arrow Connector 19"/>
          <p:cNvCxnSpPr>
            <a:cxnSpLocks noChangeShapeType="1"/>
          </p:cNvCxnSpPr>
          <p:nvPr/>
        </p:nvCxnSpPr>
        <p:spPr bwMode="auto">
          <a:xfrm flipH="1">
            <a:off x="3203575" y="4557713"/>
            <a:ext cx="1800225" cy="9588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6397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4718050"/>
            <a:ext cx="1817687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846638"/>
            <a:ext cx="2035175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3113" y="130175"/>
            <a:ext cx="5211762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				SET 3 </a:t>
            </a:r>
          </a:p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(</a:t>
            </a:r>
            <a:r>
              <a:rPr lang="en-US" dirty="0">
                <a:solidFill>
                  <a:srgbClr val="7030A0"/>
                </a:solidFill>
                <a:latin typeface="Arial" charset="0"/>
                <a:cs typeface="Arial" charset="0"/>
              </a:rPr>
              <a:t>addition of  mesh “wings” (edges 1 mm)  -</a:t>
            </a:r>
          </a:p>
          <a:p>
            <a:pPr>
              <a:defRPr/>
            </a:pPr>
            <a:r>
              <a:rPr lang="en-US" dirty="0">
                <a:solidFill>
                  <a:srgbClr val="7030A0"/>
                </a:solidFill>
                <a:latin typeface="Arial" charset="0"/>
                <a:cs typeface="Arial" charset="0"/>
              </a:rPr>
              <a:t> attempt to obtain uniform field near mesh edges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)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4075" y="1054100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9788" y="1433513"/>
            <a:ext cx="41036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4075" y="1895475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64075" y="2492375"/>
            <a:ext cx="2627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 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– Us=-430V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7415" name="Rectangle 3"/>
          <p:cNvSpPr>
            <a:spLocks noChangeArrowheads="1"/>
          </p:cNvSpPr>
          <p:nvPr/>
        </p:nvSpPr>
        <p:spPr bwMode="auto">
          <a:xfrm>
            <a:off x="4787900" y="3357563"/>
            <a:ext cx="41052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u="sng">
                <a:solidFill>
                  <a:srgbClr val="FF0000"/>
                </a:solidFill>
              </a:rPr>
              <a:t>Conclusion:</a:t>
            </a:r>
          </a:p>
          <a:p>
            <a:r>
              <a:rPr lang="en-US" b="1">
                <a:solidFill>
                  <a:srgbClr val="FF0000"/>
                </a:solidFill>
              </a:rPr>
              <a:t>Very good result but question about constructive restrictions</a:t>
            </a:r>
            <a:endParaRPr lang="uk-UA" b="1">
              <a:solidFill>
                <a:srgbClr val="FF0000"/>
              </a:solidFill>
            </a:endParaRPr>
          </a:p>
        </p:txBody>
      </p:sp>
      <p:pic>
        <p:nvPicPr>
          <p:cNvPr id="1741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1423988"/>
            <a:ext cx="4157662" cy="236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Rectangle 14"/>
          <p:cNvSpPr>
            <a:spLocks noChangeArrowheads="1"/>
          </p:cNvSpPr>
          <p:nvPr/>
        </p:nvSpPr>
        <p:spPr bwMode="auto">
          <a:xfrm>
            <a:off x="157163" y="5241925"/>
            <a:ext cx="4702175" cy="14287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7418" name="Rectangle 15"/>
          <p:cNvSpPr>
            <a:spLocks noChangeArrowheads="1"/>
          </p:cNvSpPr>
          <p:nvPr/>
        </p:nvSpPr>
        <p:spPr bwMode="auto">
          <a:xfrm>
            <a:off x="1763713" y="5097463"/>
            <a:ext cx="1295400" cy="142875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7419" name="Rectangle 16"/>
          <p:cNvSpPr>
            <a:spLocks noChangeArrowheads="1"/>
          </p:cNvSpPr>
          <p:nvPr/>
        </p:nvSpPr>
        <p:spPr bwMode="auto">
          <a:xfrm>
            <a:off x="157163" y="5106988"/>
            <a:ext cx="531812" cy="120650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7420" name="Rectangle 18"/>
          <p:cNvSpPr>
            <a:spLocks noChangeArrowheads="1"/>
          </p:cNvSpPr>
          <p:nvPr/>
        </p:nvSpPr>
        <p:spPr bwMode="auto">
          <a:xfrm>
            <a:off x="4060825" y="5081588"/>
            <a:ext cx="798513" cy="146050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7421" name="Rectangle 20"/>
          <p:cNvSpPr>
            <a:spLocks noChangeArrowheads="1"/>
          </p:cNvSpPr>
          <p:nvPr/>
        </p:nvSpPr>
        <p:spPr bwMode="auto">
          <a:xfrm>
            <a:off x="1692275" y="5024438"/>
            <a:ext cx="1439863" cy="46037"/>
          </a:xfrm>
          <a:prstGeom prst="rect">
            <a:avLst/>
          </a:prstGeom>
          <a:solidFill>
            <a:srgbClr val="80C73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7422" name="Rectangle 21"/>
          <p:cNvSpPr>
            <a:spLocks noChangeArrowheads="1"/>
          </p:cNvSpPr>
          <p:nvPr/>
        </p:nvSpPr>
        <p:spPr bwMode="auto">
          <a:xfrm>
            <a:off x="317500" y="4592638"/>
            <a:ext cx="1301750" cy="46037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7423" name="Rectangle 22"/>
          <p:cNvSpPr>
            <a:spLocks noChangeArrowheads="1"/>
          </p:cNvSpPr>
          <p:nvPr/>
        </p:nvSpPr>
        <p:spPr bwMode="auto">
          <a:xfrm>
            <a:off x="3132138" y="4592638"/>
            <a:ext cx="1468437" cy="46037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cxnSp>
        <p:nvCxnSpPr>
          <p:cNvPr id="17424" name="Straight Arrow Connector 25"/>
          <p:cNvCxnSpPr>
            <a:cxnSpLocks noChangeShapeType="1"/>
            <a:endCxn id="17421" idx="1"/>
          </p:cNvCxnSpPr>
          <p:nvPr/>
        </p:nvCxnSpPr>
        <p:spPr bwMode="auto">
          <a:xfrm flipH="1">
            <a:off x="1692275" y="4371975"/>
            <a:ext cx="431800" cy="6762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25" name="TextBox 30"/>
          <p:cNvSpPr txBox="1">
            <a:spLocks noChangeArrowheads="1"/>
          </p:cNvSpPr>
          <p:nvPr/>
        </p:nvSpPr>
        <p:spPr bwMode="auto">
          <a:xfrm>
            <a:off x="2043113" y="4094163"/>
            <a:ext cx="5699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1 mm</a:t>
            </a:r>
            <a:endParaRPr lang="uk-UA" sz="1200">
              <a:solidFill>
                <a:schemeClr val="tx1"/>
              </a:solidFill>
            </a:endParaRPr>
          </a:p>
        </p:txBody>
      </p:sp>
      <p:cxnSp>
        <p:nvCxnSpPr>
          <p:cNvPr id="17426" name="Straight Arrow Connector 32"/>
          <p:cNvCxnSpPr>
            <a:cxnSpLocks noChangeShapeType="1"/>
            <a:endCxn id="17421" idx="3"/>
          </p:cNvCxnSpPr>
          <p:nvPr/>
        </p:nvCxnSpPr>
        <p:spPr bwMode="auto">
          <a:xfrm>
            <a:off x="2555875" y="4371975"/>
            <a:ext cx="576263" cy="6762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7427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7" t="18597" r="20111" b="4877"/>
          <a:stretch>
            <a:fillRect/>
          </a:stretch>
        </p:blipFill>
        <p:spPr bwMode="auto">
          <a:xfrm>
            <a:off x="4908015" y="4238625"/>
            <a:ext cx="358775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428" name="Straight Arrow Connector 36"/>
          <p:cNvCxnSpPr>
            <a:cxnSpLocks noChangeShapeType="1"/>
          </p:cNvCxnSpPr>
          <p:nvPr/>
        </p:nvCxnSpPr>
        <p:spPr bwMode="auto">
          <a:xfrm>
            <a:off x="1981200" y="6242050"/>
            <a:ext cx="5762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oval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29" name="TextBox 37"/>
          <p:cNvSpPr txBox="1">
            <a:spLocks noChangeArrowheads="1"/>
          </p:cNvSpPr>
          <p:nvPr/>
        </p:nvSpPr>
        <p:spPr bwMode="auto">
          <a:xfrm>
            <a:off x="1787525" y="5805488"/>
            <a:ext cx="1081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X axis</a:t>
            </a:r>
            <a:endParaRPr lang="uk-UA">
              <a:solidFill>
                <a:schemeClr val="tx1"/>
              </a:solidFill>
            </a:endParaRPr>
          </a:p>
        </p:txBody>
      </p:sp>
      <p:sp>
        <p:nvSpPr>
          <p:cNvPr id="22" name="Slide Number Placeholder 2"/>
          <p:cNvSpPr>
            <a:spLocks noGrp="1"/>
          </p:cNvSpPr>
          <p:nvPr>
            <p:ph type="sldNum" idx="10"/>
          </p:nvPr>
        </p:nvSpPr>
        <p:spPr>
          <a:xfrm>
            <a:off x="8452370" y="6242050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4224338"/>
            <a:ext cx="3694112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66813"/>
            <a:ext cx="3478212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43113" y="130175"/>
            <a:ext cx="5211762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				SET 3 </a:t>
            </a:r>
          </a:p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(</a:t>
            </a:r>
            <a:r>
              <a:rPr lang="en-US" dirty="0">
                <a:solidFill>
                  <a:srgbClr val="7030A0"/>
                </a:solidFill>
                <a:latin typeface="Arial" charset="0"/>
                <a:cs typeface="Arial" charset="0"/>
              </a:rPr>
              <a:t>addition of  mesh “wings” (edges 1 mm)  -</a:t>
            </a:r>
          </a:p>
          <a:p>
            <a:pPr>
              <a:defRPr/>
            </a:pPr>
            <a:r>
              <a:rPr lang="en-US" dirty="0">
                <a:solidFill>
                  <a:srgbClr val="7030A0"/>
                </a:solidFill>
                <a:latin typeface="Arial" charset="0"/>
                <a:cs typeface="Arial" charset="0"/>
              </a:rPr>
              <a:t> attempt to obtain uniform field near mesh edges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)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4075" y="1054100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9788" y="1433513"/>
            <a:ext cx="41036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4075" y="1895475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64075" y="2492375"/>
            <a:ext cx="2627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 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– Us=-430V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8441" name="Rectangle 3"/>
          <p:cNvSpPr>
            <a:spLocks noChangeArrowheads="1"/>
          </p:cNvSpPr>
          <p:nvPr/>
        </p:nvSpPr>
        <p:spPr bwMode="auto">
          <a:xfrm>
            <a:off x="4787900" y="3357563"/>
            <a:ext cx="41052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u="sng">
                <a:solidFill>
                  <a:srgbClr val="FF0000"/>
                </a:solidFill>
              </a:rPr>
              <a:t>Conclusion:</a:t>
            </a:r>
          </a:p>
          <a:p>
            <a:r>
              <a:rPr lang="en-US" b="1">
                <a:solidFill>
                  <a:srgbClr val="FF0000"/>
                </a:solidFill>
              </a:rPr>
              <a:t>Very good result but question about constructive restrictions</a:t>
            </a:r>
            <a:endParaRPr lang="uk-UA" b="1">
              <a:solidFill>
                <a:srgbClr val="FF0000"/>
              </a:solidFill>
            </a:endParaRPr>
          </a:p>
        </p:txBody>
      </p:sp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4876800" y="4892675"/>
            <a:ext cx="3679825" cy="1184275"/>
            <a:chOff x="4196324" y="4977936"/>
            <a:chExt cx="4702213" cy="1290628"/>
          </a:xfrm>
        </p:grpSpPr>
        <p:sp>
          <p:nvSpPr>
            <p:cNvPr id="18443" name="Rectangle 14"/>
            <p:cNvSpPr>
              <a:spLocks noChangeArrowheads="1"/>
            </p:cNvSpPr>
            <p:nvPr/>
          </p:nvSpPr>
          <p:spPr bwMode="auto">
            <a:xfrm>
              <a:off x="4196324" y="6124548"/>
              <a:ext cx="4702213" cy="144016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uk-UA"/>
            </a:p>
          </p:txBody>
        </p:sp>
        <p:sp>
          <p:nvSpPr>
            <p:cNvPr id="18444" name="Rectangle 15"/>
            <p:cNvSpPr>
              <a:spLocks noChangeArrowheads="1"/>
            </p:cNvSpPr>
            <p:nvPr/>
          </p:nvSpPr>
          <p:spPr bwMode="auto">
            <a:xfrm>
              <a:off x="5802193" y="5980532"/>
              <a:ext cx="1296144" cy="142531"/>
            </a:xfrm>
            <a:prstGeom prst="rect">
              <a:avLst/>
            </a:prstGeom>
            <a:solidFill>
              <a:srgbClr val="C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uk-UA"/>
            </a:p>
          </p:txBody>
        </p:sp>
        <p:sp>
          <p:nvSpPr>
            <p:cNvPr id="18445" name="Rectangle 16"/>
            <p:cNvSpPr>
              <a:spLocks noChangeArrowheads="1"/>
            </p:cNvSpPr>
            <p:nvPr/>
          </p:nvSpPr>
          <p:spPr bwMode="auto">
            <a:xfrm>
              <a:off x="4196324" y="5991133"/>
              <a:ext cx="531275" cy="119846"/>
            </a:xfrm>
            <a:prstGeom prst="rect">
              <a:avLst/>
            </a:prstGeom>
            <a:solidFill>
              <a:srgbClr val="C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uk-UA"/>
            </a:p>
          </p:txBody>
        </p:sp>
        <p:sp>
          <p:nvSpPr>
            <p:cNvPr id="18446" name="Rectangle 18"/>
            <p:cNvSpPr>
              <a:spLocks noChangeArrowheads="1"/>
            </p:cNvSpPr>
            <p:nvPr/>
          </p:nvSpPr>
          <p:spPr bwMode="auto">
            <a:xfrm>
              <a:off x="8098902" y="5965477"/>
              <a:ext cx="799635" cy="145502"/>
            </a:xfrm>
            <a:prstGeom prst="rect">
              <a:avLst/>
            </a:prstGeom>
            <a:solidFill>
              <a:srgbClr val="C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uk-UA"/>
            </a:p>
          </p:txBody>
        </p:sp>
        <p:sp>
          <p:nvSpPr>
            <p:cNvPr id="18447" name="Rectangle 20"/>
            <p:cNvSpPr>
              <a:spLocks noChangeArrowheads="1"/>
            </p:cNvSpPr>
            <p:nvPr/>
          </p:nvSpPr>
          <p:spPr bwMode="auto">
            <a:xfrm>
              <a:off x="5730185" y="5908524"/>
              <a:ext cx="1440160" cy="45719"/>
            </a:xfrm>
            <a:prstGeom prst="rect">
              <a:avLst/>
            </a:prstGeom>
            <a:solidFill>
              <a:srgbClr val="80C739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uk-UA"/>
            </a:p>
          </p:txBody>
        </p:sp>
        <p:sp>
          <p:nvSpPr>
            <p:cNvPr id="18448" name="Rectangle 21"/>
            <p:cNvSpPr>
              <a:spLocks noChangeArrowheads="1"/>
            </p:cNvSpPr>
            <p:nvPr/>
          </p:nvSpPr>
          <p:spPr bwMode="auto">
            <a:xfrm>
              <a:off x="4356507" y="5476476"/>
              <a:ext cx="1301670" cy="45719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uk-UA"/>
            </a:p>
          </p:txBody>
        </p:sp>
        <p:sp>
          <p:nvSpPr>
            <p:cNvPr id="18449" name="Rectangle 22"/>
            <p:cNvSpPr>
              <a:spLocks noChangeArrowheads="1"/>
            </p:cNvSpPr>
            <p:nvPr/>
          </p:nvSpPr>
          <p:spPr bwMode="auto">
            <a:xfrm>
              <a:off x="7170345" y="5476476"/>
              <a:ext cx="1469254" cy="45719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uk-UA"/>
            </a:p>
          </p:txBody>
        </p:sp>
        <p:cxnSp>
          <p:nvCxnSpPr>
            <p:cNvPr id="18450" name="Straight Arrow Connector 25"/>
            <p:cNvCxnSpPr>
              <a:cxnSpLocks noChangeShapeType="1"/>
              <a:endCxn id="18447" idx="1"/>
            </p:cNvCxnSpPr>
            <p:nvPr/>
          </p:nvCxnSpPr>
          <p:spPr bwMode="auto">
            <a:xfrm flipH="1">
              <a:off x="5730185" y="5254935"/>
              <a:ext cx="432048" cy="67644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51" name="TextBox 30"/>
            <p:cNvSpPr txBox="1">
              <a:spLocks noChangeArrowheads="1"/>
            </p:cNvSpPr>
            <p:nvPr/>
          </p:nvSpPr>
          <p:spPr bwMode="auto">
            <a:xfrm>
              <a:off x="6081731" y="4977936"/>
              <a:ext cx="5693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tx1"/>
                  </a:solidFill>
                </a:rPr>
                <a:t>1 mm</a:t>
              </a:r>
              <a:endParaRPr lang="uk-UA" sz="1200">
                <a:solidFill>
                  <a:schemeClr val="tx1"/>
                </a:solidFill>
              </a:endParaRPr>
            </a:p>
          </p:txBody>
        </p:sp>
        <p:cxnSp>
          <p:nvCxnSpPr>
            <p:cNvPr id="18452" name="Straight Arrow Connector 32"/>
            <p:cNvCxnSpPr>
              <a:cxnSpLocks noChangeShapeType="1"/>
              <a:endCxn id="18447" idx="3"/>
            </p:cNvCxnSpPr>
            <p:nvPr/>
          </p:nvCxnSpPr>
          <p:spPr bwMode="auto">
            <a:xfrm>
              <a:off x="6594281" y="5254935"/>
              <a:ext cx="576064" cy="67644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1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3113" y="130175"/>
            <a:ext cx="5211762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				SET 4</a:t>
            </a:r>
          </a:p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(</a:t>
            </a:r>
            <a:r>
              <a:rPr lang="en-US" dirty="0">
                <a:solidFill>
                  <a:srgbClr val="7030A0"/>
                </a:solidFill>
                <a:latin typeface="Arial" charset="0"/>
                <a:cs typeface="Arial" charset="0"/>
              </a:rPr>
              <a:t>addition of side screening electrode -</a:t>
            </a:r>
          </a:p>
          <a:p>
            <a:pPr>
              <a:defRPr/>
            </a:pPr>
            <a:r>
              <a:rPr lang="en-US" dirty="0">
                <a:solidFill>
                  <a:srgbClr val="7030A0"/>
                </a:solidFill>
                <a:latin typeface="Arial" charset="0"/>
                <a:cs typeface="Arial" charset="0"/>
              </a:rPr>
              <a:t> attempt to obtain uniform field near mesh edges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)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4075" y="1054100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9788" y="1433513"/>
            <a:ext cx="41036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4075" y="1895475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64075" y="2492375"/>
            <a:ext cx="2627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 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– Us=-430V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9463" name="Rectangle 3"/>
          <p:cNvSpPr>
            <a:spLocks noChangeArrowheads="1"/>
          </p:cNvSpPr>
          <p:nvPr/>
        </p:nvSpPr>
        <p:spPr bwMode="auto">
          <a:xfrm>
            <a:off x="4787900" y="3357563"/>
            <a:ext cx="41052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u="sng">
                <a:solidFill>
                  <a:srgbClr val="FF0000"/>
                </a:solidFill>
              </a:rPr>
              <a:t>Conclusion:</a:t>
            </a:r>
          </a:p>
          <a:p>
            <a:r>
              <a:rPr lang="en-US" b="1">
                <a:solidFill>
                  <a:srgbClr val="FF0000"/>
                </a:solidFill>
              </a:rPr>
              <a:t>Not bad result but question about constructive restrictions</a:t>
            </a:r>
            <a:endParaRPr lang="uk-UA" b="1">
              <a:solidFill>
                <a:srgbClr val="FF0000"/>
              </a:solidFill>
            </a:endParaRPr>
          </a:p>
        </p:txBody>
      </p:sp>
      <p:sp>
        <p:nvSpPr>
          <p:cNvPr id="19464" name="Rectangle 14"/>
          <p:cNvSpPr>
            <a:spLocks noChangeArrowheads="1"/>
          </p:cNvSpPr>
          <p:nvPr/>
        </p:nvSpPr>
        <p:spPr bwMode="auto">
          <a:xfrm>
            <a:off x="157163" y="5241925"/>
            <a:ext cx="4702175" cy="14287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9465" name="Rectangle 15"/>
          <p:cNvSpPr>
            <a:spLocks noChangeArrowheads="1"/>
          </p:cNvSpPr>
          <p:nvPr/>
        </p:nvSpPr>
        <p:spPr bwMode="auto">
          <a:xfrm>
            <a:off x="1763713" y="5097463"/>
            <a:ext cx="1295400" cy="142875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9466" name="Rectangle 16"/>
          <p:cNvSpPr>
            <a:spLocks noChangeArrowheads="1"/>
          </p:cNvSpPr>
          <p:nvPr/>
        </p:nvSpPr>
        <p:spPr bwMode="auto">
          <a:xfrm>
            <a:off x="157163" y="5106988"/>
            <a:ext cx="531812" cy="120650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9467" name="Rectangle 18"/>
          <p:cNvSpPr>
            <a:spLocks noChangeArrowheads="1"/>
          </p:cNvSpPr>
          <p:nvPr/>
        </p:nvSpPr>
        <p:spPr bwMode="auto">
          <a:xfrm>
            <a:off x="4060825" y="5081588"/>
            <a:ext cx="798513" cy="146050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9468" name="Rectangle 20"/>
          <p:cNvSpPr>
            <a:spLocks noChangeArrowheads="1"/>
          </p:cNvSpPr>
          <p:nvPr/>
        </p:nvSpPr>
        <p:spPr bwMode="auto">
          <a:xfrm>
            <a:off x="1763713" y="5024438"/>
            <a:ext cx="1295400" cy="46037"/>
          </a:xfrm>
          <a:prstGeom prst="rect">
            <a:avLst/>
          </a:prstGeom>
          <a:solidFill>
            <a:srgbClr val="80C73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9469" name="Rectangle 21"/>
          <p:cNvSpPr>
            <a:spLocks noChangeArrowheads="1"/>
          </p:cNvSpPr>
          <p:nvPr/>
        </p:nvSpPr>
        <p:spPr bwMode="auto">
          <a:xfrm>
            <a:off x="317500" y="4592638"/>
            <a:ext cx="1301750" cy="46037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9470" name="Rectangle 22"/>
          <p:cNvSpPr>
            <a:spLocks noChangeArrowheads="1"/>
          </p:cNvSpPr>
          <p:nvPr/>
        </p:nvSpPr>
        <p:spPr bwMode="auto">
          <a:xfrm>
            <a:off x="3132138" y="4592638"/>
            <a:ext cx="1468437" cy="46037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9471" name="TextBox 30"/>
          <p:cNvSpPr txBox="1">
            <a:spLocks noChangeArrowheads="1"/>
          </p:cNvSpPr>
          <p:nvPr/>
        </p:nvSpPr>
        <p:spPr bwMode="auto">
          <a:xfrm>
            <a:off x="1585913" y="4094163"/>
            <a:ext cx="18462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side screening electrode</a:t>
            </a:r>
            <a:endParaRPr lang="uk-UA" sz="1200">
              <a:solidFill>
                <a:schemeClr val="tx1"/>
              </a:solidFill>
            </a:endParaRPr>
          </a:p>
        </p:txBody>
      </p:sp>
      <p:cxnSp>
        <p:nvCxnSpPr>
          <p:cNvPr id="19472" name="Straight Arrow Connector 36"/>
          <p:cNvCxnSpPr>
            <a:cxnSpLocks noChangeShapeType="1"/>
          </p:cNvCxnSpPr>
          <p:nvPr/>
        </p:nvCxnSpPr>
        <p:spPr bwMode="auto">
          <a:xfrm>
            <a:off x="1981200" y="6242050"/>
            <a:ext cx="5762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oval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473" name="TextBox 37"/>
          <p:cNvSpPr txBox="1">
            <a:spLocks noChangeArrowheads="1"/>
          </p:cNvSpPr>
          <p:nvPr/>
        </p:nvSpPr>
        <p:spPr bwMode="auto">
          <a:xfrm>
            <a:off x="1787525" y="5805488"/>
            <a:ext cx="1081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X axis</a:t>
            </a:r>
            <a:endParaRPr lang="uk-UA">
              <a:solidFill>
                <a:schemeClr val="tx1"/>
              </a:solidFill>
            </a:endParaRP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4664075" y="2887663"/>
            <a:ext cx="3743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Side screening electrode Uss=Um </a:t>
            </a:r>
            <a:endParaRPr lang="uk-UA">
              <a:solidFill>
                <a:schemeClr val="tx1"/>
              </a:solidFill>
            </a:endParaRPr>
          </a:p>
        </p:txBody>
      </p:sp>
      <p:sp>
        <p:nvSpPr>
          <p:cNvPr id="19475" name="Rectangle 9"/>
          <p:cNvSpPr>
            <a:spLocks noChangeArrowheads="1"/>
          </p:cNvSpPr>
          <p:nvPr/>
        </p:nvSpPr>
        <p:spPr bwMode="auto">
          <a:xfrm>
            <a:off x="1695450" y="5024438"/>
            <a:ext cx="46038" cy="204787"/>
          </a:xfrm>
          <a:prstGeom prst="rect">
            <a:avLst/>
          </a:prstGeom>
          <a:solidFill>
            <a:srgbClr val="80C73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19476" name="Rectangle 23"/>
          <p:cNvSpPr>
            <a:spLocks noChangeArrowheads="1"/>
          </p:cNvSpPr>
          <p:nvPr/>
        </p:nvSpPr>
        <p:spPr bwMode="auto">
          <a:xfrm>
            <a:off x="3086100" y="5022850"/>
            <a:ext cx="46038" cy="204788"/>
          </a:xfrm>
          <a:prstGeom prst="rect">
            <a:avLst/>
          </a:prstGeom>
          <a:solidFill>
            <a:srgbClr val="80C73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cxnSp>
        <p:nvCxnSpPr>
          <p:cNvPr id="19477" name="Straight Arrow Connector 11"/>
          <p:cNvCxnSpPr>
            <a:cxnSpLocks noChangeShapeType="1"/>
            <a:endCxn id="19475" idx="0"/>
          </p:cNvCxnSpPr>
          <p:nvPr/>
        </p:nvCxnSpPr>
        <p:spPr bwMode="auto">
          <a:xfrm flipH="1">
            <a:off x="1717675" y="4437063"/>
            <a:ext cx="46038" cy="5873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78" name="Straight Arrow Connector 19"/>
          <p:cNvCxnSpPr>
            <a:cxnSpLocks noChangeShapeType="1"/>
          </p:cNvCxnSpPr>
          <p:nvPr/>
        </p:nvCxnSpPr>
        <p:spPr bwMode="auto">
          <a:xfrm>
            <a:off x="3059113" y="4371975"/>
            <a:ext cx="26987" cy="6508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947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4" t="15169" r="16528" b="8609"/>
          <a:stretch>
            <a:fillRect/>
          </a:stretch>
        </p:blipFill>
        <p:spPr bwMode="auto">
          <a:xfrm>
            <a:off x="5003800" y="4254500"/>
            <a:ext cx="3865563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0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125538"/>
            <a:ext cx="4600575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3435350" y="692150"/>
            <a:ext cx="23431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70C0"/>
                </a:solidFill>
              </a:rPr>
              <a:t>Conclusions</a:t>
            </a:r>
            <a:endParaRPr lang="uk-UA" sz="2800" b="1">
              <a:solidFill>
                <a:srgbClr val="0070C0"/>
              </a:solidFill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827088" y="1700213"/>
            <a:ext cx="7704137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171700" indent="-3429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en-US">
                <a:solidFill>
                  <a:schemeClr val="tx1"/>
                </a:solidFill>
              </a:rPr>
              <a:t>Simulations (first steps) for micro TPC based on Micromegas/Ingrid  were performed </a:t>
            </a:r>
          </a:p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en-US">
                <a:solidFill>
                  <a:schemeClr val="tx1"/>
                </a:solidFill>
              </a:rPr>
              <a:t>Calculated values are compared with experimental data</a:t>
            </a:r>
          </a:p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en-US">
                <a:solidFill>
                  <a:schemeClr val="tx1"/>
                </a:solidFill>
              </a:rPr>
              <a:t>Good qualitative agreement was observed between experimental and calculated values,  but some studies and analysis are needed for full quantitative coincidence of values</a:t>
            </a:r>
          </a:p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en-US">
                <a:solidFill>
                  <a:schemeClr val="tx1"/>
                </a:solidFill>
              </a:rPr>
              <a:t>Our next steps (summer - autumn): </a:t>
            </a:r>
          </a:p>
          <a:p>
            <a:pPr lvl="4" eaLnBrk="1" hangingPunct="1">
              <a:lnSpc>
                <a:spcPct val="150000"/>
              </a:lnSpc>
              <a:buFontTx/>
              <a:buAutoNum type="alphaLcParenR"/>
            </a:pPr>
            <a:r>
              <a:rPr lang="en-US">
                <a:solidFill>
                  <a:schemeClr val="tx1"/>
                </a:solidFill>
              </a:rPr>
              <a:t>additional using ANSYS ( EM results verification);</a:t>
            </a:r>
          </a:p>
          <a:p>
            <a:pPr lvl="4" eaLnBrk="1" hangingPunct="1">
              <a:lnSpc>
                <a:spcPct val="150000"/>
              </a:lnSpc>
              <a:buFontTx/>
              <a:buAutoNum type="alphaLcParenR"/>
            </a:pPr>
            <a:r>
              <a:rPr lang="en-US">
                <a:solidFill>
                  <a:schemeClr val="tx1"/>
                </a:solidFill>
              </a:rPr>
              <a:t>from one computer </a:t>
            </a:r>
            <a:r>
              <a:rPr lang="en-US">
                <a:solidFill>
                  <a:schemeClr val="tx1"/>
                </a:solidFill>
                <a:sym typeface="Wingdings" pitchFamily="2" charset="2"/>
              </a:rPr>
              <a:t> parallel programming (clusters and others)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7428" y="253097"/>
            <a:ext cx="8702972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Nuclear Physics Department</a:t>
            </a:r>
          </a:p>
          <a:p>
            <a:pPr algn="ctr">
              <a:defRPr/>
            </a:pPr>
            <a:endParaRPr lang="en-US" sz="1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Department chair: Prof. </a:t>
            </a:r>
            <a:r>
              <a:rPr lang="en-US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I.Kadenko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7369" y="1268760"/>
            <a:ext cx="8675702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latin typeface="+mj-lt"/>
              </a:rPr>
              <a:t>Every year - 17-20 students in two groups:</a:t>
            </a:r>
          </a:p>
          <a:p>
            <a:pPr>
              <a:defRPr/>
            </a:pPr>
            <a:endParaRPr lang="en-US" sz="2400" i="1" dirty="0">
              <a:ln w="12700">
                <a:solidFill>
                  <a:srgbClr val="7030A0"/>
                </a:solidFill>
                <a:prstDash val="solid"/>
              </a:ln>
              <a:solidFill>
                <a:srgbClr val="FFFF00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000" i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latin typeface="+mj-lt"/>
              </a:rPr>
              <a:t>High Energy Physics – 9-11 students</a:t>
            </a:r>
          </a:p>
          <a:p>
            <a:pPr>
              <a:defRPr/>
            </a:pPr>
            <a:endParaRPr lang="en-US" sz="2000" i="1" dirty="0">
              <a:ln w="12700">
                <a:solidFill>
                  <a:srgbClr val="7030A0"/>
                </a:solidFill>
                <a:prstDash val="solid"/>
              </a:ln>
              <a:solidFill>
                <a:srgbClr val="FFFF00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000" i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latin typeface="+mj-lt"/>
              </a:rPr>
              <a:t>Nuclear Physics (Nuclear  power plants, medical physics) – 7-9 students</a:t>
            </a:r>
            <a:endParaRPr lang="uk-UA" sz="2000" dirty="0">
              <a:ln w="12700">
                <a:solidFill>
                  <a:srgbClr val="7030A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31640" y="3212976"/>
            <a:ext cx="6314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i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</a:rPr>
              <a:t>Bachelor degree – 4 years;       Master degree – 2 years </a:t>
            </a:r>
          </a:p>
        </p:txBody>
      </p:sp>
      <p:sp>
        <p:nvSpPr>
          <p:cNvPr id="3077" name="TextBox 3"/>
          <p:cNvSpPr txBox="1">
            <a:spLocks noChangeArrowheads="1"/>
          </p:cNvSpPr>
          <p:nvPr/>
        </p:nvSpPr>
        <p:spPr bwMode="auto">
          <a:xfrm>
            <a:off x="539750" y="3860800"/>
            <a:ext cx="756126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Simulations of Micro Pattern Gas Detectors (MPGD) – since 2012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Manpower (now):</a:t>
            </a:r>
          </a:p>
          <a:p>
            <a:r>
              <a:rPr lang="en-US" dirty="0">
                <a:solidFill>
                  <a:schemeClr val="tx1"/>
                </a:solidFill>
              </a:rPr>
              <a:t>Associate professor – </a:t>
            </a:r>
            <a:r>
              <a:rPr lang="en-US" dirty="0">
                <a:solidFill>
                  <a:srgbClr val="7030A0"/>
                </a:solidFill>
              </a:rPr>
              <a:t>Oleg </a:t>
            </a:r>
            <a:r>
              <a:rPr lang="en-US" dirty="0" err="1">
                <a:solidFill>
                  <a:srgbClr val="7030A0"/>
                </a:solidFill>
              </a:rPr>
              <a:t>Bezshyyko</a:t>
            </a:r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Master student – </a:t>
            </a:r>
            <a:r>
              <a:rPr lang="en-US" dirty="0" err="1">
                <a:solidFill>
                  <a:srgbClr val="7030A0"/>
                </a:solidFill>
              </a:rPr>
              <a:t>Oleksiy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err="1">
                <a:solidFill>
                  <a:srgbClr val="7030A0"/>
                </a:solidFill>
              </a:rPr>
              <a:t>Fedorchuk</a:t>
            </a:r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Additionally 2-3 </a:t>
            </a:r>
            <a:r>
              <a:rPr lang="en-US" dirty="0" smtClean="0">
                <a:solidFill>
                  <a:schemeClr val="tx1"/>
                </a:solidFill>
              </a:rPr>
              <a:t>new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students will be involved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wsespta.org/wp-content/uploads/2010/08/tha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76250"/>
            <a:ext cx="884078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Back-up slides</a:t>
            </a:r>
            <a:endParaRPr lang="uk-UA" smtClean="0"/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2235200" y="4789488"/>
            <a:ext cx="4702175" cy="144462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3913188" y="4646613"/>
            <a:ext cx="1306512" cy="142875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4056063" y="4573588"/>
            <a:ext cx="1008062" cy="46037"/>
          </a:xfrm>
          <a:prstGeom prst="rect">
            <a:avLst/>
          </a:prstGeom>
          <a:solidFill>
            <a:srgbClr val="80C73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2395538" y="4141788"/>
            <a:ext cx="1517650" cy="71437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2535" name="Rectangle 15"/>
          <p:cNvSpPr>
            <a:spLocks noChangeArrowheads="1"/>
          </p:cNvSpPr>
          <p:nvPr/>
        </p:nvSpPr>
        <p:spPr bwMode="auto">
          <a:xfrm>
            <a:off x="5160963" y="4141788"/>
            <a:ext cx="1517650" cy="71437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2536" name="TextBox 5"/>
          <p:cNvSpPr txBox="1">
            <a:spLocks noChangeArrowheads="1"/>
          </p:cNvSpPr>
          <p:nvPr/>
        </p:nvSpPr>
        <p:spPr bwMode="auto">
          <a:xfrm>
            <a:off x="2316163" y="4330700"/>
            <a:ext cx="739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ground</a:t>
            </a:r>
            <a:endParaRPr lang="uk-UA" sz="1400">
              <a:solidFill>
                <a:schemeClr val="tx1"/>
              </a:solidFill>
            </a:endParaRPr>
          </a:p>
        </p:txBody>
      </p:sp>
      <p:sp>
        <p:nvSpPr>
          <p:cNvPr id="22537" name="TextBox 17"/>
          <p:cNvSpPr txBox="1">
            <a:spLocks noChangeArrowheads="1"/>
          </p:cNvSpPr>
          <p:nvPr/>
        </p:nvSpPr>
        <p:spPr bwMode="auto">
          <a:xfrm>
            <a:off x="5543550" y="4330700"/>
            <a:ext cx="1277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Isolator (FR4)</a:t>
            </a:r>
            <a:endParaRPr lang="uk-UA" sz="1400">
              <a:solidFill>
                <a:schemeClr val="tx1"/>
              </a:solidFill>
            </a:endParaRPr>
          </a:p>
        </p:txBody>
      </p:sp>
      <p:sp>
        <p:nvSpPr>
          <p:cNvPr id="22538" name="TextBox 18"/>
          <p:cNvSpPr txBox="1">
            <a:spLocks noChangeArrowheads="1"/>
          </p:cNvSpPr>
          <p:nvPr/>
        </p:nvSpPr>
        <p:spPr bwMode="auto">
          <a:xfrm>
            <a:off x="4848225" y="3389313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mesh</a:t>
            </a:r>
            <a:endParaRPr lang="uk-UA" sz="1400">
              <a:solidFill>
                <a:schemeClr val="tx1"/>
              </a:solidFill>
            </a:endParaRPr>
          </a:p>
        </p:txBody>
      </p:sp>
      <p:sp>
        <p:nvSpPr>
          <p:cNvPr id="22539" name="TextBox 19"/>
          <p:cNvSpPr txBox="1">
            <a:spLocks noChangeArrowheads="1"/>
          </p:cNvSpPr>
          <p:nvPr/>
        </p:nvSpPr>
        <p:spPr bwMode="auto">
          <a:xfrm>
            <a:off x="3316288" y="3454400"/>
            <a:ext cx="1028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Guard ring</a:t>
            </a:r>
            <a:endParaRPr lang="uk-UA" sz="1400">
              <a:solidFill>
                <a:schemeClr val="tx1"/>
              </a:solidFill>
            </a:endParaRPr>
          </a:p>
        </p:txBody>
      </p:sp>
      <p:cxnSp>
        <p:nvCxnSpPr>
          <p:cNvPr id="22540" name="Straight Arrow Connector 13"/>
          <p:cNvCxnSpPr>
            <a:cxnSpLocks noChangeShapeType="1"/>
          </p:cNvCxnSpPr>
          <p:nvPr/>
        </p:nvCxnSpPr>
        <p:spPr bwMode="auto">
          <a:xfrm>
            <a:off x="4500563" y="4294188"/>
            <a:ext cx="128587" cy="279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41" name="Straight Arrow Connector 16"/>
          <p:cNvCxnSpPr>
            <a:cxnSpLocks noChangeShapeType="1"/>
          </p:cNvCxnSpPr>
          <p:nvPr/>
        </p:nvCxnSpPr>
        <p:spPr bwMode="auto">
          <a:xfrm>
            <a:off x="4416425" y="3738563"/>
            <a:ext cx="1258888" cy="4032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42" name="Straight Arrow Connector 21"/>
          <p:cNvCxnSpPr>
            <a:cxnSpLocks noChangeShapeType="1"/>
          </p:cNvCxnSpPr>
          <p:nvPr/>
        </p:nvCxnSpPr>
        <p:spPr bwMode="auto">
          <a:xfrm flipH="1">
            <a:off x="2970213" y="3781425"/>
            <a:ext cx="293687" cy="3603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43" name="Straight Arrow Connector 3071"/>
          <p:cNvCxnSpPr>
            <a:cxnSpLocks noChangeShapeType="1"/>
          </p:cNvCxnSpPr>
          <p:nvPr/>
        </p:nvCxnSpPr>
        <p:spPr bwMode="auto">
          <a:xfrm>
            <a:off x="2843213" y="4575175"/>
            <a:ext cx="1008062" cy="1031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44" name="Straight Arrow Connector 3083"/>
          <p:cNvCxnSpPr>
            <a:cxnSpLocks noChangeShapeType="1"/>
          </p:cNvCxnSpPr>
          <p:nvPr/>
        </p:nvCxnSpPr>
        <p:spPr bwMode="auto">
          <a:xfrm flipH="1">
            <a:off x="5448300" y="4575175"/>
            <a:ext cx="190500" cy="2873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45" name="Straight Arrow Connector 21"/>
          <p:cNvCxnSpPr>
            <a:cxnSpLocks noChangeShapeType="1"/>
          </p:cNvCxnSpPr>
          <p:nvPr/>
        </p:nvCxnSpPr>
        <p:spPr bwMode="auto">
          <a:xfrm>
            <a:off x="3913188" y="4460875"/>
            <a:ext cx="0" cy="182563"/>
          </a:xfrm>
          <a:prstGeom prst="straightConnector1">
            <a:avLst/>
          </a:prstGeom>
          <a:noFill/>
          <a:ln w="63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46" name="Straight Arrow Connector 21"/>
          <p:cNvCxnSpPr>
            <a:cxnSpLocks noChangeShapeType="1"/>
          </p:cNvCxnSpPr>
          <p:nvPr/>
        </p:nvCxnSpPr>
        <p:spPr bwMode="auto">
          <a:xfrm>
            <a:off x="3635375" y="4492625"/>
            <a:ext cx="284163" cy="0"/>
          </a:xfrm>
          <a:prstGeom prst="straightConnector1">
            <a:avLst/>
          </a:prstGeom>
          <a:noFill/>
          <a:ln w="6350" algn="ctr">
            <a:solidFill>
              <a:schemeClr val="tx1"/>
            </a:solidFill>
            <a:round/>
            <a:headEnd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47" name="Straight Arrow Connector 21"/>
          <p:cNvCxnSpPr>
            <a:cxnSpLocks noChangeShapeType="1"/>
          </p:cNvCxnSpPr>
          <p:nvPr/>
        </p:nvCxnSpPr>
        <p:spPr bwMode="auto">
          <a:xfrm>
            <a:off x="4056063" y="4470400"/>
            <a:ext cx="0" cy="182563"/>
          </a:xfrm>
          <a:prstGeom prst="straightConnector1">
            <a:avLst/>
          </a:prstGeom>
          <a:noFill/>
          <a:ln w="63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48" name="TextBox 5"/>
          <p:cNvSpPr txBox="1">
            <a:spLocks noChangeArrowheads="1"/>
          </p:cNvSpPr>
          <p:nvPr/>
        </p:nvSpPr>
        <p:spPr bwMode="auto">
          <a:xfrm>
            <a:off x="3581400" y="4243388"/>
            <a:ext cx="284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d</a:t>
            </a:r>
            <a:endParaRPr lang="uk-UA" sz="1400">
              <a:solidFill>
                <a:schemeClr val="tx1"/>
              </a:solidFill>
            </a:endParaRPr>
          </a:p>
        </p:txBody>
      </p:sp>
      <p:cxnSp>
        <p:nvCxnSpPr>
          <p:cNvPr id="22549" name="Straight Arrow Connector 21"/>
          <p:cNvCxnSpPr>
            <a:cxnSpLocks noChangeShapeType="1"/>
          </p:cNvCxnSpPr>
          <p:nvPr/>
        </p:nvCxnSpPr>
        <p:spPr bwMode="auto">
          <a:xfrm>
            <a:off x="3913188" y="4494213"/>
            <a:ext cx="141287" cy="0"/>
          </a:xfrm>
          <a:prstGeom prst="straightConnector1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6510" y="996050"/>
            <a:ext cx="2250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KYIV (</a:t>
            </a: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Kiev</a:t>
            </a: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3097213" y="1939925"/>
            <a:ext cx="2768600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Ukraine</a:t>
            </a:r>
          </a:p>
        </p:txBody>
      </p:sp>
      <p:pic>
        <p:nvPicPr>
          <p:cNvPr id="2355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958850"/>
            <a:ext cx="2727325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95363"/>
            <a:ext cx="2673350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2863850"/>
            <a:ext cx="2271713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3165475"/>
            <a:ext cx="2168525" cy="162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25" y="3028950"/>
            <a:ext cx="3060700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75" y="5135563"/>
            <a:ext cx="3033713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181600"/>
            <a:ext cx="184467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4687888"/>
            <a:ext cx="2649537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113" y="263525"/>
            <a:ext cx="2952750" cy="438150"/>
          </a:xfrm>
          <a:prstGeom prst="rect">
            <a:avLst/>
          </a:prstGeom>
          <a:solidFill>
            <a:schemeClr val="accent1">
              <a:lumMod val="60000"/>
              <a:lumOff val="40000"/>
              <a:alpha val="41000"/>
            </a:schemeClr>
          </a:solidFill>
          <a:ln>
            <a:noFill/>
          </a:ln>
        </p:spPr>
        <p:txBody>
          <a:bodyPr lIns="81639" tIns="40820" rIns="81639" bIns="40820" compatLnSpc="0">
            <a:spAutoFit/>
          </a:bodyPr>
          <a:lstStyle/>
          <a:p>
            <a:pPr algn="ctr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Elmer+Gmsh</a:t>
            </a:r>
            <a:endParaRPr lang="en-US" sz="2400" dirty="0"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pic>
        <p:nvPicPr>
          <p:cNvPr id="24579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087438"/>
            <a:ext cx="281781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79513"/>
            <a:ext cx="4537075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4076700"/>
            <a:ext cx="4021138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3789363"/>
            <a:ext cx="4429125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5021263" y="838200"/>
            <a:ext cx="234156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hangingPunct="0"/>
            <a:r>
              <a:rPr lang="en-US" sz="2600">
                <a:solidFill>
                  <a:srgbClr val="C00000"/>
                </a:solidFill>
                <a:latin typeface="Liberation Sans"/>
                <a:ea typeface="DejaVu Sans"/>
                <a:cs typeface="DejaVu Sans"/>
              </a:rPr>
              <a:t>field is 6 kV/cm</a:t>
            </a:r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946150" y="3579813"/>
            <a:ext cx="2509838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hangingPunct="0"/>
            <a:r>
              <a:rPr lang="en-US" sz="2600">
                <a:solidFill>
                  <a:srgbClr val="C00000"/>
                </a:solidFill>
                <a:latin typeface="Liberation Sans"/>
                <a:ea typeface="DejaVu Sans"/>
                <a:cs typeface="DejaVu Sans"/>
              </a:rPr>
              <a:t>field is 10 kV/cm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90488"/>
            <a:ext cx="7772400" cy="863600"/>
          </a:xfrm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r>
              <a:rPr lang="en-US" sz="3200" b="1" i="1" kern="1200" dirty="0" smtClean="0">
                <a:solidFill>
                  <a:srgbClr val="002060"/>
                </a:solidFill>
                <a:latin typeface="Adobe Gothic Std B" pitchFamily="34" charset="-128"/>
                <a:ea typeface="Adobe Gothic Std B" pitchFamily="34" charset="-128"/>
                <a:cs typeface="Myriad Hebrew" pitchFamily="50" charset="-79"/>
              </a:rPr>
              <a:t>Micro TPC </a:t>
            </a:r>
            <a:endParaRPr lang="en-IN" sz="3200" b="1" i="1" kern="1200" dirty="0">
              <a:solidFill>
                <a:srgbClr val="002060"/>
              </a:solidFill>
              <a:latin typeface="Adobe Gothic Std B" pitchFamily="34" charset="-128"/>
              <a:ea typeface="Adobe Gothic Std B" pitchFamily="34" charset="-128"/>
              <a:cs typeface="Myriad Hebrew" pitchFamily="50" charset="-79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3" y="954088"/>
            <a:ext cx="38258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3" descr="D:\TimepixISO_c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954088"/>
            <a:ext cx="3462338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2" descr="C:\Oleg\Kafedra\PARIS\Stazhuvannya2012\WORK\MICROMEGAS\CAGE_input\Coupe-Ensemble boiteMedepixDériv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4176713"/>
            <a:ext cx="4895850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8" r="56639"/>
          <a:stretch>
            <a:fillRect/>
          </a:stretch>
        </p:blipFill>
        <p:spPr bwMode="auto">
          <a:xfrm>
            <a:off x="5435600" y="4359275"/>
            <a:ext cx="1800225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43438" y="692150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9150" y="1073150"/>
            <a:ext cx="410368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=-600V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6463" y="1557338"/>
            <a:ext cx="4103687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67288" y="2420938"/>
            <a:ext cx="3743325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Conclusions: 1) Uniformity of electric field is better (in comparison with geometry without </a:t>
            </a: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), but far not ideal; </a:t>
            </a:r>
          </a:p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2) Main contribution due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nonuniformity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 near ground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pic>
        <p:nvPicPr>
          <p:cNvPr id="26630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461963"/>
            <a:ext cx="417512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387850" y="71438"/>
            <a:ext cx="822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SET 1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pic>
        <p:nvPicPr>
          <p:cNvPr id="2663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4" r="15097"/>
          <a:stretch>
            <a:fillRect/>
          </a:stretch>
        </p:blipFill>
        <p:spPr bwMode="auto">
          <a:xfrm>
            <a:off x="138113" y="2833688"/>
            <a:ext cx="440055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633" name="Straight Arrow Connector 7"/>
          <p:cNvCxnSpPr>
            <a:cxnSpLocks noChangeShapeType="1"/>
          </p:cNvCxnSpPr>
          <p:nvPr/>
        </p:nvCxnSpPr>
        <p:spPr bwMode="auto">
          <a:xfrm flipH="1" flipV="1">
            <a:off x="2987675" y="1989138"/>
            <a:ext cx="1979613" cy="18002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34" name="Straight Arrow Connector 11"/>
          <p:cNvCxnSpPr>
            <a:cxnSpLocks noChangeShapeType="1"/>
          </p:cNvCxnSpPr>
          <p:nvPr/>
        </p:nvCxnSpPr>
        <p:spPr bwMode="auto">
          <a:xfrm flipH="1">
            <a:off x="3132138" y="3860800"/>
            <a:ext cx="1835150" cy="12239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5364163" y="4329113"/>
            <a:ext cx="35290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Garfield++ calculation with test electrons (on Z=5 mm level)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26636" name="Right Arrow 14"/>
          <p:cNvSpPr>
            <a:spLocks noChangeArrowheads="1"/>
          </p:cNvSpPr>
          <p:nvPr/>
        </p:nvSpPr>
        <p:spPr bwMode="auto">
          <a:xfrm rot="10800000">
            <a:off x="4478338" y="4567238"/>
            <a:ext cx="720725" cy="261937"/>
          </a:xfrm>
          <a:prstGeom prst="rightArrow">
            <a:avLst>
              <a:gd name="adj1" fmla="val 50000"/>
              <a:gd name="adj2" fmla="val 4984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6" name="TextBox 25"/>
          <p:cNvSpPr txBox="1"/>
          <p:nvPr/>
        </p:nvSpPr>
        <p:spPr>
          <a:xfrm>
            <a:off x="4683125" y="1925638"/>
            <a:ext cx="41052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</a:t>
            </a:r>
            <a:r>
              <a:rPr lang="en-US" b="1" dirty="0">
                <a:solidFill>
                  <a:schemeClr val="accent2"/>
                </a:solidFill>
                <a:latin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 – Us=-350V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996950"/>
            <a:ext cx="3971925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43113" y="130175"/>
            <a:ext cx="5211762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				SET 3 </a:t>
            </a:r>
          </a:p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(</a:t>
            </a:r>
            <a:r>
              <a:rPr lang="en-US" dirty="0">
                <a:solidFill>
                  <a:srgbClr val="7030A0"/>
                </a:solidFill>
                <a:latin typeface="Arial" charset="0"/>
                <a:cs typeface="Arial" charset="0"/>
              </a:rPr>
              <a:t>addition of  mesh “wings” (edges 1 mm)  -</a:t>
            </a:r>
          </a:p>
          <a:p>
            <a:pPr>
              <a:defRPr/>
            </a:pPr>
            <a:r>
              <a:rPr lang="en-US" dirty="0">
                <a:solidFill>
                  <a:srgbClr val="7030A0"/>
                </a:solidFill>
                <a:latin typeface="Arial" charset="0"/>
                <a:cs typeface="Arial" charset="0"/>
              </a:rPr>
              <a:t> attempt to obtain uniform field near mesh edges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)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4075" y="1054100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9788" y="1433513"/>
            <a:ext cx="41036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4075" y="1895475"/>
            <a:ext cx="41052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64075" y="2492375"/>
            <a:ext cx="26273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charset="0"/>
                <a:cs typeface="Arial" charset="0"/>
              </a:rPr>
              <a:t>Guard ring  </a:t>
            </a: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– Us=-430V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27656" name="Rectangle 14"/>
          <p:cNvSpPr>
            <a:spLocks noChangeArrowheads="1"/>
          </p:cNvSpPr>
          <p:nvPr/>
        </p:nvSpPr>
        <p:spPr bwMode="auto">
          <a:xfrm>
            <a:off x="157163" y="5457825"/>
            <a:ext cx="4702175" cy="14446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7657" name="Rectangle 15"/>
          <p:cNvSpPr>
            <a:spLocks noChangeArrowheads="1"/>
          </p:cNvSpPr>
          <p:nvPr/>
        </p:nvSpPr>
        <p:spPr bwMode="auto">
          <a:xfrm>
            <a:off x="1763713" y="5313363"/>
            <a:ext cx="1295400" cy="142875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7658" name="Rectangle 16"/>
          <p:cNvSpPr>
            <a:spLocks noChangeArrowheads="1"/>
          </p:cNvSpPr>
          <p:nvPr/>
        </p:nvSpPr>
        <p:spPr bwMode="auto">
          <a:xfrm>
            <a:off x="157163" y="5324475"/>
            <a:ext cx="531812" cy="120650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7659" name="Rectangle 18"/>
          <p:cNvSpPr>
            <a:spLocks noChangeArrowheads="1"/>
          </p:cNvSpPr>
          <p:nvPr/>
        </p:nvSpPr>
        <p:spPr bwMode="auto">
          <a:xfrm>
            <a:off x="4060825" y="5299075"/>
            <a:ext cx="798513" cy="146050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7660" name="Rectangle 20"/>
          <p:cNvSpPr>
            <a:spLocks noChangeArrowheads="1"/>
          </p:cNvSpPr>
          <p:nvPr/>
        </p:nvSpPr>
        <p:spPr bwMode="auto">
          <a:xfrm>
            <a:off x="1692275" y="5241925"/>
            <a:ext cx="1439863" cy="46038"/>
          </a:xfrm>
          <a:prstGeom prst="rect">
            <a:avLst/>
          </a:prstGeom>
          <a:solidFill>
            <a:srgbClr val="80C73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7661" name="Rectangle 21"/>
          <p:cNvSpPr>
            <a:spLocks noChangeArrowheads="1"/>
          </p:cNvSpPr>
          <p:nvPr/>
        </p:nvSpPr>
        <p:spPr bwMode="auto">
          <a:xfrm>
            <a:off x="317500" y="4810125"/>
            <a:ext cx="1301750" cy="46038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7662" name="Rectangle 22"/>
          <p:cNvSpPr>
            <a:spLocks noChangeArrowheads="1"/>
          </p:cNvSpPr>
          <p:nvPr/>
        </p:nvSpPr>
        <p:spPr bwMode="auto">
          <a:xfrm>
            <a:off x="3419475" y="4810125"/>
            <a:ext cx="1181100" cy="46038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cxnSp>
        <p:nvCxnSpPr>
          <p:cNvPr id="27663" name="Straight Arrow Connector 25"/>
          <p:cNvCxnSpPr>
            <a:cxnSpLocks noChangeShapeType="1"/>
            <a:endCxn id="27660" idx="1"/>
          </p:cNvCxnSpPr>
          <p:nvPr/>
        </p:nvCxnSpPr>
        <p:spPr bwMode="auto">
          <a:xfrm flipH="1">
            <a:off x="1692275" y="4587875"/>
            <a:ext cx="431800" cy="6762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664" name="TextBox 30"/>
          <p:cNvSpPr txBox="1">
            <a:spLocks noChangeArrowheads="1"/>
          </p:cNvSpPr>
          <p:nvPr/>
        </p:nvSpPr>
        <p:spPr bwMode="auto">
          <a:xfrm>
            <a:off x="2043113" y="4311650"/>
            <a:ext cx="5699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1 mm</a:t>
            </a:r>
            <a:endParaRPr lang="uk-UA" sz="1200">
              <a:solidFill>
                <a:schemeClr val="tx1"/>
              </a:solidFill>
            </a:endParaRPr>
          </a:p>
        </p:txBody>
      </p:sp>
      <p:cxnSp>
        <p:nvCxnSpPr>
          <p:cNvPr id="27665" name="Straight Arrow Connector 32"/>
          <p:cNvCxnSpPr>
            <a:cxnSpLocks noChangeShapeType="1"/>
            <a:endCxn id="27660" idx="3"/>
          </p:cNvCxnSpPr>
          <p:nvPr/>
        </p:nvCxnSpPr>
        <p:spPr bwMode="auto">
          <a:xfrm>
            <a:off x="2555875" y="4587875"/>
            <a:ext cx="576263" cy="6762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66" name="Straight Arrow Connector 36"/>
          <p:cNvCxnSpPr>
            <a:cxnSpLocks noChangeShapeType="1"/>
          </p:cNvCxnSpPr>
          <p:nvPr/>
        </p:nvCxnSpPr>
        <p:spPr bwMode="auto">
          <a:xfrm>
            <a:off x="1981200" y="6242050"/>
            <a:ext cx="5762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oval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667" name="TextBox 37"/>
          <p:cNvSpPr txBox="1">
            <a:spLocks noChangeArrowheads="1"/>
          </p:cNvSpPr>
          <p:nvPr/>
        </p:nvSpPr>
        <p:spPr bwMode="auto">
          <a:xfrm>
            <a:off x="1787525" y="5805488"/>
            <a:ext cx="1081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Y axis</a:t>
            </a:r>
            <a:endParaRPr lang="uk-UA">
              <a:solidFill>
                <a:schemeClr val="tx1"/>
              </a:solidFill>
            </a:endParaRPr>
          </a:p>
        </p:txBody>
      </p:sp>
      <p:pic>
        <p:nvPicPr>
          <p:cNvPr id="27668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6" t="17255" r="12592" b="9296"/>
          <a:stretch>
            <a:fillRect/>
          </a:stretch>
        </p:blipFill>
        <p:spPr bwMode="auto">
          <a:xfrm>
            <a:off x="5003800" y="3703638"/>
            <a:ext cx="4006850" cy="225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669" name="Straight Arrow Connector 23"/>
          <p:cNvCxnSpPr>
            <a:cxnSpLocks noChangeShapeType="1"/>
          </p:cNvCxnSpPr>
          <p:nvPr/>
        </p:nvCxnSpPr>
        <p:spPr bwMode="auto">
          <a:xfrm>
            <a:off x="6661150" y="6357938"/>
            <a:ext cx="5762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oval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670" name="TextBox 24"/>
          <p:cNvSpPr txBox="1">
            <a:spLocks noChangeArrowheads="1"/>
          </p:cNvSpPr>
          <p:nvPr/>
        </p:nvSpPr>
        <p:spPr bwMode="auto">
          <a:xfrm>
            <a:off x="6467475" y="5921375"/>
            <a:ext cx="1079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Y axis</a:t>
            </a:r>
            <a:endParaRPr lang="uk-U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8786" y="548680"/>
            <a:ext cx="8702972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Nuclear Physics Department</a:t>
            </a:r>
            <a:endParaRPr lang="uk-UA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7369" y="1268760"/>
            <a:ext cx="8675702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latin typeface="+mj-lt"/>
              </a:rPr>
              <a:t>Since autumn 2012 we are involved in simulations:</a:t>
            </a:r>
          </a:p>
          <a:p>
            <a:pPr algn="ctr">
              <a:defRPr/>
            </a:pPr>
            <a:r>
              <a:rPr lang="en-US" sz="2400" i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latin typeface="+mj-lt"/>
              </a:rPr>
              <a:t>(many thanks to IRFU  and LAL colleagues)</a:t>
            </a:r>
            <a:endParaRPr lang="uk-UA" sz="2000" dirty="0">
              <a:ln w="12700">
                <a:solidFill>
                  <a:srgbClr val="7030A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250825" y="2205038"/>
            <a:ext cx="30972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Micro TPC</a:t>
            </a:r>
          </a:p>
          <a:p>
            <a:r>
              <a:rPr lang="en-US">
                <a:solidFill>
                  <a:srgbClr val="7030A0"/>
                </a:solidFill>
              </a:rPr>
              <a:t>IRFU (CEA, Saclay)</a:t>
            </a:r>
          </a:p>
          <a:p>
            <a:r>
              <a:rPr lang="en-US">
                <a:solidFill>
                  <a:srgbClr val="FF0000"/>
                </a:solidFill>
              </a:rPr>
              <a:t>Garfield++ based simulation</a:t>
            </a:r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3128963"/>
            <a:ext cx="2027237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3" descr="D:\TimepixISO_c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784725"/>
            <a:ext cx="1658937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4716463" y="2324100"/>
            <a:ext cx="360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Test setup for detectors (including </a:t>
            </a:r>
            <a:r>
              <a:rPr lang="en-US" dirty="0" err="1">
                <a:solidFill>
                  <a:srgbClr val="0070C0"/>
                </a:solidFill>
              </a:rPr>
              <a:t>Micromegas</a:t>
            </a:r>
            <a:r>
              <a:rPr lang="en-US" dirty="0">
                <a:solidFill>
                  <a:srgbClr val="0070C0"/>
                </a:solidFill>
              </a:rPr>
              <a:t>/</a:t>
            </a:r>
            <a:r>
              <a:rPr lang="en-US" dirty="0" err="1">
                <a:solidFill>
                  <a:srgbClr val="0070C0"/>
                </a:solidFill>
              </a:rPr>
              <a:t>InGrid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r>
              <a:rPr lang="en-US" dirty="0">
                <a:solidFill>
                  <a:srgbClr val="7030A0"/>
                </a:solidFill>
              </a:rPr>
              <a:t>LAL(</a:t>
            </a:r>
            <a:r>
              <a:rPr lang="en-US" dirty="0" err="1">
                <a:solidFill>
                  <a:srgbClr val="7030A0"/>
                </a:solidFill>
              </a:rPr>
              <a:t>Orsay</a:t>
            </a:r>
            <a:r>
              <a:rPr lang="en-US" dirty="0">
                <a:solidFill>
                  <a:srgbClr val="7030A0"/>
                </a:solidFill>
              </a:rPr>
              <a:t>) +IRFU (CEA, </a:t>
            </a:r>
            <a:r>
              <a:rPr lang="en-US" dirty="0" err="1">
                <a:solidFill>
                  <a:srgbClr val="7030A0"/>
                </a:solidFill>
              </a:rPr>
              <a:t>Saclay</a:t>
            </a:r>
            <a:r>
              <a:rPr lang="en-US" dirty="0">
                <a:solidFill>
                  <a:srgbClr val="7030A0"/>
                </a:solidFill>
              </a:rPr>
              <a:t>)</a:t>
            </a:r>
          </a:p>
          <a:p>
            <a:r>
              <a:rPr lang="en-US" dirty="0">
                <a:solidFill>
                  <a:srgbClr val="FF0000"/>
                </a:solidFill>
              </a:rPr>
              <a:t>GEANT4 based simulation</a:t>
            </a:r>
          </a:p>
        </p:txBody>
      </p:sp>
      <p:pic>
        <p:nvPicPr>
          <p:cNvPr id="4104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850" y="3716338"/>
            <a:ext cx="4398963" cy="238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0488" y="6280150"/>
            <a:ext cx="38100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tx1"/>
                </a:solidFill>
              </a:rPr>
              <a:t>Working with: </a:t>
            </a:r>
          </a:p>
          <a:p>
            <a:pPr>
              <a:defRPr/>
            </a:pP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A. </a:t>
            </a:r>
            <a:r>
              <a:rPr lang="en-US" sz="16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Chaus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, D. </a:t>
            </a:r>
            <a:r>
              <a:rPr lang="en-US" sz="16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Attie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, P. Colas, M. </a:t>
            </a:r>
            <a:r>
              <a:rPr lang="en-US" sz="16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Titov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dirty="0"/>
              <a:t>:</a:t>
            </a:r>
            <a:endParaRPr lang="uk-UA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950" y="3101975"/>
            <a:ext cx="446405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Each pixel can be set to:</a:t>
            </a:r>
          </a:p>
          <a:p>
            <a:pPr>
              <a:defRPr/>
            </a:pPr>
            <a:r>
              <a:rPr lang="fr-F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● TOT ≈ </a:t>
            </a:r>
            <a:r>
              <a:rPr lang="fr-FR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integrated</a:t>
            </a:r>
            <a:r>
              <a:rPr lang="fr-F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charge</a:t>
            </a:r>
          </a:p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● TIME  = Time between hit and shutter end</a:t>
            </a:r>
            <a:endParaRPr lang="fr-FR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5123" name="Picture 3" descr="ingrid on medipix9"/>
          <p:cNvPicPr>
            <a:picLocks noChangeAspect="1" noChangeArrowheads="1"/>
          </p:cNvPicPr>
          <p:nvPr/>
        </p:nvPicPr>
        <p:blipFill>
          <a:blip r:embed="rId3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059238"/>
            <a:ext cx="3527425" cy="27543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5989638" y="4149725"/>
            <a:ext cx="2759075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GB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InGrid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” Concept:</a:t>
            </a:r>
          </a:p>
        </p:txBody>
      </p:sp>
      <p:pic>
        <p:nvPicPr>
          <p:cNvPr id="5125" name="Picture 3" descr="SiO2_etching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508500"/>
            <a:ext cx="170021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4" descr="picture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076700"/>
            <a:ext cx="3648075" cy="2736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76488" y="5637213"/>
            <a:ext cx="27273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Protection Layer (few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charset="0"/>
              </a:rPr>
              <a:t>m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m)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19475" y="4581525"/>
            <a:ext cx="0" cy="100806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92500" y="4921250"/>
            <a:ext cx="132238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50  - 80 </a:t>
            </a:r>
            <a:r>
              <a:rPr 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ea typeface="Verdana" pitchFamily="34" charset="0"/>
                <a:cs typeface="Verdana" pitchFamily="34" charset="0"/>
              </a:rPr>
              <a:t>m</a:t>
            </a:r>
            <a:r>
              <a:rPr 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endParaRPr lang="fr-FR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3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511300"/>
            <a:ext cx="3995737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524750" y="1711325"/>
            <a:ext cx="1235075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(e.g. Si3N4)</a:t>
            </a:r>
            <a:endParaRPr lang="fr-FR" sz="1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24750" y="2432050"/>
            <a:ext cx="1068388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(e.g. SU8)</a:t>
            </a:r>
            <a:endParaRPr lang="fr-FR" sz="1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925" y="1341438"/>
            <a:ext cx="2740025" cy="1322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Bump bond pads for Si-pixel </a:t>
            </a:r>
          </a:p>
          <a:p>
            <a:pPr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Detectors - </a:t>
            </a:r>
            <a:r>
              <a:rPr lang="en-US" sz="1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Timepix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or </a:t>
            </a:r>
          </a:p>
          <a:p>
            <a:pPr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Medipix2 (256 × 256 pixels </a:t>
            </a:r>
          </a:p>
          <a:p>
            <a:pPr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size 55 × 55 μm2) </a:t>
            </a:r>
            <a:r>
              <a:rPr lang="fr-F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serve </a:t>
            </a:r>
          </a:p>
          <a:p>
            <a:pPr>
              <a:defRPr/>
            </a:pPr>
            <a:r>
              <a:rPr lang="fr-F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 charge collection pads.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7950" y="569913"/>
            <a:ext cx="8912225" cy="338137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3D Gaseous Pixel Detector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2D </a:t>
            </a:r>
            <a:r>
              <a:rPr lang="en-US" sz="1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(CMOS pixel chip readout)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x 1D </a:t>
            </a:r>
            <a:r>
              <a:rPr lang="en-US" sz="1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(drift time)</a:t>
            </a:r>
            <a:endParaRPr lang="fr-FR" sz="16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135" name="Rectangle 1057"/>
          <p:cNvSpPr>
            <a:spLocks noChangeArrowheads="1"/>
          </p:cNvSpPr>
          <p:nvPr/>
        </p:nvSpPr>
        <p:spPr bwMode="auto">
          <a:xfrm>
            <a:off x="0" y="44450"/>
            <a:ext cx="9144000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36" name="WordArt 1058"/>
          <p:cNvSpPr>
            <a:spLocks noChangeArrowheads="1" noChangeShapeType="1" noTextEdit="1"/>
          </p:cNvSpPr>
          <p:nvPr/>
        </p:nvSpPr>
        <p:spPr bwMode="auto">
          <a:xfrm>
            <a:off x="215900" y="115888"/>
            <a:ext cx="8748713" cy="404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4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Integrated Electronics: Pixel Readout of Micro-Pattern Gas Detectors</a:t>
            </a:r>
            <a:endParaRPr lang="uk-UA" sz="24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643438" y="962025"/>
            <a:ext cx="4489450" cy="522288"/>
          </a:xfrm>
          <a:prstGeom prst="rect">
            <a:avLst/>
          </a:prstGeom>
          <a:solidFill>
            <a:schemeClr val="bg1"/>
          </a:solidFill>
          <a:ln w="158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Through POST-PROCESSING </a:t>
            </a:r>
            <a:r>
              <a:rPr lang="en-US" sz="1400" b="1" u="sng" dirty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INTEGRATE</a:t>
            </a:r>
          </a:p>
          <a:p>
            <a:pPr algn="ctr">
              <a:defRPr/>
            </a:pPr>
            <a:r>
              <a:rPr lang="en-US" sz="1400" b="1" u="sng" dirty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MICROMEGAS</a:t>
            </a:r>
            <a:r>
              <a:rPr lang="en-US" sz="1400" b="1" dirty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400" b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directly </a:t>
            </a:r>
            <a:r>
              <a:rPr lang="en-US" sz="1400" b="1" u="sng" dirty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on top of CMOS </a:t>
            </a:r>
            <a:r>
              <a:rPr lang="en-US" sz="1400" b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chip</a:t>
            </a:r>
          </a:p>
        </p:txBody>
      </p:sp>
      <p:grpSp>
        <p:nvGrpSpPr>
          <p:cNvPr id="5138" name="Group 18"/>
          <p:cNvGrpSpPr>
            <a:grpSpLocks/>
          </p:cNvGrpSpPr>
          <p:nvPr/>
        </p:nvGrpSpPr>
        <p:grpSpPr bwMode="auto">
          <a:xfrm>
            <a:off x="2771775" y="1274763"/>
            <a:ext cx="1935163" cy="2160587"/>
            <a:chOff x="5048250" y="3987800"/>
            <a:chExt cx="2827338" cy="2616200"/>
          </a:xfrm>
        </p:grpSpPr>
        <p:pic>
          <p:nvPicPr>
            <p:cNvPr id="5140" name="Picture 4" descr="DSC0075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13" t="34938" r="46219" b="30438"/>
            <a:stretch>
              <a:fillRect/>
            </a:stretch>
          </p:blipFill>
          <p:spPr bwMode="auto">
            <a:xfrm>
              <a:off x="5048250" y="3987800"/>
              <a:ext cx="2827338" cy="261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1" name="Picture 19" descr="DSCN114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9363" y="5808663"/>
              <a:ext cx="1090612" cy="784225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42" name="Rectangle 20"/>
            <p:cNvSpPr>
              <a:spLocks noChangeArrowheads="1"/>
            </p:cNvSpPr>
            <p:nvPr/>
          </p:nvSpPr>
          <p:spPr bwMode="auto">
            <a:xfrm>
              <a:off x="6216650" y="5332413"/>
              <a:ext cx="182563" cy="115887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43" name="Line 21"/>
            <p:cNvSpPr>
              <a:spLocks noChangeShapeType="1"/>
            </p:cNvSpPr>
            <p:nvPr/>
          </p:nvSpPr>
          <p:spPr bwMode="auto">
            <a:xfrm flipH="1">
              <a:off x="5856288" y="5454650"/>
              <a:ext cx="365125" cy="2905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5" name="Rectangle 4"/>
          <p:cNvSpPr/>
          <p:nvPr/>
        </p:nvSpPr>
        <p:spPr>
          <a:xfrm>
            <a:off x="1404938" y="6091238"/>
            <a:ext cx="474980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From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A. </a:t>
            </a:r>
            <a:r>
              <a:rPr lang="en-US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Chaus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, D. </a:t>
            </a:r>
            <a:r>
              <a:rPr lang="en-US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Attie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, P. Colas, M. </a:t>
            </a:r>
            <a:r>
              <a:rPr lang="en-US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Titov</a:t>
            </a:r>
            <a:endParaRPr lang="uk-UA" dirty="0"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Integral_frame_with_noise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3092450"/>
            <a:ext cx="2879725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057"/>
          <p:cNvSpPr>
            <a:spLocks noChangeArrowheads="1"/>
          </p:cNvSpPr>
          <p:nvPr/>
        </p:nvSpPr>
        <p:spPr bwMode="auto">
          <a:xfrm>
            <a:off x="684213" y="44450"/>
            <a:ext cx="792003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48" name="WordArt 1058"/>
          <p:cNvSpPr>
            <a:spLocks noChangeArrowheads="1" noChangeShapeType="1" noTextEdit="1"/>
          </p:cNvSpPr>
          <p:nvPr/>
        </p:nvSpPr>
        <p:spPr bwMode="auto">
          <a:xfrm>
            <a:off x="1116013" y="115888"/>
            <a:ext cx="7127875" cy="361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4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Studies of new IZM-3 InGrids in the Saclay micro-TPC</a:t>
            </a:r>
            <a:endParaRPr lang="uk-UA" sz="24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71438" y="611188"/>
            <a:ext cx="9037637" cy="5857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2011: Major Step Forward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InGrid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Production on a wafer level</a:t>
            </a:r>
          </a:p>
          <a:p>
            <a:pPr algn="ctr">
              <a:defRPr/>
            </a:pPr>
            <a:r>
              <a:rPr lang="en-US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2013</a:t>
            </a:r>
            <a:r>
              <a:rPr lang="de-DE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: 3rd IZM </a:t>
            </a:r>
            <a:r>
              <a:rPr lang="de-DE" sz="1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production</a:t>
            </a:r>
            <a:r>
              <a:rPr lang="de-DE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run</a:t>
            </a:r>
            <a:r>
              <a:rPr lang="de-DE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to</a:t>
            </a:r>
            <a:r>
              <a:rPr lang="de-DE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post-</a:t>
            </a:r>
            <a:r>
              <a:rPr lang="de-DE" sz="1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process</a:t>
            </a:r>
            <a:r>
              <a:rPr lang="de-DE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Timepix</a:t>
            </a:r>
            <a:r>
              <a:rPr lang="de-DE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chips</a:t>
            </a:r>
            <a:r>
              <a:rPr lang="de-DE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on a </a:t>
            </a:r>
            <a:r>
              <a:rPr lang="de-DE" sz="1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wafer</a:t>
            </a:r>
            <a:r>
              <a:rPr lang="de-DE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de-DE" sz="1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level</a:t>
            </a:r>
            <a:endParaRPr lang="en-US" sz="16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pic>
        <p:nvPicPr>
          <p:cNvPr id="6150" name="Picture 8" descr="Integral_frame_without_noise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963" y="3113088"/>
            <a:ext cx="2919412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9750" y="1268413"/>
            <a:ext cx="846455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Received 6 IZM-3 </a:t>
            </a:r>
            <a:r>
              <a:rPr lang="en-US" sz="1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InGrids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in </a:t>
            </a:r>
            <a:r>
              <a:rPr lang="en-US" sz="1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Saclay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(earlier studies  with IZM-3 </a:t>
            </a:r>
            <a:r>
              <a:rPr lang="en-US" sz="1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InGrids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have been performed in Bonn, NIKHEF)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8400" y="2392363"/>
            <a:ext cx="3509963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One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InGrid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is tested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</a:p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in general, good behavior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24288" y="4951413"/>
            <a:ext cx="21018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Guard ring problem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 micro-TPC</a:t>
            </a:r>
            <a:endParaRPr lang="fr-FR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555875" y="5013325"/>
            <a:ext cx="1268413" cy="215900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54413" y="4140200"/>
            <a:ext cx="202088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Some noise and/or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discharges</a:t>
            </a:r>
            <a:endParaRPr lang="fr-FR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819400" y="4289425"/>
            <a:ext cx="863600" cy="142875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41713" y="3432175"/>
            <a:ext cx="171450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Some local grid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issues</a:t>
            </a:r>
            <a:endParaRPr lang="fr-FR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549400" y="3509963"/>
            <a:ext cx="1714500" cy="1258887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971550" y="1916113"/>
            <a:ext cx="6538913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From A. </a:t>
            </a:r>
            <a:r>
              <a:rPr lang="en-US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Chaus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, D. </a:t>
            </a:r>
            <a:r>
              <a:rPr lang="en-US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Attie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, P. Colas, M. </a:t>
            </a:r>
            <a:r>
              <a:rPr lang="en-US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Titov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presentation</a:t>
            </a:r>
            <a:endParaRPr lang="uk-UA" dirty="0">
              <a:solidFill>
                <a:srgbClr val="00B050"/>
              </a:solidFill>
              <a:latin typeface="Arial" charset="0"/>
              <a:cs typeface="Arial" charset="0"/>
            </a:endParaRPr>
          </a:p>
        </p:txBody>
      </p:sp>
      <p:sp>
        <p:nvSpPr>
          <p:cNvPr id="6160" name="Down Arrow 4"/>
          <p:cNvSpPr>
            <a:spLocks noChangeArrowheads="1"/>
          </p:cNvSpPr>
          <p:nvPr/>
        </p:nvSpPr>
        <p:spPr bwMode="auto">
          <a:xfrm>
            <a:off x="4398963" y="5622925"/>
            <a:ext cx="419100" cy="498475"/>
          </a:xfrm>
          <a:prstGeom prst="downArrow">
            <a:avLst>
              <a:gd name="adj1" fmla="val 50000"/>
              <a:gd name="adj2" fmla="val 4980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22" name="TextBox 21"/>
          <p:cNvSpPr txBox="1"/>
          <p:nvPr/>
        </p:nvSpPr>
        <p:spPr>
          <a:xfrm>
            <a:off x="2114550" y="6237288"/>
            <a:ext cx="51308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solidFill>
                  <a:schemeClr val="accent1">
                    <a:lumMod val="50000"/>
                  </a:schemeClr>
                </a:solidFill>
                <a:latin typeface="Algerian" pitchFamily="82" charset="0"/>
                <a:cs typeface="Arial" charset="0"/>
              </a:rPr>
              <a:t>Simulation analysis is needed</a:t>
            </a:r>
            <a:endParaRPr lang="uk-UA" sz="2400" i="1" dirty="0">
              <a:solidFill>
                <a:schemeClr val="accent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44408" y="6245225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3132138" y="1125538"/>
            <a:ext cx="2808287" cy="5222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Garfield++</a:t>
            </a:r>
          </a:p>
        </p:txBody>
      </p:sp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144463" y="2484438"/>
            <a:ext cx="8712200" cy="2032000"/>
          </a:xfrm>
          <a:prstGeom prst="rect">
            <a:avLst/>
          </a:prstGeom>
          <a:solidFill>
            <a:srgbClr val="FFFF00">
              <a:alpha val="1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i="1">
                <a:solidFill>
                  <a:srgbClr val="0070C0"/>
                </a:solidFill>
              </a:rPr>
              <a:t>EM simulation software</a:t>
            </a:r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endParaRPr lang="en-US"/>
          </a:p>
          <a:p>
            <a:pPr algn="ctr"/>
            <a:r>
              <a:rPr lang="en-US"/>
              <a:t>M</a:t>
            </a:r>
            <a:endParaRPr lang="uk-UA" i="1">
              <a:solidFill>
                <a:srgbClr val="0070C0"/>
              </a:solidFill>
            </a:endParaRP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539750" y="3644900"/>
            <a:ext cx="3095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A</a:t>
            </a:r>
            <a:endParaRPr lang="uk-UA"/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276225" y="2822575"/>
            <a:ext cx="2855913" cy="523875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COMSOL Multiphysics</a:t>
            </a:r>
          </a:p>
          <a:p>
            <a:pPr algn="ctr"/>
            <a:r>
              <a:rPr lang="en-US" sz="1000">
                <a:solidFill>
                  <a:srgbClr val="C00000"/>
                </a:solidFill>
              </a:rPr>
              <a:t>http://www.comsol.com/products/multiphysics/</a:t>
            </a:r>
            <a:endParaRPr lang="uk-UA" sz="1000">
              <a:solidFill>
                <a:srgbClr val="C00000"/>
              </a:solidFill>
            </a:endParaRPr>
          </a:p>
        </p:txBody>
      </p:sp>
      <p:sp>
        <p:nvSpPr>
          <p:cNvPr id="7174" name="TextBox 13"/>
          <p:cNvSpPr txBox="1">
            <a:spLocks noChangeArrowheads="1"/>
          </p:cNvSpPr>
          <p:nvPr/>
        </p:nvSpPr>
        <p:spPr bwMode="auto">
          <a:xfrm>
            <a:off x="7235825" y="2822575"/>
            <a:ext cx="1462088" cy="522288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ANSYS</a:t>
            </a:r>
          </a:p>
          <a:p>
            <a:pPr algn="ctr"/>
            <a:r>
              <a:rPr lang="en-US" sz="1000">
                <a:solidFill>
                  <a:srgbClr val="C00000"/>
                </a:solidFill>
              </a:rPr>
              <a:t>http://www.ansys.com</a:t>
            </a:r>
            <a:r>
              <a:rPr lang="en-US" sz="1000">
                <a:hlinkClick r:id="rId2"/>
              </a:rPr>
              <a:t>/</a:t>
            </a:r>
            <a:endParaRPr lang="uk-UA" sz="1000">
              <a:solidFill>
                <a:srgbClr val="C00000"/>
              </a:solidFill>
            </a:endParaRPr>
          </a:p>
        </p:txBody>
      </p:sp>
      <p:sp>
        <p:nvSpPr>
          <p:cNvPr id="7175" name="TextBox 13"/>
          <p:cNvSpPr txBox="1">
            <a:spLocks noChangeArrowheads="1"/>
          </p:cNvSpPr>
          <p:nvPr/>
        </p:nvSpPr>
        <p:spPr bwMode="auto">
          <a:xfrm>
            <a:off x="3914775" y="3752850"/>
            <a:ext cx="2320925" cy="523875"/>
          </a:xfrm>
          <a:prstGeom prst="rect">
            <a:avLst/>
          </a:prstGeom>
          <a:solidFill>
            <a:schemeClr val="accent1">
              <a:lumMod val="60000"/>
              <a:lumOff val="40000"/>
              <a:alpha val="29000"/>
            </a:schemeClr>
          </a:solidFill>
          <a:ln w="2540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 err="1">
                <a:solidFill>
                  <a:schemeClr val="tx1"/>
                </a:solidFill>
              </a:rPr>
              <a:t>Elmer+Gmsh</a:t>
            </a:r>
            <a:endParaRPr lang="en-US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000" dirty="0">
                <a:solidFill>
                  <a:srgbClr val="C00000"/>
                </a:solidFill>
              </a:rPr>
              <a:t>http://www.csc.fi/english/pages/elmer</a:t>
            </a:r>
            <a:r>
              <a:rPr lang="en-US" sz="1000" dirty="0">
                <a:hlinkClick r:id="rId2"/>
              </a:rPr>
              <a:t>/</a:t>
            </a:r>
            <a:endParaRPr lang="uk-UA" sz="1000" dirty="0">
              <a:solidFill>
                <a:srgbClr val="C00000"/>
              </a:solidFill>
            </a:endParaRPr>
          </a:p>
        </p:txBody>
      </p:sp>
      <p:cxnSp>
        <p:nvCxnSpPr>
          <p:cNvPr id="7176" name="Straight Arrow Connector 2"/>
          <p:cNvCxnSpPr>
            <a:cxnSpLocks noChangeShapeType="1"/>
          </p:cNvCxnSpPr>
          <p:nvPr/>
        </p:nvCxnSpPr>
        <p:spPr bwMode="auto">
          <a:xfrm flipV="1">
            <a:off x="1703388" y="1647825"/>
            <a:ext cx="2005012" cy="1133475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77" name="Straight Arrow Connector 13"/>
          <p:cNvCxnSpPr>
            <a:cxnSpLocks noChangeShapeType="1"/>
            <a:endCxn id="17" idx="2"/>
          </p:cNvCxnSpPr>
          <p:nvPr/>
        </p:nvCxnSpPr>
        <p:spPr bwMode="auto">
          <a:xfrm flipH="1" flipV="1">
            <a:off x="4537075" y="1647825"/>
            <a:ext cx="395288" cy="1133475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78" name="Straight Arrow Connector 17"/>
          <p:cNvCxnSpPr>
            <a:cxnSpLocks noChangeShapeType="1"/>
          </p:cNvCxnSpPr>
          <p:nvPr/>
        </p:nvCxnSpPr>
        <p:spPr bwMode="auto">
          <a:xfrm flipH="1" flipV="1">
            <a:off x="5580063" y="1647825"/>
            <a:ext cx="2087562" cy="1133475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79" name="Straight Arrow Connector 19"/>
          <p:cNvCxnSpPr>
            <a:cxnSpLocks noChangeShapeType="1"/>
          </p:cNvCxnSpPr>
          <p:nvPr/>
        </p:nvCxnSpPr>
        <p:spPr bwMode="auto">
          <a:xfrm flipH="1" flipV="1">
            <a:off x="4067175" y="1647825"/>
            <a:ext cx="468313" cy="2105025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80" name="TextBox 12"/>
          <p:cNvSpPr txBox="1">
            <a:spLocks noChangeArrowheads="1"/>
          </p:cNvSpPr>
          <p:nvPr/>
        </p:nvSpPr>
        <p:spPr bwMode="auto">
          <a:xfrm>
            <a:off x="3348038" y="2820988"/>
            <a:ext cx="3667125" cy="523875"/>
          </a:xfrm>
          <a:prstGeom prst="rect">
            <a:avLst/>
          </a:prstGeom>
          <a:solidFill>
            <a:srgbClr val="FFFF00"/>
          </a:solidFill>
          <a:ln w="2540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CST STUDIO SUITE</a:t>
            </a:r>
          </a:p>
          <a:p>
            <a:pPr algn="ctr"/>
            <a:r>
              <a:rPr lang="en-US" sz="1000" dirty="0">
                <a:solidFill>
                  <a:srgbClr val="C00000"/>
                </a:solidFill>
              </a:rPr>
              <a:t>http://www.cst.com/Content/Products/CST_S2/Overview.aspx</a:t>
            </a:r>
            <a:endParaRPr lang="uk-UA" sz="1000" dirty="0">
              <a:solidFill>
                <a:srgbClr val="C00000"/>
              </a:solidFill>
            </a:endParaRPr>
          </a:p>
        </p:txBody>
      </p:sp>
      <p:pic>
        <p:nvPicPr>
          <p:cNvPr id="7181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679950"/>
            <a:ext cx="366395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5013325"/>
            <a:ext cx="26257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163" y="5151438"/>
            <a:ext cx="2082800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lide Number Placeholder 2"/>
          <p:cNvSpPr>
            <a:spLocks noGrp="1"/>
          </p:cNvSpPr>
          <p:nvPr>
            <p:ph type="sldNum" idx="10"/>
          </p:nvPr>
        </p:nvSpPr>
        <p:spPr>
          <a:xfrm>
            <a:off x="8252303" y="6330156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3779837" cy="308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ight Arrow 4"/>
          <p:cNvSpPr>
            <a:spLocks noChangeArrowheads="1"/>
          </p:cNvSpPr>
          <p:nvPr/>
        </p:nvSpPr>
        <p:spPr bwMode="auto">
          <a:xfrm>
            <a:off x="4071938" y="1412875"/>
            <a:ext cx="2136775" cy="287338"/>
          </a:xfrm>
          <a:prstGeom prst="rightArrow">
            <a:avLst>
              <a:gd name="adj1" fmla="val 50000"/>
              <a:gd name="adj2" fmla="val 5012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4168775" y="804863"/>
            <a:ext cx="1993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CST EM Studio</a:t>
            </a:r>
            <a:endParaRPr lang="uk-UA" b="1">
              <a:solidFill>
                <a:srgbClr val="002060"/>
              </a:solidFill>
            </a:endParaRPr>
          </a:p>
        </p:txBody>
      </p:sp>
      <p:pic>
        <p:nvPicPr>
          <p:cNvPr id="819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398712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997200"/>
            <a:ext cx="2295525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3573463"/>
            <a:ext cx="3203575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1989138"/>
            <a:ext cx="18923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5216525"/>
            <a:ext cx="3078162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Rectangle 1"/>
          <p:cNvSpPr>
            <a:spLocks noChangeArrowheads="1"/>
          </p:cNvSpPr>
          <p:nvPr/>
        </p:nvSpPr>
        <p:spPr bwMode="auto">
          <a:xfrm>
            <a:off x="3830638" y="6308725"/>
            <a:ext cx="4702175" cy="14446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8203" name="Rectangle 2"/>
          <p:cNvSpPr>
            <a:spLocks noChangeArrowheads="1"/>
          </p:cNvSpPr>
          <p:nvPr/>
        </p:nvSpPr>
        <p:spPr bwMode="auto">
          <a:xfrm>
            <a:off x="5651500" y="6165850"/>
            <a:ext cx="1008063" cy="142875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8204" name="Rectangle 11"/>
          <p:cNvSpPr>
            <a:spLocks noChangeArrowheads="1"/>
          </p:cNvSpPr>
          <p:nvPr/>
        </p:nvSpPr>
        <p:spPr bwMode="auto">
          <a:xfrm>
            <a:off x="3990975" y="6164263"/>
            <a:ext cx="1149350" cy="142875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8205" name="Rectangle 12"/>
          <p:cNvSpPr>
            <a:spLocks noChangeArrowheads="1"/>
          </p:cNvSpPr>
          <p:nvPr/>
        </p:nvSpPr>
        <p:spPr bwMode="auto">
          <a:xfrm>
            <a:off x="7092950" y="6164263"/>
            <a:ext cx="1149350" cy="142875"/>
          </a:xfrm>
          <a:prstGeom prst="rect">
            <a:avLst/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8206" name="Rectangle 3"/>
          <p:cNvSpPr>
            <a:spLocks noChangeArrowheads="1"/>
          </p:cNvSpPr>
          <p:nvPr/>
        </p:nvSpPr>
        <p:spPr bwMode="auto">
          <a:xfrm>
            <a:off x="5651500" y="6092825"/>
            <a:ext cx="1008063" cy="46038"/>
          </a:xfrm>
          <a:prstGeom prst="rect">
            <a:avLst/>
          </a:prstGeom>
          <a:solidFill>
            <a:srgbClr val="80C73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8207" name="Rectangle 4"/>
          <p:cNvSpPr>
            <a:spLocks noChangeArrowheads="1"/>
          </p:cNvSpPr>
          <p:nvPr/>
        </p:nvSpPr>
        <p:spPr bwMode="auto">
          <a:xfrm>
            <a:off x="3990975" y="5661025"/>
            <a:ext cx="1517650" cy="71438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8208" name="Rectangle 15"/>
          <p:cNvSpPr>
            <a:spLocks noChangeArrowheads="1"/>
          </p:cNvSpPr>
          <p:nvPr/>
        </p:nvSpPr>
        <p:spPr bwMode="auto">
          <a:xfrm>
            <a:off x="6756400" y="5661025"/>
            <a:ext cx="1517650" cy="71438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8209" name="TextBox 5"/>
          <p:cNvSpPr txBox="1">
            <a:spLocks noChangeArrowheads="1"/>
          </p:cNvSpPr>
          <p:nvPr/>
        </p:nvSpPr>
        <p:spPr bwMode="auto">
          <a:xfrm>
            <a:off x="3467100" y="6505575"/>
            <a:ext cx="739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ground</a:t>
            </a:r>
            <a:endParaRPr lang="uk-UA" sz="1400">
              <a:solidFill>
                <a:schemeClr val="tx1"/>
              </a:solidFill>
            </a:endParaRPr>
          </a:p>
        </p:txBody>
      </p:sp>
      <p:sp>
        <p:nvSpPr>
          <p:cNvPr id="8210" name="TextBox 17"/>
          <p:cNvSpPr txBox="1">
            <a:spLocks noChangeArrowheads="1"/>
          </p:cNvSpPr>
          <p:nvPr/>
        </p:nvSpPr>
        <p:spPr bwMode="auto">
          <a:xfrm>
            <a:off x="7270750" y="6516688"/>
            <a:ext cx="1277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Isolator (FR4)</a:t>
            </a:r>
            <a:endParaRPr lang="uk-UA" sz="1400">
              <a:solidFill>
                <a:schemeClr val="tx1"/>
              </a:solidFill>
            </a:endParaRPr>
          </a:p>
        </p:txBody>
      </p:sp>
      <p:sp>
        <p:nvSpPr>
          <p:cNvPr id="8211" name="TextBox 18"/>
          <p:cNvSpPr txBox="1">
            <a:spLocks noChangeArrowheads="1"/>
          </p:cNvSpPr>
          <p:nvPr/>
        </p:nvSpPr>
        <p:spPr bwMode="auto">
          <a:xfrm>
            <a:off x="6443663" y="4908550"/>
            <a:ext cx="622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mesh</a:t>
            </a:r>
            <a:endParaRPr lang="uk-UA" sz="1400">
              <a:solidFill>
                <a:schemeClr val="tx1"/>
              </a:solidFill>
            </a:endParaRPr>
          </a:p>
        </p:txBody>
      </p:sp>
      <p:sp>
        <p:nvSpPr>
          <p:cNvPr id="8212" name="TextBox 19"/>
          <p:cNvSpPr txBox="1">
            <a:spLocks noChangeArrowheads="1"/>
          </p:cNvSpPr>
          <p:nvPr/>
        </p:nvSpPr>
        <p:spPr bwMode="auto">
          <a:xfrm>
            <a:off x="4911725" y="4973638"/>
            <a:ext cx="1028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Guard ring</a:t>
            </a:r>
            <a:endParaRPr lang="uk-UA" sz="1400">
              <a:solidFill>
                <a:schemeClr val="tx1"/>
              </a:solidFill>
            </a:endParaRPr>
          </a:p>
        </p:txBody>
      </p:sp>
      <p:cxnSp>
        <p:nvCxnSpPr>
          <p:cNvPr id="8213" name="Straight Arrow Connector 7"/>
          <p:cNvCxnSpPr>
            <a:cxnSpLocks noChangeShapeType="1"/>
          </p:cNvCxnSpPr>
          <p:nvPr/>
        </p:nvCxnSpPr>
        <p:spPr bwMode="auto">
          <a:xfrm>
            <a:off x="7956550" y="5257800"/>
            <a:ext cx="5762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oval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14" name="TextBox 9"/>
          <p:cNvSpPr txBox="1">
            <a:spLocks noChangeArrowheads="1"/>
          </p:cNvSpPr>
          <p:nvPr/>
        </p:nvSpPr>
        <p:spPr bwMode="auto">
          <a:xfrm>
            <a:off x="7762875" y="4821238"/>
            <a:ext cx="1079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X axis</a:t>
            </a:r>
            <a:endParaRPr lang="uk-UA">
              <a:solidFill>
                <a:schemeClr val="tx1"/>
              </a:solidFill>
            </a:endParaRPr>
          </a:p>
        </p:txBody>
      </p:sp>
      <p:cxnSp>
        <p:nvCxnSpPr>
          <p:cNvPr id="8215" name="Straight Arrow Connector 13"/>
          <p:cNvCxnSpPr>
            <a:cxnSpLocks noChangeShapeType="1"/>
          </p:cNvCxnSpPr>
          <p:nvPr/>
        </p:nvCxnSpPr>
        <p:spPr bwMode="auto">
          <a:xfrm flipH="1">
            <a:off x="6224588" y="5257800"/>
            <a:ext cx="363537" cy="835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6" name="Straight Arrow Connector 16"/>
          <p:cNvCxnSpPr>
            <a:cxnSpLocks noChangeShapeType="1"/>
          </p:cNvCxnSpPr>
          <p:nvPr/>
        </p:nvCxnSpPr>
        <p:spPr bwMode="auto">
          <a:xfrm>
            <a:off x="6011863" y="5257800"/>
            <a:ext cx="1258887" cy="4032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7" name="Straight Arrow Connector 21"/>
          <p:cNvCxnSpPr>
            <a:cxnSpLocks noChangeShapeType="1"/>
          </p:cNvCxnSpPr>
          <p:nvPr/>
        </p:nvCxnSpPr>
        <p:spPr bwMode="auto">
          <a:xfrm flipH="1">
            <a:off x="4565650" y="5300663"/>
            <a:ext cx="293688" cy="3603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8" name="Straight Arrow Connector 23"/>
          <p:cNvCxnSpPr>
            <a:cxnSpLocks noChangeShapeType="1"/>
          </p:cNvCxnSpPr>
          <p:nvPr/>
        </p:nvCxnSpPr>
        <p:spPr bwMode="auto">
          <a:xfrm flipV="1">
            <a:off x="5724525" y="2565400"/>
            <a:ext cx="1341438" cy="23844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9" name="Straight Arrow Connector 25"/>
          <p:cNvCxnSpPr>
            <a:cxnSpLocks noChangeShapeType="1"/>
          </p:cNvCxnSpPr>
          <p:nvPr/>
        </p:nvCxnSpPr>
        <p:spPr bwMode="auto">
          <a:xfrm flipH="1" flipV="1">
            <a:off x="4859338" y="2997200"/>
            <a:ext cx="792162" cy="18240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20" name="Straight Arrow Connector 27"/>
          <p:cNvCxnSpPr>
            <a:cxnSpLocks noChangeShapeType="1"/>
          </p:cNvCxnSpPr>
          <p:nvPr/>
        </p:nvCxnSpPr>
        <p:spPr bwMode="auto">
          <a:xfrm flipV="1">
            <a:off x="5940425" y="4149725"/>
            <a:ext cx="1822450" cy="7588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21" name="Straight Arrow Connector 29"/>
          <p:cNvCxnSpPr>
            <a:cxnSpLocks noChangeShapeType="1"/>
            <a:stCxn id="8209" idx="3"/>
          </p:cNvCxnSpPr>
          <p:nvPr/>
        </p:nvCxnSpPr>
        <p:spPr bwMode="auto">
          <a:xfrm flipV="1">
            <a:off x="4206875" y="6308725"/>
            <a:ext cx="149225" cy="3508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22" name="Straight Arrow Connector 3071"/>
          <p:cNvCxnSpPr>
            <a:cxnSpLocks noChangeShapeType="1"/>
            <a:endCxn id="8203" idx="1"/>
          </p:cNvCxnSpPr>
          <p:nvPr/>
        </p:nvCxnSpPr>
        <p:spPr bwMode="auto">
          <a:xfrm flipV="1">
            <a:off x="4281488" y="6237288"/>
            <a:ext cx="1370012" cy="4333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23" name="Straight Arrow Connector 3081"/>
          <p:cNvCxnSpPr>
            <a:cxnSpLocks noChangeShapeType="1"/>
          </p:cNvCxnSpPr>
          <p:nvPr/>
        </p:nvCxnSpPr>
        <p:spPr bwMode="auto">
          <a:xfrm flipV="1">
            <a:off x="4427538" y="6235700"/>
            <a:ext cx="3024187" cy="4349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24" name="Straight Arrow Connector 3083"/>
          <p:cNvCxnSpPr>
            <a:cxnSpLocks noChangeShapeType="1"/>
          </p:cNvCxnSpPr>
          <p:nvPr/>
        </p:nvCxnSpPr>
        <p:spPr bwMode="auto">
          <a:xfrm flipH="1" flipV="1">
            <a:off x="6948488" y="6484938"/>
            <a:ext cx="215900" cy="1857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25" name="Straight Arrow Connector 3085"/>
          <p:cNvCxnSpPr>
            <a:cxnSpLocks noChangeShapeType="1"/>
          </p:cNvCxnSpPr>
          <p:nvPr/>
        </p:nvCxnSpPr>
        <p:spPr bwMode="auto">
          <a:xfrm flipV="1">
            <a:off x="6948488" y="4341813"/>
            <a:ext cx="814387" cy="5667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26" name="TextBox 3086"/>
          <p:cNvSpPr txBox="1">
            <a:spLocks noChangeArrowheads="1"/>
          </p:cNvSpPr>
          <p:nvPr/>
        </p:nvSpPr>
        <p:spPr bwMode="auto">
          <a:xfrm>
            <a:off x="2054225" y="3678238"/>
            <a:ext cx="1223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Top view</a:t>
            </a:r>
          </a:p>
          <a:p>
            <a:r>
              <a:rPr lang="en-US" sz="1200">
                <a:solidFill>
                  <a:schemeClr val="tx1"/>
                </a:solidFill>
              </a:rPr>
              <a:t>(without cage)</a:t>
            </a:r>
            <a:endParaRPr lang="uk-UA" sz="1200">
              <a:solidFill>
                <a:schemeClr val="tx1"/>
              </a:solidFill>
            </a:endParaRPr>
          </a:p>
        </p:txBody>
      </p:sp>
      <p:cxnSp>
        <p:nvCxnSpPr>
          <p:cNvPr id="8227" name="Straight Arrow Connector 3088"/>
          <p:cNvCxnSpPr>
            <a:cxnSpLocks noChangeShapeType="1"/>
            <a:stCxn id="8212" idx="1"/>
          </p:cNvCxnSpPr>
          <p:nvPr/>
        </p:nvCxnSpPr>
        <p:spPr bwMode="auto">
          <a:xfrm flipH="1" flipV="1">
            <a:off x="1525588" y="4649788"/>
            <a:ext cx="3386137" cy="4778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tangle 3089"/>
          <p:cNvSpPr/>
          <p:nvPr/>
        </p:nvSpPr>
        <p:spPr>
          <a:xfrm>
            <a:off x="3251200" y="3733800"/>
            <a:ext cx="247015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2"/>
                </a:solidFill>
                <a:latin typeface="Arial" charset="0"/>
                <a:cs typeface="Arial" charset="0"/>
              </a:rPr>
              <a:t>mesh</a:t>
            </a:r>
            <a:r>
              <a:rPr lang="en-US" sz="1200" dirty="0">
                <a:solidFill>
                  <a:schemeClr val="tx1"/>
                </a:solidFill>
                <a:latin typeface="Arial" charset="0"/>
                <a:cs typeface="Arial" charset="0"/>
              </a:rPr>
              <a:t> – square,14x14 mm,</a:t>
            </a:r>
          </a:p>
          <a:p>
            <a:pPr>
              <a:defRPr/>
            </a:pPr>
            <a:r>
              <a:rPr lang="en-US" sz="1200" dirty="0">
                <a:solidFill>
                  <a:schemeClr val="tx1"/>
                </a:solidFill>
                <a:latin typeface="Arial" charset="0"/>
                <a:cs typeface="Arial" charset="0"/>
              </a:rPr>
              <a:t>50 </a:t>
            </a:r>
            <a:r>
              <a:rPr lang="el-GR" sz="1200" dirty="0">
                <a:solidFill>
                  <a:schemeClr val="tx1"/>
                </a:solidFill>
                <a:latin typeface="Arial" charset="0"/>
                <a:cs typeface="Arial" charset="0"/>
              </a:rPr>
              <a:t>μ</a:t>
            </a:r>
            <a:r>
              <a:rPr lang="en-US" sz="1200" dirty="0">
                <a:solidFill>
                  <a:schemeClr val="tx1"/>
                </a:solidFill>
                <a:latin typeface="Arial" charset="0"/>
                <a:cs typeface="Arial" charset="0"/>
              </a:rPr>
              <a:t>m width and gap</a:t>
            </a:r>
          </a:p>
          <a:p>
            <a:pPr>
              <a:defRPr/>
            </a:pPr>
            <a:endParaRPr lang="en-US" sz="1200" b="1" dirty="0">
              <a:solidFill>
                <a:srgbClr val="7030A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1200" b="1" dirty="0">
                <a:solidFill>
                  <a:schemeClr val="accent2"/>
                </a:solidFill>
                <a:latin typeface="Arial" charset="0"/>
                <a:cs typeface="Arial" charset="0"/>
              </a:rPr>
              <a:t>guard ring </a:t>
            </a:r>
            <a:r>
              <a:rPr lang="en-US" sz="1200" b="1" dirty="0">
                <a:solidFill>
                  <a:srgbClr val="002060"/>
                </a:solidFill>
                <a:latin typeface="Arial" charset="0"/>
                <a:cs typeface="Arial" charset="0"/>
              </a:rPr>
              <a:t>-  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 with </a:t>
            </a:r>
            <a:r>
              <a:rPr lang="en-US" sz="1200" dirty="0">
                <a:solidFill>
                  <a:schemeClr val="tx1"/>
                </a:solidFill>
                <a:latin typeface="Arial" charset="0"/>
                <a:cs typeface="Arial" charset="0"/>
              </a:rPr>
              <a:t>window</a:t>
            </a:r>
            <a:r>
              <a:rPr lang="en-US" sz="1200" b="1" dirty="0">
                <a:solidFill>
                  <a:srgbClr val="002060"/>
                </a:solidFill>
                <a:latin typeface="Arial" charset="0"/>
                <a:cs typeface="Arial" charset="0"/>
              </a:rPr>
              <a:t>   </a:t>
            </a:r>
            <a:endParaRPr lang="uk-UA" sz="1200" b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1200" dirty="0">
                <a:solidFill>
                  <a:schemeClr val="tx1"/>
                </a:solidFill>
                <a:latin typeface="Arial" charset="0"/>
                <a:cs typeface="Arial" charset="0"/>
              </a:rPr>
              <a:t>8-8-8-14 </a:t>
            </a:r>
            <a:r>
              <a:rPr lang="uk-UA" sz="1200" dirty="0">
                <a:solidFill>
                  <a:schemeClr val="tx1"/>
                </a:solidFill>
                <a:latin typeface="Arial" charset="0"/>
                <a:cs typeface="Arial" charset="0"/>
              </a:rPr>
              <a:t>мм (14 </a:t>
            </a:r>
            <a:r>
              <a:rPr lang="uk-UA" sz="1200" dirty="0" err="1">
                <a:solidFill>
                  <a:schemeClr val="tx1"/>
                </a:solidFill>
                <a:latin typeface="Arial" charset="0"/>
                <a:cs typeface="Arial" charset="0"/>
              </a:rPr>
              <a:t>мм</a:t>
            </a:r>
            <a:r>
              <a:rPr lang="uk-UA" sz="12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Arial" charset="0"/>
                <a:cs typeface="Arial" charset="0"/>
              </a:rPr>
              <a:t>due construction restrictions</a:t>
            </a:r>
            <a:r>
              <a:rPr lang="uk-UA" sz="1200" dirty="0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endParaRPr lang="en-US" sz="12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uk-UA" sz="12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8229" name="TextBox 50"/>
          <p:cNvSpPr txBox="1">
            <a:spLocks noChangeArrowheads="1"/>
          </p:cNvSpPr>
          <p:nvPr/>
        </p:nvSpPr>
        <p:spPr bwMode="auto">
          <a:xfrm>
            <a:off x="8526463" y="6223000"/>
            <a:ext cx="568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1 mm</a:t>
            </a:r>
            <a:endParaRPr lang="uk-UA" sz="1200">
              <a:solidFill>
                <a:schemeClr val="tx1"/>
              </a:solidFill>
            </a:endParaRPr>
          </a:p>
        </p:txBody>
      </p:sp>
      <p:sp>
        <p:nvSpPr>
          <p:cNvPr id="8230" name="TextBox 51"/>
          <p:cNvSpPr txBox="1">
            <a:spLocks noChangeArrowheads="1"/>
          </p:cNvSpPr>
          <p:nvPr/>
        </p:nvSpPr>
        <p:spPr bwMode="auto">
          <a:xfrm>
            <a:off x="3308350" y="6075363"/>
            <a:ext cx="698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0.5 mm</a:t>
            </a:r>
            <a:endParaRPr lang="uk-UA" sz="1200">
              <a:solidFill>
                <a:schemeClr val="tx1"/>
              </a:solidFill>
            </a:endParaRPr>
          </a:p>
        </p:txBody>
      </p:sp>
      <p:sp>
        <p:nvSpPr>
          <p:cNvPr id="39" name="Slide Number Placeholder 2"/>
          <p:cNvSpPr>
            <a:spLocks noGrp="1"/>
          </p:cNvSpPr>
          <p:nvPr>
            <p:ph type="sldNum" idx="10"/>
          </p:nvPr>
        </p:nvSpPr>
        <p:spPr>
          <a:xfrm>
            <a:off x="8548688" y="6323029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40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804" y="5296936"/>
            <a:ext cx="2241724" cy="875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151" y="3309938"/>
            <a:ext cx="3132137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58788"/>
            <a:ext cx="3686175" cy="371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365625"/>
            <a:ext cx="4752975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13275" y="522288"/>
            <a:ext cx="410527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Upper electrode – </a:t>
            </a:r>
            <a:r>
              <a:rPr lang="en-US" sz="16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  <a:endParaRPr lang="uk-UA" sz="16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cxnSp>
        <p:nvCxnSpPr>
          <p:cNvPr id="9222" name="Straight Arrow Connector 4"/>
          <p:cNvCxnSpPr>
            <a:cxnSpLocks noChangeShapeType="1"/>
            <a:stCxn id="3" idx="1"/>
          </p:cNvCxnSpPr>
          <p:nvPr/>
        </p:nvCxnSpPr>
        <p:spPr bwMode="auto">
          <a:xfrm flipH="1">
            <a:off x="2166938" y="692150"/>
            <a:ext cx="2446337" cy="73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4646613" y="903288"/>
            <a:ext cx="40719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First strip – </a:t>
            </a:r>
            <a:r>
              <a:rPr lang="en-US" sz="16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=-600V(-800V; -1100V)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8200" y="1273175"/>
            <a:ext cx="4103688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Mesh – Um=-350V</a:t>
            </a:r>
            <a:endParaRPr lang="uk-UA" sz="16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cxnSp>
        <p:nvCxnSpPr>
          <p:cNvPr id="9225" name="Straight Arrow Connector 6"/>
          <p:cNvCxnSpPr>
            <a:cxnSpLocks noChangeShapeType="1"/>
            <a:stCxn id="10" idx="1"/>
          </p:cNvCxnSpPr>
          <p:nvPr/>
        </p:nvCxnSpPr>
        <p:spPr bwMode="auto">
          <a:xfrm flipH="1">
            <a:off x="2036763" y="1073150"/>
            <a:ext cx="2609850" cy="20034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6" name="Straight Arrow Connector 12"/>
          <p:cNvCxnSpPr>
            <a:cxnSpLocks noChangeShapeType="1"/>
            <a:stCxn id="10" idx="1"/>
          </p:cNvCxnSpPr>
          <p:nvPr/>
        </p:nvCxnSpPr>
        <p:spPr bwMode="auto">
          <a:xfrm flipH="1">
            <a:off x="1908175" y="1073150"/>
            <a:ext cx="2738438" cy="38941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4527550" y="1987550"/>
            <a:ext cx="4103688" cy="1322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Conclusions: 1) Uniformity of electric field is better (in comparison with geometry without </a:t>
            </a:r>
            <a:r>
              <a:rPr lang="en-US" sz="1600" dirty="0">
                <a:solidFill>
                  <a:schemeClr val="tx1"/>
                </a:solidFill>
                <a:latin typeface="Arial" charset="0"/>
                <a:cs typeface="Arial" charset="0"/>
              </a:rPr>
              <a:t>guard ring</a:t>
            </a: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), but far not ideal; 2) Main contribution due </a:t>
            </a:r>
            <a:r>
              <a:rPr lang="en-US" sz="16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nonuniformity</a:t>
            </a: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 near ground</a:t>
            </a:r>
            <a:endParaRPr lang="uk-UA" sz="16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cxnSp>
        <p:nvCxnSpPr>
          <p:cNvPr id="9228" name="Straight Arrow Connector 17"/>
          <p:cNvCxnSpPr>
            <a:cxnSpLocks noChangeShapeType="1"/>
          </p:cNvCxnSpPr>
          <p:nvPr/>
        </p:nvCxnSpPr>
        <p:spPr bwMode="auto">
          <a:xfrm flipH="1">
            <a:off x="2036763" y="1916113"/>
            <a:ext cx="2716212" cy="32416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9" name="Straight Arrow Connector 22"/>
          <p:cNvCxnSpPr>
            <a:cxnSpLocks noChangeShapeType="1"/>
          </p:cNvCxnSpPr>
          <p:nvPr/>
        </p:nvCxnSpPr>
        <p:spPr bwMode="auto">
          <a:xfrm flipH="1">
            <a:off x="2843213" y="3076575"/>
            <a:ext cx="3822700" cy="21859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4387850" y="71438"/>
            <a:ext cx="822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/>
                </a:solidFill>
                <a:latin typeface="Arial" charset="0"/>
                <a:cs typeface="Arial" charset="0"/>
              </a:rPr>
              <a:t>SET 1</a:t>
            </a:r>
            <a:endParaRPr lang="uk-UA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46613" y="1631950"/>
            <a:ext cx="410527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2"/>
                </a:solidFill>
                <a:latin typeface="Arial" charset="0"/>
                <a:cs typeface="Arial" charset="0"/>
              </a:rPr>
              <a:t>Guard ring  </a:t>
            </a:r>
            <a:r>
              <a:rPr lang="en-US" sz="1600" dirty="0">
                <a:solidFill>
                  <a:schemeClr val="accent4"/>
                </a:solidFill>
                <a:latin typeface="Arial" charset="0"/>
                <a:cs typeface="Arial" charset="0"/>
              </a:rPr>
              <a:t>– Us=-350V</a:t>
            </a:r>
            <a:endParaRPr lang="uk-UA" sz="16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pic>
        <p:nvPicPr>
          <p:cNvPr id="923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4" t="17935" r="15097" b="8540"/>
          <a:stretch>
            <a:fillRect/>
          </a:stretch>
        </p:blipFill>
        <p:spPr bwMode="auto">
          <a:xfrm>
            <a:off x="5364088" y="5059363"/>
            <a:ext cx="31242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233" name="Straight Arrow Connector 22"/>
          <p:cNvCxnSpPr>
            <a:cxnSpLocks noChangeShapeType="1"/>
          </p:cNvCxnSpPr>
          <p:nvPr/>
        </p:nvCxnSpPr>
        <p:spPr bwMode="auto">
          <a:xfrm flipH="1">
            <a:off x="6489675" y="2924944"/>
            <a:ext cx="211164" cy="158355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34" name="Straight Arrow Connector 22"/>
          <p:cNvCxnSpPr>
            <a:cxnSpLocks noChangeShapeType="1"/>
          </p:cNvCxnSpPr>
          <p:nvPr/>
        </p:nvCxnSpPr>
        <p:spPr bwMode="auto">
          <a:xfrm flipH="1">
            <a:off x="6579394" y="3076575"/>
            <a:ext cx="121444" cy="28876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Slide Number Placeholder 2"/>
          <p:cNvSpPr>
            <a:spLocks noGrp="1"/>
          </p:cNvSpPr>
          <p:nvPr>
            <p:ph type="sldNum" idx="10"/>
          </p:nvPr>
        </p:nvSpPr>
        <p:spPr>
          <a:xfrm>
            <a:off x="8410835" y="6237312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0"/>
          <p:cNvSpPr txBox="1">
            <a:spLocks noChangeArrowheads="1"/>
          </p:cNvSpPr>
          <p:nvPr/>
        </p:nvSpPr>
        <p:spPr bwMode="auto">
          <a:xfrm>
            <a:off x="1187450" y="3829050"/>
            <a:ext cx="1081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1100 V</a:t>
            </a:r>
            <a:endParaRPr lang="uk-UA">
              <a:solidFill>
                <a:schemeClr val="tx1"/>
              </a:solidFill>
            </a:endParaRPr>
          </a:p>
        </p:txBody>
      </p:sp>
      <p:sp>
        <p:nvSpPr>
          <p:cNvPr id="10243" name="TextBox 29"/>
          <p:cNvSpPr txBox="1">
            <a:spLocks noChangeArrowheads="1"/>
          </p:cNvSpPr>
          <p:nvPr/>
        </p:nvSpPr>
        <p:spPr bwMode="auto">
          <a:xfrm>
            <a:off x="6011863" y="412750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800 V</a:t>
            </a:r>
            <a:endParaRPr lang="uk-UA">
              <a:solidFill>
                <a:schemeClr val="tx1"/>
              </a:solidFill>
            </a:endParaRPr>
          </a:p>
        </p:txBody>
      </p:sp>
      <p:sp>
        <p:nvSpPr>
          <p:cNvPr id="10244" name="TextBox 30"/>
          <p:cNvSpPr txBox="1">
            <a:spLocks noChangeArrowheads="1"/>
          </p:cNvSpPr>
          <p:nvPr/>
        </p:nvSpPr>
        <p:spPr bwMode="auto">
          <a:xfrm>
            <a:off x="1282700" y="412750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600 V</a:t>
            </a:r>
            <a:endParaRPr lang="uk-UA">
              <a:solidFill>
                <a:schemeClr val="tx1"/>
              </a:solidFill>
            </a:endParaRPr>
          </a:p>
        </p:txBody>
      </p:sp>
      <p:pic>
        <p:nvPicPr>
          <p:cNvPr id="1024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020763"/>
            <a:ext cx="2720975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987425"/>
            <a:ext cx="294957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4365625"/>
            <a:ext cx="2162175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6"/>
          <p:cNvSpPr>
            <a:spLocks noChangeArrowheads="1"/>
          </p:cNvSpPr>
          <p:nvPr/>
        </p:nvSpPr>
        <p:spPr bwMode="auto">
          <a:xfrm>
            <a:off x="3348038" y="412750"/>
            <a:ext cx="1749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With guard ring</a:t>
            </a:r>
            <a:endParaRPr lang="uk-UA">
              <a:solidFill>
                <a:schemeClr val="tx1"/>
              </a:solidFill>
            </a:endParaRPr>
          </a:p>
        </p:txBody>
      </p:sp>
      <p:pic>
        <p:nvPicPr>
          <p:cNvPr id="10249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675" y="4825150"/>
            <a:ext cx="1722438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63" y="4825150"/>
            <a:ext cx="1606550" cy="160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550" y="4825150"/>
            <a:ext cx="1595438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662363" y="4242537"/>
            <a:ext cx="113347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=-600V</a:t>
            </a:r>
          </a:p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=-2600V</a:t>
            </a:r>
          </a:p>
          <a:p>
            <a:pPr>
              <a:defRPr/>
            </a:pP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Um=-350V</a:t>
            </a:r>
            <a:endParaRPr lang="uk-UA" sz="12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75263" y="4204437"/>
            <a:ext cx="113347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=-800V</a:t>
            </a:r>
          </a:p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=-2800V</a:t>
            </a:r>
          </a:p>
          <a:p>
            <a:pPr>
              <a:defRPr/>
            </a:pP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Um=-350V</a:t>
            </a:r>
            <a:endParaRPr lang="uk-UA" sz="12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21500" y="4212375"/>
            <a:ext cx="113347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Ufs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=-1100V</a:t>
            </a:r>
          </a:p>
          <a:p>
            <a:pPr>
              <a:defRPr/>
            </a:pPr>
            <a:r>
              <a:rPr lang="en-US" sz="1200" dirty="0" err="1">
                <a:solidFill>
                  <a:schemeClr val="accent4"/>
                </a:solidFill>
                <a:latin typeface="Arial" charset="0"/>
                <a:cs typeface="Arial" charset="0"/>
              </a:rPr>
              <a:t>Uupe</a:t>
            </a: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=-3100V</a:t>
            </a:r>
          </a:p>
          <a:p>
            <a:pPr>
              <a:defRPr/>
            </a:pPr>
            <a:r>
              <a:rPr lang="en-US" sz="1200" dirty="0">
                <a:solidFill>
                  <a:schemeClr val="accent4"/>
                </a:solidFill>
                <a:latin typeface="Arial" charset="0"/>
                <a:cs typeface="Arial" charset="0"/>
              </a:rPr>
              <a:t>Um=-350V</a:t>
            </a:r>
            <a:endParaRPr lang="uk-UA" sz="1200" dirty="0">
              <a:solidFill>
                <a:schemeClr val="accent4"/>
              </a:solidFill>
              <a:latin typeface="Arial" charset="0"/>
              <a:cs typeface="Arial" charset="0"/>
            </a:endParaRPr>
          </a:p>
        </p:txBody>
      </p:sp>
      <p:pic>
        <p:nvPicPr>
          <p:cNvPr id="10255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25" y="2617788"/>
            <a:ext cx="2579688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lide Number Placeholder 2"/>
          <p:cNvSpPr>
            <a:spLocks noGrp="1"/>
          </p:cNvSpPr>
          <p:nvPr>
            <p:ph type="sldNum" idx="10"/>
          </p:nvPr>
        </p:nvSpPr>
        <p:spPr>
          <a:xfrm>
            <a:off x="8532440" y="6074568"/>
            <a:ext cx="440805" cy="474663"/>
          </a:xfrm>
        </p:spPr>
        <p:txBody>
          <a:bodyPr/>
          <a:lstStyle/>
          <a:p>
            <a:pPr>
              <a:defRPr/>
            </a:pPr>
            <a:fld id="{8D6F68C4-788C-48D3-8CCB-1AB1AF5703A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7290</TotalTime>
  <Words>1143</Words>
  <Application>Microsoft Office PowerPoint</Application>
  <PresentationFormat>On-screen Show (4:3)</PresentationFormat>
  <Paragraphs>258</Paragraphs>
  <Slides>26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Back-up slides</vt:lpstr>
      <vt:lpstr>PowerPoint Presentation</vt:lpstr>
      <vt:lpstr>PowerPoint Presentation</vt:lpstr>
      <vt:lpstr>Micro TPC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an adaptive parallel solver for solving problems related to nuclear detectors 11  / R&amp;D / SIN / 5.02 / 0700</dc:title>
  <dc:creator>Supratik Mukhopadhyay</dc:creator>
  <cp:lastModifiedBy>user</cp:lastModifiedBy>
  <cp:revision>542</cp:revision>
  <cp:lastPrinted>1601-01-01T00:00:00Z</cp:lastPrinted>
  <dcterms:created xsi:type="dcterms:W3CDTF">2009-04-27T20:09:35Z</dcterms:created>
  <dcterms:modified xsi:type="dcterms:W3CDTF">2013-05-31T13:13:18Z</dcterms:modified>
</cp:coreProperties>
</file>