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7" r:id="rId2"/>
    <p:sldId id="282" r:id="rId3"/>
    <p:sldId id="283" r:id="rId4"/>
    <p:sldId id="281" r:id="rId5"/>
    <p:sldId id="284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40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AD5FB8-C8B1-46AA-98A4-7E6CFCB12465}" type="datetimeFigureOut">
              <a:rPr lang="it-IT" smtClean="0"/>
              <a:t>5/28/13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F32196-8234-47F2-9ABF-BEDE4EF7718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2748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2196-8234-47F2-9ABF-BEDE4EF7718C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0551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61F34-6276-4A3A-B755-C24629B64E31}" type="datetime1">
              <a:rPr lang="en-GB" smtClean="0"/>
              <a:t>5/28/13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95B-9BB3-42AF-AB4D-184FF4E20E6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781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D555C-B966-4186-AFF2-98B72AB355EF}" type="datetime1">
              <a:rPr lang="en-GB" smtClean="0"/>
              <a:t>5/28/13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95B-9BB3-42AF-AB4D-184FF4E20E6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112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DD2E-02C3-4615-BEA9-CBD643B077A2}" type="datetime1">
              <a:rPr lang="en-GB" smtClean="0"/>
              <a:t>5/28/13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95B-9BB3-42AF-AB4D-184FF4E20E6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483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49FB6-9651-43AD-8707-50CDD4FC5364}" type="datetime1">
              <a:rPr lang="en-GB" smtClean="0"/>
              <a:t>5/28/13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95B-9BB3-42AF-AB4D-184FF4E20E6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383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52AE-E1FD-4EE2-AFE2-3960C2071582}" type="datetime1">
              <a:rPr lang="en-GB" smtClean="0"/>
              <a:t>5/28/13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95B-9BB3-42AF-AB4D-184FF4E20E6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034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7C69B-0A4C-422D-8D06-548196B40E5A}" type="datetime1">
              <a:rPr lang="en-GB" smtClean="0"/>
              <a:t>5/28/13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95B-9BB3-42AF-AB4D-184FF4E20E6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112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1EA47-A86C-40A7-882F-0E7111217DA0}" type="datetime1">
              <a:rPr lang="en-GB" smtClean="0"/>
              <a:t>5/28/13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95B-9BB3-42AF-AB4D-184FF4E20E6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366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BEC8-7E7F-4C10-B945-108019014ABB}" type="datetime1">
              <a:rPr lang="en-GB" smtClean="0"/>
              <a:t>5/28/13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95B-9BB3-42AF-AB4D-184FF4E20E6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366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E5062-9414-45C5-9880-A29190A36631}" type="datetime1">
              <a:rPr lang="en-GB" smtClean="0"/>
              <a:t>5/28/13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95B-9BB3-42AF-AB4D-184FF4E20E6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698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9C191-06F1-4F77-9ACE-7912C5FE1F6D}" type="datetime1">
              <a:rPr lang="en-GB" smtClean="0"/>
              <a:t>5/28/13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95B-9BB3-42AF-AB4D-184FF4E20E6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999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40F6-2EF5-4EA3-A941-EFA938D3AC29}" type="datetime1">
              <a:rPr lang="en-GB" smtClean="0"/>
              <a:t>5/28/13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95B-9BB3-42AF-AB4D-184FF4E20E6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109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B7AF2-19BB-4DB6-B2B5-DC2AE3C1E6F2}" type="datetime1">
              <a:rPr lang="en-GB" smtClean="0"/>
              <a:t>5/28/13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A495B-9BB3-42AF-AB4D-184FF4E20E6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553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emf"/><Relationship Id="rId3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2457466"/>
          </a:xfrm>
        </p:spPr>
        <p:txBody>
          <a:bodyPr>
            <a:normAutofit/>
          </a:bodyPr>
          <a:lstStyle/>
          <a:p>
            <a:r>
              <a:rPr lang="en-GB" dirty="0" smtClean="0"/>
              <a:t>Submission of Timepix3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4105292"/>
            <a:ext cx="6768752" cy="175260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Xavier Llopart, Tuomas Poikela, Massimiliano De Gaspari</a:t>
            </a:r>
          </a:p>
          <a:p>
            <a:r>
              <a:rPr lang="en-GB" dirty="0" smtClean="0"/>
              <a:t>CERN, PH-ESE</a:t>
            </a:r>
          </a:p>
          <a:p>
            <a:endParaRPr lang="en-GB" dirty="0" smtClean="0"/>
          </a:p>
          <a:p>
            <a:r>
              <a:rPr lang="en-GB" dirty="0" smtClean="0"/>
              <a:t>LC-TPC meeting</a:t>
            </a:r>
            <a:br>
              <a:rPr lang="en-GB" dirty="0" smtClean="0"/>
            </a:br>
            <a:r>
              <a:rPr lang="en-GB" dirty="0" smtClean="0"/>
              <a:t>May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637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1 5"/>
          <p:cNvCxnSpPr/>
          <p:nvPr/>
        </p:nvCxnSpPr>
        <p:spPr>
          <a:xfrm>
            <a:off x="0" y="641330"/>
            <a:ext cx="9144000" cy="15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it-IT" sz="3200" dirty="0" err="1" smtClean="0">
                <a:solidFill>
                  <a:srgbClr val="0070C0"/>
                </a:solidFill>
              </a:rPr>
              <a:t>Main</a:t>
            </a:r>
            <a:r>
              <a:rPr lang="it-IT" sz="3200" dirty="0" smtClean="0">
                <a:solidFill>
                  <a:srgbClr val="0070C0"/>
                </a:solidFill>
              </a:rPr>
              <a:t> </a:t>
            </a:r>
            <a:r>
              <a:rPr lang="it-IT" sz="3200" dirty="0" err="1" smtClean="0">
                <a:solidFill>
                  <a:srgbClr val="0070C0"/>
                </a:solidFill>
              </a:rPr>
              <a:t>features</a:t>
            </a:r>
            <a:endParaRPr lang="it-IT" sz="3200" dirty="0" smtClean="0">
              <a:solidFill>
                <a:srgbClr val="0070C0"/>
              </a:solidFill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95B-9BB3-42AF-AB4D-184FF4E20E63}" type="slidenum">
              <a:rPr lang="en-GB" smtClean="0"/>
              <a:pPr/>
              <a:t>2</a:t>
            </a:fld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674533"/>
              </p:ext>
            </p:extLst>
          </p:nvPr>
        </p:nvGraphicFramePr>
        <p:xfrm>
          <a:off x="251520" y="1052736"/>
          <a:ext cx="8640960" cy="30378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/>
                <a:gridCol w="1195804"/>
                <a:gridCol w="2658658"/>
                <a:gridCol w="2986298"/>
              </a:tblGrid>
              <a:tr h="294672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Acquisition </a:t>
                      </a:r>
                      <a:r>
                        <a:rPr lang="en-US" sz="1600" dirty="0">
                          <a:effectLst/>
                        </a:rPr>
                        <a:t>Mode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VCO </a:t>
                      </a:r>
                      <a:r>
                        <a:rPr lang="en-US" sz="1200" dirty="0" err="1" smtClean="0">
                          <a:effectLst/>
                        </a:rPr>
                        <a:t>Superpixel</a:t>
                      </a:r>
                      <a:endParaRPr lang="en-GB" sz="12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en-GB" sz="1200" dirty="0" smtClean="0">
                          <a:effectLst/>
                        </a:rPr>
                        <a:t>Readout Mode</a:t>
                      </a:r>
                      <a:endParaRPr lang="en-GB" sz="12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/>
                      <a:endParaRPr lang="en-GB" sz="12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442007">
                <a:tc row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ToA</a:t>
                      </a:r>
                      <a:r>
                        <a:rPr lang="en-US" sz="1600" dirty="0">
                          <a:effectLst/>
                        </a:rPr>
                        <a:t> &amp; </a:t>
                      </a:r>
                      <a:r>
                        <a:rPr lang="en-US" sz="1600" dirty="0" err="1">
                          <a:effectLst/>
                        </a:rPr>
                        <a:t>ToT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ON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Zero-suppressed and</a:t>
                      </a:r>
                      <a:r>
                        <a:rPr lang="en-GB" sz="1200" baseline="0" dirty="0" smtClean="0">
                          <a:effectLst/>
                        </a:rPr>
                        <a:t> data-driven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200" baseline="0" smtClean="0">
                          <a:effectLst/>
                        </a:rPr>
                        <a:t>or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200" smtClean="0">
                          <a:effectLst/>
                        </a:rPr>
                        <a:t>Zero-suppressed</a:t>
                      </a:r>
                      <a:r>
                        <a:rPr lang="en-GB" sz="1200" baseline="0" smtClean="0">
                          <a:effectLst/>
                        </a:rPr>
                        <a:t> and frame-based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ToA:14bit</a:t>
                      </a:r>
                      <a:endParaRPr lang="en-GB" sz="1200" dirty="0">
                        <a:effectLst/>
                      </a:endParaRP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ToT</a:t>
                      </a:r>
                      <a:r>
                        <a:rPr lang="en-US" sz="1200" dirty="0">
                          <a:effectLst/>
                        </a:rPr>
                        <a:t>: 10bit</a:t>
                      </a:r>
                      <a:endParaRPr lang="en-GB" sz="1200" dirty="0">
                        <a:effectLst/>
                      </a:endParaRP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Fast </a:t>
                      </a:r>
                      <a:r>
                        <a:rPr lang="en-US" sz="1200" dirty="0" err="1">
                          <a:effectLst/>
                        </a:rPr>
                        <a:t>ToA</a:t>
                      </a:r>
                      <a:r>
                        <a:rPr lang="en-US" sz="1200" dirty="0">
                          <a:effectLst/>
                        </a:rPr>
                        <a:t>: 4bit @ 640 MHz (1.56ns)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20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OFF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ToA:14bit</a:t>
                      </a:r>
                      <a:endParaRPr lang="en-GB" sz="1200" dirty="0">
                        <a:effectLst/>
                      </a:endParaRP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ToT</a:t>
                      </a:r>
                      <a:r>
                        <a:rPr lang="en-US" sz="1200" dirty="0">
                          <a:effectLst/>
                        </a:rPr>
                        <a:t>: 10bit</a:t>
                      </a:r>
                      <a:endParaRPr lang="en-GB" sz="1200" dirty="0">
                        <a:effectLst/>
                      </a:endParaRP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Hit Counter: 4bit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672">
                <a:tc row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Only ToA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ON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Zero-suppressed and</a:t>
                      </a:r>
                      <a:r>
                        <a:rPr lang="en-GB" sz="1200" baseline="0" dirty="0" smtClean="0">
                          <a:effectLst/>
                        </a:rPr>
                        <a:t> data-driven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200" baseline="0" dirty="0" smtClean="0">
                          <a:effectLst/>
                        </a:rPr>
                        <a:t>or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Zero-suppressed</a:t>
                      </a:r>
                      <a:r>
                        <a:rPr lang="en-GB" sz="1200" baseline="0" dirty="0" smtClean="0">
                          <a:effectLst/>
                        </a:rPr>
                        <a:t> and frame-based</a:t>
                      </a:r>
                      <a:endParaRPr lang="en-GB" sz="12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ToA:14bit</a:t>
                      </a:r>
                      <a:endParaRPr lang="en-GB" sz="1200" dirty="0">
                        <a:effectLst/>
                      </a:endParaRP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Fast </a:t>
                      </a:r>
                      <a:r>
                        <a:rPr lang="en-US" sz="1200" dirty="0" err="1">
                          <a:effectLst/>
                        </a:rPr>
                        <a:t>ToA</a:t>
                      </a:r>
                      <a:r>
                        <a:rPr lang="en-US" sz="1200" dirty="0">
                          <a:effectLst/>
                        </a:rPr>
                        <a:t>: 4bit @ 640 MHz (1.56ns)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67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OFF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ToA:14bit</a:t>
                      </a:r>
                      <a:endParaRPr lang="en-GB" sz="1200" dirty="0">
                        <a:effectLst/>
                      </a:endParaRP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Hit Counter: 4bit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672">
                <a:tc row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Event Count &amp; Integral </a:t>
                      </a:r>
                      <a:r>
                        <a:rPr lang="en-US" sz="1600" dirty="0" err="1">
                          <a:effectLst/>
                        </a:rPr>
                        <a:t>ToT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ON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200" smtClean="0">
                          <a:effectLst/>
                        </a:rPr>
                        <a:t>Zero-suppressed</a:t>
                      </a:r>
                      <a:r>
                        <a:rPr lang="en-GB" sz="1200" baseline="0" smtClean="0">
                          <a:effectLst/>
                        </a:rPr>
                        <a:t> and frame-based</a:t>
                      </a:r>
                      <a:endParaRPr lang="en-GB" sz="1200" smtClean="0">
                        <a:effectLst/>
                      </a:endParaRP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Integral </a:t>
                      </a:r>
                      <a:r>
                        <a:rPr lang="en-US" sz="1200" dirty="0" err="1">
                          <a:effectLst/>
                        </a:rPr>
                        <a:t>ToT</a:t>
                      </a:r>
                      <a:r>
                        <a:rPr lang="en-US" sz="1200" dirty="0">
                          <a:effectLst/>
                        </a:rPr>
                        <a:t>: 14bit</a:t>
                      </a:r>
                      <a:endParaRPr lang="en-GB" sz="1200" dirty="0">
                        <a:effectLst/>
                      </a:endParaRP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Hit counter: 10bit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20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OFF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Integral </a:t>
                      </a:r>
                      <a:r>
                        <a:rPr lang="en-US" sz="1200" dirty="0" err="1">
                          <a:effectLst/>
                        </a:rPr>
                        <a:t>ToT</a:t>
                      </a:r>
                      <a:r>
                        <a:rPr lang="en-US" sz="1200" dirty="0">
                          <a:effectLst/>
                        </a:rPr>
                        <a:t>: 14bit</a:t>
                      </a:r>
                      <a:endParaRPr lang="en-GB" sz="1200" dirty="0">
                        <a:effectLst/>
                      </a:endParaRP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Hit counter: 10bit</a:t>
                      </a:r>
                      <a:endParaRPr lang="en-GB" sz="1200" dirty="0">
                        <a:effectLst/>
                      </a:endParaRP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Hit Counter: 4bit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4221088"/>
            <a:ext cx="8229600" cy="2376264"/>
          </a:xfrm>
        </p:spPr>
        <p:txBody>
          <a:bodyPr>
            <a:noAutofit/>
          </a:bodyPr>
          <a:lstStyle/>
          <a:p>
            <a:r>
              <a:rPr lang="en-US" sz="2000" dirty="0" smtClean="0"/>
              <a:t>Matrix layout: 256x256 pixels (Pixel size 55x55 µm)</a:t>
            </a:r>
          </a:p>
          <a:p>
            <a:r>
              <a:rPr lang="en-US" sz="2000" dirty="0" smtClean="0"/>
              <a:t>Data-driven and 0-suppressed Readout</a:t>
            </a:r>
          </a:p>
          <a:p>
            <a:r>
              <a:rPr lang="en-US" sz="2000" dirty="0" smtClean="0"/>
              <a:t>“controlled” power pulsing in:</a:t>
            </a:r>
          </a:p>
          <a:p>
            <a:pPr lvl="1"/>
            <a:r>
              <a:rPr lang="en-US" sz="1600" dirty="0" smtClean="0"/>
              <a:t>Analog power pulsing</a:t>
            </a:r>
          </a:p>
          <a:p>
            <a:pPr lvl="1"/>
            <a:r>
              <a:rPr lang="en-US" sz="1600" dirty="0" smtClean="0"/>
              <a:t>Digital: Selective clock gating</a:t>
            </a:r>
          </a:p>
          <a:p>
            <a:pPr fontAlgn="ctr"/>
            <a:r>
              <a:rPr lang="en-US" sz="2000" dirty="0" smtClean="0"/>
              <a:t>Technology choice: IBM 130nm CMOS DM 4-1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 lvl="1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99732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Connettore 1 5"/>
          <p:cNvCxnSpPr/>
          <p:nvPr/>
        </p:nvCxnSpPr>
        <p:spPr>
          <a:xfrm>
            <a:off x="0" y="641330"/>
            <a:ext cx="9144000" cy="15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it-IT" sz="3200" dirty="0" err="1" smtClean="0">
                <a:solidFill>
                  <a:srgbClr val="0070C0"/>
                </a:solidFill>
              </a:rPr>
              <a:t>Floorplan</a:t>
            </a:r>
            <a:endParaRPr lang="it-IT" sz="3200" dirty="0" smtClean="0">
              <a:solidFill>
                <a:srgbClr val="0070C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20688"/>
            <a:ext cx="5868144" cy="624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0" y="692696"/>
            <a:ext cx="341987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/>
              <a:t>Highly </a:t>
            </a:r>
            <a:r>
              <a:rPr lang="en-GB" dirty="0" smtClean="0"/>
              <a:t>configurable design</a:t>
            </a:r>
          </a:p>
          <a:p>
            <a:pPr marL="285750" indent="-285750">
              <a:lnSpc>
                <a:spcPts val="1500"/>
              </a:lnSpc>
              <a:buFont typeface="Arial" pitchFamily="34" charset="0"/>
              <a:buChar char="•"/>
            </a:pP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256x256 matrix of 55x55um pixels</a:t>
            </a:r>
          </a:p>
          <a:p>
            <a:pPr marL="285750" indent="-285750">
              <a:lnSpc>
                <a:spcPts val="1500"/>
              </a:lnSpc>
              <a:buFont typeface="Arial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Full chip size: 14.1x16.21mm (active periphery 1.26 mm high)</a:t>
            </a:r>
          </a:p>
          <a:p>
            <a:pPr marL="285750" indent="-285750">
              <a:lnSpc>
                <a:spcPts val="1500"/>
              </a:lnSpc>
              <a:buFont typeface="Arial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err="1" smtClean="0"/>
              <a:t>Analog</a:t>
            </a:r>
            <a:r>
              <a:rPr lang="en-GB" dirty="0" smtClean="0"/>
              <a:t>/digital ratio: 730/2300um</a:t>
            </a:r>
            <a:r>
              <a:rPr lang="en-GB" baseline="30000" dirty="0" smtClean="0"/>
              <a:t>2</a:t>
            </a:r>
            <a:r>
              <a:rPr lang="en-GB" dirty="0" smtClean="0"/>
              <a:t> per pixel</a:t>
            </a:r>
          </a:p>
          <a:p>
            <a:pPr marL="285750" indent="-285750">
              <a:lnSpc>
                <a:spcPts val="1500"/>
              </a:lnSpc>
              <a:buFont typeface="Arial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Data-driven or sequential readout through 8 SLVS pairs, at a maximum of 5.12Gbps</a:t>
            </a:r>
          </a:p>
          <a:p>
            <a:pPr marL="285750" indent="-285750">
              <a:lnSpc>
                <a:spcPts val="1500"/>
              </a:lnSpc>
              <a:buFont typeface="Arial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Available connection </a:t>
            </a:r>
            <a:r>
              <a:rPr lang="en-GB" dirty="0"/>
              <a:t>from the back side of the chip using Through-Silicon-</a:t>
            </a:r>
            <a:r>
              <a:rPr lang="en-GB" dirty="0" err="1"/>
              <a:t>Vias</a:t>
            </a:r>
            <a:r>
              <a:rPr lang="en-GB" dirty="0"/>
              <a:t> (TSV</a:t>
            </a:r>
            <a:r>
              <a:rPr lang="en-GB" dirty="0" smtClean="0"/>
              <a:t>)</a:t>
            </a:r>
          </a:p>
          <a:p>
            <a:pPr marL="285750" indent="-285750">
              <a:lnSpc>
                <a:spcPts val="1500"/>
              </a:lnSpc>
              <a:buFont typeface="Arial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Design </a:t>
            </a:r>
            <a:r>
              <a:rPr lang="en-GB" dirty="0"/>
              <a:t>effort </a:t>
            </a:r>
            <a:r>
              <a:rPr lang="en-GB" dirty="0" smtClean="0"/>
              <a:t>shared between </a:t>
            </a:r>
            <a:r>
              <a:rPr lang="en-GB" dirty="0"/>
              <a:t>CERN, Bonn University and </a:t>
            </a:r>
            <a:r>
              <a:rPr lang="en-GB" dirty="0" err="1" smtClean="0"/>
              <a:t>Nikhef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1599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1 5"/>
          <p:cNvCxnSpPr/>
          <p:nvPr/>
        </p:nvCxnSpPr>
        <p:spPr>
          <a:xfrm>
            <a:off x="0" y="641330"/>
            <a:ext cx="9144000" cy="15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it-IT" sz="3200" dirty="0" err="1" smtClean="0">
                <a:solidFill>
                  <a:srgbClr val="0070C0"/>
                </a:solidFill>
              </a:rPr>
              <a:t>Power</a:t>
            </a:r>
            <a:r>
              <a:rPr lang="it-IT" sz="3200" dirty="0" smtClean="0">
                <a:solidFill>
                  <a:srgbClr val="0070C0"/>
                </a:solidFill>
              </a:rPr>
              <a:t> </a:t>
            </a:r>
            <a:r>
              <a:rPr lang="it-IT" sz="3200" dirty="0" err="1" smtClean="0">
                <a:solidFill>
                  <a:srgbClr val="0070C0"/>
                </a:solidFill>
              </a:rPr>
              <a:t>consumption</a:t>
            </a:r>
            <a:r>
              <a:rPr lang="it-IT" sz="3200" dirty="0" smtClean="0">
                <a:solidFill>
                  <a:srgbClr val="0070C0"/>
                </a:solidFill>
              </a:rPr>
              <a:t>, </a:t>
            </a:r>
            <a:r>
              <a:rPr lang="it-IT" sz="3200" dirty="0" err="1" smtClean="0">
                <a:solidFill>
                  <a:srgbClr val="0070C0"/>
                </a:solidFill>
              </a:rPr>
              <a:t>power</a:t>
            </a:r>
            <a:r>
              <a:rPr lang="it-IT" sz="3200" dirty="0" smtClean="0">
                <a:solidFill>
                  <a:srgbClr val="0070C0"/>
                </a:solidFill>
              </a:rPr>
              <a:t> </a:t>
            </a:r>
            <a:r>
              <a:rPr lang="it-IT" sz="3200" dirty="0" err="1" smtClean="0">
                <a:solidFill>
                  <a:srgbClr val="0070C0"/>
                </a:solidFill>
              </a:rPr>
              <a:t>pulsing</a:t>
            </a:r>
            <a:endParaRPr lang="it-IT" sz="3200" dirty="0" smtClean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47664" y="692696"/>
            <a:ext cx="69127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Front-end power consumption, per pixel:</a:t>
            </a:r>
          </a:p>
          <a:p>
            <a:endParaRPr lang="en-GB" dirty="0" smtClean="0"/>
          </a:p>
          <a:p>
            <a:r>
              <a:rPr lang="en-GB" dirty="0" smtClean="0"/>
              <a:t>ON period or continuous mode operation:</a:t>
            </a:r>
            <a:endParaRPr lang="en-GB" dirty="0"/>
          </a:p>
          <a:p>
            <a:r>
              <a:rPr lang="en-GB" dirty="0"/>
              <a:t>3uA </a:t>
            </a:r>
            <a:r>
              <a:rPr lang="en-GB" dirty="0" smtClean="0"/>
              <a:t>preamplifier</a:t>
            </a:r>
            <a:endParaRPr lang="en-GB" dirty="0"/>
          </a:p>
          <a:p>
            <a:r>
              <a:rPr lang="en-GB" dirty="0" smtClean="0"/>
              <a:t>2uA discriminator </a:t>
            </a:r>
            <a:r>
              <a:rPr lang="en-GB" dirty="0"/>
              <a:t>stage 1</a:t>
            </a:r>
          </a:p>
          <a:p>
            <a:r>
              <a:rPr lang="en-GB" dirty="0"/>
              <a:t>2uA </a:t>
            </a:r>
            <a:r>
              <a:rPr lang="en-GB" dirty="0" smtClean="0"/>
              <a:t>discriminator </a:t>
            </a:r>
            <a:r>
              <a:rPr lang="en-GB" dirty="0"/>
              <a:t>stage 2</a:t>
            </a:r>
          </a:p>
          <a:p>
            <a:r>
              <a:rPr lang="en-GB" dirty="0" smtClean="0"/>
              <a:t>600nA pixel calibration </a:t>
            </a:r>
            <a:r>
              <a:rPr lang="en-GB" dirty="0"/>
              <a:t>DAC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Total=7.6uA=11.4uW/pixel=377mW/cm</a:t>
            </a:r>
            <a:r>
              <a:rPr lang="en-GB" baseline="30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=747mW/chip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/>
              <a:t>Feedback current </a:t>
            </a:r>
            <a:r>
              <a:rPr lang="en-GB" dirty="0" err="1" smtClean="0"/>
              <a:t>I</a:t>
            </a:r>
            <a:r>
              <a:rPr lang="en-GB" baseline="-25000" dirty="0" err="1" smtClean="0"/>
              <a:t>krum</a:t>
            </a:r>
            <a:r>
              <a:rPr lang="en-GB" dirty="0" smtClean="0"/>
              <a:t> negligible.</a:t>
            </a:r>
            <a:endParaRPr lang="en-GB" dirty="0"/>
          </a:p>
          <a:p>
            <a:r>
              <a:rPr lang="en-GB" dirty="0"/>
              <a:t> </a:t>
            </a:r>
          </a:p>
          <a:p>
            <a:r>
              <a:rPr lang="en-GB" dirty="0"/>
              <a:t>Power pulsing, OFF </a:t>
            </a:r>
            <a:r>
              <a:rPr lang="en-GB" dirty="0" smtClean="0"/>
              <a:t>period, adjustable values (to be tested):</a:t>
            </a:r>
            <a:endParaRPr lang="en-GB" dirty="0"/>
          </a:p>
          <a:p>
            <a:r>
              <a:rPr lang="en-GB" dirty="0" smtClean="0"/>
              <a:t>80nA preamplifier</a:t>
            </a:r>
            <a:endParaRPr lang="en-GB" dirty="0"/>
          </a:p>
          <a:p>
            <a:r>
              <a:rPr lang="en-GB" dirty="0" smtClean="0"/>
              <a:t>80nA discriminator </a:t>
            </a:r>
            <a:r>
              <a:rPr lang="en-GB" dirty="0"/>
              <a:t>stage 1</a:t>
            </a:r>
          </a:p>
          <a:p>
            <a:r>
              <a:rPr lang="en-GB" dirty="0" smtClean="0"/>
              <a:t>80nA discriminator </a:t>
            </a:r>
            <a:r>
              <a:rPr lang="en-GB" dirty="0"/>
              <a:t>stage 2</a:t>
            </a:r>
          </a:p>
          <a:p>
            <a:r>
              <a:rPr lang="en-GB" dirty="0" smtClean="0"/>
              <a:t>600nA pixel calibration </a:t>
            </a:r>
            <a:r>
              <a:rPr lang="en-GB" dirty="0"/>
              <a:t>DAC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Total=840nA=1.26uW/pixel=42mW/cm</a:t>
            </a:r>
            <a:r>
              <a:rPr lang="en-GB" baseline="30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=83mW/chip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Pixel </a:t>
            </a:r>
            <a:r>
              <a:rPr lang="en-GB" dirty="0"/>
              <a:t>digital power consumption:</a:t>
            </a:r>
          </a:p>
          <a:p>
            <a:r>
              <a:rPr lang="en-GB" dirty="0" smtClean="0"/>
              <a:t>Idle </a:t>
            </a:r>
            <a:r>
              <a:rPr lang="en-GB" dirty="0"/>
              <a:t>~0.5uW</a:t>
            </a:r>
          </a:p>
          <a:p>
            <a:r>
              <a:rPr lang="en-GB" dirty="0"/>
              <a:t>If pixel hit (while discriminator ON) ~</a:t>
            </a:r>
            <a:r>
              <a:rPr lang="en-GB" dirty="0" smtClean="0"/>
              <a:t>50uW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0756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50639" y="3214686"/>
            <a:ext cx="2737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Data-driven readout mode.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97503" y="6072206"/>
            <a:ext cx="2630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Sequential readout mode.</a:t>
            </a:r>
            <a:endParaRPr lang="en-US" dirty="0"/>
          </a:p>
        </p:txBody>
      </p:sp>
      <p:cxnSp>
        <p:nvCxnSpPr>
          <p:cNvPr id="12" name="Connettore 1 5"/>
          <p:cNvCxnSpPr/>
          <p:nvPr/>
        </p:nvCxnSpPr>
        <p:spPr>
          <a:xfrm>
            <a:off x="0" y="641330"/>
            <a:ext cx="9144000" cy="15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it-IT" sz="3200" dirty="0" err="1" smtClean="0">
                <a:solidFill>
                  <a:srgbClr val="0070C0"/>
                </a:solidFill>
              </a:rPr>
              <a:t>Readout</a:t>
            </a:r>
            <a:r>
              <a:rPr lang="it-IT" sz="3200" dirty="0" smtClean="0">
                <a:solidFill>
                  <a:srgbClr val="0070C0"/>
                </a:solidFill>
              </a:rPr>
              <a:t> </a:t>
            </a:r>
            <a:r>
              <a:rPr lang="it-IT" sz="3200" dirty="0" err="1" smtClean="0">
                <a:solidFill>
                  <a:srgbClr val="0070C0"/>
                </a:solidFill>
              </a:rPr>
              <a:t>modes</a:t>
            </a:r>
            <a:endParaRPr lang="it-IT" sz="3200" dirty="0" smtClean="0">
              <a:solidFill>
                <a:srgbClr val="0070C0"/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35"/>
          <a:stretch/>
        </p:blipFill>
        <p:spPr bwMode="auto">
          <a:xfrm>
            <a:off x="870097" y="882551"/>
            <a:ext cx="7158287" cy="2315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83"/>
          <a:stretch/>
        </p:blipFill>
        <p:spPr bwMode="auto">
          <a:xfrm>
            <a:off x="1081279" y="3643345"/>
            <a:ext cx="6800439" cy="2521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7480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1059700"/>
            <a:ext cx="3528392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24</a:t>
            </a:r>
            <a:r>
              <a:rPr lang="en-GB" baseline="30000" dirty="0" smtClean="0"/>
              <a:t>th</a:t>
            </a:r>
            <a:r>
              <a:rPr lang="en-GB" dirty="0" smtClean="0"/>
              <a:t> of May 2013: design submitted to IBM for fabrication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First 2 wafers expected at CERN in 6-8 weeks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Readout developments: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/>
              <a:t>Spider</a:t>
            </a:r>
            <a:r>
              <a:rPr lang="en-GB" smtClean="0"/>
              <a:t>/Speedway </a:t>
            </a:r>
            <a:r>
              <a:rPr lang="en-GB" dirty="0" smtClean="0"/>
              <a:t>(</a:t>
            </a:r>
            <a:r>
              <a:rPr lang="en-GB" dirty="0" err="1" smtClean="0"/>
              <a:t>Nikhef</a:t>
            </a:r>
            <a:r>
              <a:rPr lang="en-GB" dirty="0" smtClean="0"/>
              <a:t>/CERN)</a:t>
            </a:r>
            <a:endParaRPr lang="en-GB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/>
              <a:t>USB3 (UTEF/Prague)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version of the Timepix3 operation manual released soon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Verilog model of the chip also soon available</a:t>
            </a:r>
          </a:p>
          <a:p>
            <a:endParaRPr lang="en-GB" dirty="0"/>
          </a:p>
        </p:txBody>
      </p:sp>
      <p:cxnSp>
        <p:nvCxnSpPr>
          <p:cNvPr id="6" name="Connettore 1 5"/>
          <p:cNvCxnSpPr/>
          <p:nvPr/>
        </p:nvCxnSpPr>
        <p:spPr>
          <a:xfrm>
            <a:off x="0" y="641330"/>
            <a:ext cx="9144000" cy="15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it-IT" sz="3200" dirty="0" err="1" smtClean="0">
                <a:solidFill>
                  <a:srgbClr val="0070C0"/>
                </a:solidFill>
              </a:rPr>
              <a:t>Timeline</a:t>
            </a:r>
            <a:endParaRPr lang="it-IT" sz="3200" dirty="0" smtClean="0">
              <a:solidFill>
                <a:srgbClr val="0070C0"/>
              </a:solidFill>
            </a:endParaRPr>
          </a:p>
        </p:txBody>
      </p:sp>
      <p:pic>
        <p:nvPicPr>
          <p:cNvPr id="1026" name="Picture 2" descr="C:\Massimiliano\SmallPix\Timepix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853" y="692696"/>
            <a:ext cx="5340950" cy="5846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828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2802</TotalTime>
  <Words>393</Words>
  <Application>Microsoft Macintosh PowerPoint</Application>
  <PresentationFormat>On-screen Show (4:3)</PresentationFormat>
  <Paragraphs>100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Submission of Timepix3</vt:lpstr>
      <vt:lpstr>Main features</vt:lpstr>
      <vt:lpstr>Floorplan</vt:lpstr>
      <vt:lpstr>Power consumption, power pulsing</vt:lpstr>
      <vt:lpstr>Readout modes</vt:lpstr>
      <vt:lpstr>Timeline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Submission of Timepix3</dc:title>
  <cp:lastModifiedBy>L. Linssen</cp:lastModifiedBy>
  <cp:revision>2</cp:revision>
  <dcterms:created xsi:type="dcterms:W3CDTF">2013-01-11T10:12:11Z</dcterms:created>
  <dcterms:modified xsi:type="dcterms:W3CDTF">2013-05-28T17:28:59Z</dcterms:modified>
</cp:coreProperties>
</file>