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74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2" r:id="rId14"/>
    <p:sldId id="269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5A345-1DE6-4175-8599-910DBF62C791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26DA8-3BB6-467B-85E9-48634A53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bi.dk/~borge/tpclaser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Laser calibration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STAR, ALICE, NIKA, ILC?</a:t>
            </a:r>
          </a:p>
          <a:p>
            <a:r>
              <a:rPr lang="en-US" dirty="0" err="1" smtClean="0"/>
              <a:t>A.Lebedev</a:t>
            </a:r>
            <a:r>
              <a:rPr lang="en-US" dirty="0" smtClean="0"/>
              <a:t>, BNL</a:t>
            </a:r>
          </a:p>
          <a:p>
            <a:endParaRPr lang="en-US" dirty="0" smtClean="0"/>
          </a:p>
          <a:p>
            <a:r>
              <a:rPr lang="en-US" dirty="0" smtClean="0"/>
              <a:t>LCTPC meeting, May 31, 2013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ALICE TPC laser system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ALICE TPC laser system a STAR design widely was used,</a:t>
            </a:r>
            <a:endParaRPr lang="ru-RU" dirty="0" smtClean="0"/>
          </a:p>
          <a:p>
            <a:r>
              <a:rPr lang="en-US" dirty="0" smtClean="0"/>
              <a:t>BNL and </a:t>
            </a:r>
            <a:r>
              <a:rPr lang="en-US" dirty="0" err="1" smtClean="0"/>
              <a:t>MEPhI</a:t>
            </a:r>
            <a:r>
              <a:rPr lang="en-US" dirty="0" smtClean="0"/>
              <a:t>(Moscow) participated in optics and mechanical parts production –bundles mirrors holders,</a:t>
            </a:r>
          </a:p>
          <a:p>
            <a:r>
              <a:rPr lang="en-US" dirty="0" smtClean="0"/>
              <a:t>Assembly, start-up and operation- NBI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Main steps in laser construction-see</a:t>
            </a:r>
            <a:endParaRPr lang="ru-RU" dirty="0" smtClean="0"/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 http://www.nbi.dk/~borge/tpclaser</a:t>
            </a:r>
            <a:r>
              <a:rPr lang="ru-RU" dirty="0" smtClean="0"/>
              <a:t>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Nuclear Instruments and Methods in Physics Research Section A, Volume 622, Issue 1, p. 316-367.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ALICE TPC design pattern </a:t>
            </a:r>
            <a:endParaRPr lang="en-US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24000"/>
            <a:ext cx="38004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581400"/>
            <a:ext cx="24003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95400"/>
            <a:ext cx="456085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3400" y="6096000"/>
            <a:ext cx="290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beams pattern in</a:t>
            </a:r>
            <a:r>
              <a:rPr lang="ru-RU" dirty="0" smtClean="0"/>
              <a:t> </a:t>
            </a:r>
            <a:r>
              <a:rPr lang="en-US" dirty="0" smtClean="0"/>
              <a:t>TPC.</a:t>
            </a:r>
            <a:r>
              <a:rPr lang="ru-RU" dirty="0" smtClean="0"/>
              <a:t>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10200" y="6172200"/>
            <a:ext cx="3648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Mirror bundle with narrow angle set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Расположение оптики в </a:t>
            </a:r>
            <a:r>
              <a:rPr lang="en-US" dirty="0" smtClean="0"/>
              <a:t>ALICE TPC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6443662" cy="4742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inciple-3d-pub"/>
          <p:cNvPicPr>
            <a:picLocks noChangeAspect="1" noChangeArrowheads="1"/>
          </p:cNvPicPr>
          <p:nvPr/>
        </p:nvPicPr>
        <p:blipFill>
          <a:blip r:embed="rId2" cstate="print"/>
          <a:srcRect t="5490"/>
          <a:stretch>
            <a:fillRect/>
          </a:stretch>
        </p:blipFill>
        <p:spPr bwMode="auto">
          <a:xfrm>
            <a:off x="914400" y="1981200"/>
            <a:ext cx="69342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47800" y="609600"/>
            <a:ext cx="5583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Position of bundles in ALICE TPC. </a:t>
            </a:r>
          </a:p>
          <a:p>
            <a:r>
              <a:rPr lang="en-US" dirty="0" smtClean="0"/>
              <a:t>Bundles are shifted in Z to avoid crossings in TPC volume. </a:t>
            </a:r>
          </a:p>
          <a:p>
            <a:r>
              <a:rPr lang="en-US" dirty="0" smtClean="0"/>
              <a:t>Design was accommodated to field cage structure.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591910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52400" y="59436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Side view of laser event in ALICE TPC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1371600"/>
            <a:ext cx="31255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Lasers used to measure drift </a:t>
            </a:r>
          </a:p>
          <a:p>
            <a:r>
              <a:rPr lang="en-US" dirty="0" smtClean="0"/>
              <a:t>velocity with accuracy ~150um </a:t>
            </a:r>
          </a:p>
          <a:p>
            <a:r>
              <a:rPr lang="en-US" dirty="0" smtClean="0"/>
              <a:t>for drift distance ~ 250cm. 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Lasers for LC TPC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approach with mirror bundle.</a:t>
            </a:r>
          </a:p>
          <a:p>
            <a:r>
              <a:rPr lang="en-US" dirty="0" smtClean="0"/>
              <a:t>Less beams for drift velocity measurement.</a:t>
            </a:r>
          </a:p>
          <a:p>
            <a:r>
              <a:rPr lang="en-US" dirty="0" smtClean="0"/>
              <a:t>Simple wide laser beam </a:t>
            </a:r>
            <a:r>
              <a:rPr lang="en-US" dirty="0" err="1" smtClean="0"/>
              <a:t>fanout</a:t>
            </a:r>
            <a:r>
              <a:rPr lang="en-US" dirty="0" smtClean="0"/>
              <a:t> on TPC wheel at Outer Field Cage- NIKA TPC (DUBNA).</a:t>
            </a:r>
          </a:p>
          <a:p>
            <a:r>
              <a:rPr lang="en-US" dirty="0" smtClean="0"/>
              <a:t>Separate laser system with thin Poisson beams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  <a:r>
              <a:rPr lang="en-US" dirty="0" smtClean="0"/>
              <a:t>t</a:t>
            </a:r>
            <a:r>
              <a:rPr lang="en-US" dirty="0" smtClean="0"/>
              <a:t>o align GEM(MICROMEGAS).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NIKA TPC proposed laser beams</a:t>
            </a:r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46863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1219200" y="60960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 flipH="1" flipV="1">
            <a:off x="2743200" y="3733800"/>
            <a:ext cx="2362200" cy="23622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>
            <a:off x="2743200" y="1600200"/>
            <a:ext cx="2362200" cy="21336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71500" y="1714500"/>
            <a:ext cx="2362200" cy="21336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34000" y="175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3124200" y="3733800"/>
            <a:ext cx="441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4876800" y="15240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0800000">
            <a:off x="4876800" y="5943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34000" y="1752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34000" y="57912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34000" y="57150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34000" y="18288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5676900" y="1790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5676900" y="5753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5829300" y="1790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829300" y="5753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791200" y="16764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791200" y="58674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791200" y="56388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791200" y="19050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410200" y="2209800"/>
            <a:ext cx="381000" cy="3276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5791200" y="35814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791200" y="38100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5676900" y="3467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5829300" y="3695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5791200" y="2819400"/>
            <a:ext cx="6858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6200000" flipV="1">
            <a:off x="5715000" y="4114800"/>
            <a:ext cx="9906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5829300" y="5143500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6200000" flipV="1">
            <a:off x="4876800" y="2971800"/>
            <a:ext cx="27432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400800" y="2514600"/>
            <a:ext cx="2084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TPC electronics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6324600" y="4724400"/>
            <a:ext cx="2566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Wide laser beam splitters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Lasers are useful tool.</a:t>
            </a:r>
          </a:p>
          <a:p>
            <a:r>
              <a:rPr lang="en-US" dirty="0" smtClean="0"/>
              <a:t>Detailed design is needed to accommodate previous experience to LC TPC.</a:t>
            </a:r>
          </a:p>
          <a:p>
            <a:r>
              <a:rPr lang="en-US" dirty="0" smtClean="0"/>
              <a:t>Extensive R&amp;D is necessary to implement Poisson beams into LC TPC.</a:t>
            </a:r>
            <a:r>
              <a:rPr lang="en-US" dirty="0" smtClean="0">
                <a:cs typeface="Times New Roman" charset="0"/>
              </a:rPr>
              <a:t> </a:t>
            </a:r>
          </a:p>
          <a:p>
            <a:pPr>
              <a:buNone/>
            </a:pPr>
            <a:r>
              <a:rPr lang="en-US" sz="2600" dirty="0" smtClean="0">
                <a:cs typeface="Times New Roman" charset="0"/>
              </a:rPr>
              <a:t>    A </a:t>
            </a:r>
            <a:r>
              <a:rPr lang="en-US" sz="2600" dirty="0" smtClean="0">
                <a:cs typeface="Times New Roman" charset="0"/>
              </a:rPr>
              <a:t>new method utilizing diffraction of UV laser beams on annular diaphragms provides very narrow laser beams with full diameter 100-400 </a:t>
            </a:r>
            <a:r>
              <a:rPr lang="en-US" sz="2600" dirty="0" smtClean="0">
                <a:latin typeface="Symbol" pitchFamily="18" charset="2"/>
                <a:cs typeface="Times New Roman" charset="0"/>
              </a:rPr>
              <a:t>m</a:t>
            </a:r>
            <a:r>
              <a:rPr lang="en-US" sz="2600" dirty="0" smtClean="0">
                <a:cs typeface="Times New Roman" charset="0"/>
              </a:rPr>
              <a:t>m, divergence ~0.05mrad and effective length up to 10 </a:t>
            </a:r>
            <a:r>
              <a:rPr lang="en-US" sz="2600" dirty="0" smtClean="0">
                <a:cs typeface="Times New Roman" charset="0"/>
              </a:rPr>
              <a:t>meters</a:t>
            </a:r>
          </a:p>
          <a:p>
            <a:pPr>
              <a:buNone/>
            </a:pPr>
            <a:r>
              <a:rPr lang="en-US" sz="2600" dirty="0" smtClean="0">
                <a:cs typeface="Times New Roman" charset="0"/>
              </a:rPr>
              <a:t> </a:t>
            </a:r>
            <a:r>
              <a:rPr lang="en-US" sz="2600" dirty="0" smtClean="0">
                <a:cs typeface="Times New Roman" charset="0"/>
              </a:rPr>
              <a:t>     (A. Lebedev, IEEE2007)  </a:t>
            </a:r>
            <a:endParaRPr lang="en-US" sz="26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laser?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of charged particles with infinite momentum in gas.</a:t>
            </a:r>
          </a:p>
          <a:p>
            <a:r>
              <a:rPr lang="en-US" dirty="0" smtClean="0"/>
              <a:t>Drift velocity measurement.</a:t>
            </a:r>
          </a:p>
          <a:p>
            <a:r>
              <a:rPr lang="en-US" dirty="0" smtClean="0"/>
              <a:t>Misalignment  and global </a:t>
            </a:r>
            <a:r>
              <a:rPr lang="en-US" dirty="0" err="1" smtClean="0"/>
              <a:t>ExB</a:t>
            </a:r>
            <a:r>
              <a:rPr lang="en-US" dirty="0" smtClean="0"/>
              <a:t> effect correction.</a:t>
            </a:r>
          </a:p>
          <a:p>
            <a:r>
              <a:rPr lang="en-US" dirty="0" smtClean="0"/>
              <a:t>Space charge buildup corrections.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STAR TPC laser system conception</a:t>
            </a:r>
            <a:endParaRPr lang="en-US" dirty="0"/>
          </a:p>
        </p:txBody>
      </p:sp>
      <p:pic>
        <p:nvPicPr>
          <p:cNvPr id="40" name="Picture 2" descr="C:\Documents and Settings\alebedev.ALEXEI-LT\My Documents\My Pictures\Picture_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90600"/>
            <a:ext cx="6705600" cy="5049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1" y="1193224"/>
            <a:ext cx="4343400" cy="531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47800" y="457200"/>
            <a:ext cx="57076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Optical scheme for one half TPC.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752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37040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-Mirror bundles glued to </a:t>
            </a:r>
            <a:r>
              <a:rPr lang="en-US" dirty="0" err="1" smtClean="0"/>
              <a:t>pyrex</a:t>
            </a:r>
            <a:r>
              <a:rPr lang="en-US" dirty="0" smtClean="0"/>
              <a:t>  tube, </a:t>
            </a:r>
          </a:p>
          <a:p>
            <a:r>
              <a:rPr lang="en-US" dirty="0" smtClean="0"/>
              <a:t>serving  as a light optical bench.</a:t>
            </a:r>
          </a:p>
          <a:p>
            <a:r>
              <a:rPr lang="en-US" dirty="0" smtClean="0"/>
              <a:t>-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743200"/>
            <a:ext cx="3659221" cy="260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5800" y="5867400"/>
            <a:ext cx="3009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Front view of laser raft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5105400"/>
            <a:ext cx="167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Outer field cage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temp\auto0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79488"/>
            <a:ext cx="6019800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90600" y="304800"/>
            <a:ext cx="6553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000000"/>
                </a:solidFill>
                <a:latin typeface="Calibri" pitchFamily="34" charset="0"/>
              </a:rPr>
              <a:t> Laser tracks in TPC (ideal)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3200" y="12954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sets of angles in mirror bundles-</a:t>
            </a:r>
          </a:p>
          <a:p>
            <a:r>
              <a:rPr lang="en-US" dirty="0" smtClean="0"/>
              <a:t>w</a:t>
            </a:r>
            <a:r>
              <a:rPr lang="en-US" dirty="0" smtClean="0"/>
              <a:t>ide and narrow.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7025"/>
            <a:ext cx="822960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74650" y="5562600"/>
            <a:ext cx="8470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This is a picture with ~ 400 laser beams in STAR TPC. </a:t>
            </a:r>
          </a:p>
          <a:p>
            <a:r>
              <a:rPr lang="en-US" dirty="0"/>
              <a:t>Wide laser beam ~ 30mm diameter used to illuminate 1mm mirrors.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Main results</a:t>
            </a:r>
            <a:endParaRPr lang="en-US" dirty="0"/>
          </a:p>
        </p:txBody>
      </p:sp>
      <p:pic>
        <p:nvPicPr>
          <p:cNvPr id="5" name="Picture 531" descr="C:\WINNT\Profiles\alebedev\Desktop\sinxro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3048000" cy="23698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0" y="1524000"/>
            <a:ext cx="480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accuracy in drift velocity measurements – reached  ~</a:t>
            </a:r>
            <a:r>
              <a:rPr lang="ru-RU" dirty="0" smtClean="0"/>
              <a:t> 0.02%</a:t>
            </a:r>
            <a:r>
              <a:rPr lang="en-US" dirty="0" smtClean="0"/>
              <a:t>.</a:t>
            </a:r>
            <a:r>
              <a:rPr lang="ru-RU" dirty="0" smtClean="0"/>
              <a:t>  </a:t>
            </a:r>
          </a:p>
          <a:p>
            <a:endParaRPr lang="ru-RU" dirty="0" smtClean="0"/>
          </a:p>
          <a:p>
            <a:r>
              <a:rPr lang="en-US" dirty="0" smtClean="0"/>
              <a:t>This accuracy in</a:t>
            </a:r>
            <a:r>
              <a:rPr lang="ru-RU" dirty="0" smtClean="0"/>
              <a:t> </a:t>
            </a:r>
            <a:r>
              <a:rPr lang="en-US" dirty="0" smtClean="0"/>
              <a:t>Z  ~200-300 um</a:t>
            </a:r>
            <a:r>
              <a:rPr lang="ru-RU" dirty="0" smtClean="0"/>
              <a:t> </a:t>
            </a:r>
            <a:r>
              <a:rPr lang="en-US" dirty="0" smtClean="0"/>
              <a:t>allows to use TPC tracks to align and calibrate space position of silicon drift chambers. Usually silicon detectors used to calibrate TPC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en-US" dirty="0" err="1" smtClean="0"/>
              <a:t>ExB</a:t>
            </a:r>
            <a:r>
              <a:rPr lang="en-US" dirty="0" smtClean="0"/>
              <a:t> effect correction</a:t>
            </a:r>
            <a:r>
              <a:rPr lang="ru-RU" dirty="0" smtClean="0"/>
              <a:t>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4419600"/>
            <a:ext cx="8001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SHORTCOMINGS</a:t>
            </a:r>
            <a:endParaRPr lang="ru-RU" sz="2000" dirty="0" smtClean="0"/>
          </a:p>
          <a:p>
            <a:r>
              <a:rPr lang="ru-RU" dirty="0" smtClean="0"/>
              <a:t>-</a:t>
            </a:r>
            <a:r>
              <a:rPr lang="en-US" dirty="0" smtClean="0"/>
              <a:t>we tried to produce laser beams crossed in the TPC space; </a:t>
            </a:r>
            <a:r>
              <a:rPr lang="en-US" dirty="0" smtClean="0"/>
              <a:t>v</a:t>
            </a:r>
            <a:r>
              <a:rPr lang="en-US" dirty="0" smtClean="0"/>
              <a:t>ery difficult and created problems in track reconstruction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en-US" dirty="0" smtClean="0"/>
              <a:t>lasers not used for sector’s alignment,</a:t>
            </a:r>
          </a:p>
          <a:p>
            <a:r>
              <a:rPr lang="en-US" dirty="0" smtClean="0"/>
              <a:t>-wide </a:t>
            </a:r>
            <a:r>
              <a:rPr lang="en-US" dirty="0" smtClean="0"/>
              <a:t>l</a:t>
            </a:r>
            <a:r>
              <a:rPr lang="en-US" dirty="0" smtClean="0"/>
              <a:t>asers  are useless in any analysis</a:t>
            </a:r>
            <a:endParaRPr lang="ru-RU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lebedev.ALEXEI-LT\My Documents\My Pictures\Drift 201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7620000" cy="42862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685800"/>
            <a:ext cx="6599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Drift velocity measurements, run 2012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6096000"/>
            <a:ext cx="4080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 system failures due to thunderstorms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1257300" y="4991100"/>
            <a:ext cx="1447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1600200" y="4953000"/>
            <a:ext cx="1600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lebedev.ALEXEI-LT\My Documents\My Pictures\MembraneInstal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5324" y="1066800"/>
            <a:ext cx="4405313" cy="5638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457200"/>
            <a:ext cx="7100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Central membrane with Al stripes pattern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524000"/>
            <a:ext cx="415030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Membrane made from conductive  </a:t>
            </a:r>
            <a:r>
              <a:rPr lang="en-US" dirty="0" err="1" smtClean="0"/>
              <a:t>capton</a:t>
            </a:r>
            <a:endParaRPr lang="en-US" dirty="0" smtClean="0"/>
          </a:p>
          <a:p>
            <a:r>
              <a:rPr lang="en-US" dirty="0" smtClean="0"/>
              <a:t>Al coated </a:t>
            </a:r>
            <a:r>
              <a:rPr lang="en-US" dirty="0" err="1" smtClean="0"/>
              <a:t>mylar</a:t>
            </a:r>
            <a:r>
              <a:rPr lang="en-US" dirty="0" smtClean="0"/>
              <a:t> strips were glued </a:t>
            </a:r>
            <a:r>
              <a:rPr lang="en-US" dirty="0" err="1" smtClean="0"/>
              <a:t>radially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Membrane illuminated by diffuse UV-</a:t>
            </a:r>
          </a:p>
          <a:p>
            <a:r>
              <a:rPr lang="en-US" dirty="0" smtClean="0"/>
              <a:t>b</a:t>
            </a:r>
            <a:r>
              <a:rPr lang="en-US" dirty="0" smtClean="0"/>
              <a:t>y- product  after passing laser raft.</a:t>
            </a:r>
          </a:p>
          <a:p>
            <a:endParaRPr lang="en-US" dirty="0" smtClean="0"/>
          </a:p>
          <a:p>
            <a:r>
              <a:rPr lang="en-US" dirty="0" smtClean="0"/>
              <a:t>Good contrast with </a:t>
            </a:r>
            <a:r>
              <a:rPr lang="en-US" dirty="0" err="1" smtClean="0"/>
              <a:t>photoefficiency</a:t>
            </a:r>
            <a:r>
              <a:rPr lang="en-US" dirty="0" smtClean="0"/>
              <a:t>-</a:t>
            </a:r>
          </a:p>
          <a:p>
            <a:r>
              <a:rPr lang="en-US" dirty="0" smtClean="0"/>
              <a:t>Al/</a:t>
            </a:r>
            <a:r>
              <a:rPr lang="en-US" dirty="0" err="1" smtClean="0"/>
              <a:t>capton</a:t>
            </a:r>
            <a:r>
              <a:rPr lang="en-US" dirty="0" smtClean="0"/>
              <a:t> ~100.</a:t>
            </a:r>
          </a:p>
          <a:p>
            <a:endParaRPr lang="en-US" dirty="0" smtClean="0"/>
          </a:p>
          <a:p>
            <a:r>
              <a:rPr lang="en-US" dirty="0" smtClean="0"/>
              <a:t>Strips covers all sectors, we started to use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hem for sectors alignment. </a:t>
            </a:r>
          </a:p>
          <a:p>
            <a:endParaRPr lang="en-US" dirty="0" smtClean="0"/>
          </a:p>
          <a:p>
            <a:r>
              <a:rPr lang="en-US" dirty="0" smtClean="0"/>
              <a:t>Work is in progress, accuracy could be </a:t>
            </a:r>
          </a:p>
          <a:p>
            <a:r>
              <a:rPr lang="en-US" dirty="0" smtClean="0"/>
              <a:t>~ 50-100um.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573</Words>
  <Application>Microsoft Office PowerPoint</Application>
  <PresentationFormat>On-screen Show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Laser calibration systems</vt:lpstr>
      <vt:lpstr>Why we need laser?</vt:lpstr>
      <vt:lpstr> STAR TPC laser system conception</vt:lpstr>
      <vt:lpstr>Slide 4</vt:lpstr>
      <vt:lpstr>Slide 5</vt:lpstr>
      <vt:lpstr>Slide 6</vt:lpstr>
      <vt:lpstr>Main results</vt:lpstr>
      <vt:lpstr>Slide 8</vt:lpstr>
      <vt:lpstr>Slide 9</vt:lpstr>
      <vt:lpstr>ALICE TPC laser system</vt:lpstr>
      <vt:lpstr>ALICE TPC design pattern </vt:lpstr>
      <vt:lpstr>Расположение оптики в ALICE TPC</vt:lpstr>
      <vt:lpstr>Slide 13</vt:lpstr>
      <vt:lpstr>Slide 14</vt:lpstr>
      <vt:lpstr>Lasers for LC TPC</vt:lpstr>
      <vt:lpstr>NIKA TPC proposed laser beams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calibration systems</dc:title>
  <dc:creator> </dc:creator>
  <cp:lastModifiedBy> </cp:lastModifiedBy>
  <cp:revision>3</cp:revision>
  <dcterms:created xsi:type="dcterms:W3CDTF">2013-05-28T18:31:01Z</dcterms:created>
  <dcterms:modified xsi:type="dcterms:W3CDTF">2013-05-30T04:02:28Z</dcterms:modified>
</cp:coreProperties>
</file>