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36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9F9D-84F8-47A1-86B7-3912229115E7}" type="datetimeFigureOut">
              <a:rPr lang="en-US" smtClean="0"/>
              <a:t>5/31/2013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D340D-EEBE-4899-B2AB-9EF59364C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193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9F9D-84F8-47A1-86B7-3912229115E7}" type="datetimeFigureOut">
              <a:rPr lang="en-US" smtClean="0"/>
              <a:t>5/31/2013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D340D-EEBE-4899-B2AB-9EF59364C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128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9F9D-84F8-47A1-86B7-3912229115E7}" type="datetimeFigureOut">
              <a:rPr lang="en-US" smtClean="0"/>
              <a:t>5/31/2013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D340D-EEBE-4899-B2AB-9EF59364C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328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9F9D-84F8-47A1-86B7-3912229115E7}" type="datetimeFigureOut">
              <a:rPr lang="en-US" smtClean="0"/>
              <a:t>5/31/2013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D340D-EEBE-4899-B2AB-9EF59364C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876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9F9D-84F8-47A1-86B7-3912229115E7}" type="datetimeFigureOut">
              <a:rPr lang="en-US" smtClean="0"/>
              <a:t>5/31/2013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D340D-EEBE-4899-B2AB-9EF59364C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506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9F9D-84F8-47A1-86B7-3912229115E7}" type="datetimeFigureOut">
              <a:rPr lang="en-US" smtClean="0"/>
              <a:t>5/31/2013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D340D-EEBE-4899-B2AB-9EF59364C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861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9F9D-84F8-47A1-86B7-3912229115E7}" type="datetimeFigureOut">
              <a:rPr lang="en-US" smtClean="0"/>
              <a:t>5/31/2013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D340D-EEBE-4899-B2AB-9EF59364C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556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9F9D-84F8-47A1-86B7-3912229115E7}" type="datetimeFigureOut">
              <a:rPr lang="en-US" smtClean="0"/>
              <a:t>5/31/2013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D340D-EEBE-4899-B2AB-9EF59364C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251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9F9D-84F8-47A1-86B7-3912229115E7}" type="datetimeFigureOut">
              <a:rPr lang="en-US" smtClean="0"/>
              <a:t>5/31/2013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D340D-EEBE-4899-B2AB-9EF59364C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229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9F9D-84F8-47A1-86B7-3912229115E7}" type="datetimeFigureOut">
              <a:rPr lang="en-US" smtClean="0"/>
              <a:t>5/31/2013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D340D-EEBE-4899-B2AB-9EF59364C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086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9F9D-84F8-47A1-86B7-3912229115E7}" type="datetimeFigureOut">
              <a:rPr lang="en-US" smtClean="0"/>
              <a:t>5/31/2013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D340D-EEBE-4899-B2AB-9EF59364C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337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E59F9D-84F8-47A1-86B7-3912229115E7}" type="datetimeFigureOut">
              <a:rPr lang="en-US" smtClean="0"/>
              <a:t>5/31/2013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3D340D-EEBE-4899-B2AB-9EF59364C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753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Large Field Test Facility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Ties Behnke, DESY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7938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KOMAG at DESY</a:t>
            </a:r>
            <a:endParaRPr lang="en-US" dirty="0"/>
          </a:p>
        </p:txBody>
      </p:sp>
      <p:pic>
        <p:nvPicPr>
          <p:cNvPr id="1028" name="Picture 4" descr="http://www-flc.desy.de/tpc/projects/magnet5/img/magnet5photo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132" y="1640026"/>
            <a:ext cx="4571999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714999" y="1600200"/>
            <a:ext cx="286924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Superconducting magnet</a:t>
            </a:r>
          </a:p>
          <a:p>
            <a:endParaRPr lang="en-US" dirty="0"/>
          </a:p>
          <a:p>
            <a:r>
              <a:rPr lang="en-US" dirty="0" smtClean="0"/>
              <a:t>Field 4T (5T on the limit)</a:t>
            </a:r>
          </a:p>
          <a:p>
            <a:endParaRPr lang="en-US" dirty="0"/>
          </a:p>
          <a:p>
            <a:r>
              <a:rPr lang="en-US" dirty="0" smtClean="0"/>
              <a:t>Active area about 20 cm </a:t>
            </a:r>
            <a:r>
              <a:rPr lang="en-US" dirty="0" err="1" smtClean="0"/>
              <a:t>Dia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about 30 cm long</a:t>
            </a:r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984162"/>
            <a:ext cx="2961334" cy="2840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17715" y="5417205"/>
            <a:ext cx="39430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Picture of the old setup at DESY: </a:t>
            </a:r>
          </a:p>
          <a:p>
            <a:endParaRPr lang="en-US" dirty="0"/>
          </a:p>
          <a:p>
            <a:r>
              <a:rPr lang="en-US" dirty="0" smtClean="0"/>
              <a:t>Operating 2002-20008</a:t>
            </a:r>
          </a:p>
          <a:p>
            <a:r>
              <a:rPr lang="en-US" dirty="0" smtClean="0"/>
              <a:t>Dismantled 2009 to make place for XFEL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51657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fields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799" y="1734740"/>
            <a:ext cx="6240491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Clear need for a high fields test facility for detector development</a:t>
            </a:r>
          </a:p>
          <a:p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P</a:t>
            </a:r>
            <a:r>
              <a:rPr lang="en-US" dirty="0" smtClean="0"/>
              <a:t>erformance in a strong field</a:t>
            </a:r>
          </a:p>
          <a:p>
            <a:pPr marL="742950" lvl="1" indent="-285750">
              <a:buFontTx/>
              <a:buChar char="-"/>
            </a:pPr>
            <a:r>
              <a:rPr lang="en-US" dirty="0" smtClean="0"/>
              <a:t>Resolutions </a:t>
            </a:r>
            <a:r>
              <a:rPr lang="en-US" dirty="0" err="1" smtClean="0"/>
              <a:t>etc</a:t>
            </a:r>
            <a:r>
              <a:rPr lang="en-US" dirty="0" smtClean="0"/>
              <a:t> </a:t>
            </a:r>
          </a:p>
          <a:p>
            <a:pPr marL="742950" lvl="1" indent="-285750">
              <a:buFontTx/>
              <a:buChar char="-"/>
            </a:pPr>
            <a:r>
              <a:rPr lang="en-US" dirty="0" smtClean="0"/>
              <a:t>Operation aspects</a:t>
            </a:r>
          </a:p>
          <a:p>
            <a:pPr marL="742950" lvl="1" indent="-285750">
              <a:buFontTx/>
              <a:buChar char="-"/>
            </a:pPr>
            <a:r>
              <a:rPr lang="en-US" dirty="0" smtClean="0"/>
              <a:t>Fundamental (detector) physics studies at high fields</a:t>
            </a:r>
          </a:p>
          <a:p>
            <a:pPr lvl="1"/>
            <a:r>
              <a:rPr lang="en-US" dirty="0" smtClean="0"/>
              <a:t>	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 “System” aspects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Power pulsing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Power supply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Forces on the mechanical structures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err="1" smtClean="0"/>
              <a:t>etc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799" y="5466805"/>
            <a:ext cx="65504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There is a clear need for a facility available to the community which </a:t>
            </a:r>
            <a:br>
              <a:rPr lang="en-US" dirty="0" smtClean="0"/>
            </a:br>
            <a:r>
              <a:rPr lang="en-US" dirty="0" smtClean="0"/>
              <a:t>provides a high magnetic field (around 4 T).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77257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Situation at DESY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1828800"/>
            <a:ext cx="824571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High demand on the cryogenics groups and infrastructure during XFEL construction</a:t>
            </a:r>
          </a:p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smtClean="0"/>
              <a:t>There is little hope to get significant resources from the DESY </a:t>
            </a:r>
            <a:r>
              <a:rPr lang="en-US" dirty="0" err="1" smtClean="0"/>
              <a:t>cryo</a:t>
            </a:r>
            <a:r>
              <a:rPr lang="en-US" dirty="0" smtClean="0"/>
              <a:t> group before </a:t>
            </a:r>
            <a:br>
              <a:rPr lang="en-US" dirty="0" smtClean="0"/>
            </a:br>
            <a:r>
              <a:rPr lang="en-US" dirty="0" smtClean="0"/>
              <a:t>2015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The infrastructure is operating at its limit and it is not trivial (but also not excluded)</a:t>
            </a:r>
            <a:br>
              <a:rPr lang="en-US" dirty="0" smtClean="0"/>
            </a:br>
            <a:r>
              <a:rPr lang="en-US" dirty="0" smtClean="0"/>
              <a:t>to gain access to the central </a:t>
            </a:r>
            <a:r>
              <a:rPr lang="en-US" dirty="0" err="1" smtClean="0"/>
              <a:t>cryo</a:t>
            </a:r>
            <a:r>
              <a:rPr lang="en-US" dirty="0" smtClean="0"/>
              <a:t> system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12351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Connection of PCMAG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14598"/>
            <a:ext cx="8391525" cy="5124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25650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there an alternative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62000" y="1905000"/>
            <a:ext cx="79248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Consumption during operation: </a:t>
            </a:r>
          </a:p>
          <a:p>
            <a:r>
              <a:rPr lang="en-US" dirty="0"/>
              <a:t>	</a:t>
            </a:r>
            <a:r>
              <a:rPr lang="en-US" dirty="0" smtClean="0"/>
              <a:t>3g/s liquid He and 1.6g/s liquid N2  (0.12g/</a:t>
            </a:r>
            <a:r>
              <a:rPr lang="en-US" dirty="0" err="1" smtClean="0"/>
              <a:t>slHe</a:t>
            </a:r>
            <a:r>
              <a:rPr lang="en-US" dirty="0" smtClean="0"/>
              <a:t> for the current leads) 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During cooling : 10g/s liquid He and 6g/s liquid N2</a:t>
            </a:r>
          </a:p>
          <a:p>
            <a:endParaRPr lang="en-US" dirty="0"/>
          </a:p>
          <a:p>
            <a:r>
              <a:rPr lang="en-US" dirty="0" smtClean="0"/>
              <a:t> (the larger the flow, the faster you can ramp).</a:t>
            </a:r>
          </a:p>
          <a:p>
            <a:r>
              <a:rPr lang="en-US" dirty="0" smtClean="0"/>
              <a:t> </a:t>
            </a:r>
            <a:r>
              <a:rPr lang="en-US" dirty="0"/>
              <a:t>F</a:t>
            </a:r>
            <a:r>
              <a:rPr lang="en-US" dirty="0" smtClean="0"/>
              <a:t>or a controlled cool down some warm Helium is needed for mixing.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4477434"/>
            <a:ext cx="7048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Question: can we provide at least the steady state operation for example </a:t>
            </a:r>
            <a:br>
              <a:rPr lang="en-US" dirty="0" smtClean="0"/>
            </a:br>
            <a:r>
              <a:rPr lang="en-US" dirty="0" smtClean="0"/>
              <a:t>through </a:t>
            </a:r>
            <a:r>
              <a:rPr lang="en-US" dirty="0" err="1" smtClean="0"/>
              <a:t>cryo</a:t>
            </a:r>
            <a:r>
              <a:rPr lang="en-US" dirty="0" smtClean="0"/>
              <a:t>-coolers?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16392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Strategy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1828800"/>
            <a:ext cx="8215647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Understand whether we can operate KOMAG with a stand alone system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If yes, 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Need to find the money (maybe part of AIDA2 proposal?)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Need to find the expertise (can we collaborate on this again with KEK?)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The following is my personal point of view, and has not been approved </a:t>
            </a:r>
            <a:br>
              <a:rPr lang="en-US" dirty="0" smtClean="0"/>
            </a:br>
            <a:r>
              <a:rPr lang="en-US" dirty="0" smtClean="0"/>
              <a:t>within DESY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en-US" dirty="0"/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DESY will provide the infrastructure needed to operate the magnet </a:t>
            </a:r>
            <a:r>
              <a:rPr lang="en-US" dirty="0" err="1" smtClean="0"/>
              <a:t>inclunding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floor space, electrical connection, power supply, etc.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DESY will try to support the conversion, but our means are limited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5715000"/>
            <a:ext cx="83440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Remark: There have been repeated and strong statements by the DESY particle physics </a:t>
            </a:r>
            <a:br>
              <a:rPr lang="en-US" dirty="0" smtClean="0"/>
            </a:br>
            <a:r>
              <a:rPr lang="en-US" dirty="0" smtClean="0"/>
              <a:t>review committee to support the restart of the magnet.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63717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210</Words>
  <Application>Microsoft Office PowerPoint</Application>
  <PresentationFormat>On-screen Show (4:3)</PresentationFormat>
  <Paragraphs>52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Large Field Test Facility</vt:lpstr>
      <vt:lpstr>KOMAG at DESY</vt:lpstr>
      <vt:lpstr>High fields</vt:lpstr>
      <vt:lpstr>Situation at DESY</vt:lpstr>
      <vt:lpstr>Connection of PCMAG</vt:lpstr>
      <vt:lpstr>Is there an alternative</vt:lpstr>
      <vt:lpstr>Strategy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Large Field Test Facility</dc:title>
  <dc:creator>Behnke, Ties</dc:creator>
  <cp:lastModifiedBy>Behnke, Ties</cp:lastModifiedBy>
  <cp:revision>4</cp:revision>
  <dcterms:created xsi:type="dcterms:W3CDTF">2013-05-31T09:29:04Z</dcterms:created>
  <dcterms:modified xsi:type="dcterms:W3CDTF">2013-05-31T09:58:30Z</dcterms:modified>
</cp:coreProperties>
</file>