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2"/>
  </p:notesMasterIdLst>
  <p:sldIdLst>
    <p:sldId id="256" r:id="rId2"/>
    <p:sldId id="277" r:id="rId3"/>
    <p:sldId id="273" r:id="rId4"/>
    <p:sldId id="279" r:id="rId5"/>
    <p:sldId id="263" r:id="rId6"/>
    <p:sldId id="257" r:id="rId7"/>
    <p:sldId id="265" r:id="rId8"/>
    <p:sldId id="289" r:id="rId9"/>
    <p:sldId id="268" r:id="rId10"/>
    <p:sldId id="283" r:id="rId11"/>
    <p:sldId id="290" r:id="rId12"/>
    <p:sldId id="282" r:id="rId13"/>
    <p:sldId id="259" r:id="rId14"/>
    <p:sldId id="286" r:id="rId15"/>
    <p:sldId id="261" r:id="rId16"/>
    <p:sldId id="285" r:id="rId17"/>
    <p:sldId id="260" r:id="rId18"/>
    <p:sldId id="280" r:id="rId19"/>
    <p:sldId id="291" r:id="rId20"/>
    <p:sldId id="284" r:id="rId21"/>
  </p:sldIdLst>
  <p:sldSz cx="9144000" cy="6858000" type="screen4x3"/>
  <p:notesSz cx="6794500" cy="9906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9933FF"/>
    <a:srgbClr val="FFFF00"/>
    <a:srgbClr val="FF9933"/>
    <a:srgbClr val="0000FF"/>
    <a:srgbClr val="FF9900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261" autoAdjust="0"/>
  </p:normalViewPr>
  <p:slideViewPr>
    <p:cSldViewPr>
      <p:cViewPr>
        <p:scale>
          <a:sx n="80" d="100"/>
          <a:sy n="80" d="100"/>
        </p:scale>
        <p:origin x="-1526" y="-4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DCDE7A-8AAC-4020-81F0-E281430DF970}" type="datetimeFigureOut">
              <a:rPr lang="en-US" smtClean="0"/>
              <a:t>5/31/2013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3063E1-5023-438F-886E-87CE97E0C72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1530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063E1-5023-438F-886E-87CE97E0C72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2384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AE995E-ACB1-4064-861E-013ABDEC5E7A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063E1-5023-438F-886E-87CE97E0C72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64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063E1-5023-438F-886E-87CE97E0C72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0780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31/05/2013</a:t>
            </a:r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recent Micromegas TPC results</a:t>
            </a: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B672F-1A85-4540-B8A6-4A7727E98E41}" type="slidenum">
              <a:rPr lang="en-US" smtClean="0"/>
              <a:t>‹N°›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31/05/2013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recent Micromegas TPC results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B672F-1A85-4540-B8A6-4A7727E98E41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31/05/2013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recent Micromegas TPC results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B672F-1A85-4540-B8A6-4A7727E98E41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31/05/2013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recent Micromegas TPC results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B672F-1A85-4540-B8A6-4A7727E98E41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31/05/2013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recent Micromegas TPC results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B672F-1A85-4540-B8A6-4A7727E98E41}" type="slidenum">
              <a:rPr lang="en-US" smtClean="0"/>
              <a:t>‹N°›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31/05/2013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recent Micromegas TPC results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B672F-1A85-4540-B8A6-4A7727E98E41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31/05/2013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recent Micromegas TPC results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B672F-1A85-4540-B8A6-4A7727E98E41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31/05/2013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recent Micromegas TPC results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B672F-1A85-4540-B8A6-4A7727E98E41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31/05/2013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recent Micromegas TPC results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B672F-1A85-4540-B8A6-4A7727E98E41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31/05/2013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recent Micromegas TPC results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B672F-1A85-4540-B8A6-4A7727E98E41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31/05/2013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recent Micromegas TPC results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FEB672F-1A85-4540-B8A6-4A7727E98E41}" type="slidenum">
              <a:rPr lang="en-US" smtClean="0"/>
              <a:t>‹N°›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fr-FR" smtClean="0"/>
              <a:t>31/05/2013</a:t>
            </a: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995936" y="6356350"/>
            <a:ext cx="2193032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US" smtClean="0"/>
              <a:t>recent Micromegas TPC results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FEB672F-1A85-4540-B8A6-4A7727E98E41}" type="slidenum">
              <a:rPr lang="en-US" smtClean="0"/>
              <a:t>‹N°›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gif"/><Relationship Id="rId7" Type="http://schemas.openxmlformats.org/officeDocument/2006/relationships/image" Target="../media/image30.gif"/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0.png"/><Relationship Id="rId5" Type="http://schemas.openxmlformats.org/officeDocument/2006/relationships/image" Target="../media/image39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3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37.gif"/><Relationship Id="rId4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gif"/><Relationship Id="rId4" Type="http://schemas.openxmlformats.org/officeDocument/2006/relationships/image" Target="../media/image4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3" y="1556792"/>
            <a:ext cx="5616624" cy="435262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1340768"/>
            <a:ext cx="3059832" cy="551723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2426905" y="5517232"/>
            <a:ext cx="4608512" cy="134076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084168" y="1340768"/>
            <a:ext cx="3059832" cy="551723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2297088" y="1340768"/>
            <a:ext cx="4608512" cy="172819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755576" y="5602841"/>
            <a:ext cx="79928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ootlight MT Light" pitchFamily="18" charset="0"/>
                <a:cs typeface="Times New Roman" pitchFamily="18" charset="0"/>
              </a:rPr>
              <a:t>David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ootlight MT Light" pitchFamily="18" charset="0"/>
                <a:cs typeface="Times New Roman" pitchFamily="18" charset="0"/>
              </a:rPr>
              <a:t>Attié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ootlight MT Light" pitchFamily="18" charset="0"/>
                <a:cs typeface="Times New Roman" pitchFamily="18" charset="0"/>
              </a:rPr>
              <a:t>, Paul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ootlight MT Light" pitchFamily="18" charset="0"/>
                <a:cs typeface="Times New Roman" pitchFamily="18" charset="0"/>
              </a:rPr>
              <a:t>Colas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ootlight MT Light" pitchFamily="18" charset="0"/>
                <a:cs typeface="Times New Roman" pitchFamily="18" charset="0"/>
              </a:rPr>
              <a:t>, Wenxin Wang, CEA/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ootlight MT Light" pitchFamily="18" charset="0"/>
                <a:cs typeface="Times New Roman" pitchFamily="18" charset="0"/>
              </a:rPr>
              <a:t>Irfu</a:t>
            </a:r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ootlight MT Light" pitchFamily="18" charset="0"/>
              <a:cs typeface="Times New Roman" pitchFamily="18" charset="0"/>
            </a:endParaRPr>
          </a:p>
          <a:p>
            <a:pPr algn="ctr"/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ootlight MT Light" pitchFamily="18" charset="0"/>
                <a:cs typeface="Times New Roman" pitchFamily="18" charset="0"/>
              </a:rPr>
              <a:t>+ contributions from Carleton, KEK, Kolkata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ootlight MT Light" pitchFamily="18" charset="0"/>
              <a:cs typeface="Times New Roman" pitchFamily="18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144016" y="1412776"/>
            <a:ext cx="8964488" cy="1512168"/>
          </a:xfrm>
        </p:spPr>
        <p:txBody>
          <a:bodyPr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5400" spc="150" dirty="0" smtClean="0">
                <a:ln w="38100">
                  <a:solidFill>
                    <a:schemeClr val="bg1"/>
                  </a:solidFill>
                </a:ln>
                <a:solidFill>
                  <a:srgbClr val="FF99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Berlin Sans FB Demi" pitchFamily="34" charset="0"/>
              </a:rPr>
              <a:t>Recent</a:t>
            </a:r>
            <a:r>
              <a:rPr lang="en-US" sz="5400" spc="150" dirty="0" smtClean="0">
                <a:ln w="38100">
                  <a:solidFill>
                    <a:schemeClr val="bg1"/>
                  </a:solidFill>
                </a:ln>
                <a:solidFill>
                  <a:srgbClr val="FF99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sz="5400" spc="150" dirty="0" err="1" smtClean="0">
                <a:ln w="38100">
                  <a:solidFill>
                    <a:schemeClr val="bg1"/>
                  </a:solidFill>
                </a:ln>
                <a:solidFill>
                  <a:srgbClr val="FF99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Berlin Sans FB Demi" pitchFamily="34" charset="0"/>
              </a:rPr>
              <a:t>Micromegas</a:t>
            </a:r>
            <a:r>
              <a:rPr lang="en-US" sz="5400" spc="150" dirty="0" smtClean="0">
                <a:ln w="38100">
                  <a:solidFill>
                    <a:schemeClr val="bg1"/>
                  </a:solidFill>
                </a:ln>
                <a:solidFill>
                  <a:srgbClr val="FF99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Berlin Sans FB Demi" pitchFamily="34" charset="0"/>
              </a:rPr>
              <a:t> TPC </a:t>
            </a:r>
            <a:r>
              <a:rPr lang="en-US" sz="5400" spc="150" dirty="0" smtClean="0">
                <a:ln w="38100">
                  <a:solidFill>
                    <a:schemeClr val="bg1"/>
                  </a:solidFill>
                </a:ln>
                <a:solidFill>
                  <a:srgbClr val="FF99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Berlin Sans FB Demi" pitchFamily="34" charset="0"/>
              </a:rPr>
              <a:t>R&amp;D results</a:t>
            </a:r>
            <a:endParaRPr lang="en-US" sz="5400" spc="150" dirty="0">
              <a:ln w="38100">
                <a:solidFill>
                  <a:schemeClr val="bg1"/>
                </a:solidFill>
              </a:ln>
              <a:solidFill>
                <a:srgbClr val="FF990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Berlin Sans FB Demi" pitchFamily="34" charset="0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179512" y="188640"/>
            <a:ext cx="338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LCTPC Collaboration meeting</a:t>
            </a:r>
          </a:p>
          <a:p>
            <a:r>
              <a:rPr lang="fr-FR" dirty="0" smtClean="0"/>
              <a:t>DESY, May 31, 2013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01354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31/05/2013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B672F-1A85-4540-B8A6-4A7727E98E41}" type="slidenum">
              <a:rPr lang="en-US" smtClean="0"/>
              <a:t>10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017" y="476672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Test bench</a:t>
            </a:r>
            <a:endParaRPr lang="en-US" sz="4000" b="1" dirty="0"/>
          </a:p>
        </p:txBody>
      </p:sp>
      <p:sp>
        <p:nvSpPr>
          <p:cNvPr id="8" name="Rectangle 7"/>
          <p:cNvSpPr/>
          <p:nvPr/>
        </p:nvSpPr>
        <p:spPr>
          <a:xfrm>
            <a:off x="3491880" y="4414529"/>
            <a:ext cx="5832648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b="1" dirty="0" err="1"/>
              <a:t>Energy</a:t>
            </a:r>
            <a:r>
              <a:rPr lang="fr-FR" b="1" dirty="0"/>
              <a:t> </a:t>
            </a:r>
            <a:r>
              <a:rPr lang="fr-FR" b="1" dirty="0" err="1"/>
              <a:t>Resolution</a:t>
            </a:r>
            <a:r>
              <a:rPr lang="fr-FR" b="1" dirty="0"/>
              <a:t> </a:t>
            </a:r>
            <a:r>
              <a:rPr lang="fr-FR" b="1" dirty="0" smtClean="0"/>
              <a:t>:~13% </a:t>
            </a:r>
            <a:r>
              <a:rPr lang="fr-FR" b="1" dirty="0" err="1" smtClean="0"/>
              <a:t>rms</a:t>
            </a:r>
            <a:endParaRPr lang="fr-FR" b="1" dirty="0" smtClean="0"/>
          </a:p>
          <a:p>
            <a:pPr algn="ctr"/>
            <a:r>
              <a:rPr lang="fr-FR" b="1" dirty="0"/>
              <a:t>Gain ~</a:t>
            </a:r>
            <a:r>
              <a:rPr lang="fr-FR" b="1" dirty="0" smtClean="0"/>
              <a:t>2600 </a:t>
            </a:r>
          </a:p>
          <a:p>
            <a:pPr algn="ctr"/>
            <a:r>
              <a:rPr lang="fr-FR" b="1" dirty="0" smtClean="0"/>
              <a:t>(</a:t>
            </a:r>
            <a:r>
              <a:rPr lang="fr-FR" b="1" dirty="0" err="1"/>
              <a:t>using</a:t>
            </a:r>
            <a:r>
              <a:rPr lang="fr-FR" b="1" dirty="0"/>
              <a:t> </a:t>
            </a:r>
            <a:r>
              <a:rPr lang="fr-FR" b="1" dirty="0" err="1"/>
              <a:t>collimated</a:t>
            </a:r>
            <a:r>
              <a:rPr lang="fr-FR" b="1" dirty="0"/>
              <a:t> </a:t>
            </a:r>
            <a:r>
              <a:rPr lang="fr-FR" b="1" dirty="0" smtClean="0"/>
              <a:t>source, </a:t>
            </a:r>
            <a:r>
              <a:rPr lang="fr-FR" b="1" dirty="0" err="1" smtClean="0"/>
              <a:t>Vmesh</a:t>
            </a:r>
            <a:r>
              <a:rPr lang="fr-FR" b="1" dirty="0" smtClean="0"/>
              <a:t>=380V)</a:t>
            </a:r>
          </a:p>
          <a:p>
            <a:endParaRPr lang="fr-FR" sz="2000" b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246113"/>
            <a:ext cx="2952328" cy="3936437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94759" y="5445224"/>
            <a:ext cx="396199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The </a:t>
            </a:r>
            <a:r>
              <a:rPr lang="en-US" baseline="30000" dirty="0"/>
              <a:t>55</a:t>
            </a:r>
            <a:r>
              <a:rPr lang="en-US" dirty="0"/>
              <a:t>Fe source is put in an aluminum collimation tube and fixed on a set of two mechanical </a:t>
            </a:r>
            <a:r>
              <a:rPr lang="en-US" dirty="0" smtClean="0"/>
              <a:t>arms (X-Y).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246113"/>
            <a:ext cx="3714750" cy="323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recent Micromegas TPC results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035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31/05/2013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B672F-1A85-4540-B8A6-4A7727E98E41}" type="slidenum">
              <a:rPr lang="en-US" smtClean="0"/>
              <a:t>11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017" y="476672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Test </a:t>
            </a:r>
            <a:r>
              <a:rPr lang="en-US" sz="4000" b="1" dirty="0" smtClean="0"/>
              <a:t>bench – Energy resolution</a:t>
            </a:r>
            <a:endParaRPr lang="en-US" sz="4000" b="1" dirty="0"/>
          </a:p>
        </p:txBody>
      </p:sp>
      <p:sp>
        <p:nvSpPr>
          <p:cNvPr id="8" name="Rectangle 7"/>
          <p:cNvSpPr/>
          <p:nvPr/>
        </p:nvSpPr>
        <p:spPr>
          <a:xfrm>
            <a:off x="3779912" y="4934198"/>
            <a:ext cx="5184576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b="1" dirty="0" err="1"/>
              <a:t>Energy</a:t>
            </a:r>
            <a:r>
              <a:rPr lang="fr-FR" b="1" dirty="0"/>
              <a:t> </a:t>
            </a:r>
            <a:r>
              <a:rPr lang="fr-FR" b="1" dirty="0" err="1"/>
              <a:t>Resolution</a:t>
            </a:r>
            <a:r>
              <a:rPr lang="fr-FR" b="1" dirty="0"/>
              <a:t> </a:t>
            </a:r>
            <a:r>
              <a:rPr lang="fr-FR" b="1" dirty="0" smtClean="0"/>
              <a:t>:11~13</a:t>
            </a:r>
            <a:r>
              <a:rPr lang="fr-FR" b="1" dirty="0" smtClean="0"/>
              <a:t>% </a:t>
            </a:r>
            <a:r>
              <a:rPr lang="fr-FR" b="1" dirty="0" err="1" smtClean="0"/>
              <a:t>rms</a:t>
            </a:r>
            <a:r>
              <a:rPr lang="fr-FR" b="1" dirty="0" smtClean="0"/>
              <a:t> </a:t>
            </a:r>
            <a:r>
              <a:rPr lang="fr-FR" b="1" dirty="0" err="1" smtClean="0"/>
              <a:t>at</a:t>
            </a:r>
            <a:r>
              <a:rPr lang="fr-FR" b="1" dirty="0" smtClean="0"/>
              <a:t> 380V</a:t>
            </a:r>
            <a:endParaRPr lang="fr-FR" b="1" dirty="0" smtClean="0"/>
          </a:p>
          <a:p>
            <a:pPr algn="ctr"/>
            <a:r>
              <a:rPr lang="fr-FR" b="1" dirty="0" smtClean="0"/>
              <a:t>(Gain </a:t>
            </a:r>
            <a:r>
              <a:rPr lang="fr-FR" b="1" dirty="0"/>
              <a:t>~</a:t>
            </a:r>
            <a:r>
              <a:rPr lang="fr-FR" b="1" dirty="0" smtClean="0"/>
              <a:t>2600) </a:t>
            </a:r>
            <a:endParaRPr lang="fr-FR" b="1" dirty="0" smtClean="0"/>
          </a:p>
          <a:p>
            <a:pPr algn="ctr"/>
            <a:r>
              <a:rPr lang="fr-FR" b="1" dirty="0" smtClean="0"/>
              <a:t>(</a:t>
            </a:r>
            <a:r>
              <a:rPr lang="fr-FR" b="1" dirty="0" err="1"/>
              <a:t>using</a:t>
            </a:r>
            <a:r>
              <a:rPr lang="fr-FR" b="1" dirty="0"/>
              <a:t> </a:t>
            </a:r>
            <a:r>
              <a:rPr lang="fr-FR" b="1" dirty="0" err="1"/>
              <a:t>collimated</a:t>
            </a:r>
            <a:r>
              <a:rPr lang="fr-FR" b="1" dirty="0"/>
              <a:t> </a:t>
            </a:r>
            <a:r>
              <a:rPr lang="fr-FR" b="1" dirty="0" smtClean="0"/>
              <a:t>source)</a:t>
            </a:r>
            <a:endParaRPr lang="fr-FR" b="1" dirty="0" smtClean="0"/>
          </a:p>
          <a:p>
            <a:endParaRPr lang="fr-FR" sz="2000" b="1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recent Micromegas TPC results</a:t>
            </a:r>
            <a:endParaRPr lang="en-US"/>
          </a:p>
        </p:txBody>
      </p:sp>
      <p:pic>
        <p:nvPicPr>
          <p:cNvPr id="11" name="Picture 57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75"/>
          <a:stretch/>
        </p:blipFill>
        <p:spPr bwMode="auto">
          <a:xfrm>
            <a:off x="6017" y="1412776"/>
            <a:ext cx="4637991" cy="316835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3117" y="1340768"/>
            <a:ext cx="4219363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42400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31/05/2013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B672F-1A85-4540-B8A6-4A7727E98E41}" type="slidenum">
              <a:rPr lang="en-US" smtClean="0"/>
              <a:t>12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017" y="476672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Spatial resolution</a:t>
            </a:r>
            <a:endParaRPr lang="en-US" sz="4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347864" y="1297847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0000CC"/>
                </a:solidFill>
              </a:rPr>
              <a:t>Event selection</a:t>
            </a:r>
            <a:endParaRPr lang="en-US" sz="2400" dirty="0">
              <a:solidFill>
                <a:srgbClr val="0000CC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44824"/>
            <a:ext cx="4301639" cy="3384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844823"/>
            <a:ext cx="4311430" cy="3384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2771800" y="5373216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Select </a:t>
            </a:r>
            <a:r>
              <a:rPr lang="fr-FR" dirty="0" err="1" smtClean="0"/>
              <a:t>events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exactly</a:t>
            </a:r>
            <a:r>
              <a:rPr lang="fr-FR" dirty="0" smtClean="0"/>
              <a:t> 1 </a:t>
            </a:r>
            <a:r>
              <a:rPr lang="fr-FR" dirty="0" err="1" smtClean="0"/>
              <a:t>track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recent Micromegas TPC results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099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9325" y="1506497"/>
            <a:ext cx="3820404" cy="3469784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31/05/2013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B672F-1A85-4540-B8A6-4A7727E98E41}" type="slidenum">
              <a:rPr lang="en-US" smtClean="0"/>
              <a:t>13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017" y="476672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Spatial resolution</a:t>
            </a:r>
            <a:endParaRPr lang="en-US" sz="4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631540" y="5141303"/>
                <a:ext cx="2784352" cy="113826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24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GB" sz="2400" i="1">
                              <a:latin typeface="Cambria Math"/>
                              <a:sym typeface="Symbol"/>
                            </a:rPr>
                            <m:t></m:t>
                          </m:r>
                        </m:e>
                        <m:sup>
                          <m:r>
                            <a:rPr lang="en-GB" sz="2400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GB" sz="2400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fr-FR" sz="24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GB" sz="2400" i="1">
                              <a:latin typeface="Cambria Math"/>
                            </a:rPr>
                            <m:t>𝑖</m:t>
                          </m:r>
                          <m:r>
                            <a:rPr lang="en-GB" sz="2400" i="1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en-GB" sz="2400" i="1">
                              <a:latin typeface="Cambria Math"/>
                            </a:rPr>
                            <m:t>𝑘</m:t>
                          </m:r>
                        </m:sup>
                        <m:e>
                          <m:sSup>
                            <m:sSupPr>
                              <m:ctrlPr>
                                <a:rPr lang="fr-FR" sz="2400" i="1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fr-FR" sz="24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fr-FR" sz="2400" i="1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fr-FR" sz="2400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2400" i="1">
                                              <a:latin typeface="Cambria Math"/>
                                            </a:rPr>
                                            <m:t>𝑋</m:t>
                                          </m:r>
                                        </m:e>
                                        <m:sub>
                                          <m:r>
                                            <a:rPr lang="en-GB" sz="2400" i="1">
                                              <a:latin typeface="Cambria Math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  <m:r>
                                        <a:rPr lang="en-GB" sz="2400" i="1">
                                          <a:latin typeface="Cambria Math"/>
                                        </a:rPr>
                                        <m:t>−</m:t>
                                      </m:r>
                                      <m:acc>
                                        <m:accPr>
                                          <m:chr m:val="̅"/>
                                          <m:ctrlPr>
                                            <a:rPr lang="fr-FR" sz="2400" i="1">
                                              <a:latin typeface="Cambria Math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GB" sz="2400" i="1">
                                              <a:latin typeface="Cambria Math"/>
                                            </a:rPr>
                                            <m:t>𝑋</m:t>
                                          </m:r>
                                        </m:e>
                                      </m:acc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fr-FR" sz="2400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2400" i="1">
                                              <a:latin typeface="Cambria Math"/>
                                            </a:rPr>
                                            <m:t>𝜎</m:t>
                                          </m:r>
                                        </m:e>
                                        <m:sub>
                                          <m:r>
                                            <a:rPr lang="en-GB" sz="2400" i="1">
                                              <a:latin typeface="Cambria Math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GB" sz="24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1540" y="5141303"/>
                <a:ext cx="2784352" cy="113826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3635896" y="5263900"/>
                <a:ext cx="5328592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/>
                          </a:rPr>
                          <m:t>𝜎</m:t>
                        </m:r>
                      </m:e>
                      <m:sub>
                        <m:r>
                          <a:rPr lang="en-GB" sz="2000" i="1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2000" dirty="0" smtClean="0"/>
                  <a:t> :  supposed residual of the detector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GB" sz="2000" i="1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2000" dirty="0" smtClean="0"/>
                  <a:t>:   the fitted hit position in test row</a:t>
                </a:r>
              </a:p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fr-FR" sz="2000" i="1">
                            <a:latin typeface="Cambria Math"/>
                          </a:rPr>
                        </m:ctrlPr>
                      </m:accPr>
                      <m:e>
                        <m:r>
                          <a:rPr lang="en-GB" sz="2000" i="1">
                            <a:latin typeface="Cambria Math"/>
                          </a:rPr>
                          <m:t>𝑋</m:t>
                        </m:r>
                      </m:e>
                    </m:acc>
                  </m:oMath>
                </a14:m>
                <a:r>
                  <a:rPr lang="en-US" sz="2000" dirty="0" smtClean="0"/>
                  <a:t> :   the position of track crossing the test row </a:t>
                </a:r>
                <a:endParaRPr lang="en-US" sz="2000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5896" y="5263900"/>
                <a:ext cx="5328592" cy="1015663"/>
              </a:xfrm>
              <a:prstGeom prst="rect">
                <a:avLst/>
              </a:prstGeom>
              <a:blipFill rotWithShape="1">
                <a:blip r:embed="rId6"/>
                <a:stretch>
                  <a:fillRect t="-3012" b="-96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Double Bracket 16"/>
          <p:cNvSpPr/>
          <p:nvPr/>
        </p:nvSpPr>
        <p:spPr>
          <a:xfrm>
            <a:off x="3563888" y="5335908"/>
            <a:ext cx="5256584" cy="901404"/>
          </a:xfrm>
          <a:prstGeom prst="bracketPair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236296" y="4792985"/>
            <a:ext cx="1008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X (mm)</a:t>
            </a:r>
            <a:endParaRPr lang="en-US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3348632" y="4808185"/>
            <a:ext cx="1008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X (mm)</a:t>
            </a:r>
            <a:endParaRPr lang="en-US" sz="1200" dirty="0"/>
          </a:p>
        </p:txBody>
      </p:sp>
      <p:grpSp>
        <p:nvGrpSpPr>
          <p:cNvPr id="16" name="Group 15"/>
          <p:cNvGrpSpPr/>
          <p:nvPr/>
        </p:nvGrpSpPr>
        <p:grpSpPr>
          <a:xfrm>
            <a:off x="611560" y="1469440"/>
            <a:ext cx="3956460" cy="3537968"/>
            <a:chOff x="611560" y="1469440"/>
            <a:chExt cx="3956460" cy="3537968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1560" y="1469440"/>
              <a:ext cx="3956460" cy="3537968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2339752" y="1988840"/>
              <a:ext cx="172860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(a) Fit track with all rows</a:t>
              </a:r>
              <a:endParaRPr lang="en-US" dirty="0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5936629" y="1916832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(b) Fit track without using hit in row 35</a:t>
            </a:r>
            <a:endParaRPr lang="en-US" dirty="0"/>
          </a:p>
        </p:txBody>
      </p:sp>
      <p:grpSp>
        <p:nvGrpSpPr>
          <p:cNvPr id="20" name="Group 19"/>
          <p:cNvGrpSpPr/>
          <p:nvPr/>
        </p:nvGrpSpPr>
        <p:grpSpPr>
          <a:xfrm>
            <a:off x="585605" y="1459524"/>
            <a:ext cx="3743595" cy="3516757"/>
            <a:chOff x="585605" y="1459524"/>
            <a:chExt cx="3743595" cy="3516757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5605" y="1459524"/>
              <a:ext cx="3743595" cy="3516757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2376524" y="1844824"/>
              <a:ext cx="176342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(c) Fit track after selection hits (row 35)</a:t>
              </a:r>
              <a:endParaRPr lang="en-US" dirty="0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3415892" y="1246113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0000CC"/>
                </a:solidFill>
              </a:rPr>
              <a:t>Hits selection</a:t>
            </a:r>
            <a:endParaRPr lang="en-US" sz="2400" dirty="0">
              <a:solidFill>
                <a:srgbClr val="0000CC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 rot="10800000">
            <a:off x="427714" y="1988840"/>
            <a:ext cx="369332" cy="93610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sz="1200" dirty="0" smtClean="0"/>
              <a:t>Row number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 rot="10800000">
            <a:off x="4418692" y="1916832"/>
            <a:ext cx="369332" cy="93610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sz="1200" dirty="0" smtClean="0"/>
              <a:t>Row number</a:t>
            </a:r>
            <a:endParaRPr lang="en-US" sz="1200" dirty="0"/>
          </a:p>
        </p:txBody>
      </p:sp>
      <p:sp>
        <p:nvSpPr>
          <p:cNvPr id="21" name="Espace réservé du pied de page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recent Micromegas TPC results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90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L:\wwx\PictureForThesis\3208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66516"/>
            <a:ext cx="8784976" cy="6048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06" y="466517"/>
            <a:ext cx="8424936" cy="6048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31/05/2013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B672F-1A85-4540-B8A6-4A7727E98E41}" type="slidenum">
              <a:rPr lang="en-US" smtClean="0"/>
              <a:t>14</a:t>
            </a:fld>
            <a:endParaRPr lang="en-US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recent Micromegas TPC results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657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38" name="Picture 26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439575"/>
            <a:ext cx="3792762" cy="278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31/05/2013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B672F-1A85-4540-B8A6-4A7727E98E41}" type="slidenum">
              <a:rPr lang="en-US" smtClean="0"/>
              <a:t>15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017" y="476672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Spatial resolution</a:t>
            </a:r>
            <a:endParaRPr lang="en-US" sz="4000" b="1" dirty="0"/>
          </a:p>
        </p:txBody>
      </p:sp>
      <p:grpSp>
        <p:nvGrpSpPr>
          <p:cNvPr id="12" name="Group 11"/>
          <p:cNvGrpSpPr/>
          <p:nvPr/>
        </p:nvGrpSpPr>
        <p:grpSpPr>
          <a:xfrm>
            <a:off x="4744093" y="5601869"/>
            <a:ext cx="3960151" cy="701675"/>
            <a:chOff x="323528" y="4393981"/>
            <a:chExt cx="3960151" cy="701675"/>
          </a:xfrm>
        </p:grpSpPr>
        <p:pic>
          <p:nvPicPr>
            <p:cNvPr id="8" name="Picture 1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38741" y="4393981"/>
              <a:ext cx="3944938" cy="701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Double Bracket 9"/>
            <p:cNvSpPr/>
            <p:nvPr/>
          </p:nvSpPr>
          <p:spPr>
            <a:xfrm>
              <a:off x="323528" y="4499917"/>
              <a:ext cx="3872930" cy="567355"/>
            </a:xfrm>
            <a:prstGeom prst="bracketPair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0266" y="1635628"/>
            <a:ext cx="5221760" cy="3788336"/>
          </a:xfrm>
          <a:prstGeom prst="rect">
            <a:avLst/>
          </a:prstGeom>
        </p:spPr>
      </p:pic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9658274"/>
              </p:ext>
            </p:extLst>
          </p:nvPr>
        </p:nvGraphicFramePr>
        <p:xfrm>
          <a:off x="1577379" y="5267048"/>
          <a:ext cx="2322887" cy="1008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94" name="Équation" r:id="rId6" imgW="1168400" imgH="508000" progId="Equation.3">
                  <p:embed/>
                </p:oleObj>
              </mc:Choice>
              <mc:Fallback>
                <p:oleObj name="Équation" r:id="rId6" imgW="1168400" imgH="5080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77379" y="5267048"/>
                        <a:ext cx="2322887" cy="100811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9050">
                        <a:solidFill>
                          <a:srgbClr val="0000CC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440559" y="1442847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B=1 T   C</a:t>
            </a:r>
            <a:r>
              <a:rPr lang="en-US" b="1" baseline="-25000" dirty="0" smtClean="0"/>
              <a:t>d</a:t>
            </a:r>
            <a:r>
              <a:rPr lang="en-US" b="1" dirty="0" smtClean="0"/>
              <a:t> = 94.2</a:t>
            </a:r>
            <a:r>
              <a:rPr lang="en-US" b="1" baseline="-25000" dirty="0" smtClean="0"/>
              <a:t>  </a:t>
            </a:r>
            <a:r>
              <a:rPr lang="en-US" b="1" dirty="0" smtClean="0"/>
              <a:t>µm/√cm (</a:t>
            </a:r>
            <a:r>
              <a:rPr lang="en-US" b="1" dirty="0" err="1" smtClean="0"/>
              <a:t>Magboltz</a:t>
            </a:r>
            <a:r>
              <a:rPr lang="en-US" b="1" dirty="0" smtClean="0"/>
              <a:t>)</a:t>
            </a:r>
            <a:endParaRPr lang="fr-FR" b="1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recent Micromegas TPC results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276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31/05/2013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B672F-1A85-4540-B8A6-4A7727E98E41}" type="slidenum">
              <a:rPr lang="en-US" smtClean="0"/>
              <a:t>16</a:t>
            </a:fld>
            <a:endParaRPr lang="en-US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58" y="1232729"/>
            <a:ext cx="3729817" cy="2736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-42777" y="260648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Compare with GEM</a:t>
            </a:r>
          </a:p>
          <a:p>
            <a:pPr algn="ctr"/>
            <a:r>
              <a:rPr lang="en-US" sz="2000" b="1" dirty="0" smtClean="0"/>
              <a:t>  ( Spatial resolution ) </a:t>
            </a:r>
            <a:endParaRPr lang="en-US" sz="2000" b="1" dirty="0"/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586" y="3858344"/>
            <a:ext cx="3848907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7321" y="1506661"/>
            <a:ext cx="5238750" cy="427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recent Micromegas TPC results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24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38"/>
          <a:stretch/>
        </p:blipFill>
        <p:spPr bwMode="auto">
          <a:xfrm>
            <a:off x="5305795" y="3800475"/>
            <a:ext cx="3495675" cy="2465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55"/>
          <a:stretch/>
        </p:blipFill>
        <p:spPr bwMode="auto">
          <a:xfrm>
            <a:off x="5220071" y="1114425"/>
            <a:ext cx="3667125" cy="25157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31/05/2013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B672F-1A85-4540-B8A6-4A7727E98E41}" type="slidenum">
              <a:rPr lang="en-US" smtClean="0"/>
              <a:t>17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017" y="476672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/>
              <a:t>Field </a:t>
            </a:r>
            <a:r>
              <a:rPr lang="en-US" sz="4000" b="1" dirty="0" smtClean="0"/>
              <a:t>distortions</a:t>
            </a:r>
            <a:endParaRPr lang="en-US" sz="4000" b="1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54" r="6351"/>
          <a:stretch/>
        </p:blipFill>
        <p:spPr bwMode="auto">
          <a:xfrm>
            <a:off x="251520" y="1584189"/>
            <a:ext cx="4426274" cy="3428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732240" y="830615"/>
            <a:ext cx="12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+mj-lt"/>
              </a:rPr>
              <a:t>B=1T</a:t>
            </a:r>
            <a:endParaRPr lang="en-US" sz="2800" dirty="0"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660232" y="3506510"/>
            <a:ext cx="12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+mj-lt"/>
              </a:rPr>
              <a:t>B=0T</a:t>
            </a:r>
            <a:endParaRPr lang="en-US" sz="2800" dirty="0">
              <a:latin typeface="+mj-lt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331640" y="3153167"/>
            <a:ext cx="3456384" cy="3125668"/>
            <a:chOff x="1331640" y="3153167"/>
            <a:chExt cx="3456384" cy="3125668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344"/>
            <a:stretch/>
          </p:blipFill>
          <p:spPr>
            <a:xfrm>
              <a:off x="1331640" y="3905250"/>
              <a:ext cx="3456384" cy="2373585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1403648" y="3153167"/>
              <a:ext cx="3168352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latin typeface="+mj-lt"/>
                </a:rPr>
                <a:t>After alignment</a:t>
              </a:r>
            </a:p>
            <a:p>
              <a:pPr algn="ctr"/>
              <a:r>
                <a:rPr lang="en-US" sz="2800" dirty="0" smtClean="0">
                  <a:latin typeface="+mj-lt"/>
                </a:rPr>
                <a:t>B=0T</a:t>
              </a:r>
              <a:endParaRPr lang="en-US" sz="2800" dirty="0">
                <a:latin typeface="+mj-lt"/>
              </a:endParaRPr>
            </a:p>
          </p:txBody>
        </p:sp>
      </p:grp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recent Micromegas TPC results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96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86"/>
          <a:stretch/>
        </p:blipFill>
        <p:spPr bwMode="auto">
          <a:xfrm>
            <a:off x="75903" y="3152774"/>
            <a:ext cx="5128316" cy="370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31/05/2013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B672F-1A85-4540-B8A6-4A7727E98E41}" type="slidenum">
              <a:rPr lang="en-US" smtClean="0"/>
              <a:t>18</a:t>
            </a:fld>
            <a:endParaRPr lang="en-US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"/>
          <a:stretch/>
        </p:blipFill>
        <p:spPr bwMode="auto">
          <a:xfrm>
            <a:off x="4380575" y="1343025"/>
            <a:ext cx="4680520" cy="3460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-39095" y="373529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Field distortions</a:t>
            </a:r>
            <a:endParaRPr lang="en-US" sz="4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45637" y="1220559"/>
            <a:ext cx="36502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Distortions at    different drift distances  </a:t>
            </a:r>
          </a:p>
          <a:p>
            <a:r>
              <a:rPr lang="en-US" sz="2400" b="1" dirty="0" smtClean="0"/>
              <a:t>in B=0T or B=1T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660232" y="1052736"/>
            <a:ext cx="12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+mj-lt"/>
              </a:rPr>
              <a:t>B=1T</a:t>
            </a:r>
            <a:endParaRPr lang="en-US" sz="2800" dirty="0"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91989" y="2852936"/>
            <a:ext cx="12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+mj-lt"/>
              </a:rPr>
              <a:t>B=0T</a:t>
            </a:r>
            <a:endParaRPr lang="en-US" sz="2800" dirty="0">
              <a:latin typeface="+mj-lt"/>
            </a:endParaRP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recent Micromegas TPC results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865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229600" cy="936104"/>
          </a:xfrm>
        </p:spPr>
        <p:txBody>
          <a:bodyPr/>
          <a:lstStyle/>
          <a:p>
            <a:r>
              <a:rPr lang="fr-FR" dirty="0" err="1" smtClean="0"/>
              <a:t>Mitigating</a:t>
            </a:r>
            <a:r>
              <a:rPr lang="fr-FR" dirty="0" smtClean="0"/>
              <a:t> </a:t>
            </a:r>
            <a:r>
              <a:rPr lang="fr-FR" dirty="0" err="1" smtClean="0"/>
              <a:t>distortions</a:t>
            </a:r>
            <a:r>
              <a:rPr lang="fr-FR" dirty="0" smtClean="0"/>
              <a:t>?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31/05/2013</a:t>
            </a: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recent Micromegas TPC results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B672F-1A85-4540-B8A6-4A7727E98E41}" type="slidenum">
              <a:rPr lang="en-US" smtClean="0"/>
              <a:t>19</a:t>
            </a:fld>
            <a:endParaRPr lang="en-US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811259"/>
            <a:ext cx="3400722" cy="2550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6178" y="1124745"/>
            <a:ext cx="5760640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395536" y="4221088"/>
            <a:ext cx="48245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Leave</a:t>
            </a:r>
            <a:r>
              <a:rPr lang="fr-FR" dirty="0" smtClean="0"/>
              <a:t> the corner </a:t>
            </a:r>
            <a:r>
              <a:rPr lang="fr-FR" dirty="0" err="1" smtClean="0"/>
              <a:t>insulated</a:t>
            </a:r>
            <a:r>
              <a:rPr lang="fr-FR" dirty="0" smtClean="0"/>
              <a:t> and </a:t>
            </a:r>
            <a:r>
              <a:rPr lang="fr-FR" dirty="0" err="1" smtClean="0"/>
              <a:t>floating</a:t>
            </a:r>
            <a:r>
              <a:rPr lang="fr-FR" dirty="0" smtClean="0"/>
              <a:t>.</a:t>
            </a:r>
          </a:p>
          <a:p>
            <a:r>
              <a:rPr lang="fr-FR" dirty="0" err="1" smtClean="0"/>
              <a:t>Burry</a:t>
            </a:r>
            <a:r>
              <a:rPr lang="fr-FR" dirty="0" smtClean="0"/>
              <a:t> the </a:t>
            </a:r>
            <a:r>
              <a:rPr lang="fr-FR" dirty="0" err="1" smtClean="0"/>
              <a:t>grounding</a:t>
            </a:r>
            <a:r>
              <a:rPr lang="fr-FR" dirty="0" smtClean="0"/>
              <a:t> of the </a:t>
            </a:r>
            <a:r>
              <a:rPr lang="fr-FR" dirty="0" err="1" smtClean="0"/>
              <a:t>resistive</a:t>
            </a:r>
            <a:r>
              <a:rPr lang="fr-FR" dirty="0" smtClean="0"/>
              <a:t> </a:t>
            </a:r>
            <a:r>
              <a:rPr lang="fr-FR" dirty="0" err="1" smtClean="0"/>
              <a:t>kapton</a:t>
            </a:r>
            <a:r>
              <a:rPr lang="fr-FR" dirty="0" smtClean="0"/>
              <a:t>.</a:t>
            </a:r>
          </a:p>
          <a:p>
            <a:r>
              <a:rPr lang="fr-FR" dirty="0" smtClean="0"/>
              <a:t>(Not </a:t>
            </a:r>
            <a:r>
              <a:rPr lang="fr-FR" dirty="0" err="1" smtClean="0"/>
              <a:t>so</a:t>
            </a:r>
            <a:r>
              <a:rPr lang="fr-FR" dirty="0" smtClean="0"/>
              <a:t> </a:t>
            </a:r>
            <a:r>
              <a:rPr lang="fr-FR" dirty="0" err="1" smtClean="0"/>
              <a:t>easy</a:t>
            </a:r>
            <a:r>
              <a:rPr lang="fr-FR" dirty="0" smtClean="0"/>
              <a:t>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5075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31/05/2013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B672F-1A85-4540-B8A6-4A7727E98E41}" type="slidenum">
              <a:rPr lang="en-US" smtClean="0"/>
              <a:t>2</a:t>
            </a:fld>
            <a:endParaRPr lang="en-US"/>
          </a:p>
        </p:txBody>
      </p:sp>
      <p:pic>
        <p:nvPicPr>
          <p:cNvPr id="7" name="Picture 3" descr="K:\2012-04-16_20-SaclayTestBench\Benchtest photos\DSC0034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35" t="675" r="5783" b="-675"/>
          <a:stretch/>
        </p:blipFill>
        <p:spPr bwMode="auto">
          <a:xfrm>
            <a:off x="467544" y="1124744"/>
            <a:ext cx="3321901" cy="2806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" name="Group 11"/>
          <p:cNvGrpSpPr/>
          <p:nvPr/>
        </p:nvGrpSpPr>
        <p:grpSpPr>
          <a:xfrm>
            <a:off x="3789445" y="1484784"/>
            <a:ext cx="5175043" cy="4176464"/>
            <a:chOff x="899592" y="548680"/>
            <a:chExt cx="8205303" cy="5544616"/>
          </a:xfrm>
        </p:grpSpPr>
        <p:pic>
          <p:nvPicPr>
            <p:cNvPr id="8" name="Picture 2" descr="D:\PROJETS\TPC\MESURES\081208-11_LP_BeamTestsMagnet_DESY\Pictures\081209_LowDrift_500ns_Animation.gif"/>
            <p:cNvPicPr>
              <a:picLocks noChangeAspect="1" noChangeArrowheads="1" noCrop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99592" y="548680"/>
              <a:ext cx="8205303" cy="55446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Rounded Rectangle 9"/>
            <p:cNvSpPr/>
            <p:nvPr/>
          </p:nvSpPr>
          <p:spPr>
            <a:xfrm>
              <a:off x="7956376" y="1412776"/>
              <a:ext cx="216024" cy="189735"/>
            </a:xfrm>
            <a:prstGeom prst="roundRect">
              <a:avLst/>
            </a:prstGeom>
            <a:solidFill>
              <a:srgbClr val="FF99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6017" y="260648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kern="0" dirty="0" err="1"/>
              <a:t>Micromegas</a:t>
            </a:r>
            <a:r>
              <a:rPr lang="en-US" sz="4000" b="1" kern="0" dirty="0"/>
              <a:t> </a:t>
            </a:r>
            <a:r>
              <a:rPr lang="en-US" sz="4000" b="1" kern="0" dirty="0" smtClean="0"/>
              <a:t>module</a:t>
            </a:r>
            <a:endParaRPr lang="en-US" sz="40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07504" y="4274526"/>
            <a:ext cx="3816424" cy="16027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ts val="3000"/>
              </a:lnSpc>
              <a:buFont typeface="Arial" pitchFamily="34" charset="0"/>
              <a:buChar char="•"/>
            </a:pPr>
            <a:r>
              <a:rPr lang="en-US" sz="2000" b="1" dirty="0"/>
              <a:t>Module size: 23 cm × 17 cm</a:t>
            </a:r>
          </a:p>
          <a:p>
            <a:pPr marL="342900" indent="-342900">
              <a:lnSpc>
                <a:spcPts val="3000"/>
              </a:lnSpc>
              <a:buFont typeface="Arial" pitchFamily="34" charset="0"/>
              <a:buChar char="•"/>
            </a:pPr>
            <a:r>
              <a:rPr lang="en-US" sz="2000" b="1" dirty="0"/>
              <a:t>24 rows × 72 columns</a:t>
            </a:r>
          </a:p>
          <a:p>
            <a:pPr marL="342900" indent="-342900">
              <a:lnSpc>
                <a:spcPts val="3000"/>
              </a:lnSpc>
              <a:buFont typeface="Arial" pitchFamily="34" charset="0"/>
              <a:buChar char="•"/>
            </a:pPr>
            <a:r>
              <a:rPr lang="en-US" sz="2000" b="1" dirty="0" smtClean="0"/>
              <a:t>Readout:   1726 Pads</a:t>
            </a:r>
          </a:p>
          <a:p>
            <a:pPr marL="342900" indent="-342900">
              <a:lnSpc>
                <a:spcPts val="3000"/>
              </a:lnSpc>
              <a:buFont typeface="Arial" pitchFamily="34" charset="0"/>
              <a:buChar char="•"/>
            </a:pPr>
            <a:r>
              <a:rPr lang="en-US" sz="2000" b="1" dirty="0" smtClean="0"/>
              <a:t>Pad size:  ~3 mm × 7 mm</a:t>
            </a: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recent Micromegas TPC results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62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31/05/2013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B672F-1A85-4540-B8A6-4A7727E98E41}" type="slidenum">
              <a:rPr lang="en-US" smtClean="0"/>
              <a:t>20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9325" y="332656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Conclusion</a:t>
            </a:r>
            <a:endParaRPr lang="en-US" sz="4000" b="1" dirty="0"/>
          </a:p>
        </p:txBody>
      </p:sp>
      <p:sp>
        <p:nvSpPr>
          <p:cNvPr id="7" name="Rectangle 6"/>
          <p:cNvSpPr/>
          <p:nvPr/>
        </p:nvSpPr>
        <p:spPr>
          <a:xfrm>
            <a:off x="395536" y="980728"/>
            <a:ext cx="8136904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1200"/>
              </a:spcAft>
              <a:buFont typeface="Arial" pitchFamily="34" charset="0"/>
              <a:buChar char="•"/>
            </a:pPr>
            <a:r>
              <a:rPr lang="en-US" sz="2400" dirty="0">
                <a:latin typeface="+mj-lt"/>
              </a:rPr>
              <a:t>A lot of experience has been gained in building and operating </a:t>
            </a:r>
            <a:r>
              <a:rPr lang="en-US" sz="2400" dirty="0" err="1">
                <a:latin typeface="+mj-lt"/>
              </a:rPr>
              <a:t>Micromegas</a:t>
            </a:r>
            <a:r>
              <a:rPr lang="en-US" sz="2400" dirty="0">
                <a:latin typeface="+mj-lt"/>
              </a:rPr>
              <a:t> TPC </a:t>
            </a:r>
            <a:r>
              <a:rPr lang="en-US" sz="2400" dirty="0" smtClean="0">
                <a:latin typeface="+mj-lt"/>
              </a:rPr>
              <a:t>panels.</a:t>
            </a:r>
            <a:endParaRPr lang="en-US" sz="2400" dirty="0">
              <a:latin typeface="+mj-lt"/>
            </a:endParaRPr>
          </a:p>
          <a:p>
            <a:pPr marL="342900" indent="-342900" algn="just">
              <a:spcAft>
                <a:spcPts val="1200"/>
              </a:spcAft>
              <a:buFont typeface="Arial" pitchFamily="34" charset="0"/>
              <a:buChar char="•"/>
            </a:pPr>
            <a:r>
              <a:rPr lang="en-US" sz="2400" dirty="0">
                <a:latin typeface="+mj-lt"/>
              </a:rPr>
              <a:t>The </a:t>
            </a:r>
            <a:r>
              <a:rPr lang="en-US" sz="2400" dirty="0" smtClean="0">
                <a:latin typeface="+mj-lt"/>
              </a:rPr>
              <a:t>characteristics </a:t>
            </a:r>
            <a:r>
              <a:rPr lang="en-US" sz="2400" dirty="0">
                <a:latin typeface="+mj-lt"/>
              </a:rPr>
              <a:t>of the </a:t>
            </a:r>
            <a:r>
              <a:rPr lang="en-US" sz="2400" dirty="0" err="1" smtClean="0">
                <a:latin typeface="+mj-lt"/>
              </a:rPr>
              <a:t>Micromegas</a:t>
            </a:r>
            <a:r>
              <a:rPr lang="en-US" sz="2400" dirty="0" smtClean="0">
                <a:latin typeface="+mj-lt"/>
              </a:rPr>
              <a:t> </a:t>
            </a:r>
            <a:r>
              <a:rPr lang="en-US" sz="2400" dirty="0">
                <a:latin typeface="+mj-lt"/>
              </a:rPr>
              <a:t>modules, such as the uniformity, energy resolution, stability </a:t>
            </a:r>
            <a:r>
              <a:rPr lang="en-US" sz="2400" dirty="0" smtClean="0">
                <a:latin typeface="+mj-lt"/>
              </a:rPr>
              <a:t>have </a:t>
            </a:r>
            <a:r>
              <a:rPr lang="en-US" sz="2400" dirty="0">
                <a:latin typeface="+mj-lt"/>
              </a:rPr>
              <a:t>been studied in detail</a:t>
            </a:r>
            <a:r>
              <a:rPr lang="en-US" sz="2400" dirty="0" smtClean="0">
                <a:latin typeface="+mj-lt"/>
              </a:rPr>
              <a:t>. </a:t>
            </a:r>
            <a:endParaRPr lang="en-US" sz="2400" dirty="0">
              <a:latin typeface="+mj-lt"/>
            </a:endParaRPr>
          </a:p>
          <a:p>
            <a:pPr marL="342900" indent="-342900" algn="just">
              <a:spcAft>
                <a:spcPts val="1200"/>
              </a:spcAft>
              <a:buFont typeface="Arial" pitchFamily="34" charset="0"/>
              <a:buChar char="•"/>
            </a:pPr>
            <a:r>
              <a:rPr lang="en-US" sz="2400" dirty="0">
                <a:solidFill>
                  <a:srgbClr val="0000FF"/>
                </a:solidFill>
                <a:latin typeface="+mj-lt"/>
              </a:rPr>
              <a:t>7 </a:t>
            </a:r>
            <a:r>
              <a:rPr lang="en-US" sz="2400" dirty="0" smtClean="0">
                <a:solidFill>
                  <a:srgbClr val="0000FF"/>
                </a:solidFill>
                <a:latin typeface="+mj-lt"/>
              </a:rPr>
              <a:t>modules </a:t>
            </a:r>
            <a:r>
              <a:rPr lang="en-US" sz="2400" dirty="0" smtClean="0">
                <a:latin typeface="+mj-lt"/>
              </a:rPr>
              <a:t>have been successfully tested with </a:t>
            </a:r>
            <a:r>
              <a:rPr lang="en-US" sz="2400" dirty="0">
                <a:latin typeface="+mj-lt"/>
              </a:rPr>
              <a:t>full integration of the </a:t>
            </a:r>
            <a:r>
              <a:rPr lang="en-US" sz="2400" dirty="0" smtClean="0">
                <a:latin typeface="+mj-lt"/>
              </a:rPr>
              <a:t>electronics at the same time. 9 modules have been manufactured and characterized in a quasi-industrial process</a:t>
            </a:r>
            <a:r>
              <a:rPr lang="en-US" sz="2400" dirty="0" smtClean="0">
                <a:latin typeface="+mj-lt"/>
              </a:rPr>
              <a:t>.</a:t>
            </a:r>
            <a:endParaRPr lang="en-US" sz="2400" dirty="0" smtClean="0">
              <a:latin typeface="+mj-lt"/>
            </a:endParaRPr>
          </a:p>
          <a:p>
            <a:pPr marL="342900" indent="-342900" algn="just">
              <a:spcAft>
                <a:spcPts val="1200"/>
              </a:spcAft>
              <a:buFont typeface="Arial" pitchFamily="34" charset="0"/>
              <a:buChar char="•"/>
            </a:pPr>
            <a:r>
              <a:rPr lang="en-US" sz="2400" dirty="0" smtClean="0">
                <a:latin typeface="+mj-lt"/>
              </a:rPr>
              <a:t>Thanks to the </a:t>
            </a:r>
            <a:r>
              <a:rPr lang="en-US" sz="2400" dirty="0" smtClean="0">
                <a:solidFill>
                  <a:srgbClr val="C00000"/>
                </a:solidFill>
                <a:latin typeface="+mj-lt"/>
              </a:rPr>
              <a:t>resistive technology</a:t>
            </a:r>
            <a:r>
              <a:rPr lang="en-US" sz="2400" dirty="0" smtClean="0">
                <a:latin typeface="+mj-lt"/>
              </a:rPr>
              <a:t>, the measured resolution is about </a:t>
            </a:r>
            <a:r>
              <a:rPr lang="en-US" sz="2400" dirty="0">
                <a:solidFill>
                  <a:srgbClr val="0000FF"/>
                </a:solidFill>
                <a:latin typeface="+mj-lt"/>
              </a:rPr>
              <a:t>60 microns </a:t>
            </a:r>
            <a:r>
              <a:rPr lang="en-US" sz="2400" dirty="0">
                <a:latin typeface="+mj-lt"/>
              </a:rPr>
              <a:t>at zero drift distance with </a:t>
            </a:r>
            <a:r>
              <a:rPr lang="en-US" sz="2400" dirty="0">
                <a:solidFill>
                  <a:srgbClr val="0000FF"/>
                </a:solidFill>
                <a:latin typeface="+mj-lt"/>
              </a:rPr>
              <a:t>3 mm </a:t>
            </a:r>
            <a:r>
              <a:rPr lang="en-US" sz="2400" dirty="0">
                <a:latin typeface="+mj-lt"/>
              </a:rPr>
              <a:t>wide </a:t>
            </a:r>
            <a:r>
              <a:rPr lang="en-US" sz="2400" dirty="0" smtClean="0">
                <a:latin typeface="+mj-lt"/>
              </a:rPr>
              <a:t>pads. This meets ILC needs.</a:t>
            </a:r>
          </a:p>
          <a:p>
            <a:pPr marL="342900" indent="-342900" algn="just">
              <a:spcAft>
                <a:spcPts val="1200"/>
              </a:spcAft>
              <a:buFont typeface="Arial" pitchFamily="34" charset="0"/>
              <a:buChar char="•"/>
            </a:pPr>
            <a:r>
              <a:rPr lang="en-US" sz="2400" dirty="0" smtClean="0">
                <a:latin typeface="+mj-lt"/>
              </a:rPr>
              <a:t>Distortions are observed. Their detailed study will allow to correct them and improve the design to minimize them. </a:t>
            </a: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recent Micromegas TPC results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642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31/05/2013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B672F-1A85-4540-B8A6-4A7727E98E41}" type="slidenum">
              <a:rPr lang="en-US" smtClean="0"/>
              <a:t>3</a:t>
            </a:fld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611560" y="1268760"/>
            <a:ext cx="8028384" cy="4896544"/>
            <a:chOff x="53975" y="893763"/>
            <a:chExt cx="8999538" cy="5365750"/>
          </a:xfrm>
        </p:grpSpPr>
        <p:pic>
          <p:nvPicPr>
            <p:cNvPr id="7" name="Picture 2" descr="D:\PROJETS\TPC\MESURES\091102-05_LP_BeamTests_SiEnveloppe_DESY\IMGP0070_re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3975" y="893763"/>
              <a:ext cx="8999538" cy="5365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ZoneTexte 8"/>
            <p:cNvSpPr txBox="1">
              <a:spLocks noChangeArrowheads="1"/>
            </p:cNvSpPr>
            <p:nvPr/>
          </p:nvSpPr>
          <p:spPr bwMode="auto">
            <a:xfrm>
              <a:off x="3919568" y="5643563"/>
              <a:ext cx="1590614" cy="6016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800" dirty="0">
                  <a:solidFill>
                    <a:schemeClr val="bg1"/>
                  </a:solidFill>
                  <a:latin typeface="Bookman Old Style" pitchFamily="18" charset="0"/>
                </a:rPr>
                <a:t>Resistive ink</a:t>
              </a:r>
            </a:p>
            <a:p>
              <a:pPr algn="ctr"/>
              <a:r>
                <a:rPr lang="en-US" sz="1400" dirty="0" smtClean="0">
                  <a:solidFill>
                    <a:schemeClr val="bg1"/>
                  </a:solidFill>
                  <a:latin typeface="Bookman Old Style" pitchFamily="18" charset="0"/>
                </a:rPr>
                <a:t>~3 </a:t>
              </a:r>
              <a:r>
                <a:rPr lang="en-US" sz="1400" dirty="0">
                  <a:solidFill>
                    <a:schemeClr val="bg1"/>
                  </a:solidFill>
                  <a:latin typeface="Bookman Old Style" pitchFamily="18" charset="0"/>
                </a:rPr>
                <a:t>MΩ/□</a:t>
              </a:r>
            </a:p>
          </p:txBody>
        </p:sp>
        <p:sp>
          <p:nvSpPr>
            <p:cNvPr id="9" name="ZoneTexte 9"/>
            <p:cNvSpPr txBox="1">
              <a:spLocks noChangeArrowheads="1"/>
            </p:cNvSpPr>
            <p:nvPr/>
          </p:nvSpPr>
          <p:spPr bwMode="auto">
            <a:xfrm>
              <a:off x="829291" y="3331973"/>
              <a:ext cx="2033942" cy="8866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800" dirty="0">
                  <a:solidFill>
                    <a:schemeClr val="bg1"/>
                  </a:solidFill>
                  <a:latin typeface="Bookman Old Style" pitchFamily="18" charset="0"/>
                </a:rPr>
                <a:t>Resistive </a:t>
              </a:r>
              <a:r>
                <a:rPr lang="en-US" sz="1800" dirty="0" err="1">
                  <a:solidFill>
                    <a:schemeClr val="bg1"/>
                  </a:solidFill>
                  <a:latin typeface="Bookman Old Style" pitchFamily="18" charset="0"/>
                </a:rPr>
                <a:t>Kapton</a:t>
              </a:r>
              <a:endParaRPr lang="en-US" sz="1800" dirty="0">
                <a:solidFill>
                  <a:schemeClr val="bg1"/>
                </a:solidFill>
                <a:latin typeface="Bookman Old Style" pitchFamily="18" charset="0"/>
              </a:endParaRPr>
            </a:p>
            <a:p>
              <a:pPr algn="ctr"/>
              <a:r>
                <a:rPr lang="en-US" sz="1400" dirty="0" smtClean="0">
                  <a:solidFill>
                    <a:schemeClr val="bg1"/>
                  </a:solidFill>
                  <a:latin typeface="Bookman Old Style" pitchFamily="18" charset="0"/>
                </a:rPr>
                <a:t>~5 </a:t>
              </a:r>
              <a:r>
                <a:rPr lang="en-US" sz="1400" dirty="0">
                  <a:solidFill>
                    <a:schemeClr val="bg1"/>
                  </a:solidFill>
                  <a:latin typeface="Bookman Old Style" pitchFamily="18" charset="0"/>
                </a:rPr>
                <a:t>MΩ/□</a:t>
              </a:r>
            </a:p>
            <a:p>
              <a:pPr algn="ctr"/>
              <a:endParaRPr lang="en-US" sz="1800" dirty="0">
                <a:solidFill>
                  <a:schemeClr val="bg1"/>
                </a:solidFill>
                <a:latin typeface="Bookman Old Style" pitchFamily="18" charset="0"/>
              </a:endParaRPr>
            </a:p>
          </p:txBody>
        </p:sp>
        <p:sp>
          <p:nvSpPr>
            <p:cNvPr id="10" name="ZoneTexte 10"/>
            <p:cNvSpPr txBox="1">
              <a:spLocks noChangeArrowheads="1"/>
            </p:cNvSpPr>
            <p:nvPr/>
          </p:nvSpPr>
          <p:spPr bwMode="auto">
            <a:xfrm>
              <a:off x="6923088" y="3470275"/>
              <a:ext cx="1233487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>
                  <a:solidFill>
                    <a:schemeClr val="bg1"/>
                  </a:solidFill>
                  <a:latin typeface="Bookman Old Style" pitchFamily="18" charset="0"/>
                </a:rPr>
                <a:t>Standard</a:t>
              </a:r>
            </a:p>
          </p:txBody>
        </p:sp>
        <p:sp>
          <p:nvSpPr>
            <p:cNvPr id="11" name="ZoneTexte 11"/>
            <p:cNvSpPr txBox="1">
              <a:spLocks noChangeArrowheads="1"/>
            </p:cNvSpPr>
            <p:nvPr/>
          </p:nvSpPr>
          <p:spPr bwMode="auto">
            <a:xfrm>
              <a:off x="3588924" y="2419350"/>
              <a:ext cx="2156652" cy="607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600" dirty="0" smtClean="0">
                  <a:latin typeface="Bookman Old Style" pitchFamily="18" charset="0"/>
                </a:rPr>
                <a:t> </a:t>
              </a:r>
              <a:r>
                <a:rPr lang="en-US" sz="1600" dirty="0">
                  <a:latin typeface="Bookman Old Style" pitchFamily="18" charset="0"/>
                </a:rPr>
                <a:t>Resistive </a:t>
              </a:r>
              <a:r>
                <a:rPr lang="en-US" sz="1600" dirty="0" err="1">
                  <a:latin typeface="Bookman Old Style" pitchFamily="18" charset="0"/>
                </a:rPr>
                <a:t>Kapton</a:t>
              </a:r>
              <a:endParaRPr lang="en-US" sz="1600" dirty="0">
                <a:latin typeface="Bookman Old Style" pitchFamily="18" charset="0"/>
              </a:endParaRPr>
            </a:p>
            <a:p>
              <a:pPr algn="ctr"/>
              <a:r>
                <a:rPr lang="en-US" sz="1400" dirty="0" smtClean="0">
                  <a:latin typeface="Bookman Old Style" pitchFamily="18" charset="0"/>
                </a:rPr>
                <a:t>~3 </a:t>
              </a:r>
              <a:r>
                <a:rPr lang="en-US" sz="1400" dirty="0">
                  <a:latin typeface="Bookman Old Style" pitchFamily="18" charset="0"/>
                </a:rPr>
                <a:t>MΩ/□</a:t>
              </a: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6017" y="260648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kern="0" dirty="0" err="1"/>
              <a:t>Micromegas</a:t>
            </a:r>
            <a:r>
              <a:rPr lang="en-US" sz="4000" b="1" kern="0" dirty="0"/>
              <a:t> </a:t>
            </a:r>
            <a:r>
              <a:rPr lang="en-US" sz="4000" b="1" kern="0" dirty="0" smtClean="0"/>
              <a:t>modules</a:t>
            </a:r>
            <a:endParaRPr lang="en-US" sz="4000" b="1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recent Micromegas TPC results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434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ZoneTexte 6"/>
          <p:cNvSpPr txBox="1">
            <a:spLocks noChangeArrowheads="1"/>
          </p:cNvSpPr>
          <p:nvPr/>
        </p:nvSpPr>
        <p:spPr bwMode="auto">
          <a:xfrm>
            <a:off x="4580558" y="1700808"/>
            <a:ext cx="107156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600" b="1" dirty="0"/>
              <a:t>Z=5cm</a:t>
            </a:r>
          </a:p>
        </p:txBody>
      </p:sp>
      <p:sp>
        <p:nvSpPr>
          <p:cNvPr id="15365" name="ZoneTexte 7"/>
          <p:cNvSpPr txBox="1">
            <a:spLocks noChangeArrowheads="1"/>
          </p:cNvSpPr>
          <p:nvPr/>
        </p:nvSpPr>
        <p:spPr bwMode="auto">
          <a:xfrm>
            <a:off x="4580558" y="3272444"/>
            <a:ext cx="107156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600" b="1" dirty="0"/>
              <a:t>Z=35cm</a:t>
            </a:r>
          </a:p>
        </p:txBody>
      </p:sp>
      <p:sp>
        <p:nvSpPr>
          <p:cNvPr id="15366" name="ZoneTexte 8"/>
          <p:cNvSpPr txBox="1">
            <a:spLocks noChangeArrowheads="1"/>
          </p:cNvSpPr>
          <p:nvPr/>
        </p:nvSpPr>
        <p:spPr bwMode="auto">
          <a:xfrm>
            <a:off x="4580558" y="5129832"/>
            <a:ext cx="107156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600" b="1" dirty="0"/>
              <a:t>Z=50cm</a:t>
            </a:r>
          </a:p>
        </p:txBody>
      </p:sp>
      <p:sp>
        <p:nvSpPr>
          <p:cNvPr id="15367" name="ZoneTexte 9"/>
          <p:cNvSpPr txBox="1">
            <a:spLocks noChangeArrowheads="1"/>
          </p:cNvSpPr>
          <p:nvPr/>
        </p:nvSpPr>
        <p:spPr bwMode="auto">
          <a:xfrm>
            <a:off x="611560" y="1551459"/>
            <a:ext cx="4104456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2000" b="1" dirty="0" err="1" smtClean="0">
                <a:solidFill>
                  <a:srgbClr val="0000FF"/>
                </a:solidFill>
              </a:rPr>
              <a:t>Mean</a:t>
            </a:r>
            <a:r>
              <a:rPr lang="fr-FR" sz="2000" b="1" dirty="0" smtClean="0">
                <a:solidFill>
                  <a:srgbClr val="0000FF"/>
                </a:solidFill>
              </a:rPr>
              <a:t> </a:t>
            </a:r>
            <a:r>
              <a:rPr lang="fr-FR" sz="2000" b="1" dirty="0" err="1" smtClean="0">
                <a:solidFill>
                  <a:srgbClr val="0000FF"/>
                </a:solidFill>
              </a:rPr>
              <a:t>Residual</a:t>
            </a:r>
            <a:r>
              <a:rPr lang="fr-FR" sz="2000" b="1" dirty="0" smtClean="0">
                <a:solidFill>
                  <a:srgbClr val="0000FF"/>
                </a:solidFill>
              </a:rPr>
              <a:t> </a:t>
            </a:r>
            <a:r>
              <a:rPr lang="fr-FR" sz="2000" dirty="0" smtClean="0"/>
              <a:t>vs </a:t>
            </a:r>
            <a:r>
              <a:rPr lang="fr-FR" sz="2000" b="1" dirty="0" err="1" smtClean="0">
                <a:solidFill>
                  <a:srgbClr val="0000FF"/>
                </a:solidFill>
              </a:rPr>
              <a:t>Row</a:t>
            </a:r>
            <a:r>
              <a:rPr lang="fr-FR" sz="2000" b="1" dirty="0" smtClean="0">
                <a:solidFill>
                  <a:srgbClr val="0000FF"/>
                </a:solidFill>
              </a:rPr>
              <a:t> </a:t>
            </a:r>
            <a:r>
              <a:rPr lang="fr-FR" sz="2000" b="1" dirty="0" err="1" smtClean="0">
                <a:solidFill>
                  <a:srgbClr val="0000FF"/>
                </a:solidFill>
              </a:rPr>
              <a:t>Number</a:t>
            </a:r>
            <a:endParaRPr lang="fr-FR" sz="2000" b="1" dirty="0">
              <a:solidFill>
                <a:srgbClr val="0000FF"/>
              </a:solidFill>
            </a:endParaRPr>
          </a:p>
          <a:p>
            <a:endParaRPr lang="fr-FR" sz="2000" dirty="0"/>
          </a:p>
          <a:p>
            <a:r>
              <a:rPr lang="fr-FR" sz="2000" dirty="0"/>
              <a:t>Z-</a:t>
            </a:r>
            <a:r>
              <a:rPr lang="fr-FR" sz="2000" dirty="0" err="1"/>
              <a:t>independent</a:t>
            </a:r>
            <a:r>
              <a:rPr lang="fr-FR" sz="2000" dirty="0"/>
              <a:t> </a:t>
            </a:r>
            <a:r>
              <a:rPr lang="fr-FR" sz="2000" dirty="0" err="1"/>
              <a:t>distortions</a:t>
            </a:r>
            <a:endParaRPr lang="fr-FR" sz="2000" dirty="0"/>
          </a:p>
          <a:p>
            <a:endParaRPr lang="fr-FR" sz="2000" dirty="0"/>
          </a:p>
          <a:p>
            <a:r>
              <a:rPr lang="fr-FR" sz="2000" dirty="0" err="1"/>
              <a:t>Distortions</a:t>
            </a:r>
            <a:r>
              <a:rPr lang="fr-FR" sz="2000" dirty="0"/>
              <a:t> up to 50 microns for </a:t>
            </a:r>
            <a:r>
              <a:rPr lang="fr-FR" sz="2000" dirty="0" err="1"/>
              <a:t>resistive</a:t>
            </a:r>
            <a:r>
              <a:rPr lang="fr-FR" sz="2000" dirty="0"/>
              <a:t> </a:t>
            </a:r>
            <a:r>
              <a:rPr lang="fr-FR" sz="2000" dirty="0" err="1" smtClean="0"/>
              <a:t>ink</a:t>
            </a:r>
            <a:r>
              <a:rPr lang="fr-FR" sz="2000" dirty="0" smtClean="0"/>
              <a:t> (</a:t>
            </a:r>
            <a:r>
              <a:rPr lang="fr-FR" sz="2000" dirty="0" err="1" smtClean="0">
                <a:solidFill>
                  <a:srgbClr val="000099"/>
                </a:solidFill>
              </a:rPr>
              <a:t>blue</a:t>
            </a:r>
            <a:r>
              <a:rPr lang="fr-FR" sz="2000" dirty="0" smtClean="0"/>
              <a:t> points)</a:t>
            </a:r>
            <a:endParaRPr lang="fr-FR" sz="2000" dirty="0"/>
          </a:p>
          <a:p>
            <a:endParaRPr lang="fr-FR" sz="2000" dirty="0"/>
          </a:p>
          <a:p>
            <a:r>
              <a:rPr lang="fr-FR" sz="2000" dirty="0" err="1"/>
              <a:t>Rms</a:t>
            </a:r>
            <a:r>
              <a:rPr lang="fr-FR" sz="2000" dirty="0"/>
              <a:t> 7 </a:t>
            </a:r>
            <a:r>
              <a:rPr lang="fr-FR" sz="2000" dirty="0" smtClean="0"/>
              <a:t>microns </a:t>
            </a:r>
            <a:r>
              <a:rPr lang="fr-FR" sz="2000" dirty="0"/>
              <a:t>for </a:t>
            </a:r>
            <a:r>
              <a:rPr lang="fr-FR" sz="2000" dirty="0" smtClean="0"/>
              <a:t>CLK film</a:t>
            </a:r>
          </a:p>
          <a:p>
            <a:r>
              <a:rPr lang="fr-FR" sz="2000" dirty="0" smtClean="0"/>
              <a:t>(</a:t>
            </a:r>
            <a:r>
              <a:rPr lang="fr-FR" sz="2000" dirty="0" err="1" smtClean="0">
                <a:solidFill>
                  <a:srgbClr val="FF0000"/>
                </a:solidFill>
              </a:rPr>
              <a:t>red</a:t>
            </a:r>
            <a:r>
              <a:rPr lang="fr-FR" sz="2000" dirty="0" smtClean="0"/>
              <a:t> points)</a:t>
            </a:r>
            <a:endParaRPr lang="fr-FR" sz="2000" dirty="0"/>
          </a:p>
        </p:txBody>
      </p:sp>
      <p:grpSp>
        <p:nvGrpSpPr>
          <p:cNvPr id="2" name="Group 14"/>
          <p:cNvGrpSpPr/>
          <p:nvPr/>
        </p:nvGrpSpPr>
        <p:grpSpPr>
          <a:xfrm>
            <a:off x="5436096" y="997084"/>
            <a:ext cx="3168352" cy="5264598"/>
            <a:chOff x="5499487" y="96929"/>
            <a:chExt cx="3244463" cy="6680109"/>
          </a:xfrm>
        </p:grpSpPr>
        <p:pic>
          <p:nvPicPr>
            <p:cNvPr id="15362" name="Picture 3" descr="D:\Paul\ilc\Beijing10\Beijing\1027&amp;1085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500694" y="2382929"/>
              <a:ext cx="3243256" cy="2200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363" name="Picture 4" descr="D:\Paul\ilc\Beijing10\Beijing\1088&amp;1018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499487" y="4596621"/>
              <a:ext cx="3215887" cy="21804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368" name="Picture 5" descr="D:\Paul\ilc\Beijing10\Beijing\1076&amp;1043.gif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500694" y="96929"/>
              <a:ext cx="3243256" cy="2200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DF0F1-3925-4D00-A802-47C4F5CC8382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18" name="TextBox 17"/>
          <p:cNvSpPr txBox="1"/>
          <p:nvPr/>
        </p:nvSpPr>
        <p:spPr>
          <a:xfrm>
            <a:off x="6017" y="260648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4000" b="1" kern="0" dirty="0">
                <a:cs typeface="Times New Roman" pitchFamily="18" charset="0"/>
              </a:rPr>
              <a:t>Uniformity</a:t>
            </a:r>
            <a:endParaRPr lang="en-CA" sz="4000" b="1" kern="0" dirty="0">
              <a:cs typeface="Times New Roman" pitchFamily="18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31/05/2013</a:t>
            </a:r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7290934" y="6261682"/>
            <a:ext cx="11987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Row Number</a:t>
            </a:r>
            <a:endParaRPr lang="en-US" sz="120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recent Micromegas TPC results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2865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31/05/2013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B672F-1A85-4540-B8A6-4A7727E98E41}" type="slidenum">
              <a:rPr lang="en-US" smtClean="0"/>
              <a:t>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017" y="260648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Beam test</a:t>
            </a:r>
            <a:endParaRPr lang="en-US" sz="4000" b="1" dirty="0"/>
          </a:p>
        </p:txBody>
      </p:sp>
      <p:pic>
        <p:nvPicPr>
          <p:cNvPr id="10" name="Picture 9" descr="TPCinPCMA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910654"/>
            <a:ext cx="4182481" cy="34706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38504" y="1179909"/>
            <a:ext cx="352538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2008~2011:</a:t>
            </a:r>
          </a:p>
          <a:p>
            <a:r>
              <a:rPr lang="en-US" sz="2000" b="1" dirty="0" smtClean="0"/>
              <a:t>Test with one module</a:t>
            </a:r>
          </a:p>
          <a:p>
            <a:r>
              <a:rPr lang="en-US" sz="2000" b="1" dirty="0" smtClean="0"/>
              <a:t>T2K electronics </a:t>
            </a:r>
          </a:p>
          <a:p>
            <a:r>
              <a:rPr lang="en-US" sz="2000" b="1" dirty="0" smtClean="0"/>
              <a:t>(</a:t>
            </a:r>
            <a:r>
              <a:rPr lang="en-US" sz="2000" dirty="0" smtClean="0"/>
              <a:t>32cm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/>
              <a:t>× </a:t>
            </a:r>
            <a:r>
              <a:rPr lang="en-US" sz="2000" dirty="0" smtClean="0"/>
              <a:t>25cm </a:t>
            </a:r>
            <a:r>
              <a:rPr lang="en-US" sz="2000" dirty="0"/>
              <a:t>× </a:t>
            </a:r>
            <a:r>
              <a:rPr lang="en-US" sz="2000" dirty="0" smtClean="0"/>
              <a:t>14cm </a:t>
            </a:r>
            <a:r>
              <a:rPr lang="en-US" sz="2000" b="1" dirty="0" smtClean="0"/>
              <a:t>)</a:t>
            </a:r>
          </a:p>
        </p:txBody>
      </p:sp>
      <p:pic>
        <p:nvPicPr>
          <p:cNvPr id="13" name="Picture 12" descr="D:\PROJETS\TPC\DESIGN\Sauvegarde CAO\Paul Colas\MicromegasPanel\TPC3\Photos\Ensemble Electronique\Photos-0196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056" b="13759"/>
          <a:stretch>
            <a:fillRect/>
          </a:stretch>
        </p:blipFill>
        <p:spPr bwMode="auto">
          <a:xfrm>
            <a:off x="2744742" y="1196752"/>
            <a:ext cx="1899266" cy="1584176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4" name="Picture 1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2042" y="1177621"/>
            <a:ext cx="1766462" cy="1603307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Box 11"/>
          <p:cNvSpPr txBox="1"/>
          <p:nvPr/>
        </p:nvSpPr>
        <p:spPr>
          <a:xfrm>
            <a:off x="4644008" y="1160165"/>
            <a:ext cx="2952328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2012~2013:</a:t>
            </a:r>
          </a:p>
          <a:p>
            <a:r>
              <a:rPr lang="en-US" sz="2000" b="1" dirty="0" smtClean="0"/>
              <a:t>Test with </a:t>
            </a:r>
          </a:p>
          <a:p>
            <a:r>
              <a:rPr lang="en-US" sz="2000" b="1" dirty="0"/>
              <a:t> </a:t>
            </a:r>
            <a:r>
              <a:rPr lang="en-US" sz="2000" b="1" dirty="0" smtClean="0"/>
              <a:t>        multi-modules</a:t>
            </a:r>
          </a:p>
          <a:p>
            <a:r>
              <a:rPr lang="en-US" sz="2000" b="1" dirty="0" smtClean="0"/>
              <a:t>Integrated electronics </a:t>
            </a:r>
            <a:r>
              <a:rPr lang="en-US" sz="2000" dirty="0"/>
              <a:t>(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smtClean="0"/>
              <a:t>23cm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/>
              <a:t>× 17cm × </a:t>
            </a:r>
            <a:r>
              <a:rPr lang="en-US" sz="2000" dirty="0" smtClean="0"/>
              <a:t>5cm </a:t>
            </a:r>
            <a:r>
              <a:rPr lang="en-US" sz="2000" dirty="0"/>
              <a:t>)</a:t>
            </a:r>
          </a:p>
        </p:txBody>
      </p:sp>
      <p:pic>
        <p:nvPicPr>
          <p:cNvPr id="4098" name="Picture 2" descr="H:\P102096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4536" y="2910655"/>
            <a:ext cx="3891668" cy="3491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4946661" y="2905610"/>
            <a:ext cx="4147417" cy="3501641"/>
            <a:chOff x="4819328" y="2879687"/>
            <a:chExt cx="4147417" cy="3501641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19328" y="2879687"/>
              <a:ext cx="4014560" cy="3501641"/>
            </a:xfrm>
            <a:prstGeom prst="rect">
              <a:avLst/>
            </a:prstGeom>
          </p:spPr>
        </p:pic>
        <p:sp>
          <p:nvSpPr>
            <p:cNvPr id="15" name="ZoneTexte 19"/>
            <p:cNvSpPr txBox="1"/>
            <p:nvPr/>
          </p:nvSpPr>
          <p:spPr>
            <a:xfrm>
              <a:off x="4932040" y="5824428"/>
              <a:ext cx="211032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b="1" dirty="0" err="1" smtClean="0">
                  <a:latin typeface="Bell MT" pitchFamily="18" charset="0"/>
                </a:rPr>
                <a:t>Fully</a:t>
              </a:r>
              <a:r>
                <a:rPr lang="fr-FR" sz="1400" b="1" dirty="0" smtClean="0">
                  <a:latin typeface="Bell MT" pitchFamily="18" charset="0"/>
                </a:rPr>
                <a:t> </a:t>
              </a:r>
              <a:r>
                <a:rPr lang="fr-FR" sz="1400" b="1" dirty="0" err="1" smtClean="0">
                  <a:latin typeface="Bell MT" pitchFamily="18" charset="0"/>
                </a:rPr>
                <a:t>integrated</a:t>
              </a:r>
              <a:r>
                <a:rPr lang="fr-FR" sz="1400" b="1" dirty="0" smtClean="0">
                  <a:latin typeface="Bell MT" pitchFamily="18" charset="0"/>
                </a:rPr>
                <a:t> Module</a:t>
              </a:r>
              <a:endParaRPr lang="fr-FR" sz="1400" b="1" dirty="0">
                <a:latin typeface="Bell MT" pitchFamily="18" charset="0"/>
              </a:endParaRPr>
            </a:p>
          </p:txBody>
        </p:sp>
        <p:sp>
          <p:nvSpPr>
            <p:cNvPr id="16" name="ZoneTexte 21"/>
            <p:cNvSpPr txBox="1"/>
            <p:nvPr/>
          </p:nvSpPr>
          <p:spPr>
            <a:xfrm>
              <a:off x="6303515" y="3029733"/>
              <a:ext cx="266323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b="1" dirty="0" err="1" smtClean="0">
                  <a:latin typeface="Bell MT" pitchFamily="18" charset="0"/>
                </a:rPr>
                <a:t>Resistive</a:t>
              </a:r>
              <a:r>
                <a:rPr lang="fr-FR" sz="1400" b="1" dirty="0" smtClean="0">
                  <a:latin typeface="Bell MT" pitchFamily="18" charset="0"/>
                </a:rPr>
                <a:t> </a:t>
              </a:r>
              <a:r>
                <a:rPr lang="fr-FR" sz="1400" b="1" dirty="0" err="1" smtClean="0">
                  <a:latin typeface="Bell MT" pitchFamily="18" charset="0"/>
                </a:rPr>
                <a:t>Micromegas</a:t>
              </a:r>
              <a:r>
                <a:rPr lang="fr-FR" sz="1400" b="1" dirty="0" smtClean="0">
                  <a:latin typeface="Bell MT" pitchFamily="18" charset="0"/>
                </a:rPr>
                <a:t> Detector</a:t>
              </a:r>
              <a:endParaRPr lang="fr-FR" sz="1400" b="1" dirty="0">
                <a:latin typeface="Bell MT" pitchFamily="18" charset="0"/>
              </a:endParaRPr>
            </a:p>
          </p:txBody>
        </p:sp>
        <p:sp>
          <p:nvSpPr>
            <p:cNvPr id="17" name="ZoneTexte 22"/>
            <p:cNvSpPr txBox="1"/>
            <p:nvPr/>
          </p:nvSpPr>
          <p:spPr>
            <a:xfrm>
              <a:off x="7984662" y="5856873"/>
              <a:ext cx="48122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dirty="0" smtClean="0">
                  <a:latin typeface="Bell MT" pitchFamily="18" charset="0"/>
                </a:rPr>
                <a:t>FEC</a:t>
              </a:r>
              <a:endParaRPr lang="fr-FR" sz="1200" b="1" dirty="0">
                <a:latin typeface="Bell MT" pitchFamily="18" charset="0"/>
              </a:endParaRPr>
            </a:p>
          </p:txBody>
        </p:sp>
        <p:sp>
          <p:nvSpPr>
            <p:cNvPr id="18" name="ZoneTexte 23"/>
            <p:cNvSpPr txBox="1"/>
            <p:nvPr/>
          </p:nvSpPr>
          <p:spPr>
            <a:xfrm>
              <a:off x="5580112" y="4005063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dirty="0" smtClean="0">
                  <a:latin typeface="Bell MT" pitchFamily="18" charset="0"/>
                </a:rPr>
                <a:t>FEM</a:t>
              </a:r>
              <a:endParaRPr lang="fr-FR" sz="1200" b="1" dirty="0">
                <a:latin typeface="Bell MT" pitchFamily="18" charset="0"/>
              </a:endParaRPr>
            </a:p>
          </p:txBody>
        </p:sp>
      </p:grp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recent Micromegas TPC results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760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6" y="1196752"/>
            <a:ext cx="5335539" cy="3816424"/>
          </a:xfrm>
          <a:prstGeom prst="rect">
            <a:avLst/>
          </a:prstGeom>
        </p:spPr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31/05/2013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B672F-1A85-4540-B8A6-4A7727E98E41}" type="slidenum">
              <a:rPr lang="en-US" smtClean="0"/>
              <a:t>6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6017" y="260648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Event display</a:t>
            </a:r>
            <a:endParaRPr lang="en-US" sz="4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5896000" y="1628800"/>
            <a:ext cx="32403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000"/>
              </a:spcAft>
            </a:pPr>
            <a:r>
              <a:rPr lang="en-US" sz="2400" b="1" dirty="0" smtClean="0">
                <a:cs typeface="Times New Roman" pitchFamily="18" charset="0"/>
              </a:rPr>
              <a:t>2D or 3D display software available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1074588"/>
            <a:ext cx="202537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000"/>
              </a:spcBef>
            </a:pPr>
            <a:r>
              <a:rPr lang="en-US" b="1" dirty="0" smtClean="0">
                <a:cs typeface="Times New Roman" pitchFamily="18" charset="0"/>
              </a:rPr>
              <a:t>Online monitor</a:t>
            </a:r>
            <a:endParaRPr lang="en-US" b="1" dirty="0"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980331" y="3519616"/>
            <a:ext cx="20517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000"/>
              </a:spcBef>
            </a:pPr>
            <a:r>
              <a:rPr lang="en-US" b="1" dirty="0" smtClean="0">
                <a:cs typeface="Times New Roman" pitchFamily="18" charset="0"/>
              </a:rPr>
              <a:t>Offline monitor</a:t>
            </a:r>
            <a:endParaRPr lang="en-US" b="1" dirty="0"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7882" y="3843902"/>
            <a:ext cx="4544169" cy="2613186"/>
          </a:xfrm>
          <a:prstGeom prst="rect">
            <a:avLst/>
          </a:prstGeom>
        </p:spPr>
      </p:pic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recent Micromegas TPC results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57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31/05/2013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B672F-1A85-4540-B8A6-4A7727E98E41}" type="slidenum">
              <a:rPr lang="en-US" smtClean="0"/>
              <a:t>7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017" y="476672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Drift Velocity</a:t>
            </a:r>
            <a:endParaRPr lang="en-US" sz="4000" b="1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2" t="2316" r="1615" b="2537"/>
          <a:stretch/>
        </p:blipFill>
        <p:spPr bwMode="auto">
          <a:xfrm>
            <a:off x="4578017" y="2708920"/>
            <a:ext cx="4471462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995238" y="1477814"/>
            <a:ext cx="338437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Test in 2009  (B=0T): </a:t>
            </a:r>
          </a:p>
          <a:p>
            <a:pPr marL="342900" indent="-342900">
              <a:buFontTx/>
              <a:buChar char="-"/>
            </a:pPr>
            <a:r>
              <a:rPr lang="en-GB" b="1" dirty="0">
                <a:solidFill>
                  <a:srgbClr val="0000CC"/>
                </a:solidFill>
              </a:rPr>
              <a:t>T2K gas:  Ar:CF4:iso=95:3:2</a:t>
            </a:r>
            <a:endParaRPr lang="en-US" b="1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Tx/>
              <a:buChar char="-"/>
            </a:pPr>
            <a:r>
              <a:rPr lang="en-US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T=19</a:t>
            </a:r>
            <a:r>
              <a:rPr lang="en-US" b="1" baseline="300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C          </a:t>
            </a:r>
            <a:r>
              <a:rPr lang="en-US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-  P = 1035hPa</a:t>
            </a:r>
          </a:p>
          <a:p>
            <a:pPr marL="342900" indent="-342900">
              <a:buFontTx/>
              <a:buChar char="-"/>
            </a:pPr>
            <a:r>
              <a:rPr lang="en-US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H2O:35ppm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ZoneTexte 3"/>
          <p:cNvSpPr txBox="1">
            <a:spLocks noChangeArrowheads="1"/>
          </p:cNvSpPr>
          <p:nvPr/>
        </p:nvSpPr>
        <p:spPr bwMode="auto">
          <a:xfrm flipH="1">
            <a:off x="593941" y="4377283"/>
            <a:ext cx="4032448" cy="1421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fr-FR" b="1" dirty="0" err="1" smtClean="0"/>
              <a:t>At</a:t>
            </a:r>
            <a:r>
              <a:rPr lang="fr-FR" b="1" dirty="0" smtClean="0"/>
              <a:t> </a:t>
            </a:r>
            <a:r>
              <a:rPr lang="fr-FR" b="1" dirty="0"/>
              <a:t>E=230 V/cm </a:t>
            </a:r>
            <a:r>
              <a:rPr lang="fr-FR" b="1" dirty="0" smtClean="0"/>
              <a:t>:</a:t>
            </a:r>
          </a:p>
          <a:p>
            <a:pPr>
              <a:lnSpc>
                <a:spcPct val="120000"/>
              </a:lnSpc>
            </a:pPr>
            <a:r>
              <a:rPr lang="fr-FR" b="1" dirty="0" err="1" smtClean="0"/>
              <a:t>V</a:t>
            </a:r>
            <a:r>
              <a:rPr lang="fr-FR" b="1" baseline="-25000" dirty="0" err="1" smtClean="0"/>
              <a:t>drift</a:t>
            </a:r>
            <a:r>
              <a:rPr lang="fr-FR" b="1" dirty="0" smtClean="0"/>
              <a:t> </a:t>
            </a:r>
            <a:r>
              <a:rPr lang="fr-FR" b="1" dirty="0"/>
              <a:t>= 7.698 +- 0.040 </a:t>
            </a:r>
            <a:r>
              <a:rPr lang="fr-FR" b="1" dirty="0" smtClean="0"/>
              <a:t>cm/µs (</a:t>
            </a:r>
            <a:r>
              <a:rPr lang="fr-FR" b="1" dirty="0" err="1"/>
              <a:t>Magboltz</a:t>
            </a:r>
            <a:r>
              <a:rPr lang="fr-FR" b="1" dirty="0"/>
              <a:t> : 7.583+-0.025(</a:t>
            </a:r>
            <a:r>
              <a:rPr lang="fr-FR" b="1" dirty="0" err="1"/>
              <a:t>gas</a:t>
            </a:r>
            <a:r>
              <a:rPr lang="fr-FR" b="1" dirty="0"/>
              <a:t> </a:t>
            </a:r>
            <a:r>
              <a:rPr lang="fr-FR" b="1" dirty="0" err="1"/>
              <a:t>comp</a:t>
            </a:r>
            <a:r>
              <a:rPr lang="fr-FR" b="1" dirty="0" smtClean="0"/>
              <a:t>.))</a:t>
            </a:r>
            <a:endParaRPr lang="fr-FR" b="1" dirty="0"/>
          </a:p>
          <a:p>
            <a:pPr>
              <a:lnSpc>
                <a:spcPct val="120000"/>
              </a:lnSpc>
            </a:pPr>
            <a:r>
              <a:rPr lang="fr-FR" b="1" dirty="0"/>
              <a:t>The </a:t>
            </a:r>
            <a:r>
              <a:rPr lang="fr-FR" b="1" dirty="0" err="1"/>
              <a:t>difference</a:t>
            </a:r>
            <a:r>
              <a:rPr lang="fr-FR" b="1" dirty="0"/>
              <a:t> </a:t>
            </a:r>
            <a:r>
              <a:rPr lang="fr-FR" b="1" dirty="0" err="1"/>
              <a:t>is</a:t>
            </a:r>
            <a:r>
              <a:rPr lang="fr-FR" b="1" dirty="0"/>
              <a:t> 1.5+-0.6 </a:t>
            </a:r>
            <a:r>
              <a:rPr lang="fr-FR" b="1" dirty="0" smtClean="0"/>
              <a:t>%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306860"/>
            <a:ext cx="3933825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recent Micromegas TPC results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513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8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628800"/>
            <a:ext cx="4989165" cy="374441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5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37"/>
          <a:stretch/>
        </p:blipFill>
        <p:spPr bwMode="auto">
          <a:xfrm>
            <a:off x="179512" y="1628800"/>
            <a:ext cx="4176464" cy="316835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标题 1"/>
          <p:cNvSpPr>
            <a:spLocks noGrp="1"/>
          </p:cNvSpPr>
          <p:nvPr>
            <p:ph type="title"/>
          </p:nvPr>
        </p:nvSpPr>
        <p:spPr>
          <a:xfrm>
            <a:off x="251520" y="341784"/>
            <a:ext cx="8671917" cy="1143000"/>
          </a:xfrm>
        </p:spPr>
        <p:txBody>
          <a:bodyPr>
            <a:noAutofit/>
          </a:bodyPr>
          <a:lstStyle/>
          <a:p>
            <a:r>
              <a:rPr lang="en-US" altLang="zh-CN" sz="4000" dirty="0" smtClean="0"/>
              <a:t>Gain measurements with a small detector (bulk; T2K gas) and a calibrated chain</a:t>
            </a:r>
            <a:endParaRPr lang="zh-CN" altLang="en-US" sz="4000" dirty="0"/>
          </a:p>
        </p:txBody>
      </p:sp>
      <p:sp>
        <p:nvSpPr>
          <p:cNvPr id="2" name="ZoneTexte 1"/>
          <p:cNvSpPr txBox="1"/>
          <p:nvPr/>
        </p:nvSpPr>
        <p:spPr>
          <a:xfrm>
            <a:off x="395536" y="5949280"/>
            <a:ext cx="87849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i="1" dirty="0" smtClean="0"/>
              <a:t>(</a:t>
            </a:r>
            <a:r>
              <a:rPr lang="fr-FR" sz="1600" i="1" dirty="0" err="1" smtClean="0"/>
              <a:t>at</a:t>
            </a:r>
            <a:r>
              <a:rPr lang="fr-FR" sz="1600" i="1" dirty="0" smtClean="0"/>
              <a:t> Saclay </a:t>
            </a:r>
            <a:r>
              <a:rPr lang="fr-FR" sz="1600" i="1" dirty="0" err="1" smtClean="0"/>
              <a:t>with</a:t>
            </a:r>
            <a:r>
              <a:rPr lang="fr-FR" sz="1600" i="1" dirty="0" smtClean="0"/>
              <a:t> Purba and </a:t>
            </a:r>
            <a:r>
              <a:rPr lang="fr-FR" sz="1600" i="1" dirty="0" err="1" smtClean="0"/>
              <a:t>Sudeb</a:t>
            </a:r>
            <a:r>
              <a:rPr lang="fr-FR" sz="1600" i="1" dirty="0" smtClean="0"/>
              <a:t> Bhattacharya, Supratik Mukhopadhyay and </a:t>
            </a:r>
            <a:r>
              <a:rPr lang="fr-FR" sz="1600" i="1" dirty="0" err="1" smtClean="0"/>
              <a:t>Najana</a:t>
            </a:r>
            <a:r>
              <a:rPr lang="fr-FR" sz="1600" i="1" dirty="0" smtClean="0"/>
              <a:t> </a:t>
            </a:r>
            <a:r>
              <a:rPr lang="fr-FR" sz="1600" i="1" dirty="0" err="1" smtClean="0"/>
              <a:t>Majumber</a:t>
            </a:r>
            <a:r>
              <a:rPr lang="fr-FR" sz="1600" i="1" dirty="0" smtClean="0"/>
              <a:t>)</a:t>
            </a:r>
            <a:endParaRPr lang="fr-FR" sz="1600" i="1" dirty="0"/>
          </a:p>
        </p:txBody>
      </p:sp>
      <p:sp>
        <p:nvSpPr>
          <p:cNvPr id="3" name="ZoneTexte 2"/>
          <p:cNvSpPr txBox="1"/>
          <p:nvPr/>
        </p:nvSpPr>
        <p:spPr>
          <a:xfrm>
            <a:off x="827584" y="5229200"/>
            <a:ext cx="698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Note </a:t>
            </a:r>
            <a:r>
              <a:rPr lang="fr-FR" dirty="0" err="1" smtClean="0"/>
              <a:t>that</a:t>
            </a:r>
            <a:r>
              <a:rPr lang="fr-FR" dirty="0" smtClean="0"/>
              <a:t> </a:t>
            </a:r>
            <a:r>
              <a:rPr lang="fr-FR" dirty="0" err="1" smtClean="0"/>
              <a:t>there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no </a:t>
            </a:r>
            <a:r>
              <a:rPr lang="fr-FR" dirty="0" err="1" smtClean="0"/>
              <a:t>resisitve</a:t>
            </a:r>
            <a:r>
              <a:rPr lang="fr-FR" dirty="0" smtClean="0"/>
              <a:t> foil and </a:t>
            </a:r>
            <a:r>
              <a:rPr lang="fr-FR" dirty="0" err="1" smtClean="0"/>
              <a:t>that</a:t>
            </a:r>
            <a:r>
              <a:rPr lang="fr-FR" dirty="0" smtClean="0"/>
              <a:t> the </a:t>
            </a:r>
            <a:r>
              <a:rPr lang="fr-FR" dirty="0" err="1" smtClean="0"/>
              <a:t>mesh</a:t>
            </a:r>
            <a:r>
              <a:rPr lang="fr-FR" dirty="0" smtClean="0"/>
              <a:t> signal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used</a:t>
            </a:r>
            <a:endParaRPr lang="fr-FR" dirty="0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31/05/2013</a:t>
            </a:r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recent Micromegas TPC results</a:t>
            </a:r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B672F-1A85-4540-B8A6-4A7727E98E4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398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31/05/2013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B672F-1A85-4540-B8A6-4A7727E98E41}" type="slidenum">
              <a:rPr lang="en-US" smtClean="0"/>
              <a:t>9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017" y="332656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Gain </a:t>
            </a:r>
            <a:r>
              <a:rPr lang="en-US" sz="4000" b="1" dirty="0" smtClean="0"/>
              <a:t>Study (with beam test data)</a:t>
            </a:r>
            <a:endParaRPr lang="en-US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4788024" y="5088086"/>
            <a:ext cx="3707829" cy="1077218"/>
          </a:xfrm>
          <a:prstGeom prst="rect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fontAlgn="base">
              <a:spcAft>
                <a:spcPts val="600"/>
              </a:spcAft>
            </a:pPr>
            <a:r>
              <a:rPr lang="en-US" b="1" dirty="0" smtClean="0"/>
              <a:t>For </a:t>
            </a:r>
            <a:r>
              <a:rPr lang="en-US" b="1" dirty="0"/>
              <a:t>6.84 </a:t>
            </a:r>
            <a:r>
              <a:rPr lang="en-US" b="1" dirty="0" smtClean="0"/>
              <a:t>mm pitch and </a:t>
            </a:r>
            <a:r>
              <a:rPr lang="fr-FR" b="1" dirty="0" smtClean="0"/>
              <a:t>5 </a:t>
            </a:r>
            <a:r>
              <a:rPr lang="fr-FR" b="1" dirty="0" err="1"/>
              <a:t>GeV</a:t>
            </a:r>
            <a:r>
              <a:rPr lang="fr-FR" b="1" dirty="0"/>
              <a:t> </a:t>
            </a:r>
            <a:r>
              <a:rPr lang="fr-FR" b="1" dirty="0" smtClean="0"/>
              <a:t>e-</a:t>
            </a:r>
          </a:p>
          <a:p>
            <a:pPr fontAlgn="base">
              <a:spcAft>
                <a:spcPts val="600"/>
              </a:spcAft>
            </a:pPr>
            <a:r>
              <a:rPr lang="en-US" b="1" dirty="0" smtClean="0"/>
              <a:t>Expectations </a:t>
            </a:r>
            <a:r>
              <a:rPr lang="en-US" b="1" dirty="0"/>
              <a:t>for </a:t>
            </a:r>
            <a:r>
              <a:rPr lang="en-US" b="1" dirty="0" err="1"/>
              <a:t>Ntot</a:t>
            </a:r>
            <a:r>
              <a:rPr lang="en-US" b="1" dirty="0"/>
              <a:t>: </a:t>
            </a:r>
            <a:r>
              <a:rPr lang="en-US" b="1" dirty="0" smtClean="0"/>
              <a:t>61.9</a:t>
            </a:r>
          </a:p>
          <a:p>
            <a:pPr fontAlgn="base">
              <a:spcAft>
                <a:spcPts val="600"/>
              </a:spcAft>
            </a:pPr>
            <a:r>
              <a:rPr lang="en-US" b="1" dirty="0" smtClean="0"/>
              <a:t> (from HEED simulation)</a:t>
            </a:r>
            <a:endParaRPr lang="en-US" b="1" dirty="0"/>
          </a:p>
        </p:txBody>
      </p:sp>
      <p:sp>
        <p:nvSpPr>
          <p:cNvPr id="2" name="TextBox 1"/>
          <p:cNvSpPr txBox="1"/>
          <p:nvPr/>
        </p:nvSpPr>
        <p:spPr>
          <a:xfrm>
            <a:off x="3748182" y="3933056"/>
            <a:ext cx="6077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ADC</a:t>
            </a:r>
            <a:endParaRPr lang="en-US" sz="1200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recent Micromegas TPC results</a:t>
            </a:r>
            <a:endParaRPr lang="en-US"/>
          </a:p>
        </p:txBody>
      </p:sp>
      <p:pic>
        <p:nvPicPr>
          <p:cNvPr id="11" name="Picture 38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24744"/>
            <a:ext cx="3888916" cy="2592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4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51520" y="3717032"/>
            <a:ext cx="3905709" cy="2592288"/>
          </a:xfrm>
          <a:prstGeom prst="rect">
            <a:avLst/>
          </a:prstGeom>
        </p:spPr>
      </p:pic>
      <p:pic>
        <p:nvPicPr>
          <p:cNvPr id="13" name="Picture 52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55"/>
          <a:stretch/>
        </p:blipFill>
        <p:spPr bwMode="auto">
          <a:xfrm>
            <a:off x="4212444" y="1412776"/>
            <a:ext cx="4937573" cy="367531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4" name="ZoneTexte 13"/>
          <p:cNvSpPr txBox="1"/>
          <p:nvPr/>
        </p:nvSpPr>
        <p:spPr>
          <a:xfrm>
            <a:off x="2339752" y="4653136"/>
            <a:ext cx="14084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Heed</a:t>
            </a:r>
            <a:endParaRPr lang="fr-FR" dirty="0"/>
          </a:p>
        </p:txBody>
      </p:sp>
      <p:sp>
        <p:nvSpPr>
          <p:cNvPr id="16" name="ZoneTexte 15"/>
          <p:cNvSpPr txBox="1"/>
          <p:nvPr/>
        </p:nvSpPr>
        <p:spPr>
          <a:xfrm>
            <a:off x="2339752" y="1844824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Data</a:t>
            </a:r>
            <a:endParaRPr lang="fr-FR" dirty="0"/>
          </a:p>
        </p:txBody>
      </p:sp>
      <p:sp>
        <p:nvSpPr>
          <p:cNvPr id="17" name="ZoneTexte 16"/>
          <p:cNvSpPr txBox="1"/>
          <p:nvPr/>
        </p:nvSpPr>
        <p:spPr>
          <a:xfrm>
            <a:off x="1707545" y="6228020"/>
            <a:ext cx="27924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Number</a:t>
            </a:r>
            <a:r>
              <a:rPr lang="fr-FR" dirty="0" smtClean="0"/>
              <a:t> of </a:t>
            </a:r>
            <a:r>
              <a:rPr lang="fr-FR" dirty="0" err="1" smtClean="0"/>
              <a:t>electrons</a:t>
            </a:r>
            <a:endParaRPr lang="fr-FR" dirty="0"/>
          </a:p>
        </p:txBody>
      </p:sp>
      <p:sp>
        <p:nvSpPr>
          <p:cNvPr id="18" name="ZoneTexte 17"/>
          <p:cNvSpPr txBox="1"/>
          <p:nvPr/>
        </p:nvSpPr>
        <p:spPr>
          <a:xfrm>
            <a:off x="1859945" y="3645024"/>
            <a:ext cx="839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ADC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56417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1905</TotalTime>
  <Words>776</Words>
  <Application>Microsoft Office PowerPoint</Application>
  <PresentationFormat>Affichage à l'écran (4:3)</PresentationFormat>
  <Paragraphs>178</Paragraphs>
  <Slides>20</Slides>
  <Notes>4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20</vt:i4>
      </vt:variant>
    </vt:vector>
  </HeadingPairs>
  <TitlesOfParts>
    <vt:vector size="22" baseType="lpstr">
      <vt:lpstr>Flow</vt:lpstr>
      <vt:lpstr>Équation</vt:lpstr>
      <vt:lpstr>Recent Micromegas TPC R&amp;D results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Gain measurements with a small detector (bulk; T2K gas) and a calibrated chain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Mitigating distortions?</vt:lpstr>
      <vt:lpstr>Présentation PowerPoint</vt:lpstr>
    </vt:vector>
  </TitlesOfParts>
  <Company>CEA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WANG Wenxin</dc:creator>
  <cp:lastModifiedBy>Colas Paul</cp:lastModifiedBy>
  <cp:revision>263</cp:revision>
  <cp:lastPrinted>2013-04-02T14:59:30Z</cp:lastPrinted>
  <dcterms:created xsi:type="dcterms:W3CDTF">2013-03-29T20:42:06Z</dcterms:created>
  <dcterms:modified xsi:type="dcterms:W3CDTF">2013-05-31T13:42:26Z</dcterms:modified>
</cp:coreProperties>
</file>