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87" r:id="rId2"/>
    <p:sldId id="388" r:id="rId3"/>
    <p:sldId id="390" r:id="rId4"/>
    <p:sldId id="392" r:id="rId5"/>
    <p:sldId id="391" r:id="rId6"/>
    <p:sldId id="397" r:id="rId7"/>
    <p:sldId id="393" r:id="rId8"/>
    <p:sldId id="395" r:id="rId9"/>
    <p:sldId id="396" r:id="rId10"/>
    <p:sldId id="398" r:id="rId11"/>
    <p:sldId id="399" r:id="rId12"/>
    <p:sldId id="400" r:id="rId13"/>
    <p:sldId id="401" r:id="rId14"/>
    <p:sldId id="402" r:id="rId15"/>
    <p:sldId id="403" r:id="rId16"/>
    <p:sldId id="405" r:id="rId17"/>
    <p:sldId id="404" r:id="rId18"/>
    <p:sldId id="406" r:id="rId19"/>
    <p:sldId id="418" r:id="rId20"/>
    <p:sldId id="408" r:id="rId21"/>
    <p:sldId id="411" r:id="rId22"/>
    <p:sldId id="409" r:id="rId23"/>
    <p:sldId id="412" r:id="rId24"/>
    <p:sldId id="410" r:id="rId25"/>
    <p:sldId id="413" r:id="rId26"/>
    <p:sldId id="414" r:id="rId27"/>
    <p:sldId id="415" r:id="rId28"/>
    <p:sldId id="416" r:id="rId29"/>
    <p:sldId id="417" r:id="rId30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CC00CC"/>
    <a:srgbClr val="FFFF99"/>
    <a:srgbClr val="FF66FF"/>
    <a:srgbClr val="FF1919"/>
    <a:srgbClr val="FF00FF"/>
    <a:srgbClr val="CC99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73" autoAdjust="0"/>
    <p:restoredTop sz="93459" autoAdjust="0"/>
  </p:normalViewPr>
  <p:slideViewPr>
    <p:cSldViewPr>
      <p:cViewPr varScale="1">
        <p:scale>
          <a:sx n="73" d="100"/>
          <a:sy n="73" d="100"/>
        </p:scale>
        <p:origin x="896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4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68737D1F-7A3F-45C4-A79E-379136DAB6E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1700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>
              <a:defRPr sz="11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8C326194-7053-4980-9A56-8B0AE58A30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5781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26194-7053-4980-9A56-8B0AE58A3086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1378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26194-7053-4980-9A56-8B0AE58A3086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0307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001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373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2425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22996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5238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0895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67249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01188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948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1376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84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221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3453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85750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1600" dirty="0">
                <a:solidFill>
                  <a:schemeClr val="hlink"/>
                </a:solidFill>
              </a:rPr>
              <a:t>Taikan </a:t>
            </a:r>
            <a:r>
              <a:rPr lang="en-US" altLang="ja-JP" sz="1600" dirty="0" smtClean="0">
                <a:solidFill>
                  <a:schemeClr val="hlink"/>
                </a:solidFill>
              </a:rPr>
              <a:t>Suehara, ECFA2013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@ DESY</a:t>
            </a:r>
            <a:r>
              <a:rPr lang="en-US" altLang="ja-JP" sz="1600" dirty="0" smtClean="0">
                <a:solidFill>
                  <a:schemeClr val="hlink"/>
                </a:solidFill>
              </a:rPr>
              <a:t>, 27 May 2013  </a:t>
            </a:r>
            <a:r>
              <a:rPr lang="en-US" altLang="ja-JP" sz="1600" dirty="0"/>
              <a:t>page </a:t>
            </a:r>
            <a:fld id="{AB63E05E-4135-4A2C-AD58-8649B7F2E975}" type="slidenum">
              <a:rPr lang="en-US" altLang="ja-JP" sz="1800"/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19" descr="http://www.linearcollider.org/images/pid/1000890/gallery/15_ILC_IL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29" y="0"/>
            <a:ext cx="9699565" cy="6857593"/>
          </a:xfrm>
          <a:prstGeom prst="rect">
            <a:avLst/>
          </a:prstGeom>
          <a:gradFill>
            <a:gsLst>
              <a:gs pos="0">
                <a:schemeClr val="bg1"/>
              </a:gs>
              <a:gs pos="43000">
                <a:schemeClr val="bg1"/>
              </a:gs>
              <a:gs pos="100000">
                <a:schemeClr val="tx1">
                  <a:alpha val="0"/>
                </a:schemeClr>
              </a:gs>
            </a:gsLst>
            <a:path path="rect">
              <a:fillToRect l="50000" t="50000" r="50000" b="50000"/>
            </a:path>
          </a:gradFill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20626" y="332249"/>
            <a:ext cx="7772400" cy="1470025"/>
          </a:xfrm>
          <a:gradFill>
            <a:gsLst>
              <a:gs pos="0">
                <a:schemeClr val="bg1"/>
              </a:gs>
              <a:gs pos="59000">
                <a:schemeClr val="bg1"/>
              </a:gs>
              <a:gs pos="100000">
                <a:schemeClr val="tx1">
                  <a:alpha val="0"/>
                </a:schemeClr>
              </a:gs>
            </a:gsLst>
            <a:path path="rect">
              <a:fillToRect l="50000" t="50000" r="50000" b="50000"/>
            </a:path>
          </a:gradFill>
        </p:spPr>
        <p:txBody>
          <a:bodyPr/>
          <a:lstStyle/>
          <a:p>
            <a:pPr>
              <a:defRPr/>
            </a:pPr>
            <a:r>
              <a:rPr lang="en-US" altLang="ja-JP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ILD Status</a:t>
            </a:r>
            <a:endParaRPr lang="ja-JP" altLang="en-US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051" name="サブタイトル 2"/>
          <p:cNvSpPr>
            <a:spLocks noGrp="1"/>
          </p:cNvSpPr>
          <p:nvPr>
            <p:ph type="subTitle" idx="1"/>
          </p:nvPr>
        </p:nvSpPr>
        <p:spPr>
          <a:xfrm>
            <a:off x="2339752" y="4214681"/>
            <a:ext cx="4457536" cy="1368152"/>
          </a:xfrm>
          <a:gradFill>
            <a:gsLst>
              <a:gs pos="0">
                <a:schemeClr val="tx1"/>
              </a:gs>
              <a:gs pos="78000">
                <a:schemeClr val="tx2"/>
              </a:gs>
              <a:gs pos="100000">
                <a:schemeClr val="tx1">
                  <a:alpha val="0"/>
                </a:schemeClr>
              </a:gs>
            </a:gsLst>
            <a:path path="rect">
              <a:fillToRect l="50000" t="50000" r="50000" b="50000"/>
            </a:path>
          </a:gradFill>
        </p:spPr>
        <p:txBody>
          <a:bodyPr/>
          <a:lstStyle/>
          <a:p>
            <a:r>
              <a:rPr lang="en-US" altLang="ja-JP" sz="4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Taikan Suehara</a:t>
            </a:r>
            <a:r>
              <a:rPr lang="en-US" altLang="ja-JP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US" altLang="ja-JP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altLang="ja-JP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Tohoku University</a:t>
            </a:r>
            <a:br>
              <a:rPr lang="en-US" altLang="ja-JP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en-US" altLang="ja-JP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059" name="Picture 11" descr="https://encrypted-tbn3.gstatic.com/images?q=tbn:ANd9GcRXlP1VboFuXrqyQOJ0qW2xDdY0960Gn3yqwoxAEfqtnmqed4k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078396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http://diskunion.net/images/jacket/JZ110610-5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696" y="5124762"/>
            <a:ext cx="1733238" cy="173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https://encrypted-tbn2.gstatic.com/images?q=tbn:ANd9GcSRifzT1-uT2E4ekYBA14-uARJW-j_323e0dOiDdsxSp2DKK5i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696" y="3049431"/>
            <a:ext cx="2141065" cy="207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31" descr="data:image/jpeg;base64,/9j/4AAQSkZJRgABAQAAAQABAAD/2wBDAAkGBwgHBgkIBwgKCgkLDRYPDQwMDRsUFRAWIB0iIiAdHx8kKDQsJCYxJx8fLT0tMTU3Ojo6Iys/RD84QzQ5Ojf/2wBDAQoKCg0MDRoPDxo3JR8lNzc3Nzc3Nzc3Nzc3Nzc3Nzc3Nzc3Nzc3Nzc3Nzc3Nzc3Nzc3Nzc3Nzc3Nzc3Nzc3Nzf/wAARCACwAPADASIAAhEBAxEB/8QAHAABAAMBAQEBAQAAAAAAAAAAAAMGBwUIBAEC/8QARhAAAQMCAwMHCAcHAQkAAAAAAAECEgMRBAUGByFzMUGDkbLBwhMUUXFydLHRFjZTYYGhwxUiIzI1guFSFzM0QlRlk5Ti/8QAGwEAAgIDAQAAAAAAAAAAAAAAAAQDBQECBgf/xAA1EQABAwMBBAgFAgcAAAAAAAAAAQIRAwQTEgUhMWEiMjNBUXGxwRQVI5GhUoEGJTRicuHw/9oADAMBAAIRAxEAPwCiWFiSIiUsHpuQjsaJsSe9NQ46mj3Ix2EkrbrZVR7bLb071619Jn8TQdiyW1JjPc17bCWgn1EENqPRbOonI2cpm1z6l4jjUu0XMpm1v6l1+NS7SFjV7NTjLD+qp+aepg1hYkiIlTB6FkI7HojZ19Ssp4K9pTz3E9CbOvqVlPB8SjVonTUof4hdNu3z9lLIACwOQAAAAAAAGW7cq9VtDKMO16pSe+s9zeZXNRiIv4I53WakZXtxS65L0/6ZDcdkpZ7Hj41k8/RTJ7CxJERKuDushHYWJIiIQGQjsLEkREIDIfRleaY/KMT5zluJqYesrVarmLyovMvpLfk21PPMCrW49lLH0k5ZpB9t/wDzJ+HKi8hSIiJu1728FFq9vb1+0Yi+v34noTTetsm1CqU8NWWhiVVUTD4izXutzpvVF/Bb8pZDyzTV9Ko2pTc5j2KjmuatlRU5FReZTXdnOvKmY1WZRnb1fi3qvkMRb/ec8XW5F9C8/rTe7RuNSw7icztDY+Fq1KG9O9O9DSQANFCeXYiJLERKqDvshFEv+xlLaixnua9thRYl92OJbUOM9zXttJKSdNBPaFSbV6cjYCm7WfqZX49LtoXIp+1dL6Or8al20HqnUU5ayWLli80MNiIksRErYO1yEUTf9nm7ReVcHxKYLE3vZ99Tcq4PiUYtkhylPtp+qg3z9lLEAB05kAAAAAAAZbttS65N0/6ZqRmG2pLrk/T/AKZFX7NSw2WsXbF8/RTLIiJLERK+DrshFERJYiIQGQiiIksREIDIRRESWIiEBkIon9MV1N7X03Kx7VRWuatlRU5FReZT+4iIQGQ3jQeo11HkqVq8G4yi7yddrPTzOtzIqfmipzFlMK2dZw/KNSUGqrvN8Y5KFVqKvKq2atvuVepVN1LCi/U3ecftC3ShWXTwXeh5niIk0REU0nQZSGJe9kCW1Bi/dF7bSlRLxsjS2f4v3Re203pp00FrypNByGtFQ2qJfR9fjUu0hbypbUUvpGtxqXaQaf1VKG1WKzF5oYpERJoiIlpOnykMTeNAbtHZXwfEphsTc9BfVDLOD3qTUEhxW7TfqpJ5nfAA0UYAAAAAAAzPbMl1yjp/0zTDNdsaXXKOn/TI6vUUcsFi4avn6KZjERJoiInpOiykMTR6Gyio+hTdWzdKdRWor2JhpRW29Lz3+sz6O5fUekkJaVNrpkr7+7q0tONYmfYzL/ZN/wB6T/1P/sixOyiu2kq4XNqVSpdLNqUFYnWjnfA1IE2FngV6bRuf1fhDAM80tm2RyfjsMvkEfFMQxZMd6N/Kl7c6IcaJ6Ur0aWIpOpV6bKlNyWcx7Uci+tFMb1/phmQ5gyrg2uTA4m6sRd6U3Jytv6OdL/f6CGpR070LG12itVdD+JT4iJNERItI/lIYnoHSmZtzbT+CxaPc9600bVV1rzbude33opgkTUNkONlgsfgHO306jarEV/M5LKiJzIitv/d1y0dzoK7aSa6WrwM0iIksREIM5SKJd9kyWz7Fe6r22lNiXXZUls9xXuq9tpsxOkhDcVJpKhqZVNpyX0nW41LtIWsqu0tL6Vrcal2kJ3dVSsorFRq8zHIiJLERFoLnKRRNv0Ju0llnC71MVibXofdpTLeF3qSUkhRO9fqYnmd0AE5WgAAAAAADONr6XXKem/TNHM72tpdcq6b9M0qdUYtViqimbRESWIiLwW2UijuX1Ho1DzvHcvqPRCEtJIkQvnatP7+wABMIA5Oqcr/bORYrBNRvlHtvTlzPTen5odYAqSZa5WqioecoiJ2dUYbzbUeZUpStiHuva38yy8VjlxFNJeJWlJIolr2Z4tMJqdlNytRuJpOpXW/LuciJ1FZidXStZuG1JltV7VVExDW2by/vfup+bjLUhUNKr9TFQ+CIiSxESSBPIRRLlstS2eYr3Ve20qUS4bMUtnWJ92XtNMtTeaVKktVDTSr7SEvpatxafaQtBWdoqX0xV4tPtISLwFmLDkUyOIiSxESKBzIRRNm0SltK5dwu9THomxaL3aXy7hd6mzEhSGs/U07YAJBcAAAAAAAZ7tYS65X03gNCKBtUS65Z03gNXcCSmsORTPIiJLERI4GshFHcvqPQSGBR3L6jfUN2JBBWdqgAA3IAAAAyPaNTcmqKrnNVEdSpxVU5d3MVmJdtpyXzrDe7J2nFOiRKm8cZUhqEUSXCVXYXFUMQxEV1Go2o1Hciq1UVL9QiImINshNERJYiJLBX5SKJbtmiWznE+7L2mlWiWzZuls4xPu69poQCVJ3GjFa2hJfTNXi0+0hZSua/S+m6vFp9pDJtMbzK4iJLERMQa5SKJr2jt2mcv4Xepk0TWtIbtN4Dh96giQZR+o7AAMmQAAAAAABQ9qCXXLel8BfCjbTUuuXdL4AMKsbygxESWIiYgxlIo7l9Ru6GGx5fUbkgIkGUdqAAMmQAAAzbaWl85w3uydpxUYlx2kJfOMN7unacVOJiDXJG4iiIksREIDKTRESWIiSwV+UiiWrZ2ls3xHu69ppWolo2fJbNsR7uvaaYVNxvSqS9EL+V7XiX07V4tPtIWEr+uUvp+pxGdpDVOI5UWGKpmcREliIm8CGUiiarpLdpzA8PvUy+JqOlN2nsDw+9TVUgnt36nKdYAGo2AAAAAAAKRtJS65d0vgLuUvaMl1y/pfAZTiR1lhiqUeIiSxETeBHKQx3KbaYxHlNnNXJAzbu1SAAajIAAAZprtz36ge1zlVrKTEano5/iV6J3dXVHVtQ4uSIkFaxLehET5nHibohXvqdJSKJNgsO3EY3D0HqqNq1WMVU5URXInefkT78hoeXzrA07x/jtde1/5Vl3BBhtSVRD5YiJNERJtJXZCGJZtBJbNa/AXtNK/EsehUtmlfgL2kNXJuJ7apNVqF5ODrZL5BU4jO0h3jh6zS+RVOIz4kLeJbV1ik5eRnMREmiIjGkoshDE03S39AwXD71M4iaRpndkWD4fepHUSEHrF+qovkdQAERaAAAAAAACnbQkuuA6TwFxKhr5Lrgek8JszrC92sUVX/uJTIiJNERJ9JS5CGJsRkUTXUIqiRBY2DtWr9vcAAjLEH49zWNVz1RrUS6qq2REP05GqcZ5pk9WNp1f4Tb/AH8v5XMokrBo96Marl7jO8dV86xtfEfvWq1HPSS70RV3J1EESaIiT6ShWrO8hidjSNBKuf4aSqkEc9LelE/yc2JadB4ZfOcViN6NaxKfJuVVW/L91k6zDkhCW3drqtQrcREliIk8FTlIoli0QlszrcHxIcKJYNFpbMa3B8SGj06KjVlUm4ahcjiawS+SVOIz4nbONq1L5K/22fEWZ1kOgulig9eSlBiIksREcg5XKRRNE03uyPB+x3qUCJ2cDqHF4LC08OylRc2mlkVyLe34KR1GKqbh2xu2Uaiq/hBeQU76V437DD9TvmPpXjfsMP1O+ZFhcWnzS28fwXEFO+leN+ww/U75j6V437DD9TvmGFwfNLbx/BcQU76V437DD9TvmPpXjvsMP1O+YYXB80tvH8FxKnrtLrguk8JYssxTsZgKOIc1GuqNuqIu44Gt0v5l0nhMU06cG989FtVcnBY9UKjERJYiI1BzeUiiauZbEtmD1VSZhqbcVRrOqolnOZazvv3qhFVYqxBZbOu6dNXJUWJgswK7U1ZhkYvk8LXV3Mjlaidd1+A+lmGh/wALXnbku21/XfuIcb/AtPmFt+ssLnIxqucqI1Euqqu5DP8AUmZftLHfw1vQpXbTX0+lfx7iXNs8xWYtWlZKVBeVjVuq+tec5MSanSjepV3u0W1ehT4epFERJYiJLBW5SKJfNIYfyGTteqWWs9XrvvfmT8kQpmHw7sRXp0WJ+9UcjU/E0ujTbRpMpM/lY1GtuvMm4hrbkgttlNV71f4GbRESWIiNwczlIond0elswrcHvQ48TuaSS2Pq8LvQjqp0FHdnVJumJzLWcjVSXyd/ts+J1zk6nS+Uv9tvxE6fXQ6u+WLaovJSkxESWIiWEHD5SKIiSxEQgMpFERJYiIQGUiiIksREIDKRRESWIiEBlLvp9LZPhfY71OTrNL+Z/wB/hOvkW7KMN7HepytYJfzT+/wibE+r9zqrt0bMnk32KvERJYiI5ByuUiiIksREIDKRRESWIiEBlIoiJLERCAykUREliS4bDPxNdlGkiq5629X3+oxEGWvVyoicTq6SwXlMU/FPaitpJFqr/qX/AB8S2nz4HCMwWFZQp8jU3r6V51PoEKjtTpO2srf4eijF49/mZ7ERJbCxaQecZCKJ2tLJbHVeF3ocqx2NMpbG1eH3oR1k+mpYbKfN7TTmWU5epEvlT/bb8TqHM1F/TH+234iFLrodrtFYtKv+K+hUIiJLYWLODzrIRRESWwsEBkIoiJLYWCAyEURElsLBAZCKIiS2FggzkLfkm7KsN7HeczViX81/v8J1Mm/pmH9nvOdqlqqmGWy2SSX6hCn2/wBztL5f5RP9rfVCtxESWwsPwcVkIoiJLYWCAyEURElsLBAZCKIifX5niP8Ap6//AI3fI+rC5Ni67kkzyTN13P8Akaq5qJKqMU6Feq7SxiqvkcxtNz3I1jVc5eRES6qWzJsqZgWeUqIjsQ5N6/6U9CE+AyzD4JEcxsqtrLUXl/wfaJVq2rc3gdbsvZPw65a293dy/wBgAC5en//Z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83" name="Picture 35" descr="https://encrypted-tbn3.gstatic.com/images?q=tbn:ANd9GcRSWoIOz5zYxGHkaXaZ-HLr5J-RwmMggGala0BVDX251PuoDh0Zq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276" y="5684388"/>
            <a:ext cx="1599824" cy="117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5" name="Picture 37" descr="https://encrypted-tbn3.gstatic.com/images?q=tbn:ANd9GcTgdOEkGQ_bi64WidfVtBoVbaQF0msglFpdhFkAnEipX0eFOAXlb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839" y="5229199"/>
            <a:ext cx="1241887" cy="16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7" name="Picture 39" descr="http://www.ildstoves.com/images/ild/logo_ild_col_pos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59" y="1554005"/>
            <a:ext cx="161925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496484"/>
              </p:ext>
            </p:extLst>
          </p:nvPr>
        </p:nvGraphicFramePr>
        <p:xfrm>
          <a:off x="4897031" y="5481278"/>
          <a:ext cx="1397245" cy="1361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Image" r:id="rId11" imgW="990360" imgH="964800" progId="Photoshop.Image.11">
                  <p:embed/>
                </p:oleObj>
              </mc:Choice>
              <mc:Fallback>
                <p:oleObj name="Image" r:id="rId11" imgW="990360" imgH="96480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897031" y="5481278"/>
                        <a:ext cx="1397245" cy="1361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7421460" y="17414"/>
            <a:ext cx="1763688" cy="2288790"/>
            <a:chOff x="7421460" y="17414"/>
            <a:chExt cx="1763688" cy="2288790"/>
          </a:xfrm>
        </p:grpSpPr>
        <p:sp>
          <p:nvSpPr>
            <p:cNvPr id="8" name="正方形/長方形 7"/>
            <p:cNvSpPr/>
            <p:nvPr/>
          </p:nvSpPr>
          <p:spPr bwMode="auto">
            <a:xfrm>
              <a:off x="7421460" y="17414"/>
              <a:ext cx="1763688" cy="228879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rect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50" charset="-128"/>
                <a:ea typeface="ＭＳ Ｐゴシック" charset="-128"/>
              </a:endParaRPr>
            </a:p>
          </p:txBody>
        </p:sp>
        <p:pic>
          <p:nvPicPr>
            <p:cNvPr id="2057" name="Picture 9" descr="http://www.tohoku.ac.jp/logomark/logo_data/English/Medium/P/Toh_E_M_P.gif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9492" y="332656"/>
              <a:ext cx="1304925" cy="1771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Tracking Software / Performance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836712"/>
            <a:ext cx="422423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Current design of the </a:t>
            </a:r>
            <a:r>
              <a:rPr lang="en-US" altLang="ja-JP" dirty="0" smtClean="0"/>
              <a:t>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S</a:t>
            </a:r>
            <a:r>
              <a:rPr lang="en-US" altLang="ja-JP" dirty="0" smtClean="0"/>
              <a:t>ilicon tracking</a:t>
            </a:r>
            <a:br>
              <a:rPr lang="en-US" altLang="ja-JP" dirty="0" smtClean="0"/>
            </a:br>
            <a:r>
              <a:rPr lang="en-US" altLang="ja-JP" dirty="0" smtClean="0"/>
              <a:t>(pattern rec. + </a:t>
            </a:r>
            <a:r>
              <a:rPr lang="en-US" altLang="ja-JP" dirty="0" err="1" smtClean="0"/>
              <a:t>Kalman</a:t>
            </a:r>
            <a:r>
              <a:rPr lang="en-US" altLang="ja-JP" dirty="0" smtClean="0"/>
              <a:t>)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using VTX + SIT + FTD</a:t>
            </a:r>
            <a:br>
              <a:rPr lang="en-US" altLang="ja-JP" dirty="0" smtClean="0"/>
            </a:br>
            <a:r>
              <a:rPr lang="en-US" altLang="ja-JP" dirty="0" smtClean="0"/>
              <a:t> -&gt; </a:t>
            </a:r>
            <a:r>
              <a:rPr lang="en-US" altLang="ja-JP" dirty="0" err="1" smtClean="0"/>
              <a:t>SiTracks</a:t>
            </a:r>
            <a:endParaRPr lang="en-US" altLang="ja-JP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Clupatra</a:t>
            </a:r>
            <a:r>
              <a:rPr lang="en-US" altLang="ja-JP" dirty="0" smtClean="0"/>
              <a:t> for TPC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Refitting </a:t>
            </a:r>
            <a:r>
              <a:rPr lang="en-US" altLang="ja-JP" dirty="0" err="1" smtClean="0"/>
              <a:t>SiTracks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and TPC tracks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241" y="914400"/>
            <a:ext cx="4394244" cy="243185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985723" y="3284984"/>
            <a:ext cx="4003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impact parameter resolution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83700"/>
            <a:ext cx="5246768" cy="233056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07504" y="6179111"/>
            <a:ext cx="4753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tracking efficiency on </a:t>
            </a:r>
            <a:r>
              <a:rPr kumimoji="1" lang="en-US" altLang="ja-JP" dirty="0" err="1" smtClean="0"/>
              <a:t>ttbar</a:t>
            </a:r>
            <a:r>
              <a:rPr kumimoji="1" lang="en-US" altLang="ja-JP" dirty="0" smtClean="0"/>
              <a:t> events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3713186"/>
            <a:ext cx="2904388" cy="242383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299451" y="6073367"/>
            <a:ext cx="3898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track momentum</a:t>
            </a:r>
            <a:r>
              <a:rPr kumimoji="1" lang="en-US" altLang="ja-JP" dirty="0" smtClean="0"/>
              <a:t> resolution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5181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Calorimeter System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584"/>
            <a:ext cx="3923928" cy="371253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 bwMode="auto">
          <a:xfrm>
            <a:off x="3347864" y="1412776"/>
            <a:ext cx="504056" cy="64807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539552" y="4149079"/>
            <a:ext cx="864096" cy="45621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357" y="3284984"/>
            <a:ext cx="3299071" cy="2432214"/>
          </a:xfrm>
          <a:prstGeom prst="rect">
            <a:avLst/>
          </a:prstGeom>
        </p:spPr>
      </p:pic>
      <p:cxnSp>
        <p:nvCxnSpPr>
          <p:cNvPr id="10" name="曲線コネクタ 9"/>
          <p:cNvCxnSpPr/>
          <p:nvPr/>
        </p:nvCxnSpPr>
        <p:spPr bwMode="auto">
          <a:xfrm>
            <a:off x="179512" y="4621119"/>
            <a:ext cx="1405845" cy="839928"/>
          </a:xfrm>
          <a:prstGeom prst="curvedConnector3">
            <a:avLst>
              <a:gd name="adj1" fmla="val -176"/>
            </a:avLst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正方形/長方形 11"/>
          <p:cNvSpPr/>
          <p:nvPr/>
        </p:nvSpPr>
        <p:spPr bwMode="auto">
          <a:xfrm>
            <a:off x="18339" y="4364968"/>
            <a:ext cx="515131" cy="271974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824" y="983056"/>
            <a:ext cx="3896600" cy="277839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975815" y="4005064"/>
            <a:ext cx="39869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Highly granular </a:t>
            </a:r>
            <a:r>
              <a:rPr kumimoji="1" lang="en-US" altLang="ja-JP" dirty="0" err="1" smtClean="0"/>
              <a:t>calorimetry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is essential to Particle Flow</a:t>
            </a:r>
            <a:r>
              <a:rPr lang="en-US" altLang="ja-JP" dirty="0" smtClean="0"/>
              <a:t>.</a:t>
            </a:r>
          </a:p>
          <a:p>
            <a:pPr algn="ctr"/>
            <a:r>
              <a:rPr kumimoji="1" lang="en-US" altLang="ja-JP" dirty="0" smtClean="0"/>
              <a:t>Good coverage in forward</a:t>
            </a:r>
            <a:br>
              <a:rPr kumimoji="1" lang="en-US" altLang="ja-JP" dirty="0" smtClean="0"/>
            </a:br>
            <a:r>
              <a:rPr kumimoji="1" lang="en-US" altLang="ja-JP" dirty="0" smtClean="0"/>
              <a:t>region is also</a:t>
            </a:r>
            <a:r>
              <a:rPr lang="en-US" altLang="ja-JP" dirty="0"/>
              <a:t> </a:t>
            </a:r>
            <a:r>
              <a:rPr lang="en-US" altLang="ja-JP" dirty="0" smtClean="0"/>
              <a:t>i</a:t>
            </a:r>
            <a:r>
              <a:rPr kumimoji="1" lang="en-US" altLang="ja-JP" dirty="0" smtClean="0"/>
              <a:t>mportant.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37163" y="5941431"/>
            <a:ext cx="6877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ECAL, HCAL, FCAL(</a:t>
            </a:r>
            <a:r>
              <a:rPr kumimoji="1" lang="en-US" altLang="ja-JP" dirty="0" err="1" smtClean="0"/>
              <a:t>LumiCal</a:t>
            </a:r>
            <a:r>
              <a:rPr kumimoji="1" lang="en-US" altLang="ja-JP" dirty="0" smtClean="0"/>
              <a:t>, LHCAL, </a:t>
            </a:r>
            <a:r>
              <a:rPr kumimoji="1" lang="en-US" altLang="ja-JP" dirty="0" err="1" smtClean="0"/>
              <a:t>BeamCal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8340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1. Electromagnetic Calorimeter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789" y="914400"/>
            <a:ext cx="5872211" cy="288032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6851" y="937117"/>
            <a:ext cx="307808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Granularity of ECAL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is</a:t>
            </a:r>
            <a:r>
              <a:rPr lang="en-US" altLang="ja-JP" sz="2000" dirty="0"/>
              <a:t> </a:t>
            </a:r>
            <a:r>
              <a:rPr kumimoji="1" lang="en-US" altLang="ja-JP" sz="2000" dirty="0" smtClean="0"/>
              <a:t>critical for PFA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-&gt; 5 mm “pixel” for ILD</a:t>
            </a:r>
          </a:p>
          <a:p>
            <a:r>
              <a:rPr lang="en-US" altLang="ja-JP" sz="2000" dirty="0" smtClean="0"/>
              <a:t>Two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Silicon tiles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Scintillator strips</a:t>
            </a:r>
          </a:p>
          <a:p>
            <a:r>
              <a:rPr lang="en-US" altLang="ja-JP" sz="2000" dirty="0" smtClean="0"/>
              <a:t>Beam test at larger tiles</a:t>
            </a:r>
          </a:p>
          <a:p>
            <a:r>
              <a:rPr lang="en-US" altLang="ja-JP" sz="2000" dirty="0" smtClean="0"/>
              <a:t>gives </a:t>
            </a:r>
            <a:r>
              <a:rPr lang="en-US" altLang="ja-JP" sz="2000" dirty="0" smtClean="0">
                <a:latin typeface="Symbol" panose="05050102010706020507" pitchFamily="18" charset="2"/>
                <a:ea typeface="Segoe UI Symbol" panose="020B0502040204020203" pitchFamily="34" charset="0"/>
              </a:rPr>
              <a:t>s</a:t>
            </a:r>
            <a:r>
              <a:rPr lang="en-US" altLang="ja-JP" sz="2000" dirty="0" smtClean="0"/>
              <a:t> ~ 15 % / </a:t>
            </a:r>
            <a:r>
              <a:rPr lang="ja-JP" altLang="en-US" sz="2000" dirty="0">
                <a:latin typeface="Symbol" panose="05050102010706020507" pitchFamily="18" charset="2"/>
              </a:rPr>
              <a:t></a:t>
            </a:r>
            <a:r>
              <a:rPr lang="en-US" altLang="ja-JP" sz="2000" dirty="0" smtClean="0"/>
              <a:t>E</a:t>
            </a:r>
          </a:p>
          <a:p>
            <a:r>
              <a:rPr lang="en-US" altLang="ja-JP" sz="2000" dirty="0" smtClean="0"/>
              <a:t>with good linearity in both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416373"/>
              </p:ext>
            </p:extLst>
          </p:nvPr>
        </p:nvGraphicFramePr>
        <p:xfrm>
          <a:off x="107607" y="4005064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SiECAL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ScECAL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Absorber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Tungsten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Tungsten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Sensor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Si tile</a:t>
                      </a:r>
                      <a:endParaRPr kumimoji="1" lang="ja-JP" alt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Plastic sci. strip</a:t>
                      </a:r>
                      <a:endParaRPr kumimoji="1" lang="ja-JP" alt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Granularity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 x</a:t>
                      </a:r>
                      <a:r>
                        <a:rPr kumimoji="1" lang="en-US" altLang="ja-JP" baseline="0" dirty="0" smtClean="0"/>
                        <a:t> 5 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 x 45 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High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Low (~</a:t>
                      </a:r>
                      <a:r>
                        <a:rPr kumimoji="1" lang="en-US" altLang="ja-JP" baseline="0" dirty="0" smtClean="0"/>
                        <a:t> half of Si)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Perf</a:t>
                      </a:r>
                      <a:r>
                        <a:rPr kumimoji="1" lang="en-US" altLang="ja-JP" dirty="0" smtClean="0"/>
                        <a:t>.</a:t>
                      </a:r>
                      <a:r>
                        <a:rPr kumimoji="1" lang="en-US" altLang="ja-JP" baseline="0" dirty="0" smtClean="0"/>
                        <a:t> at Z pole </a:t>
                      </a:r>
                      <a:r>
                        <a:rPr kumimoji="1" lang="en-US" altLang="ja-JP" baseline="0" dirty="0" err="1" smtClean="0"/>
                        <a:t>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◎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◎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Perf</a:t>
                      </a:r>
                      <a:r>
                        <a:rPr kumimoji="1" lang="en-US" altLang="ja-JP" dirty="0" smtClean="0"/>
                        <a:t>. at high</a:t>
                      </a:r>
                      <a:r>
                        <a:rPr kumimoji="1" lang="en-US" altLang="ja-JP" baseline="0" dirty="0" smtClean="0"/>
                        <a:t> E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err="1" smtClean="0"/>
                        <a:t>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◎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○ </a:t>
                      </a:r>
                      <a:r>
                        <a:rPr kumimoji="1" lang="en-US" altLang="ja-JP" dirty="0" smtClean="0"/>
                        <a:t>(software</a:t>
                      </a:r>
                      <a:r>
                        <a:rPr kumimoji="1" lang="en-US" altLang="ja-JP" baseline="0" dirty="0" smtClean="0"/>
                        <a:t> ?)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3645024"/>
            <a:ext cx="2520280" cy="226441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748203" y="5939230"/>
            <a:ext cx="2252540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Hybrid option is</a:t>
            </a:r>
            <a:br>
              <a:rPr lang="en-US" altLang="ja-JP" sz="2000" dirty="0" smtClean="0"/>
            </a:br>
            <a:r>
              <a:rPr lang="en-US" altLang="ja-JP" sz="2000" dirty="0" smtClean="0"/>
              <a:t>being investigated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2186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 Hadron Calorimeter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2235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Perticle</a:t>
            </a:r>
            <a:r>
              <a:rPr kumimoji="1" lang="en-US" altLang="ja-JP" dirty="0" smtClean="0"/>
              <a:t> Flow Performance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9972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Components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3652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Jet Clustering / Flavor Tagging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026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DBD Physics Analyses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409383"/>
              </p:ext>
            </p:extLst>
          </p:nvPr>
        </p:nvGraphicFramePr>
        <p:xfrm>
          <a:off x="0" y="980728"/>
          <a:ext cx="9180512" cy="498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809"/>
                <a:gridCol w="2037039"/>
                <a:gridCol w="1368152"/>
                <a:gridCol w="2016224"/>
                <a:gridCol w="259228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E/L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Process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Measure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Stat.</a:t>
                      </a:r>
                      <a:r>
                        <a:rPr kumimoji="1" lang="en-US" altLang="ja-JP" baseline="0" dirty="0" smtClean="0"/>
                        <a:t> error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Comments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Symbol" panose="05050102010706020507" pitchFamily="18" charset="2"/>
                        </a:rPr>
                        <a:t></a:t>
                      </a:r>
                      <a:r>
                        <a:rPr kumimoji="1" lang="en-US" altLang="ja-JP" dirty="0" smtClean="0"/>
                        <a:t>s =</a:t>
                      </a:r>
                      <a:r>
                        <a:rPr kumimoji="1" lang="en-US" altLang="ja-JP" baseline="0" dirty="0" smtClean="0"/>
                        <a:t> 1 </a:t>
                      </a:r>
                      <a:r>
                        <a:rPr kumimoji="1" lang="en-US" altLang="ja-JP" baseline="0" dirty="0" err="1" smtClean="0"/>
                        <a:t>TeV</a:t>
                      </a:r>
                      <a:endParaRPr kumimoji="1" lang="en-US" altLang="ja-JP" baseline="0" dirty="0" smtClean="0"/>
                    </a:p>
                    <a:p>
                      <a:pPr algn="ctr"/>
                      <a:endParaRPr kumimoji="1" lang="en-US" altLang="ja-JP" baseline="0" dirty="0" smtClean="0"/>
                    </a:p>
                    <a:p>
                      <a:pPr algn="ctr"/>
                      <a:r>
                        <a:rPr kumimoji="1" lang="en-US" altLang="ja-JP" baseline="0" dirty="0" smtClean="0"/>
                        <a:t>L = 0.5 ab</a:t>
                      </a:r>
                      <a:r>
                        <a:rPr kumimoji="1" lang="en-US" altLang="ja-JP" baseline="30000" dirty="0" smtClean="0"/>
                        <a:t>-1</a:t>
                      </a:r>
                    </a:p>
                    <a:p>
                      <a:pPr algn="ctr"/>
                      <a:r>
                        <a:rPr kumimoji="1" lang="en-US" altLang="ja-JP" baseline="0" dirty="0" smtClean="0"/>
                        <a:t>for each</a:t>
                      </a:r>
                      <a:br>
                        <a:rPr kumimoji="1" lang="en-US" altLang="ja-JP" baseline="0" dirty="0" smtClean="0"/>
                      </a:br>
                      <a:r>
                        <a:rPr kumimoji="1" lang="en-US" altLang="ja-JP" baseline="0" dirty="0" smtClean="0"/>
                        <a:t>P = </a:t>
                      </a:r>
                      <a:br>
                        <a:rPr kumimoji="1" lang="en-US" altLang="ja-JP" baseline="0" dirty="0" smtClean="0"/>
                      </a:br>
                      <a:r>
                        <a:rPr kumimoji="1" lang="en-US" altLang="ja-JP" baseline="0" dirty="0" smtClean="0"/>
                        <a:t>(-80,+20)</a:t>
                      </a:r>
                    </a:p>
                    <a:p>
                      <a:pPr algn="ctr"/>
                      <a:r>
                        <a:rPr kumimoji="1" lang="en-US" altLang="ja-JP" baseline="0" dirty="0" smtClean="0"/>
                        <a:t>/</a:t>
                      </a:r>
                    </a:p>
                    <a:p>
                      <a:pPr algn="ctr"/>
                      <a:r>
                        <a:rPr kumimoji="1" lang="en-US" altLang="ja-JP" baseline="0" dirty="0" smtClean="0"/>
                        <a:t>(+80,-20)</a:t>
                      </a:r>
                      <a:endParaRPr kumimoji="1" lang="en-US" altLang="ja-JP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/>
                        <a:t>h</a:t>
                      </a:r>
                      <a:r>
                        <a:rPr kumimoji="1" lang="en-US" altLang="ja-JP" dirty="0" smtClean="0"/>
                        <a:t>-&gt;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/>
                        <a:t>bb</a:t>
                      </a:r>
                      <a:endParaRPr kumimoji="1" lang="ja-JP" altLang="en-US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Ds</a:t>
                      </a:r>
                      <a:r>
                        <a:rPr kumimoji="1" lang="en-US" altLang="ja-JP" dirty="0" err="1" smtClean="0"/>
                        <a:t>BR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en-US" altLang="ja-JP" dirty="0" smtClean="0"/>
                        <a:t>/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dirty="0" err="1" smtClean="0"/>
                        <a:t>BR</a:t>
                      </a:r>
                      <a:endParaRPr kumimoji="1" lang="en-US" altLang="ja-JP" dirty="0" smtClean="0"/>
                    </a:p>
                    <a:p>
                      <a:endParaRPr kumimoji="1" lang="en-US" altLang="ja-JP" dirty="0" smtClean="0">
                        <a:latin typeface="Symbol" panose="05050102010706020507" pitchFamily="18" charset="2"/>
                      </a:endParaRPr>
                    </a:p>
                    <a:p>
                      <a:r>
                        <a:rPr kumimoji="1" lang="en-US" altLang="ja-JP" dirty="0" smtClean="0">
                          <a:latin typeface="+mn-lt"/>
                        </a:rPr>
                        <a:t>for</a:t>
                      </a:r>
                      <a:r>
                        <a:rPr kumimoji="1" lang="en-US" altLang="ja-JP" baseline="0" dirty="0" smtClean="0">
                          <a:latin typeface="+mn-lt"/>
                        </a:rPr>
                        <a:t> each P</a:t>
                      </a:r>
                      <a:endParaRPr kumimoji="1" lang="en-US" altLang="ja-JP" dirty="0" smtClean="0">
                        <a:latin typeface="+mn-lt"/>
                      </a:endParaRPr>
                    </a:p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0.54 / 2.1 %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/>
                        <a:t>h</a:t>
                      </a:r>
                      <a:r>
                        <a:rPr kumimoji="1" lang="en-US" altLang="ja-JP" dirty="0" smtClean="0"/>
                        <a:t>-&gt;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>
                          <a:latin typeface="+mn-lt"/>
                        </a:rPr>
                        <a:t>cc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5.7 / 36.8</a:t>
                      </a:r>
                      <a:r>
                        <a:rPr kumimoji="1" lang="en-US" altLang="ja-JP" baseline="0" dirty="0" smtClean="0"/>
                        <a:t>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/>
                        <a:t>h</a:t>
                      </a:r>
                      <a:r>
                        <a:rPr kumimoji="1" lang="en-US" altLang="ja-JP" dirty="0" smtClean="0"/>
                        <a:t>-&gt;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>
                          <a:latin typeface="+mn-lt"/>
                        </a:rPr>
                        <a:t>gg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3.9 / 25.7 %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/>
                        <a:t>h</a:t>
                      </a:r>
                      <a:r>
                        <a:rPr kumimoji="1" lang="en-US" altLang="ja-JP" dirty="0" smtClean="0"/>
                        <a:t>-&gt;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>
                          <a:latin typeface="+mn-lt"/>
                        </a:rPr>
                        <a:t>WW</a:t>
                      </a:r>
                      <a:r>
                        <a:rPr kumimoji="1" lang="en-US" altLang="ja-JP" dirty="0" smtClean="0">
                          <a:latin typeface="+mn-lt"/>
                        </a:rPr>
                        <a:t>*(4j)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3.6</a:t>
                      </a:r>
                      <a:r>
                        <a:rPr kumimoji="1" lang="en-US" altLang="ja-JP" baseline="0" dirty="0" smtClean="0"/>
                        <a:t> / 23.7 %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/>
                        <a:t>h</a:t>
                      </a:r>
                      <a:r>
                        <a:rPr kumimoji="1" lang="en-US" altLang="ja-JP" dirty="0" smtClean="0"/>
                        <a:t>-&gt;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nnmm</a:t>
                      </a:r>
                      <a:endParaRPr kumimoji="1" lang="ja-JP" altLang="en-US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41% / 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ee</a:t>
                      </a:r>
                      <a:r>
                        <a:rPr kumimoji="1" lang="en-US" altLang="ja-JP" dirty="0" smtClean="0"/>
                        <a:t>-&gt;WW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kumimoji="1" lang="en-US" altLang="ja-JP" dirty="0" smtClean="0"/>
                        <a:t>P/P</a:t>
                      </a:r>
                      <a:br>
                        <a:rPr kumimoji="1" lang="en-US" altLang="ja-JP" dirty="0" smtClean="0"/>
                      </a:br>
                      <a:r>
                        <a:rPr kumimoji="1" lang="en-US" altLang="ja-JP" dirty="0" smtClean="0"/>
                        <a:t>for</a:t>
                      </a:r>
                      <a:r>
                        <a:rPr kumimoji="1" lang="en-US" altLang="ja-JP" baseline="0" dirty="0" smtClean="0"/>
                        <a:t> e-/e+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0.19 / 1.13 %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tth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kumimoji="1" lang="en-US" altLang="ja-JP" dirty="0" err="1" smtClean="0"/>
                        <a:t>g</a:t>
                      </a:r>
                      <a:r>
                        <a:rPr kumimoji="1" lang="en-US" altLang="ja-JP" baseline="-25000" dirty="0" err="1" smtClean="0"/>
                        <a:t>tth</a:t>
                      </a:r>
                      <a:r>
                        <a:rPr kumimoji="1" lang="en-US" altLang="ja-JP" dirty="0" smtClean="0"/>
                        <a:t>/</a:t>
                      </a:r>
                      <a:r>
                        <a:rPr kumimoji="1" lang="en-US" altLang="ja-JP" dirty="0" err="1" smtClean="0"/>
                        <a:t>g</a:t>
                      </a:r>
                      <a:r>
                        <a:rPr kumimoji="1" lang="en-US" altLang="ja-JP" baseline="-25000" dirty="0" err="1" smtClean="0"/>
                        <a:t>tth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4.3 %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 + 8 jets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 </a:t>
                      </a:r>
                      <a:r>
                        <a:rPr kumimoji="1" lang="en-US" altLang="ja-JP" dirty="0" err="1" smtClean="0"/>
                        <a:t>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tt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err="1" smtClean="0"/>
                        <a:t>hadronic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</a:t>
                      </a:r>
                      <a:r>
                        <a:rPr kumimoji="1" lang="en-US" altLang="ja-JP" baseline="-25000" dirty="0" smtClean="0"/>
                        <a:t>FB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3.0</a:t>
                      </a:r>
                      <a:r>
                        <a:rPr kumimoji="1" lang="en-US" altLang="ja-JP" baseline="0" dirty="0" smtClean="0"/>
                        <a:t> / 3.2 %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Consistent</a:t>
                      </a:r>
                      <a:r>
                        <a:rPr kumimoji="1" lang="en-US" altLang="ja-JP" baseline="0" dirty="0" smtClean="0"/>
                        <a:t> to </a:t>
                      </a:r>
                      <a:r>
                        <a:rPr kumimoji="1" lang="en-US" altLang="ja-JP" baseline="0" dirty="0" err="1" smtClean="0"/>
                        <a:t>LoI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500 </a:t>
                      </a:r>
                      <a:r>
                        <a:rPr kumimoji="1" lang="en-US" altLang="ja-JP" dirty="0" err="1" smtClean="0"/>
                        <a:t>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err="1" smtClean="0"/>
                        <a:t>Zhh</a:t>
                      </a:r>
                      <a:r>
                        <a:rPr kumimoji="1" lang="en-US" altLang="ja-JP" baseline="0" dirty="0" smtClean="0"/>
                        <a:t> + </a:t>
                      </a:r>
                      <a:r>
                        <a:rPr kumimoji="1" lang="en-US" altLang="ja-JP" baseline="0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baseline="0" dirty="0" err="1" smtClean="0"/>
                        <a:t>hh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Dl</a:t>
                      </a:r>
                      <a:r>
                        <a:rPr kumimoji="1" lang="en-US" altLang="ja-JP" dirty="0" smtClean="0"/>
                        <a:t>/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44 %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2ab-1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 </a:t>
                      </a:r>
                      <a:r>
                        <a:rPr kumimoji="1" lang="en-US" altLang="ja-JP" dirty="0" err="1" smtClean="0"/>
                        <a:t>TeV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baseline="0" dirty="0" err="1" smtClean="0"/>
                        <a:t>hh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Dl</a:t>
                      </a:r>
                      <a:r>
                        <a:rPr kumimoji="1" lang="en-US" altLang="ja-JP" dirty="0" smtClean="0"/>
                        <a:t>/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2ab-1, Preliminary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 </a:t>
                      </a:r>
                      <a:r>
                        <a:rPr kumimoji="1" lang="en-US" altLang="ja-JP" dirty="0" err="1" smtClean="0"/>
                        <a:t>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tt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err="1" smtClean="0"/>
                        <a:t>semileptonic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A</a:t>
                      </a:r>
                      <a:r>
                        <a:rPr kumimoji="1" lang="en-US" altLang="ja-JP" baseline="-25000" dirty="0" smtClean="0"/>
                        <a:t>FB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l</a:t>
                      </a:r>
                      <a:r>
                        <a:rPr kumimoji="1" lang="en-US" altLang="ja-JP" baseline="-25000" dirty="0" err="1" smtClean="0"/>
                        <a:t>t</a:t>
                      </a:r>
                      <a:endParaRPr kumimoji="1" lang="en-US" altLang="ja-JP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1.7 / 1.3 %</a:t>
                      </a:r>
                    </a:p>
                    <a:p>
                      <a:r>
                        <a:rPr kumimoji="1" lang="en-US" altLang="ja-JP" dirty="0" smtClean="0"/>
                        <a:t>3.3 / 3.7 %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670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685" y="1020124"/>
            <a:ext cx="4381315" cy="299082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 </a:t>
            </a:r>
            <a:r>
              <a:rPr lang="en-US" altLang="ja-JP" dirty="0" err="1" smtClean="0"/>
              <a:t>TeV</a:t>
            </a:r>
            <a:r>
              <a:rPr lang="en-US" altLang="ja-JP" dirty="0"/>
              <a:t> </a:t>
            </a:r>
            <a:r>
              <a:rPr lang="en-US" altLang="ja-JP" dirty="0" smtClean="0"/>
              <a:t>Analysis: </a:t>
            </a:r>
            <a:r>
              <a:rPr lang="en-US" altLang="ja-JP" dirty="0" err="1">
                <a:latin typeface="Symbol" panose="05050102010706020507" pitchFamily="18" charset="2"/>
              </a:rPr>
              <a:t>nn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 -&gt; </a:t>
            </a:r>
            <a:r>
              <a:rPr lang="en-US" altLang="ja-JP" dirty="0" err="1" smtClean="0">
                <a:latin typeface="Symbol" panose="05050102010706020507" pitchFamily="18" charset="2"/>
              </a:rPr>
              <a:t>nn</a:t>
            </a:r>
            <a:r>
              <a:rPr lang="en-US" altLang="ja-JP" dirty="0" err="1" smtClean="0"/>
              <a:t>qq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225" y="890910"/>
            <a:ext cx="8973969" cy="109792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637" y="4005065"/>
            <a:ext cx="4392363" cy="285293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292485" y="545068"/>
            <a:ext cx="851515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err="1" smtClean="0"/>
              <a:t>H.Ono</a:t>
            </a:r>
            <a:endParaRPr kumimoji="1" lang="ja-JP" altLang="en-US" sz="1800" dirty="0"/>
          </a:p>
        </p:txBody>
      </p:sp>
      <p:sp>
        <p:nvSpPr>
          <p:cNvPr id="8" name="正方形/長方形 7"/>
          <p:cNvSpPr/>
          <p:nvPr/>
        </p:nvSpPr>
        <p:spPr bwMode="auto">
          <a:xfrm>
            <a:off x="2483768" y="914400"/>
            <a:ext cx="2049883" cy="104951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2009895"/>
            <a:ext cx="3967753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Conditions: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DBD, </a:t>
            </a:r>
            <a:r>
              <a:rPr lang="en-US" altLang="ja-JP" sz="2200" dirty="0" err="1" smtClean="0"/>
              <a:t>m</a:t>
            </a:r>
            <a:r>
              <a:rPr lang="en-US" altLang="ja-JP" sz="2200" baseline="-25000" dirty="0" err="1" smtClean="0"/>
              <a:t>H</a:t>
            </a:r>
            <a:r>
              <a:rPr lang="en-US" altLang="ja-JP" sz="2200" dirty="0" smtClean="0"/>
              <a:t> = 125 </a:t>
            </a:r>
            <a:r>
              <a:rPr lang="en-US" altLang="ja-JP" sz="2200" dirty="0" err="1" smtClean="0"/>
              <a:t>GeV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 smtClean="0">
                <a:latin typeface="Symbol" panose="05050102010706020507" pitchFamily="18" charset="2"/>
              </a:rPr>
              <a:t>gg</a:t>
            </a:r>
            <a:r>
              <a:rPr lang="en-US" altLang="ja-JP" sz="2200" dirty="0" smtClean="0"/>
              <a:t>-&gt;hadron </a:t>
            </a:r>
            <a:r>
              <a:rPr lang="en-US" altLang="ja-JP" sz="2200" dirty="0" err="1" smtClean="0"/>
              <a:t>overlayed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err="1" smtClean="0"/>
              <a:t>k</a:t>
            </a:r>
            <a:r>
              <a:rPr kumimoji="1" lang="en-US" altLang="ja-JP" sz="2200" baseline="-25000" dirty="0" err="1" smtClean="0"/>
              <a:t>T</a:t>
            </a:r>
            <a:r>
              <a:rPr kumimoji="1" lang="en-US" altLang="ja-JP" sz="2200" dirty="0" smtClean="0"/>
              <a:t> jet clustering 2j</a:t>
            </a:r>
            <a:br>
              <a:rPr kumimoji="1" lang="en-US" altLang="ja-JP" sz="2200" dirty="0" smtClean="0"/>
            </a:br>
            <a:r>
              <a:rPr kumimoji="1" lang="en-US" altLang="ja-JP" sz="2200" dirty="0" smtClean="0"/>
              <a:t>forced 2-jet, R = 1.1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 smtClean="0"/>
              <a:t>LCFIPlus</a:t>
            </a:r>
            <a:r>
              <a:rPr lang="en-US" altLang="ja-JP" sz="2200" dirty="0" smtClean="0"/>
              <a:t> re-JC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&amp; flavor tag</a:t>
            </a:r>
            <a:endParaRPr kumimoji="1" lang="en-US" altLang="ja-JP" sz="2200" dirty="0" smtClean="0"/>
          </a:p>
          <a:p>
            <a:r>
              <a:rPr kumimoji="1" lang="en-US" altLang="ja-JP" sz="2200" dirty="0" smtClean="0"/>
              <a:t>Cuts on: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smtClean="0"/>
              <a:t>E</a:t>
            </a:r>
            <a:r>
              <a:rPr kumimoji="1" lang="en-US" altLang="ja-JP" sz="2200" baseline="-25000" dirty="0" smtClean="0"/>
              <a:t>BCAL</a:t>
            </a:r>
            <a:r>
              <a:rPr kumimoji="1" lang="en-US" altLang="ja-JP" sz="2200" dirty="0" smtClean="0"/>
              <a:t> &lt; 50 </a:t>
            </a:r>
            <a:r>
              <a:rPr kumimoji="1" lang="en-US" altLang="ja-JP" sz="2200" dirty="0" err="1" smtClean="0"/>
              <a:t>GeV</a:t>
            </a:r>
            <a:endParaRPr kumimoji="1"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Thrust &lt; 0.95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100 &lt; </a:t>
            </a:r>
            <a:r>
              <a:rPr lang="en-US" altLang="ja-JP" sz="2200" dirty="0" err="1" smtClean="0"/>
              <a:t>E</a:t>
            </a:r>
            <a:r>
              <a:rPr lang="en-US" altLang="ja-JP" sz="2200" baseline="-25000" dirty="0" err="1" smtClean="0"/>
              <a:t>vis</a:t>
            </a:r>
            <a:r>
              <a:rPr lang="en-US" altLang="ja-JP" sz="2200" dirty="0" smtClean="0"/>
              <a:t> &lt; 400 </a:t>
            </a:r>
            <a:r>
              <a:rPr lang="en-US" altLang="ja-JP" sz="2200" dirty="0" err="1" smtClean="0"/>
              <a:t>GeV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smtClean="0"/>
              <a:t>P</a:t>
            </a:r>
            <a:r>
              <a:rPr kumimoji="1" lang="en-US" altLang="ja-JP" sz="2200" baseline="-25000" dirty="0" smtClean="0"/>
              <a:t>T</a:t>
            </a:r>
            <a:r>
              <a:rPr kumimoji="1" lang="en-US" altLang="ja-JP" sz="2200" dirty="0" smtClean="0"/>
              <a:t> &gt; 50 </a:t>
            </a:r>
            <a:r>
              <a:rPr kumimoji="1" lang="en-US" altLang="ja-JP" sz="2200" dirty="0" err="1" smtClean="0"/>
              <a:t>GeV</a:t>
            </a:r>
            <a:endParaRPr kumimoji="1"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err="1" smtClean="0"/>
              <a:t>N</a:t>
            </a:r>
            <a:r>
              <a:rPr kumimoji="1" lang="en-US" altLang="ja-JP" sz="2200" baseline="-25000" dirty="0" err="1" smtClean="0"/>
              <a:t>chargedPFO</a:t>
            </a:r>
            <a:r>
              <a:rPr kumimoji="1" lang="en-US" altLang="ja-JP" sz="2200" dirty="0" smtClean="0"/>
              <a:t> &gt; 15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|</a:t>
            </a:r>
            <a:r>
              <a:rPr lang="en-US" altLang="ja-JP" sz="2200" dirty="0" err="1" smtClean="0"/>
              <a:t>cos</a:t>
            </a:r>
            <a:r>
              <a:rPr lang="en-US" altLang="ja-JP" sz="2200" dirty="0" err="1" smtClean="0">
                <a:latin typeface="Symbol" panose="05050102010706020507" pitchFamily="18" charset="2"/>
              </a:rPr>
              <a:t>q</a:t>
            </a:r>
            <a:r>
              <a:rPr lang="en-US" altLang="ja-JP" sz="2200" baseline="-25000" dirty="0" err="1" smtClean="0"/>
              <a:t>h</a:t>
            </a:r>
            <a:r>
              <a:rPr lang="en-US" altLang="ja-JP" sz="2200" dirty="0" smtClean="0"/>
              <a:t>| &lt; 0.95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110 &lt; </a:t>
            </a:r>
            <a:r>
              <a:rPr lang="en-US" altLang="ja-JP" sz="2200" dirty="0" err="1" smtClean="0"/>
              <a:t>M</a:t>
            </a:r>
            <a:r>
              <a:rPr lang="en-US" altLang="ja-JP" sz="2200" baseline="-25000" dirty="0" err="1" smtClean="0"/>
              <a:t>jj</a:t>
            </a:r>
            <a:r>
              <a:rPr lang="en-US" altLang="ja-JP" sz="2200" dirty="0" smtClean="0"/>
              <a:t> &lt; 150 </a:t>
            </a:r>
            <a:r>
              <a:rPr lang="en-US" altLang="ja-JP" sz="2200" dirty="0" err="1" smtClean="0"/>
              <a:t>GeV</a:t>
            </a:r>
            <a:r>
              <a:rPr lang="en-US" altLang="ja-JP" sz="2200" dirty="0" smtClean="0"/>
              <a:t> </a:t>
            </a:r>
            <a:endParaRPr kumimoji="1" lang="en-US" altLang="ja-JP" sz="22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2009895"/>
            <a:ext cx="800219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tx1"/>
                </a:solidFill>
              </a:rPr>
              <a:t>No BG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R=0.8</a:t>
            </a:r>
          </a:p>
          <a:p>
            <a:r>
              <a:rPr kumimoji="1" lang="en-US" altLang="ja-JP" sz="1600" dirty="0" smtClean="0">
                <a:solidFill>
                  <a:srgbClr val="00FF00"/>
                </a:solidFill>
              </a:rPr>
              <a:t>R=1.1</a:t>
            </a:r>
          </a:p>
          <a:p>
            <a:r>
              <a:rPr lang="en-US" altLang="ja-JP" sz="1600" dirty="0" smtClean="0">
                <a:solidFill>
                  <a:srgbClr val="0000FF"/>
                </a:solidFill>
              </a:rPr>
              <a:t>R=1.4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81943" y="5517232"/>
            <a:ext cx="1715534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Eff. ~ 35%</a:t>
            </a:r>
          </a:p>
          <a:p>
            <a:r>
              <a:rPr lang="en-US" altLang="ja-JP" dirty="0" err="1" smtClean="0"/>
              <a:t>Pur</a:t>
            </a:r>
            <a:r>
              <a:rPr lang="en-US" altLang="ja-JP" dirty="0" smtClean="0"/>
              <a:t>. ~ 33%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28757" y="3997017"/>
            <a:ext cx="2850460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Including b-likeness cut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906647" y="2066356"/>
            <a:ext cx="1055097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sig only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50672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 </a:t>
            </a:r>
            <a:r>
              <a:rPr lang="en-US" altLang="ja-JP" dirty="0" err="1"/>
              <a:t>TeV</a:t>
            </a:r>
            <a:r>
              <a:rPr lang="en-US" altLang="ja-JP" dirty="0"/>
              <a:t> Analysis: </a:t>
            </a:r>
            <a:r>
              <a:rPr lang="en-US" altLang="ja-JP" dirty="0" err="1">
                <a:latin typeface="Symbol" panose="05050102010706020507" pitchFamily="18" charset="2"/>
              </a:rPr>
              <a:t>nn</a:t>
            </a:r>
            <a:r>
              <a:rPr lang="en-US" altLang="ja-JP" dirty="0" err="1"/>
              <a:t>h</a:t>
            </a:r>
            <a:r>
              <a:rPr lang="en-US" altLang="ja-JP" dirty="0"/>
              <a:t> -&gt; </a:t>
            </a:r>
            <a:r>
              <a:rPr lang="en-US" altLang="ja-JP" dirty="0" err="1">
                <a:latin typeface="Symbol" panose="05050102010706020507" pitchFamily="18" charset="2"/>
              </a:rPr>
              <a:t>nn</a:t>
            </a:r>
            <a:r>
              <a:rPr lang="en-US" altLang="ja-JP" dirty="0" err="1"/>
              <a:t>qq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776"/>
            <a:ext cx="8028787" cy="36004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7504" y="914400"/>
            <a:ext cx="8925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Template fit with b-, c-, </a:t>
            </a:r>
            <a:r>
              <a:rPr kumimoji="1" lang="en-US" altLang="ja-JP" dirty="0" err="1" smtClean="0"/>
              <a:t>bc</a:t>
            </a:r>
            <a:r>
              <a:rPr kumimoji="1" lang="en-US" altLang="ja-JP" dirty="0" smtClean="0"/>
              <a:t>- likeness; Toy-MC with 5000 data sets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92485" y="545068"/>
            <a:ext cx="851515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err="1" smtClean="0"/>
              <a:t>H.Ono</a:t>
            </a:r>
            <a:endParaRPr kumimoji="1" lang="ja-JP" altLang="en-US" sz="1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4" y="4949572"/>
            <a:ext cx="7068604" cy="74442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12" y="5693994"/>
            <a:ext cx="7090957" cy="114441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6493" y="4961863"/>
            <a:ext cx="1405987" cy="71383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6493" y="5693994"/>
            <a:ext cx="1405987" cy="1039252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7328251" y="4138696"/>
            <a:ext cx="1880643" cy="83099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cf. </a:t>
            </a:r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endParaRPr kumimoji="1" lang="en-US" altLang="ja-JP" dirty="0" smtClean="0"/>
          </a:p>
          <a:p>
            <a:r>
              <a:rPr lang="en-US" altLang="ja-JP" dirty="0" err="1" smtClean="0"/>
              <a:t>LoI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H</a:t>
            </a:r>
            <a:r>
              <a:rPr lang="en-US" altLang="ja-JP" dirty="0" smtClean="0"/>
              <a:t>=120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61596" y="4903279"/>
            <a:ext cx="1741182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 </a:t>
            </a:r>
            <a:r>
              <a:rPr lang="en-US" altLang="ja-JP" dirty="0" err="1" smtClean="0"/>
              <a:t>T</a:t>
            </a:r>
            <a:r>
              <a:rPr kumimoji="1" lang="en-US" altLang="ja-JP" dirty="0" err="1" smtClean="0"/>
              <a:t>eV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DBD</a:t>
            </a:r>
            <a:br>
              <a:rPr lang="en-US" altLang="ja-JP" dirty="0" smtClean="0"/>
            </a:br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H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= 125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012" y="3212976"/>
            <a:ext cx="7809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chemeClr val="tx1"/>
                </a:solidFill>
              </a:rPr>
              <a:t>h-&gt;bb</a:t>
            </a:r>
            <a:endParaRPr kumimoji="1"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70993" y="3212976"/>
            <a:ext cx="7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chemeClr val="tx1"/>
                </a:solidFill>
              </a:rPr>
              <a:t>h-&gt;cc</a:t>
            </a:r>
            <a:endParaRPr kumimoji="1"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88326" y="3212976"/>
            <a:ext cx="7809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chemeClr val="tx1"/>
                </a:solidFill>
              </a:rPr>
              <a:t>h-&gt;</a:t>
            </a:r>
            <a:r>
              <a:rPr kumimoji="1" lang="en-US" altLang="ja-JP" sz="1800" dirty="0" err="1" smtClean="0">
                <a:solidFill>
                  <a:schemeClr val="tx1"/>
                </a:solidFill>
              </a:rPr>
              <a:t>gg</a:t>
            </a:r>
            <a:endParaRPr kumimoji="1"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796217" y="1329365"/>
            <a:ext cx="1165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chemeClr val="tx1"/>
                </a:solidFill>
              </a:rPr>
              <a:t>h-&gt;others</a:t>
            </a:r>
            <a:endParaRPr kumimoji="1"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488325" y="1347142"/>
            <a:ext cx="10310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smtClean="0">
                <a:solidFill>
                  <a:schemeClr val="tx1"/>
                </a:solidFill>
              </a:rPr>
              <a:t>SM bkg.</a:t>
            </a:r>
            <a:endParaRPr kumimoji="1"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776" y="1351505"/>
            <a:ext cx="8002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smtClean="0">
                <a:solidFill>
                  <a:schemeClr val="tx1"/>
                </a:solidFill>
              </a:rPr>
              <a:t>DATA</a:t>
            </a:r>
            <a:endParaRPr kumimoji="1" lang="ja-JP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98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548680"/>
            <a:ext cx="11018444" cy="6611066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kumimoji="1" lang="en-US" altLang="ja-JP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ILD worldwide</a:t>
            </a:r>
            <a:endParaRPr kumimoji="1" lang="ja-JP" alt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79912" y="5733256"/>
            <a:ext cx="5218095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L</a:t>
            </a:r>
            <a:r>
              <a:rPr kumimoji="1" lang="en-US" altLang="ja-JP" dirty="0" smtClean="0">
                <a:solidFill>
                  <a:srgbClr val="FF0000"/>
                </a:solidFill>
              </a:rPr>
              <a:t>atest ILD workshop in Japan (2012)</a:t>
            </a:r>
          </a:p>
          <a:p>
            <a:r>
              <a:rPr kumimoji="1" lang="en-US" altLang="ja-JP" dirty="0" smtClean="0">
                <a:solidFill>
                  <a:srgbClr val="0000FF"/>
                </a:solidFill>
              </a:rPr>
              <a:t>ILD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LoI</a:t>
            </a:r>
            <a:r>
              <a:rPr kumimoji="1" lang="en-US" altLang="ja-JP" dirty="0" smtClean="0">
                <a:solidFill>
                  <a:srgbClr val="0000FF"/>
                </a:solidFill>
              </a:rPr>
              <a:t> Signatories (2008)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21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 </a:t>
            </a:r>
            <a:r>
              <a:rPr lang="en-US" altLang="ja-JP" dirty="0" err="1" smtClean="0"/>
              <a:t>TeV</a:t>
            </a:r>
            <a:r>
              <a:rPr lang="en-US" altLang="ja-JP" dirty="0"/>
              <a:t> </a:t>
            </a:r>
            <a:r>
              <a:rPr lang="en-US" altLang="ja-JP" dirty="0" smtClean="0"/>
              <a:t>Analysis: </a:t>
            </a:r>
            <a:r>
              <a:rPr lang="en-US" altLang="ja-JP" dirty="0" err="1">
                <a:latin typeface="Symbol" panose="05050102010706020507" pitchFamily="18" charset="2"/>
              </a:rPr>
              <a:t>nn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 -&gt; </a:t>
            </a:r>
            <a:r>
              <a:rPr lang="en-US" altLang="ja-JP" dirty="0" err="1" smtClean="0">
                <a:latin typeface="Symbol" panose="05050102010706020507" pitchFamily="18" charset="2"/>
              </a:rPr>
              <a:t>nn</a:t>
            </a:r>
            <a:r>
              <a:rPr lang="en-US" altLang="ja-JP" dirty="0" err="1" smtClean="0"/>
              <a:t>WW</a:t>
            </a:r>
            <a:r>
              <a:rPr lang="en-US" altLang="ja-JP" dirty="0"/>
              <a:t>*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700" y="2011097"/>
            <a:ext cx="4529299" cy="300207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-12225" y="1960480"/>
            <a:ext cx="475963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Conditions: </a:t>
            </a:r>
            <a:r>
              <a:rPr lang="en-US" altLang="ja-JP" sz="2200" dirty="0" smtClean="0"/>
              <a:t>Almost the same as </a:t>
            </a:r>
            <a:r>
              <a:rPr lang="en-US" altLang="ja-JP" sz="2200" dirty="0" err="1" smtClean="0"/>
              <a:t>qq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4-jet clustering instead of 2j</a:t>
            </a:r>
            <a:endParaRPr kumimoji="1" lang="en-US" altLang="ja-JP" sz="2200" dirty="0" smtClean="0"/>
          </a:p>
          <a:p>
            <a:r>
              <a:rPr kumimoji="1" lang="en-US" altLang="ja-JP" sz="2200" dirty="0" smtClean="0"/>
              <a:t>Cuts on: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smtClean="0"/>
              <a:t>E</a:t>
            </a:r>
            <a:r>
              <a:rPr kumimoji="1" lang="en-US" altLang="ja-JP" sz="2200" baseline="-25000" dirty="0" smtClean="0"/>
              <a:t>BCAL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,Thrust, </a:t>
            </a:r>
            <a:r>
              <a:rPr lang="en-US" altLang="ja-JP" sz="2200" dirty="0" err="1" smtClean="0"/>
              <a:t>E</a:t>
            </a:r>
            <a:r>
              <a:rPr lang="en-US" altLang="ja-JP" sz="2200" baseline="-25000" dirty="0" err="1" smtClean="0"/>
              <a:t>vis</a:t>
            </a:r>
            <a:r>
              <a:rPr lang="en-US" altLang="ja-JP" sz="2200" dirty="0" smtClean="0"/>
              <a:t>, </a:t>
            </a:r>
            <a:r>
              <a:rPr kumimoji="1" lang="en-US" altLang="ja-JP" sz="2200" dirty="0" smtClean="0"/>
              <a:t>P</a:t>
            </a:r>
            <a:r>
              <a:rPr kumimoji="1" lang="en-US" altLang="ja-JP" sz="2200" baseline="-25000" dirty="0" smtClean="0"/>
              <a:t>T</a:t>
            </a:r>
            <a:r>
              <a:rPr lang="en-US" altLang="ja-JP" sz="2200" dirty="0" smtClean="0"/>
              <a:t>, </a:t>
            </a:r>
            <a:r>
              <a:rPr kumimoji="1" lang="en-US" altLang="ja-JP" sz="2200" dirty="0" err="1" smtClean="0"/>
              <a:t>N</a:t>
            </a:r>
            <a:r>
              <a:rPr lang="en-US" altLang="ja-JP" sz="2200" baseline="-25000" dirty="0" err="1" smtClean="0"/>
              <a:t>c</a:t>
            </a:r>
            <a:r>
              <a:rPr kumimoji="1" lang="en-US" altLang="ja-JP" sz="2200" baseline="-25000" dirty="0" err="1" smtClean="0"/>
              <a:t>PFO</a:t>
            </a:r>
            <a:r>
              <a:rPr kumimoji="1" lang="en-US" altLang="ja-JP" sz="2200" dirty="0" smtClean="0"/>
              <a:t> &gt; 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|</a:t>
            </a:r>
            <a:r>
              <a:rPr lang="en-US" altLang="ja-JP" sz="2200" dirty="0" err="1" smtClean="0"/>
              <a:t>cos</a:t>
            </a:r>
            <a:r>
              <a:rPr lang="en-US" altLang="ja-JP" sz="2200" dirty="0" err="1" smtClean="0">
                <a:latin typeface="Symbol" panose="05050102010706020507" pitchFamily="18" charset="2"/>
              </a:rPr>
              <a:t>q</a:t>
            </a:r>
            <a:r>
              <a:rPr lang="en-US" altLang="ja-JP" sz="2200" baseline="-25000" dirty="0" err="1"/>
              <a:t>j</a:t>
            </a:r>
            <a:r>
              <a:rPr lang="en-US" altLang="ja-JP" sz="2200" dirty="0" smtClean="0"/>
              <a:t>| &lt; 0.9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Y</a:t>
            </a:r>
            <a:r>
              <a:rPr lang="en-US" altLang="ja-JP" sz="2200" baseline="-25000" dirty="0" smtClean="0"/>
              <a:t>23</a:t>
            </a:r>
            <a:r>
              <a:rPr lang="en-US" altLang="ja-JP" sz="2200" dirty="0" smtClean="0"/>
              <a:t> and Y</a:t>
            </a:r>
            <a:r>
              <a:rPr lang="en-US" altLang="ja-JP" sz="2200" baseline="-25000" dirty="0" smtClean="0"/>
              <a:t>34</a:t>
            </a:r>
            <a:r>
              <a:rPr lang="en-US" altLang="ja-JP" sz="2200" dirty="0" smtClean="0"/>
              <a:t> (JC threshold)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Anti-</a:t>
            </a:r>
            <a:r>
              <a:rPr lang="en-US" altLang="ja-JP" sz="2200" dirty="0" err="1" smtClean="0"/>
              <a:t>btag</a:t>
            </a:r>
            <a:r>
              <a:rPr lang="en-US" altLang="ja-JP" sz="2200" dirty="0" smtClean="0"/>
              <a:t> (sum b-like &lt; 0.8)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smtClean="0"/>
              <a:t>60 &lt; M</a:t>
            </a:r>
            <a:r>
              <a:rPr kumimoji="1" lang="en-US" altLang="ja-JP" sz="2200" baseline="-25000" dirty="0" smtClean="0"/>
              <a:t>W1</a:t>
            </a:r>
            <a:r>
              <a:rPr kumimoji="1" lang="en-US" altLang="ja-JP" sz="2200" dirty="0" smtClean="0"/>
              <a:t> &lt; 95 </a:t>
            </a:r>
            <a:r>
              <a:rPr kumimoji="1" lang="en-US" altLang="ja-JP" sz="2200" dirty="0" err="1" smtClean="0"/>
              <a:t>GeV</a:t>
            </a:r>
            <a:endParaRPr kumimoji="1"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15 &lt; M</a:t>
            </a:r>
            <a:r>
              <a:rPr lang="en-US" altLang="ja-JP" sz="2200" baseline="-25000" dirty="0" smtClean="0"/>
              <a:t>W2</a:t>
            </a:r>
            <a:r>
              <a:rPr lang="en-US" altLang="ja-JP" sz="2200" dirty="0" smtClean="0"/>
              <a:t> &lt; 60 </a:t>
            </a:r>
            <a:r>
              <a:rPr lang="en-US" altLang="ja-JP" sz="2200" dirty="0" err="1" smtClean="0"/>
              <a:t>GeV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smtClean="0"/>
              <a:t>110 &lt; </a:t>
            </a:r>
            <a:r>
              <a:rPr kumimoji="1" lang="en-US" altLang="ja-JP" sz="2200" dirty="0" err="1" smtClean="0"/>
              <a:t>M</a:t>
            </a:r>
            <a:r>
              <a:rPr kumimoji="1" lang="en-US" altLang="ja-JP" sz="2200" baseline="-25000" dirty="0" err="1" smtClean="0"/>
              <a:t>h</a:t>
            </a:r>
            <a:r>
              <a:rPr kumimoji="1" lang="en-US" altLang="ja-JP" sz="2200" dirty="0" smtClean="0"/>
              <a:t> &lt; 140 </a:t>
            </a:r>
            <a:r>
              <a:rPr kumimoji="1" lang="en-US" altLang="ja-JP" sz="2200" dirty="0" err="1" smtClean="0"/>
              <a:t>GeV</a:t>
            </a:r>
            <a:endParaRPr kumimoji="1" lang="en-US" altLang="ja-JP" sz="2200" dirty="0" smtClean="0"/>
          </a:p>
          <a:p>
            <a:r>
              <a:rPr lang="en-US" altLang="ja-JP" sz="2200" dirty="0" smtClean="0">
                <a:solidFill>
                  <a:srgbClr val="FFFF00"/>
                </a:solidFill>
              </a:rPr>
              <a:t>Just</a:t>
            </a:r>
            <a:br>
              <a:rPr lang="en-US" altLang="ja-JP" sz="2200" dirty="0" smtClean="0">
                <a:solidFill>
                  <a:srgbClr val="FFFF00"/>
                </a:solidFill>
              </a:rPr>
            </a:br>
            <a:r>
              <a:rPr lang="en-US" altLang="ja-JP" sz="2200" dirty="0" smtClean="0">
                <a:solidFill>
                  <a:srgbClr val="FFFF00"/>
                </a:solidFill>
              </a:rPr>
              <a:t>counting</a:t>
            </a:r>
          </a:p>
          <a:p>
            <a:r>
              <a:rPr lang="en-US" altLang="ja-JP" sz="2200" dirty="0" smtClean="0">
                <a:solidFill>
                  <a:srgbClr val="FFFF00"/>
                </a:solidFill>
              </a:rPr>
              <a:t>S &amp; N</a:t>
            </a:r>
            <a:br>
              <a:rPr lang="en-US" altLang="ja-JP" sz="2200" dirty="0" smtClean="0">
                <a:solidFill>
                  <a:srgbClr val="FFFF00"/>
                </a:solidFill>
              </a:rPr>
            </a:br>
            <a:r>
              <a:rPr lang="en-US" altLang="ja-JP" sz="2200" dirty="0" smtClean="0">
                <a:solidFill>
                  <a:srgbClr val="FFFF00"/>
                </a:solidFill>
              </a:rPr>
              <a:t>after cuts</a:t>
            </a:r>
            <a:endParaRPr kumimoji="1" lang="en-US" altLang="ja-JP" sz="2200" dirty="0" smtClean="0">
              <a:solidFill>
                <a:srgbClr val="FFFF00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225" y="890910"/>
            <a:ext cx="8973969" cy="1097929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 bwMode="auto">
          <a:xfrm>
            <a:off x="4530443" y="910963"/>
            <a:ext cx="689630" cy="104951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292485" y="545068"/>
            <a:ext cx="851515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err="1" smtClean="0"/>
              <a:t>H.Ono</a:t>
            </a:r>
            <a:endParaRPr kumimoji="1" lang="ja-JP" altLang="en-US" sz="18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0776" y="5317288"/>
            <a:ext cx="7396952" cy="154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82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8244408" cy="914400"/>
          </a:xfrm>
        </p:spPr>
        <p:txBody>
          <a:bodyPr/>
          <a:lstStyle/>
          <a:p>
            <a:r>
              <a:rPr lang="en-US" altLang="ja-JP" dirty="0" smtClean="0"/>
              <a:t>1 </a:t>
            </a:r>
            <a:r>
              <a:rPr lang="en-US" altLang="ja-JP" dirty="0" err="1" smtClean="0"/>
              <a:t>TeV</a:t>
            </a:r>
            <a:r>
              <a:rPr lang="en-US" altLang="ja-JP" dirty="0"/>
              <a:t> </a:t>
            </a:r>
            <a:r>
              <a:rPr lang="en-US" altLang="ja-JP" dirty="0" smtClean="0"/>
              <a:t>Analysis: </a:t>
            </a:r>
            <a:r>
              <a:rPr lang="en-US" altLang="ja-JP" dirty="0" err="1">
                <a:latin typeface="Symbol" panose="05050102010706020507" pitchFamily="18" charset="2"/>
              </a:rPr>
              <a:t>nn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 -&gt; </a:t>
            </a:r>
            <a:r>
              <a:rPr lang="en-US" altLang="ja-JP" dirty="0" err="1" smtClean="0">
                <a:latin typeface="Symbol" panose="05050102010706020507" pitchFamily="18" charset="2"/>
              </a:rPr>
              <a:t>nnmm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753876" y="545068"/>
            <a:ext cx="1390124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err="1" smtClean="0"/>
              <a:t>C</a:t>
            </a:r>
            <a:r>
              <a:rPr kumimoji="1" lang="en-US" altLang="ja-JP" sz="1800" dirty="0" err="1" smtClean="0"/>
              <a:t>.Calancha</a:t>
            </a:r>
            <a:endParaRPr kumimoji="1" lang="ja-JP" altLang="en-US" sz="18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25" y="890910"/>
            <a:ext cx="8973969" cy="1097929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 bwMode="auto">
          <a:xfrm>
            <a:off x="5292080" y="890910"/>
            <a:ext cx="689630" cy="104951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87824" y="1988839"/>
            <a:ext cx="6122189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 = only 45 with 1 </a:t>
            </a:r>
            <a:r>
              <a:rPr kumimoji="1" lang="en-US" altLang="ja-JP" dirty="0" err="1" smtClean="0"/>
              <a:t>TeV</a:t>
            </a:r>
            <a:r>
              <a:rPr kumimoji="1" lang="en-US" altLang="ja-JP" dirty="0" smtClean="0"/>
              <a:t>, 500 fb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 P(-0.8, 0.2)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226" y="2437465"/>
            <a:ext cx="3174653" cy="257571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0" y="1988840"/>
            <a:ext cx="2496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preselection</a:t>
            </a:r>
            <a:r>
              <a:rPr kumimoji="1" lang="en-US" altLang="ja-JP" dirty="0" smtClean="0"/>
              <a:t> cuts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40140"/>
            <a:ext cx="3162427" cy="141786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-29508" y="4978475"/>
            <a:ext cx="3730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optimized</a:t>
            </a:r>
            <a:r>
              <a:rPr kumimoji="1" lang="en-US" altLang="ja-JP" dirty="0" smtClean="0"/>
              <a:t> cuts for S/</a:t>
            </a:r>
            <a:r>
              <a:rPr lang="ja-JP" altLang="en-US" dirty="0" smtClean="0">
                <a:latin typeface="Symbol" panose="05050102010706020507" pitchFamily="18" charset="2"/>
              </a:rPr>
              <a:t></a:t>
            </a:r>
            <a:r>
              <a:rPr lang="en-US" altLang="ja-JP" dirty="0" smtClean="0"/>
              <a:t>S+B</a:t>
            </a:r>
            <a:endParaRPr kumimoji="1" lang="ja-JP" altLang="en-US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2521914"/>
            <a:ext cx="4326923" cy="350751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2778749" y="6088559"/>
            <a:ext cx="6405921" cy="76944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124 – 126 </a:t>
            </a:r>
            <a:r>
              <a:rPr kumimoji="1" lang="en-US" altLang="ja-JP" sz="2200" dirty="0" err="1" smtClean="0"/>
              <a:t>GeV</a:t>
            </a:r>
            <a:r>
              <a:rPr kumimoji="1" lang="en-US" altLang="ja-JP" sz="2200" dirty="0" smtClean="0"/>
              <a:t> window: S=14.95, B=21.96, ~2.3</a:t>
            </a:r>
            <a:r>
              <a:rPr kumimoji="1" lang="en-US" altLang="ja-JP" sz="2200" dirty="0" smtClean="0">
                <a:latin typeface="Symbol" panose="05050102010706020507" pitchFamily="18" charset="2"/>
              </a:rPr>
              <a:t>s</a:t>
            </a:r>
          </a:p>
          <a:p>
            <a:r>
              <a:rPr lang="en-US" altLang="ja-JP" sz="2200" dirty="0"/>
              <a:t>S/</a:t>
            </a:r>
            <a:r>
              <a:rPr lang="ja-JP" altLang="en-US" sz="2200" dirty="0">
                <a:latin typeface="Symbol" panose="05050102010706020507" pitchFamily="18" charset="2"/>
              </a:rPr>
              <a:t></a:t>
            </a:r>
            <a:r>
              <a:rPr lang="en-US" altLang="ja-JP" sz="2200" dirty="0" smtClean="0"/>
              <a:t>S+B</a:t>
            </a:r>
            <a:r>
              <a:rPr lang="ja-JP" altLang="en-US" sz="2200" dirty="0" smtClean="0"/>
              <a:t> </a:t>
            </a:r>
            <a:r>
              <a:rPr lang="en-US" altLang="ja-JP" sz="2200" dirty="0" smtClean="0"/>
              <a:t>= 0.444 </a:t>
            </a:r>
            <a:r>
              <a:rPr lang="ja-JP" altLang="en-US" sz="2200" dirty="0" smtClean="0">
                <a:latin typeface="Symbol" panose="05050102010706020507" pitchFamily="18" charset="2"/>
              </a:rPr>
              <a:t>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0.015, </a:t>
            </a:r>
            <a:r>
              <a:rPr lang="en-US" altLang="ja-JP" sz="2200" dirty="0" err="1" smtClean="0">
                <a:latin typeface="Symbol" panose="05050102010706020507" pitchFamily="18" charset="2"/>
              </a:rPr>
              <a:t>Ds</a:t>
            </a:r>
            <a:r>
              <a:rPr lang="en-US" altLang="ja-JP" sz="2200" dirty="0" err="1" smtClean="0"/>
              <a:t>Br</a:t>
            </a:r>
            <a:r>
              <a:rPr lang="en-US" altLang="ja-JP" sz="2200" dirty="0" smtClean="0"/>
              <a:t>/</a:t>
            </a:r>
            <a:r>
              <a:rPr lang="en-US" altLang="ja-JP" sz="2200" dirty="0" err="1" smtClean="0">
                <a:latin typeface="Symbol" panose="05050102010706020507" pitchFamily="18" charset="2"/>
              </a:rPr>
              <a:t>s</a:t>
            </a:r>
            <a:r>
              <a:rPr lang="en-US" altLang="ja-JP" sz="2200" dirty="0" err="1"/>
              <a:t>Br</a:t>
            </a:r>
            <a:r>
              <a:rPr lang="en-US" altLang="ja-JP" sz="2200" dirty="0" smtClean="0"/>
              <a:t> = 44 </a:t>
            </a:r>
            <a:r>
              <a:rPr lang="ja-JP" altLang="en-US" sz="2200" dirty="0" smtClean="0">
                <a:latin typeface="Symbol" panose="05050102010706020507" pitchFamily="18" charset="2"/>
              </a:rPr>
              <a:t> </a:t>
            </a:r>
            <a:r>
              <a:rPr lang="en-US" altLang="ja-JP" sz="2200" dirty="0"/>
              <a:t>3</a:t>
            </a:r>
            <a:r>
              <a:rPr lang="en-US" altLang="ja-JP" sz="2200" dirty="0" smtClean="0"/>
              <a:t> %</a:t>
            </a:r>
            <a:endParaRPr lang="ja-JP" altLang="en-US" sz="2200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66343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 </a:t>
            </a:r>
            <a:r>
              <a:rPr lang="en-US" altLang="ja-JP" dirty="0" err="1" smtClean="0"/>
              <a:t>TeV</a:t>
            </a:r>
            <a:r>
              <a:rPr lang="en-US" altLang="ja-JP" dirty="0"/>
              <a:t> </a:t>
            </a:r>
            <a:r>
              <a:rPr lang="en-US" altLang="ja-JP" dirty="0" smtClean="0"/>
              <a:t>Analysis: WW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740352" y="312233"/>
            <a:ext cx="105670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err="1" smtClean="0"/>
              <a:t>A</a:t>
            </a:r>
            <a:r>
              <a:rPr kumimoji="1" lang="en-US" altLang="ja-JP" sz="1800" dirty="0" err="1" smtClean="0"/>
              <a:t>.Rosca</a:t>
            </a:r>
            <a:endParaRPr kumimoji="1" lang="ja-JP" altLang="en-US" sz="1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823783"/>
            <a:ext cx="3320140" cy="707886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Target: luminosity-weighted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polarization measurement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7566" y="1531669"/>
            <a:ext cx="4788490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Procedure: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Use only </a:t>
            </a:r>
            <a:r>
              <a:rPr lang="en-US" altLang="ja-JP" sz="2200" dirty="0" err="1" smtClean="0"/>
              <a:t>semileptonic</a:t>
            </a:r>
            <a:r>
              <a:rPr lang="en-US" altLang="ja-JP" sz="2200" dirty="0" smtClean="0"/>
              <a:t> WW</a:t>
            </a:r>
            <a:br>
              <a:rPr lang="en-US" altLang="ja-JP" sz="2200" dirty="0" smtClean="0"/>
            </a:br>
            <a:r>
              <a:rPr lang="en-US" altLang="ja-JP" sz="2200" dirty="0" smtClean="0"/>
              <a:t>(for charge/mass reconstruction)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 smtClean="0"/>
              <a:t>Preselection</a:t>
            </a:r>
            <a:r>
              <a:rPr lang="en-US" altLang="ja-JP" sz="2200" dirty="0" smtClean="0"/>
              <a:t> by N</a:t>
            </a:r>
            <a:r>
              <a:rPr lang="en-US" altLang="ja-JP" sz="2200" baseline="-25000" dirty="0" smtClean="0"/>
              <a:t>PFO</a:t>
            </a:r>
            <a:r>
              <a:rPr lang="en-US" altLang="ja-JP" sz="2200" dirty="0"/>
              <a:t>, P</a:t>
            </a:r>
            <a:r>
              <a:rPr lang="en-US" altLang="ja-JP" sz="2200" baseline="-25000" dirty="0"/>
              <a:t>T</a:t>
            </a:r>
            <a:r>
              <a:rPr lang="en-US" altLang="ja-JP" sz="2200" dirty="0"/>
              <a:t>, </a:t>
            </a:r>
            <a:r>
              <a:rPr lang="en-US" altLang="ja-JP" sz="2200" dirty="0" err="1"/>
              <a:t>E</a:t>
            </a:r>
            <a:r>
              <a:rPr lang="en-US" altLang="ja-JP" sz="2200" baseline="-25000" dirty="0" err="1"/>
              <a:t>vis</a:t>
            </a:r>
            <a:r>
              <a:rPr lang="en-US" altLang="ja-JP" sz="2200" dirty="0"/>
              <a:t>, </a:t>
            </a:r>
            <a:r>
              <a:rPr lang="en-US" altLang="ja-JP" sz="2200" dirty="0" err="1"/>
              <a:t>m</a:t>
            </a:r>
            <a:r>
              <a:rPr lang="en-US" altLang="ja-JP" sz="2200" baseline="-25000" dirty="0" err="1"/>
              <a:t>vis</a:t>
            </a:r>
            <a:endParaRPr lang="en-US" altLang="ja-JP" sz="2200" baseline="-25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Isolated lepton selection</a:t>
            </a:r>
            <a:endParaRPr lang="en-US" altLang="ja-JP" sz="2200" baseline="-25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 smtClean="0"/>
              <a:t>kT</a:t>
            </a:r>
            <a:r>
              <a:rPr lang="en-US" altLang="ja-JP" sz="2200" dirty="0" smtClean="0"/>
              <a:t> jet clustering: R=1.3, 2-jet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smtClean="0"/>
              <a:t>2C </a:t>
            </a:r>
            <a:r>
              <a:rPr lang="en-US" altLang="ja-JP" sz="2200" dirty="0" smtClean="0"/>
              <a:t>kinematic fit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Tau veto &amp; Mass &amp; </a:t>
            </a:r>
            <a:r>
              <a:rPr lang="en-US" altLang="ja-JP" sz="2200" dirty="0" err="1" smtClean="0"/>
              <a:t>cos</a:t>
            </a:r>
            <a:r>
              <a:rPr lang="en-US" altLang="ja-JP" sz="2200" dirty="0" err="1" smtClean="0">
                <a:latin typeface="Symbol" panose="05050102010706020507" pitchFamily="18" charset="2"/>
              </a:rPr>
              <a:t>q</a:t>
            </a:r>
            <a:r>
              <a:rPr lang="en-US" altLang="ja-JP" sz="2200" baseline="-25000" dirty="0" err="1" smtClean="0"/>
              <a:t>W</a:t>
            </a:r>
            <a:r>
              <a:rPr lang="en-US" altLang="ja-JP" sz="2200" dirty="0" smtClean="0"/>
              <a:t> cut</a:t>
            </a:r>
          </a:p>
          <a:p>
            <a:r>
              <a:rPr lang="en-US" altLang="ja-JP" sz="2200" dirty="0" smtClean="0"/>
              <a:t>Polarization calculation:</a:t>
            </a:r>
            <a:endParaRPr lang="en-US" altLang="ja-JP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 smtClean="0"/>
              <a:t>Brondel</a:t>
            </a:r>
            <a:r>
              <a:rPr lang="en-US" altLang="ja-JP" sz="2200" dirty="0" smtClean="0"/>
              <a:t> scheme: use </a:t>
            </a:r>
            <a:r>
              <a:rPr lang="en-US" altLang="ja-JP" sz="2200" dirty="0" smtClean="0">
                <a:latin typeface="Symbol" panose="05050102010706020507" pitchFamily="18" charset="2"/>
              </a:rPr>
              <a:t>s</a:t>
            </a:r>
            <a:r>
              <a:rPr lang="en-US" altLang="ja-JP" sz="2200" dirty="0" smtClean="0"/>
              <a:t> for</a:t>
            </a:r>
            <a:br>
              <a:rPr lang="en-US" altLang="ja-JP" sz="2200" dirty="0" smtClean="0"/>
            </a:br>
            <a:r>
              <a:rPr lang="en-US" altLang="ja-JP" sz="2200" dirty="0" smtClean="0"/>
              <a:t>(++),(+-),(-+),(--) = (1:1:1:1)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Angular fit: use </a:t>
            </a:r>
            <a:r>
              <a:rPr lang="en-US" altLang="ja-JP" sz="2200" dirty="0" err="1" smtClean="0"/>
              <a:t>cos</a:t>
            </a:r>
            <a:r>
              <a:rPr lang="en-US" altLang="ja-JP" sz="2200" dirty="0" err="1" smtClean="0">
                <a:latin typeface="Symbol" panose="05050102010706020507" pitchFamily="18" charset="2"/>
              </a:rPr>
              <a:t>q</a:t>
            </a:r>
            <a:r>
              <a:rPr lang="en-US" altLang="ja-JP" sz="2200" baseline="-25000" dirty="0" err="1" smtClean="0"/>
              <a:t>W</a:t>
            </a:r>
            <a:r>
              <a:rPr lang="en-US" altLang="ja-JP" sz="2200" dirty="0" smtClean="0"/>
              <a:t> distribution</a:t>
            </a:r>
            <a:br>
              <a:rPr lang="en-US" altLang="ja-JP" sz="2200" dirty="0" smtClean="0"/>
            </a:br>
            <a:r>
              <a:rPr lang="en-US" altLang="ja-JP" sz="2200" dirty="0" smtClean="0"/>
              <a:t>to be compared with templates</a:t>
            </a:r>
            <a:br>
              <a:rPr lang="en-US" altLang="ja-JP" sz="2200" dirty="0" smtClean="0"/>
            </a:br>
            <a:r>
              <a:rPr lang="en-US" altLang="ja-JP" sz="2200" dirty="0"/>
              <a:t>(++),(+-),(-+),(--) = (</a:t>
            </a:r>
            <a:r>
              <a:rPr lang="en-US" altLang="ja-JP" sz="2200" dirty="0" smtClean="0"/>
              <a:t>1:4:4:1) or</a:t>
            </a:r>
            <a:br>
              <a:rPr lang="en-US" altLang="ja-JP" sz="2200" dirty="0" smtClean="0"/>
            </a:br>
            <a:r>
              <a:rPr lang="en-US" altLang="ja-JP" sz="2200" dirty="0" smtClean="0"/>
              <a:t>(+-),(-+) only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709" y="753813"/>
            <a:ext cx="3241337" cy="199034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379" y="2684024"/>
            <a:ext cx="3325999" cy="221745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110" y="4869161"/>
            <a:ext cx="2152279" cy="198884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5" y="4834325"/>
            <a:ext cx="1008112" cy="212758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4407" y="4838441"/>
            <a:ext cx="1011849" cy="2119356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394374" y="4751461"/>
            <a:ext cx="1462260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1ab</a:t>
            </a:r>
            <a:r>
              <a:rPr kumimoji="1" lang="en-US" altLang="ja-JP" sz="2000" baseline="30000" dirty="0" smtClean="0"/>
              <a:t>-1</a:t>
            </a:r>
            <a:r>
              <a:rPr kumimoji="1" lang="en-US" altLang="ja-JP" sz="2000" dirty="0" smtClean="0"/>
              <a:t> result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2646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 </a:t>
            </a:r>
            <a:r>
              <a:rPr lang="en-US" altLang="ja-JP" dirty="0" err="1" smtClean="0"/>
              <a:t>TeV</a:t>
            </a:r>
            <a:r>
              <a:rPr lang="en-US" altLang="ja-JP" dirty="0"/>
              <a:t> </a:t>
            </a:r>
            <a:r>
              <a:rPr lang="en-US" altLang="ja-JP" dirty="0" smtClean="0"/>
              <a:t>Analysis: </a:t>
            </a:r>
            <a:r>
              <a:rPr lang="en-US" altLang="ja-JP" dirty="0" err="1" smtClean="0"/>
              <a:t>tth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96336" y="272534"/>
            <a:ext cx="1479892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err="1" smtClean="0"/>
              <a:t>T</a:t>
            </a:r>
            <a:r>
              <a:rPr kumimoji="1" lang="en-US" altLang="ja-JP" sz="1800" dirty="0" err="1" smtClean="0"/>
              <a:t>.Price</a:t>
            </a:r>
            <a:r>
              <a:rPr kumimoji="1" lang="en-US" altLang="ja-JP" sz="1800" dirty="0" smtClean="0"/>
              <a:t> et al.</a:t>
            </a:r>
            <a:endParaRPr kumimoji="1" lang="ja-JP" altLang="en-US" sz="1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823783"/>
            <a:ext cx="6176691" cy="707886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Direct measurement of top-Yukawa coupling</a:t>
            </a:r>
          </a:p>
          <a:p>
            <a:r>
              <a:rPr lang="en-US" altLang="ja-JP" sz="2000" dirty="0" err="1"/>
              <a:t>N</a:t>
            </a:r>
            <a:r>
              <a:rPr lang="en-US" altLang="ja-JP" sz="2000" baseline="-25000" dirty="0" err="1" smtClean="0"/>
              <a:t>tth</a:t>
            </a:r>
            <a:r>
              <a:rPr lang="en-US" altLang="ja-JP" sz="2000" dirty="0" smtClean="0"/>
              <a:t> (6ql</a:t>
            </a:r>
            <a:r>
              <a:rPr lang="en-US" altLang="ja-JP" sz="2000" dirty="0" smtClean="0">
                <a:latin typeface="Symbol" panose="05050102010706020507" pitchFamily="18" charset="2"/>
              </a:rPr>
              <a:t>n</a:t>
            </a:r>
            <a:r>
              <a:rPr lang="en-US" altLang="ja-JP" sz="2000" dirty="0" smtClean="0"/>
              <a:t>) = 629, </a:t>
            </a:r>
            <a:r>
              <a:rPr lang="en-US" altLang="ja-JP" sz="2000" dirty="0" err="1" smtClean="0"/>
              <a:t>n</a:t>
            </a:r>
            <a:r>
              <a:rPr lang="en-US" altLang="ja-JP" sz="2000" baseline="-25000" dirty="0" err="1" smtClean="0"/>
              <a:t>tth</a:t>
            </a:r>
            <a:r>
              <a:rPr lang="en-US" altLang="ja-JP" sz="2000" dirty="0" smtClean="0"/>
              <a:t> (8q) = 653 at 500 fb</a:t>
            </a:r>
            <a:r>
              <a:rPr lang="en-US" altLang="ja-JP" sz="2000" baseline="30000" dirty="0" smtClean="0"/>
              <a:t>-1</a:t>
            </a:r>
            <a:r>
              <a:rPr lang="en-US" altLang="ja-JP" sz="2000" dirty="0" smtClean="0"/>
              <a:t> each pol.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1844824"/>
            <a:ext cx="4248279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Procedure: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Use 8q / 6ql</a:t>
            </a:r>
            <a:r>
              <a:rPr lang="en-US" altLang="ja-JP" sz="2200" dirty="0" smtClean="0">
                <a:latin typeface="Symbol" panose="05050102010706020507" pitchFamily="18" charset="2"/>
              </a:rPr>
              <a:t>n</a:t>
            </a:r>
            <a:r>
              <a:rPr lang="en-US" altLang="ja-JP" sz="2200" dirty="0" smtClean="0"/>
              <a:t> final states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Isolated lepton search</a:t>
            </a:r>
            <a:br>
              <a:rPr lang="en-US" altLang="ja-JP" sz="2200" dirty="0" smtClean="0"/>
            </a:br>
            <a:r>
              <a:rPr lang="en-US" altLang="ja-JP" sz="2200" dirty="0" smtClean="0"/>
              <a:t>based on </a:t>
            </a:r>
            <a:r>
              <a:rPr lang="en-US" altLang="ja-JP" sz="2200" dirty="0" err="1" smtClean="0"/>
              <a:t>E</a:t>
            </a:r>
            <a:r>
              <a:rPr lang="en-US" altLang="ja-JP" sz="2200" baseline="-25000" dirty="0" err="1" smtClean="0"/>
              <a:t>lep</a:t>
            </a:r>
            <a:r>
              <a:rPr lang="en-US" altLang="ja-JP" sz="2200" dirty="0" smtClean="0"/>
              <a:t>/</a:t>
            </a:r>
            <a:r>
              <a:rPr lang="en-US" altLang="ja-JP" sz="2200" dirty="0" err="1" smtClean="0"/>
              <a:t>E</a:t>
            </a:r>
            <a:r>
              <a:rPr lang="en-US" altLang="ja-JP" sz="2200" baseline="-25000" dirty="0" err="1" smtClean="0"/>
              <a:t>jet</a:t>
            </a:r>
            <a:endParaRPr lang="en-US" altLang="ja-JP" sz="2200" baseline="-25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4-momentum cons. for </a:t>
            </a:r>
            <a:r>
              <a:rPr lang="en-US" altLang="ja-JP" sz="2200" dirty="0" err="1" smtClean="0"/>
              <a:t>p</a:t>
            </a:r>
            <a:r>
              <a:rPr lang="en-US" altLang="ja-JP" sz="2200" baseline="-25000" dirty="0" err="1" smtClean="0">
                <a:latin typeface="Symbol" panose="05050102010706020507" pitchFamily="18" charset="2"/>
              </a:rPr>
              <a:t>n</a:t>
            </a:r>
            <a:endParaRPr lang="en-US" altLang="ja-JP" sz="2200" baseline="-25000" dirty="0" smtClean="0">
              <a:latin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 smtClean="0"/>
              <a:t>k</a:t>
            </a:r>
            <a:r>
              <a:rPr lang="en-US" altLang="ja-JP" sz="2200" baseline="-25000" dirty="0" err="1" smtClean="0"/>
              <a:t>T</a:t>
            </a:r>
            <a:r>
              <a:rPr lang="en-US" altLang="ja-JP" sz="2200" dirty="0" smtClean="0"/>
              <a:t> JC w/R=1.2 for </a:t>
            </a:r>
            <a:r>
              <a:rPr lang="en-US" altLang="ja-JP" sz="2200" dirty="0" err="1" smtClean="0">
                <a:latin typeface="Symbol" panose="05050102010706020507" pitchFamily="18" charset="2"/>
              </a:rPr>
              <a:t>gg</a:t>
            </a:r>
            <a:r>
              <a:rPr lang="en-US" altLang="ja-JP" sz="2200" dirty="0" smtClean="0"/>
              <a:t>-&gt;hadron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>
                <a:latin typeface="Symbol" panose="05050102010706020507" pitchFamily="18" charset="2"/>
              </a:rPr>
              <a:t>c</a:t>
            </a:r>
            <a:r>
              <a:rPr lang="en-US" altLang="ja-JP" sz="2200" baseline="30000" dirty="0" smtClean="0">
                <a:latin typeface="Symbol" panose="05050102010706020507" pitchFamily="18" charset="2"/>
              </a:rPr>
              <a:t>2</a:t>
            </a:r>
            <a:r>
              <a:rPr lang="en-US" altLang="ja-JP" sz="2200" dirty="0" smtClean="0"/>
              <a:t>-based jet-pair selection</a:t>
            </a:r>
            <a:br>
              <a:rPr lang="en-US" altLang="ja-JP" sz="2200" dirty="0" smtClean="0"/>
            </a:br>
            <a:r>
              <a:rPr lang="en-US" altLang="ja-JP" sz="2200" dirty="0" smtClean="0"/>
              <a:t>with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b-tag value by </a:t>
            </a:r>
            <a:r>
              <a:rPr lang="en-US" altLang="ja-JP" sz="2200" dirty="0" err="1" smtClean="0"/>
              <a:t>LCFIPlus</a:t>
            </a:r>
            <a:endParaRPr lang="en-US" altLang="ja-JP" sz="2200" dirty="0" smtClean="0"/>
          </a:p>
          <a:p>
            <a:r>
              <a:rPr lang="en-US" altLang="ja-JP" sz="2200" dirty="0"/>
              <a:t>Variables for cuts or TMVA: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/>
              <a:t>N</a:t>
            </a:r>
            <a:r>
              <a:rPr lang="en-US" altLang="ja-JP" sz="2200" baseline="-25000" dirty="0" err="1"/>
              <a:t>isolep</a:t>
            </a:r>
            <a:r>
              <a:rPr lang="en-US" altLang="ja-JP" sz="2200" dirty="0"/>
              <a:t>, </a:t>
            </a:r>
            <a:r>
              <a:rPr lang="en-US" altLang="ja-JP" sz="2200" dirty="0" err="1"/>
              <a:t>E</a:t>
            </a:r>
            <a:r>
              <a:rPr lang="en-US" altLang="ja-JP" sz="2200" baseline="-25000" dirty="0" err="1"/>
              <a:t>vis</a:t>
            </a:r>
            <a:r>
              <a:rPr lang="en-US" altLang="ja-JP" sz="2200" dirty="0"/>
              <a:t>, N</a:t>
            </a:r>
            <a:r>
              <a:rPr lang="en-US" altLang="ja-JP" sz="2200" baseline="-25000" dirty="0"/>
              <a:t>PFO</a:t>
            </a:r>
            <a:r>
              <a:rPr lang="en-US" altLang="ja-JP" sz="2200" dirty="0"/>
              <a:t>, thrust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/>
              <a:t>Jet Clustering </a:t>
            </a:r>
            <a:r>
              <a:rPr lang="en-US" altLang="ja-JP" sz="2200" dirty="0" err="1"/>
              <a:t>y</a:t>
            </a:r>
            <a:r>
              <a:rPr lang="en-US" altLang="ja-JP" sz="2200" baseline="-25000" dirty="0" err="1"/>
              <a:t>ij</a:t>
            </a:r>
            <a:endParaRPr lang="en-US" altLang="ja-JP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/>
              <a:t>b-tag (3</a:t>
            </a:r>
            <a:r>
              <a:rPr lang="en-US" altLang="ja-JP" sz="2200" baseline="30000" dirty="0"/>
              <a:t>rd</a:t>
            </a:r>
            <a:r>
              <a:rPr lang="en-US" altLang="ja-JP" sz="2200" dirty="0"/>
              <a:t> and 4</a:t>
            </a:r>
            <a:r>
              <a:rPr lang="en-US" altLang="ja-JP" sz="2200" baseline="30000" dirty="0"/>
              <a:t>th</a:t>
            </a:r>
            <a:r>
              <a:rPr lang="en-US" altLang="ja-JP" sz="2200" dirty="0"/>
              <a:t> largest)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/>
              <a:t>Helicity</a:t>
            </a:r>
            <a:r>
              <a:rPr lang="en-US" altLang="ja-JP" sz="2200" dirty="0"/>
              <a:t> of Higgs decay </a:t>
            </a:r>
            <a:endParaRPr lang="en-US" altLang="ja-JP" sz="2200" baseline="30000" dirty="0">
              <a:latin typeface="Symbol" panose="05050102010706020507" pitchFamily="18" charset="2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3933056"/>
            <a:ext cx="5496510" cy="130264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1588914"/>
            <a:ext cx="5542319" cy="1798881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248279" y="1588914"/>
            <a:ext cx="620683" cy="369332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smtClean="0"/>
              <a:t>6qln</a:t>
            </a:r>
            <a:endParaRPr kumimoji="1" lang="ja-JP" altLang="en-US" sz="1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92280" y="1594654"/>
            <a:ext cx="441146" cy="369332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smtClean="0"/>
              <a:t>8q</a:t>
            </a:r>
            <a:endParaRPr kumimoji="1" lang="ja-JP" altLang="en-US" sz="18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27984" y="5371531"/>
            <a:ext cx="4532010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g</a:t>
            </a:r>
            <a:r>
              <a:rPr kumimoji="1" lang="en-US" altLang="ja-JP" baseline="-25000" dirty="0" err="1" smtClean="0"/>
              <a:t>tth</a:t>
            </a:r>
            <a:r>
              <a:rPr kumimoji="1" lang="en-US" altLang="ja-JP" dirty="0" smtClean="0"/>
              <a:t> can be determined by 4.3%</a:t>
            </a:r>
          </a:p>
          <a:p>
            <a:r>
              <a:rPr lang="en-US" altLang="ja-JP" dirty="0" smtClean="0"/>
              <a:t>with TMVA BDT results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5188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</a:t>
            </a:r>
            <a:r>
              <a:rPr lang="en-US" altLang="ja-JP" dirty="0" err="1" smtClean="0"/>
              <a:t>V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tt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hadronic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43608" y="836712"/>
            <a:ext cx="7531229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To repeat the </a:t>
            </a:r>
            <a:r>
              <a:rPr lang="en-US" altLang="ja-JP" sz="2000" dirty="0" err="1" smtClean="0"/>
              <a:t>LoI</a:t>
            </a:r>
            <a:r>
              <a:rPr lang="en-US" altLang="ja-JP" sz="2000" dirty="0" smtClean="0"/>
              <a:t> analysis with improved geometry and software 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682" y="1412776"/>
            <a:ext cx="4213013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Procedure: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Signal only (no process bkg.)</a:t>
            </a:r>
            <a:r>
              <a:rPr lang="en-US" altLang="ja-JP" sz="2200" dirty="0"/>
              <a:t/>
            </a:r>
            <a:br>
              <a:rPr lang="en-US" altLang="ja-JP" sz="2200" dirty="0"/>
            </a:br>
            <a:r>
              <a:rPr lang="en-US" altLang="ja-JP" sz="2200" dirty="0" err="1" smtClean="0"/>
              <a:t>gg</a:t>
            </a:r>
            <a:r>
              <a:rPr lang="en-US" altLang="ja-JP" sz="2200" dirty="0" smtClean="0"/>
              <a:t> -&gt; hadron is </a:t>
            </a:r>
            <a:r>
              <a:rPr lang="en-US" altLang="ja-JP" sz="2200" dirty="0" err="1" smtClean="0"/>
              <a:t>overlayed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6-jet clustering by </a:t>
            </a:r>
            <a:r>
              <a:rPr lang="en-US" altLang="ja-JP" sz="2200" dirty="0" err="1" smtClean="0"/>
              <a:t>LCFIPlus</a:t>
            </a:r>
            <a:r>
              <a:rPr lang="en-US" altLang="ja-JP" sz="2200" dirty="0"/>
              <a:t/>
            </a:r>
            <a:br>
              <a:rPr lang="en-US" altLang="ja-JP" sz="2200" dirty="0"/>
            </a:br>
            <a:r>
              <a:rPr lang="en-US" altLang="ja-JP" sz="2200" dirty="0" smtClean="0"/>
              <a:t>(Durham based)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2 b-tag by </a:t>
            </a:r>
            <a:r>
              <a:rPr lang="en-US" altLang="ja-JP" sz="2200" dirty="0" err="1" smtClean="0"/>
              <a:t>LCFIPlus</a:t>
            </a:r>
            <a:r>
              <a:rPr lang="en-US" altLang="ja-JP" sz="2200" dirty="0" smtClean="0"/>
              <a:t> -&gt; 2 tops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>
                <a:latin typeface="Symbol" panose="05050102010706020507" pitchFamily="18" charset="2"/>
              </a:rPr>
              <a:t>c</a:t>
            </a:r>
            <a:r>
              <a:rPr lang="en-US" altLang="ja-JP" sz="2200" baseline="30000" dirty="0" smtClean="0"/>
              <a:t>2</a:t>
            </a:r>
            <a:r>
              <a:rPr lang="en-US" altLang="ja-JP" sz="2200" dirty="0" smtClean="0"/>
              <a:t> based jet-pair selection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>
                <a:latin typeface="Symbol" panose="05050102010706020507" pitchFamily="18" charset="2"/>
              </a:rPr>
              <a:t>c</a:t>
            </a:r>
            <a:r>
              <a:rPr lang="en-US" altLang="ja-JP" sz="2200" baseline="30000" dirty="0" smtClean="0"/>
              <a:t>2</a:t>
            </a:r>
            <a:r>
              <a:rPr lang="en-US" altLang="ja-JP" sz="2200" dirty="0" smtClean="0"/>
              <a:t> cut, mass cut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Jet charge determination</a:t>
            </a:r>
            <a:br>
              <a:rPr lang="en-US" altLang="ja-JP" sz="2200" dirty="0" smtClean="0"/>
            </a:br>
            <a:r>
              <a:rPr lang="en-US" altLang="ja-JP" sz="2200" dirty="0" smtClean="0"/>
              <a:t>(</a:t>
            </a:r>
            <a:r>
              <a:rPr lang="en-US" altLang="ja-JP" sz="2200" dirty="0" err="1" smtClean="0"/>
              <a:t>LCFIPlus</a:t>
            </a:r>
            <a:r>
              <a:rPr lang="en-US" altLang="ja-JP" sz="22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Calculate A</a:t>
            </a:r>
            <a:r>
              <a:rPr lang="en-US" altLang="ja-JP" sz="2200" baseline="-25000" dirty="0" smtClean="0"/>
              <a:t>FB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260121"/>
            <a:ext cx="3147154" cy="245789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075712" y="3685209"/>
            <a:ext cx="4955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jet charge distribution - consistent with </a:t>
            </a:r>
            <a:r>
              <a:rPr kumimoji="1" lang="en-US" altLang="ja-JP" sz="2000" dirty="0" err="1" smtClean="0"/>
              <a:t>LoI</a:t>
            </a:r>
            <a:endParaRPr kumimoji="1" lang="ja-JP" altLang="en-US" sz="20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457" y="4097985"/>
            <a:ext cx="5418458" cy="169359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457" y="6012892"/>
            <a:ext cx="8301023" cy="80048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43698" y="5241448"/>
            <a:ext cx="2760692" cy="70788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almost the same result</a:t>
            </a:r>
            <a:br>
              <a:rPr lang="en-US" altLang="ja-JP" sz="2000" dirty="0" smtClean="0"/>
            </a:br>
            <a:r>
              <a:rPr lang="en-US" altLang="ja-JP" sz="2000" dirty="0" smtClean="0"/>
              <a:t>as </a:t>
            </a:r>
            <a:r>
              <a:rPr lang="en-US" altLang="ja-JP" sz="2000" dirty="0" err="1" smtClean="0"/>
              <a:t>LoI</a:t>
            </a:r>
            <a:r>
              <a:rPr lang="en-US" altLang="ja-JP" sz="2000" dirty="0" smtClean="0"/>
              <a:t> is obtained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5476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Zhh</a:t>
            </a:r>
            <a:r>
              <a:rPr lang="en-US" altLang="ja-JP" dirty="0" smtClean="0"/>
              <a:t> and </a:t>
            </a:r>
            <a:r>
              <a:rPr lang="en-US" altLang="ja-JP" dirty="0" err="1" smtClean="0">
                <a:latin typeface="Symbol" panose="05050102010706020507" pitchFamily="18" charset="2"/>
              </a:rPr>
              <a:t>nn</a:t>
            </a:r>
            <a:r>
              <a:rPr lang="en-US" altLang="ja-JP" dirty="0" err="1" smtClean="0"/>
              <a:t>hh</a:t>
            </a:r>
            <a:r>
              <a:rPr lang="en-US" altLang="ja-JP" dirty="0" smtClean="0"/>
              <a:t> at 500 and 1000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02222" y="729734"/>
            <a:ext cx="81304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800" dirty="0" err="1" smtClean="0"/>
              <a:t>J</a:t>
            </a:r>
            <a:r>
              <a:rPr kumimoji="1" lang="en-US" altLang="ja-JP" sz="1800" dirty="0" err="1" smtClean="0"/>
              <a:t>.Tian</a:t>
            </a:r>
            <a:endParaRPr kumimoji="1" lang="ja-JP" altLang="en-US" sz="18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36712"/>
            <a:ext cx="3312368" cy="221976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35799" y="3050178"/>
            <a:ext cx="3143809" cy="1015663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500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 – </a:t>
            </a:r>
            <a:r>
              <a:rPr kumimoji="1" lang="en-US" altLang="ja-JP" sz="2000" dirty="0" err="1" smtClean="0"/>
              <a:t>Zhh</a:t>
            </a:r>
            <a:r>
              <a:rPr kumimoji="1" lang="en-US" altLang="ja-JP" sz="2000" dirty="0" smtClean="0"/>
              <a:t> dominant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(6f – heavy </a:t>
            </a:r>
            <a:r>
              <a:rPr kumimoji="1" lang="en-US" altLang="ja-JP" sz="2000" dirty="0" err="1" smtClean="0"/>
              <a:t>tt</a:t>
            </a:r>
            <a:r>
              <a:rPr kumimoji="1" lang="en-US" altLang="ja-JP" sz="2000" dirty="0" smtClean="0"/>
              <a:t> background)</a:t>
            </a:r>
          </a:p>
          <a:p>
            <a:r>
              <a:rPr lang="en-US" altLang="ja-JP" sz="2000" dirty="0" smtClean="0"/>
              <a:t>1 </a:t>
            </a:r>
            <a:r>
              <a:rPr lang="en-US" altLang="ja-JP" sz="2000" dirty="0" err="1" smtClean="0"/>
              <a:t>TeV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nn</a:t>
            </a:r>
            <a:r>
              <a:rPr lang="en-US" altLang="ja-JP" sz="2000" dirty="0" err="1" smtClean="0"/>
              <a:t>hh</a:t>
            </a:r>
            <a:r>
              <a:rPr lang="en-US" altLang="ja-JP" sz="2000" dirty="0" smtClean="0"/>
              <a:t> dominant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9305" y="4056071"/>
            <a:ext cx="328006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Condition</a:t>
            </a:r>
            <a:r>
              <a:rPr kumimoji="1" lang="en-US" altLang="ja-JP" sz="22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 smtClean="0"/>
              <a:t>m</a:t>
            </a:r>
            <a:r>
              <a:rPr lang="en-US" altLang="ja-JP" sz="2200" baseline="-25000" dirty="0" err="1" smtClean="0"/>
              <a:t>H</a:t>
            </a:r>
            <a:r>
              <a:rPr lang="en-US" altLang="ja-JP" sz="2200" dirty="0" smtClean="0"/>
              <a:t> = 120 </a:t>
            </a:r>
            <a:r>
              <a:rPr lang="en-US" altLang="ja-JP" sz="2200" dirty="0" err="1" smtClean="0"/>
              <a:t>GeV</a:t>
            </a:r>
            <a:r>
              <a:rPr lang="en-US" altLang="ja-JP" sz="2200" dirty="0" smtClean="0"/>
              <a:t>, 2 ab</a:t>
            </a:r>
            <a:r>
              <a:rPr lang="en-US" altLang="ja-JP" sz="2200" baseline="30000" dirty="0" smtClean="0"/>
              <a:t>-1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no </a:t>
            </a:r>
            <a:r>
              <a:rPr lang="en-US" altLang="ja-JP" sz="2200" dirty="0" err="1" smtClean="0">
                <a:latin typeface="Symbol" panose="05050102010706020507" pitchFamily="18" charset="2"/>
              </a:rPr>
              <a:t>gg</a:t>
            </a:r>
            <a:r>
              <a:rPr lang="en-US" altLang="ja-JP" sz="2200" dirty="0" smtClean="0"/>
              <a:t> -&gt; hadrons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err="1" smtClean="0"/>
              <a:t>Zhh</a:t>
            </a:r>
            <a:r>
              <a:rPr lang="en-US" altLang="ja-JP" sz="2200" dirty="0" smtClean="0"/>
              <a:t>: 5 categories of Z</a:t>
            </a:r>
            <a:br>
              <a:rPr lang="en-US" altLang="ja-JP" sz="2200" dirty="0" smtClean="0"/>
            </a:br>
            <a:r>
              <a:rPr lang="en-US" altLang="ja-JP" sz="2200" dirty="0"/>
              <a:t>bb, </a:t>
            </a:r>
            <a:r>
              <a:rPr lang="en-US" altLang="ja-JP" sz="2200" dirty="0" err="1" smtClean="0"/>
              <a:t>qq</a:t>
            </a:r>
            <a:r>
              <a:rPr lang="en-US" altLang="ja-JP" sz="2200" dirty="0" smtClean="0"/>
              <a:t>, </a:t>
            </a:r>
            <a:r>
              <a:rPr lang="en-US" altLang="ja-JP" sz="2200" dirty="0" err="1">
                <a:latin typeface="Symbol" panose="05050102010706020507" pitchFamily="18" charset="2"/>
              </a:rPr>
              <a:t>nn</a:t>
            </a:r>
            <a:r>
              <a:rPr lang="en-US" altLang="ja-JP" sz="2200" dirty="0"/>
              <a:t>, </a:t>
            </a:r>
            <a:r>
              <a:rPr lang="en-US" altLang="ja-JP" sz="2200" dirty="0" err="1"/>
              <a:t>ee</a:t>
            </a:r>
            <a:r>
              <a:rPr lang="en-US" altLang="ja-JP" sz="2200" dirty="0"/>
              <a:t>, </a:t>
            </a:r>
            <a:r>
              <a:rPr lang="en-US" altLang="ja-JP" sz="2200" dirty="0" smtClean="0">
                <a:latin typeface="Symbol" panose="05050102010706020507" pitchFamily="18" charset="2"/>
              </a:rPr>
              <a:t>mm</a:t>
            </a:r>
            <a:r>
              <a:rPr lang="en-US" altLang="ja-JP" sz="22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Durham JC, </a:t>
            </a:r>
            <a:r>
              <a:rPr lang="en-US" altLang="ja-JP" sz="2200" dirty="0" err="1" smtClean="0"/>
              <a:t>LCFIPlus</a:t>
            </a:r>
            <a:endParaRPr lang="en-US" altLang="ja-JP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Using TMVA MLPs</a:t>
            </a:r>
            <a:br>
              <a:rPr lang="en-US" altLang="ja-JP" sz="2200" dirty="0" smtClean="0"/>
            </a:br>
            <a:r>
              <a:rPr lang="en-US" altLang="ja-JP" sz="2200" dirty="0" smtClean="0"/>
              <a:t>for bkg. separation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093914"/>
              </p:ext>
            </p:extLst>
          </p:nvPr>
        </p:nvGraphicFramePr>
        <p:xfrm>
          <a:off x="3779912" y="1196752"/>
          <a:ext cx="48768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</a:tblGrid>
              <a:tr h="28305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category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S/</a:t>
                      </a:r>
                      <a:r>
                        <a:rPr kumimoji="1" lang="ja-JP" altLang="en-US" dirty="0" smtClean="0">
                          <a:latin typeface="Symbol" panose="05050102010706020507" pitchFamily="18" charset="2"/>
                        </a:rPr>
                        <a:t>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bbbbbb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13.6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30.7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2.2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qqbbbb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90.6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nn</a:t>
                      </a:r>
                      <a:r>
                        <a:rPr kumimoji="1" lang="en-US" altLang="ja-JP" dirty="0" err="1" smtClean="0">
                          <a:latin typeface="+mn-lt"/>
                        </a:rPr>
                        <a:t>bbbb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2.5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eebbbb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4.3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mm</a:t>
                      </a:r>
                      <a:r>
                        <a:rPr kumimoji="1" lang="en-US" altLang="ja-JP" dirty="0" err="1" smtClean="0">
                          <a:latin typeface="+mn-lt"/>
                        </a:rPr>
                        <a:t>bbbb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1.5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758653" y="836712"/>
            <a:ext cx="1963999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500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 result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96820" y="3558009"/>
            <a:ext cx="5061001" cy="70788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Combined: </a:t>
            </a:r>
            <a:r>
              <a:rPr lang="en-US" altLang="ja-JP" sz="2000" dirty="0" smtClean="0">
                <a:latin typeface="Symbol" panose="05050102010706020507" pitchFamily="18" charset="2"/>
              </a:rPr>
              <a:t>s</a:t>
            </a:r>
            <a:r>
              <a:rPr lang="en-US" altLang="ja-JP" sz="2000" dirty="0" smtClean="0"/>
              <a:t> = 0.22 </a:t>
            </a:r>
            <a:r>
              <a:rPr lang="ja-JP" altLang="en-US" sz="2000" dirty="0" smtClean="0">
                <a:latin typeface="Symbol" panose="05050102010706020507" pitchFamily="18" charset="2"/>
              </a:rPr>
              <a:t> </a:t>
            </a:r>
            <a:r>
              <a:rPr lang="en-US" altLang="ja-JP" sz="2000" dirty="0" smtClean="0"/>
              <a:t>0.06 </a:t>
            </a:r>
            <a:r>
              <a:rPr lang="en-US" altLang="ja-JP" sz="2000" dirty="0" err="1" smtClean="0"/>
              <a:t>fb</a:t>
            </a:r>
            <a:r>
              <a:rPr lang="en-US" altLang="ja-JP" sz="2000" dirty="0" smtClean="0"/>
              <a:t>, 5.0 </a:t>
            </a:r>
            <a:r>
              <a:rPr lang="en-US" altLang="ja-JP" sz="2000" dirty="0" smtClean="0">
                <a:latin typeface="Symbol" panose="05050102010706020507" pitchFamily="18" charset="2"/>
              </a:rPr>
              <a:t>s</a:t>
            </a:r>
            <a:r>
              <a:rPr lang="en-US" altLang="ja-JP" sz="2000" dirty="0" smtClean="0"/>
              <a:t> excess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en-US" altLang="ja-JP" sz="2000" dirty="0" err="1" smtClean="0">
                <a:latin typeface="Symbol" panose="05050102010706020507" pitchFamily="18" charset="2"/>
              </a:rPr>
              <a:t>Dl</a:t>
            </a:r>
            <a:r>
              <a:rPr lang="en-US" altLang="ja-JP" sz="2000" baseline="-25000" dirty="0" err="1" smtClean="0"/>
              <a:t>hhh</a:t>
            </a:r>
            <a:r>
              <a:rPr lang="en-US" altLang="ja-JP" sz="2000" dirty="0" smtClean="0"/>
              <a:t> / 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l</a:t>
            </a:r>
            <a:r>
              <a:rPr lang="en-US" altLang="ja-JP" sz="2000" baseline="-25000" dirty="0" err="1" smtClean="0"/>
              <a:t>hhh</a:t>
            </a:r>
            <a:r>
              <a:rPr lang="en-US" altLang="ja-JP" sz="2000" dirty="0" smtClean="0"/>
              <a:t> = 44% (incl. event weighting) 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76259" y="4573261"/>
            <a:ext cx="1566454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1</a:t>
            </a:r>
            <a:r>
              <a:rPr kumimoji="1" lang="en-US" altLang="ja-JP" sz="2000" dirty="0" smtClean="0"/>
              <a:t> </a:t>
            </a:r>
            <a:r>
              <a:rPr lang="en-US" altLang="ja-JP" sz="2000" dirty="0" err="1"/>
              <a:t>T</a:t>
            </a:r>
            <a:r>
              <a:rPr kumimoji="1" lang="en-US" altLang="ja-JP" sz="2000" dirty="0" err="1" smtClean="0"/>
              <a:t>eV</a:t>
            </a:r>
            <a:r>
              <a:rPr kumimoji="1" lang="en-US" altLang="ja-JP" sz="2000" dirty="0" smtClean="0"/>
              <a:t> result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78227" y="5056403"/>
            <a:ext cx="4826962" cy="70788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S = 35.7, B = 33.7, 7.2 </a:t>
            </a:r>
            <a:r>
              <a:rPr lang="en-US" altLang="ja-JP" sz="2000" dirty="0" smtClean="0">
                <a:latin typeface="Symbol" panose="05050102010706020507" pitchFamily="18" charset="2"/>
              </a:rPr>
              <a:t>s</a:t>
            </a:r>
            <a:r>
              <a:rPr lang="en-US" altLang="ja-JP" sz="2000" dirty="0" smtClean="0"/>
              <a:t> excess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en-US" altLang="ja-JP" sz="2000" dirty="0" err="1" smtClean="0">
                <a:latin typeface="Symbol" panose="05050102010706020507" pitchFamily="18" charset="2"/>
              </a:rPr>
              <a:t>Dl</a:t>
            </a:r>
            <a:r>
              <a:rPr lang="en-US" altLang="ja-JP" sz="2000" baseline="-25000" dirty="0" err="1" smtClean="0"/>
              <a:t>hhh</a:t>
            </a:r>
            <a:r>
              <a:rPr lang="en-US" altLang="ja-JP" sz="2000" dirty="0" smtClean="0"/>
              <a:t> / 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l</a:t>
            </a:r>
            <a:r>
              <a:rPr lang="en-US" altLang="ja-JP" sz="2000" baseline="-25000" dirty="0" err="1" smtClean="0"/>
              <a:t>hhh</a:t>
            </a:r>
            <a:r>
              <a:rPr lang="en-US" altLang="ja-JP" sz="2000" dirty="0" smtClean="0"/>
              <a:t> = 18% (incl. event weighting) </a:t>
            </a:r>
            <a:endParaRPr kumimoji="1" lang="ja-JP" altLang="en-US" sz="2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82394" y="5764289"/>
            <a:ext cx="5089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better sensitivity on 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l</a:t>
            </a:r>
            <a:r>
              <a:rPr lang="en-US" altLang="ja-JP" sz="2000" baseline="-25000" dirty="0" err="1" smtClean="0"/>
              <a:t>hhh</a:t>
            </a:r>
            <a:r>
              <a:rPr lang="en-US" altLang="ja-JP" sz="2000" dirty="0" smtClean="0"/>
              <a:t> mainly</a:t>
            </a:r>
            <a:br>
              <a:rPr lang="en-US" altLang="ja-JP" sz="2000" dirty="0" smtClean="0"/>
            </a:br>
            <a:r>
              <a:rPr lang="en-US" altLang="ja-JP" sz="2000" dirty="0" smtClean="0"/>
              <a:t>comes from larger dependence of </a:t>
            </a:r>
            <a:r>
              <a:rPr lang="en-US" altLang="ja-JP" sz="2000" dirty="0" smtClean="0">
                <a:latin typeface="Symbol" panose="05050102010706020507" pitchFamily="18" charset="2"/>
              </a:rPr>
              <a:t>s</a:t>
            </a:r>
            <a:r>
              <a:rPr lang="en-US" altLang="ja-JP" sz="2000" dirty="0" smtClean="0"/>
              <a:t> on </a:t>
            </a:r>
            <a:r>
              <a:rPr lang="en-US" altLang="ja-JP" sz="2000" dirty="0" err="1">
                <a:latin typeface="Symbol" panose="05050102010706020507" pitchFamily="18" charset="2"/>
              </a:rPr>
              <a:t>l</a:t>
            </a:r>
            <a:r>
              <a:rPr lang="en-US" altLang="ja-JP" sz="2000" baseline="-25000" dirty="0" err="1"/>
              <a:t>hhh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145631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tt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semileptonic</a:t>
            </a:r>
            <a:r>
              <a:rPr lang="en-US" altLang="ja-JP" dirty="0" smtClean="0"/>
              <a:t> at 500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868650"/>
            <a:ext cx="8778365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Semiletonic</a:t>
            </a:r>
            <a:r>
              <a:rPr lang="en-US" altLang="ja-JP" sz="2000" dirty="0" smtClean="0"/>
              <a:t> is more suitable for A</a:t>
            </a:r>
            <a:r>
              <a:rPr lang="en-US" altLang="ja-JP" sz="2000" baseline="-25000" dirty="0" smtClean="0"/>
              <a:t>FB</a:t>
            </a:r>
            <a:r>
              <a:rPr lang="en-US" altLang="ja-JP" sz="2000" dirty="0" smtClean="0"/>
              <a:t> because of easier charge determination</a:t>
            </a:r>
            <a:endParaRPr kumimoji="1" lang="en-US" altLang="ja-JP" sz="2000" dirty="0" smtClean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84784"/>
            <a:ext cx="3969432" cy="261007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149080"/>
            <a:ext cx="5543559" cy="896887"/>
          </a:xfrm>
          <a:prstGeom prst="rect">
            <a:avLst/>
          </a:prstGeom>
        </p:spPr>
      </p:pic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22359"/>
              </p:ext>
            </p:extLst>
          </p:nvPr>
        </p:nvGraphicFramePr>
        <p:xfrm>
          <a:off x="5867087" y="4094857"/>
          <a:ext cx="1584176" cy="955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</a:tblGrid>
              <a:tr h="273191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AFB</a:t>
                      </a:r>
                      <a:r>
                        <a:rPr kumimoji="1" lang="en-US" altLang="ja-JP" sz="1600" baseline="0" dirty="0" smtClean="0"/>
                        <a:t> (</a:t>
                      </a:r>
                      <a:r>
                        <a:rPr kumimoji="1" lang="en-US" altLang="ja-JP" sz="1600" baseline="0" dirty="0" err="1" smtClean="0"/>
                        <a:t>hadronic</a:t>
                      </a:r>
                      <a:r>
                        <a:rPr kumimoji="1" lang="en-US" altLang="ja-JP" sz="1600" baseline="0" dirty="0" smtClean="0"/>
                        <a:t>)</a:t>
                      </a:r>
                      <a:endParaRPr kumimoji="1" lang="ja-JP" altLang="en-US" sz="1600" dirty="0"/>
                    </a:p>
                  </a:txBody>
                  <a:tcPr marL="74507" marR="74507" marT="37253" marB="37253"/>
                </a:tc>
              </a:tr>
              <a:tr h="273191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2.9%</a:t>
                      </a:r>
                      <a:endParaRPr kumimoji="1" lang="ja-JP" altLang="en-US" sz="1600" dirty="0"/>
                    </a:p>
                  </a:txBody>
                  <a:tcPr marL="74507" marR="74507" marT="37253" marB="37253"/>
                </a:tc>
              </a:tr>
              <a:tr h="273191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3.2%</a:t>
                      </a:r>
                      <a:endParaRPr kumimoji="1" lang="ja-JP" altLang="en-US" sz="1600" dirty="0"/>
                    </a:p>
                  </a:txBody>
                  <a:tcPr marL="74507" marR="74507" marT="37253" marB="37253"/>
                </a:tc>
              </a:tr>
            </a:tbl>
          </a:graphicData>
        </a:graphic>
      </p:graphicFrame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1397822"/>
            <a:ext cx="3744416" cy="262587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142433" y="1382940"/>
            <a:ext cx="1582484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lepton</a:t>
            </a:r>
            <a:r>
              <a:rPr kumimoji="1" lang="en-US" altLang="ja-JP" sz="2000" dirty="0" smtClean="0"/>
              <a:t> angle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46364" y="1394143"/>
            <a:ext cx="954107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cos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q</a:t>
            </a:r>
            <a:r>
              <a:rPr lang="en-US" altLang="ja-JP" sz="2000" baseline="-25000" dirty="0" err="1" smtClean="0"/>
              <a:t>top</a:t>
            </a:r>
            <a:endParaRPr kumimoji="1" lang="ja-JP" altLang="en-US" sz="2000" baseline="-250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5301208"/>
            <a:ext cx="5212257" cy="979772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722474" y="5449983"/>
            <a:ext cx="3233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usable for determining</a:t>
            </a:r>
          </a:p>
          <a:p>
            <a:r>
              <a:rPr lang="en-US" altLang="ja-JP" dirty="0" smtClean="0"/>
              <a:t>top form factors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9213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 dirty="0" smtClean="0"/>
              <a:t>For staged construction of ILC, 250 </a:t>
            </a:r>
            <a:r>
              <a:rPr lang="en-US" altLang="ja-JP" sz="2800" dirty="0" err="1" smtClean="0"/>
              <a:t>GeV</a:t>
            </a:r>
            <a:r>
              <a:rPr lang="en-US" altLang="ja-JP" sz="2800" dirty="0" smtClean="0"/>
              <a:t> performance with latest software is critical.</a:t>
            </a:r>
          </a:p>
          <a:p>
            <a:r>
              <a:rPr kumimoji="1" lang="en-US" altLang="ja-JP" sz="2800" dirty="0" smtClean="0"/>
              <a:t>250/350/500 </a:t>
            </a:r>
            <a:r>
              <a:rPr kumimoji="1" lang="en-US" altLang="ja-JP" sz="2800" dirty="0" err="1" smtClean="0"/>
              <a:t>GeV</a:t>
            </a:r>
            <a:r>
              <a:rPr kumimoji="1" lang="en-US" altLang="ja-JP" sz="2800" dirty="0" smtClean="0"/>
              <a:t> DBD sample is almost ready.</a:t>
            </a:r>
          </a:p>
          <a:p>
            <a:r>
              <a:rPr lang="en-US" altLang="ja-JP" sz="2800" dirty="0" smtClean="0"/>
              <a:t>Higgs recoil &amp; Br. analysis will be redone</a:t>
            </a:r>
            <a:br>
              <a:rPr lang="en-US" altLang="ja-JP" sz="2800" dirty="0" smtClean="0"/>
            </a:br>
            <a:r>
              <a:rPr lang="en-US" altLang="ja-JP" sz="2800" dirty="0" smtClean="0"/>
              <a:t>for </a:t>
            </a:r>
            <a:r>
              <a:rPr lang="en-US" altLang="ja-JP" sz="2800" dirty="0" err="1" smtClean="0"/>
              <a:t>snowmass</a:t>
            </a:r>
            <a:r>
              <a:rPr lang="en-US" altLang="ja-JP" sz="2800" dirty="0" smtClean="0"/>
              <a:t> input</a:t>
            </a:r>
          </a:p>
          <a:p>
            <a:r>
              <a:rPr lang="en-US" altLang="ja-JP" sz="2800" dirty="0" smtClean="0"/>
              <a:t>Plenty of other physics programs still ongoing</a:t>
            </a:r>
          </a:p>
          <a:p>
            <a:pPr lvl="1"/>
            <a:r>
              <a:rPr kumimoji="1" lang="en-US" altLang="ja-JP" sz="2400" dirty="0" err="1" smtClean="0"/>
              <a:t>tt</a:t>
            </a:r>
            <a:r>
              <a:rPr kumimoji="1" lang="en-US" altLang="ja-JP" sz="2400" dirty="0" smtClean="0"/>
              <a:t> threshold analysis at 350 </a:t>
            </a:r>
            <a:r>
              <a:rPr kumimoji="1" lang="en-US" altLang="ja-JP" sz="2400" dirty="0" err="1" smtClean="0"/>
              <a:t>GeV</a:t>
            </a:r>
            <a:r>
              <a:rPr kumimoji="1" lang="en-US" altLang="ja-JP" sz="2400" dirty="0" smtClean="0"/>
              <a:t> for top-Yukawa</a:t>
            </a:r>
          </a:p>
          <a:p>
            <a:pPr lvl="1"/>
            <a:r>
              <a:rPr lang="en-US" altLang="ja-JP" sz="2400" dirty="0" smtClean="0"/>
              <a:t>h -&gt; 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tt</a:t>
            </a:r>
            <a:r>
              <a:rPr lang="en-US" altLang="ja-JP" sz="2400" dirty="0" smtClean="0"/>
              <a:t> analysis (3.5% obtained with </a:t>
            </a:r>
            <a:r>
              <a:rPr lang="en-US" altLang="ja-JP" sz="2400" dirty="0" err="1" smtClean="0"/>
              <a:t>LoI</a:t>
            </a:r>
            <a:r>
              <a:rPr lang="en-US" altLang="ja-JP" sz="2400" dirty="0" smtClean="0"/>
              <a:t> sample)</a:t>
            </a:r>
          </a:p>
          <a:p>
            <a:pPr marL="457200" lvl="1" indent="0">
              <a:buNone/>
            </a:pPr>
            <a:r>
              <a:rPr lang="en-US" altLang="ja-JP" sz="2400" dirty="0" smtClean="0"/>
              <a:t>(those two are also for </a:t>
            </a:r>
            <a:r>
              <a:rPr lang="en-US" altLang="ja-JP" sz="2400" dirty="0" err="1" smtClean="0"/>
              <a:t>snowmass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400" dirty="0" err="1" smtClean="0"/>
              <a:t>Zhh</a:t>
            </a:r>
            <a:r>
              <a:rPr lang="en-US" altLang="ja-JP" sz="2400" dirty="0" smtClean="0"/>
              <a:t> with h-&gt;</a:t>
            </a:r>
            <a:r>
              <a:rPr lang="en-US" altLang="ja-JP" sz="2400" dirty="0" err="1" smtClean="0"/>
              <a:t>bbWW</a:t>
            </a:r>
            <a:r>
              <a:rPr lang="en-US" altLang="ja-JP" sz="2400" dirty="0" smtClean="0"/>
              <a:t>* </a:t>
            </a:r>
          </a:p>
          <a:p>
            <a:pPr lvl="1"/>
            <a:r>
              <a:rPr lang="en-US" altLang="ja-JP" sz="2400" dirty="0" smtClean="0"/>
              <a:t>Exotic Higgs search (CP-odd Higgs, charged Higgs)</a:t>
            </a:r>
          </a:p>
          <a:p>
            <a:pPr lvl="1"/>
            <a:r>
              <a:rPr kumimoji="1" lang="en-US" altLang="ja-JP" sz="2400" dirty="0" smtClean="0"/>
              <a:t>more coming...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Reprocessing 250/350/500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19419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Cost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6805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5063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オブジェクト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896140"/>
              </p:ext>
            </p:extLst>
          </p:nvPr>
        </p:nvGraphicFramePr>
        <p:xfrm>
          <a:off x="4277921" y="-64332"/>
          <a:ext cx="485775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" name="Image" r:id="rId3" imgW="19047600" imgH="15936480" progId="Photoshop.Image.11">
                  <p:embed/>
                </p:oleObj>
              </mc:Choice>
              <mc:Fallback>
                <p:oleObj name="Image" r:id="rId3" imgW="19047600" imgH="159364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7921" y="-64332"/>
                        <a:ext cx="4857750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オブジェクト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246709"/>
              </p:ext>
            </p:extLst>
          </p:nvPr>
        </p:nvGraphicFramePr>
        <p:xfrm>
          <a:off x="3156520" y="3861048"/>
          <a:ext cx="6096000" cy="341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" name="Image" r:id="rId5" imgW="25396560" imgH="14247360" progId="Photoshop.Image.11">
                  <p:embed/>
                </p:oleObj>
              </mc:Choice>
              <mc:Fallback>
                <p:oleObj name="Image" r:id="rId5" imgW="25396560" imgH="1424736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56520" y="3861048"/>
                        <a:ext cx="6096000" cy="3419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下矢印 13"/>
          <p:cNvSpPr/>
          <p:nvPr/>
        </p:nvSpPr>
        <p:spPr bwMode="auto">
          <a:xfrm>
            <a:off x="6588224" y="1144204"/>
            <a:ext cx="576064" cy="5242520"/>
          </a:xfrm>
          <a:prstGeom prst="downArrow">
            <a:avLst/>
          </a:prstGeom>
          <a:pattFill prst="pct20">
            <a:fgClr>
              <a:schemeClr val="accent2">
                <a:lumMod val="60000"/>
                <a:lumOff val="40000"/>
              </a:schemeClr>
            </a:fgClr>
            <a:bgClr>
              <a:schemeClr val="tx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79512" y="1144204"/>
            <a:ext cx="7272808" cy="533400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2007 Unification of GLD &amp; LDC</a:t>
            </a:r>
          </a:p>
          <a:p>
            <a:pPr lvl="1"/>
            <a:r>
              <a:rPr lang="en-US" altLang="ja-JP" dirty="0" smtClean="0"/>
              <a:t>2008.1 ILDWS DESY</a:t>
            </a:r>
          </a:p>
          <a:p>
            <a:pPr lvl="1"/>
            <a:r>
              <a:rPr lang="en-US" altLang="ja-JP" dirty="0" smtClean="0"/>
              <a:t>2008.9 ILDWS Cambridge</a:t>
            </a:r>
          </a:p>
          <a:p>
            <a:pPr lvl="1"/>
            <a:r>
              <a:rPr lang="en-US" altLang="ja-JP" dirty="0" smtClean="0"/>
              <a:t>2009.2 ILDWS Seoul</a:t>
            </a:r>
          </a:p>
          <a:p>
            <a:r>
              <a:rPr lang="en-US" altLang="ja-JP" dirty="0" smtClean="0">
                <a:solidFill>
                  <a:srgbClr val="FFFF00"/>
                </a:solidFill>
              </a:rPr>
              <a:t>2009.3 Letter of Intent</a:t>
            </a:r>
          </a:p>
          <a:p>
            <a:pPr lvl="1"/>
            <a:r>
              <a:rPr kumimoji="1" lang="en-US" altLang="ja-JP" dirty="0" smtClean="0"/>
              <a:t>2010.1 ILDWS Paris</a:t>
            </a:r>
          </a:p>
          <a:p>
            <a:pPr lvl="1"/>
            <a:r>
              <a:rPr lang="en-US" altLang="ja-JP" dirty="0" smtClean="0"/>
              <a:t>2011.5 ILDWS </a:t>
            </a:r>
            <a:r>
              <a:rPr lang="en-US" altLang="ja-JP" dirty="0" err="1" smtClean="0"/>
              <a:t>Orsay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2012.4 ILDWS Kyushu</a:t>
            </a:r>
          </a:p>
          <a:p>
            <a:r>
              <a:rPr lang="en-US" altLang="ja-JP" dirty="0" smtClean="0">
                <a:solidFill>
                  <a:srgbClr val="FFFF00"/>
                </a:solidFill>
              </a:rPr>
              <a:t>2012.12 DBD Report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Timelines/Workshops</a:t>
            </a:r>
            <a:endParaRPr kumimoji="1" lang="ja-JP" altLang="en-US" dirty="0"/>
          </a:p>
        </p:txBody>
      </p:sp>
      <p:sp>
        <p:nvSpPr>
          <p:cNvPr id="5" name="下矢印 4"/>
          <p:cNvSpPr/>
          <p:nvPr/>
        </p:nvSpPr>
        <p:spPr bwMode="auto">
          <a:xfrm>
            <a:off x="8172400" y="1144204"/>
            <a:ext cx="576064" cy="52425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94466" y="2492896"/>
            <a:ext cx="553998" cy="19918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dirty="0" smtClean="0"/>
              <a:t>Detector R&amp;D</a:t>
            </a:r>
            <a:endParaRPr kumimoji="1" lang="ja-JP" altLang="en-US" dirty="0"/>
          </a:p>
        </p:txBody>
      </p:sp>
      <p:sp>
        <p:nvSpPr>
          <p:cNvPr id="7" name="下矢印 6"/>
          <p:cNvSpPr/>
          <p:nvPr/>
        </p:nvSpPr>
        <p:spPr bwMode="auto">
          <a:xfrm>
            <a:off x="6588224" y="2420888"/>
            <a:ext cx="576064" cy="122413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9" name="下矢印 8"/>
          <p:cNvSpPr/>
          <p:nvPr/>
        </p:nvSpPr>
        <p:spPr bwMode="auto">
          <a:xfrm>
            <a:off x="6588224" y="4581128"/>
            <a:ext cx="576064" cy="122413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42540" y="2492896"/>
            <a:ext cx="2529860" cy="830997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Intensive physics</a:t>
            </a:r>
            <a:br>
              <a:rPr kumimoji="1" lang="en-US" altLang="ja-JP" dirty="0" smtClean="0"/>
            </a:br>
            <a:r>
              <a:rPr kumimoji="1" lang="en-US" altLang="ja-JP" dirty="0" smtClean="0"/>
              <a:t>studies for </a:t>
            </a:r>
            <a:r>
              <a:rPr kumimoji="1" lang="en-US" altLang="ja-JP" dirty="0" err="1" smtClean="0"/>
              <a:t>LoI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42540" y="4672585"/>
            <a:ext cx="2529860" cy="830997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Intensive physics</a:t>
            </a:r>
            <a:br>
              <a:rPr kumimoji="1" lang="en-US" altLang="ja-JP" dirty="0" smtClean="0"/>
            </a:br>
            <a:r>
              <a:rPr kumimoji="1" lang="en-US" altLang="ja-JP" dirty="0" smtClean="0"/>
              <a:t>studies for DBD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048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Organization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2005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-2044816" y="0"/>
            <a:ext cx="9144000" cy="914400"/>
          </a:xfrm>
        </p:spPr>
        <p:txBody>
          <a:bodyPr/>
          <a:lstStyle/>
          <a:p>
            <a:r>
              <a:rPr kumimoji="1" lang="en-US" altLang="ja-JP" dirty="0" smtClean="0"/>
              <a:t>ILD detector</a:t>
            </a:r>
            <a:endParaRPr kumimoji="1" lang="ja-JP" altLang="en-US" dirty="0"/>
          </a:p>
        </p:txBody>
      </p:sp>
      <p:pic>
        <p:nvPicPr>
          <p:cNvPr id="4" name="Picture 19" descr="http://www.linearcollider.org/images/pid/1000890/gallery/15_ILC_IL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751" y="0"/>
            <a:ext cx="4006121" cy="2832328"/>
          </a:xfrm>
          <a:prstGeom prst="rect">
            <a:avLst/>
          </a:prstGeom>
          <a:gradFill>
            <a:gsLst>
              <a:gs pos="0">
                <a:schemeClr val="bg1"/>
              </a:gs>
              <a:gs pos="43000">
                <a:schemeClr val="bg1"/>
              </a:gs>
              <a:gs pos="100000">
                <a:schemeClr val="tx1">
                  <a:alpha val="0"/>
                </a:schemeClr>
              </a:gs>
            </a:gsLst>
            <a:path path="rect">
              <a:fillToRect l="50000" t="50000" r="50000" b="50000"/>
            </a:path>
          </a:gradFill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2536" y="1340768"/>
            <a:ext cx="5840919" cy="494116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724128" y="2996952"/>
            <a:ext cx="328006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Components: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Vertex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Silicon tracking</a:t>
            </a:r>
            <a:br>
              <a:rPr lang="en-US" altLang="ja-JP" dirty="0" smtClean="0"/>
            </a:br>
            <a:r>
              <a:rPr lang="en-US" altLang="ja-JP" dirty="0" smtClean="0"/>
              <a:t>(SIT/SET/ETD/FTD)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Gas TPC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ECAL/HCAL/FCAL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SC Coil (3.5 Tesla)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Muon</a:t>
            </a:r>
            <a:r>
              <a:rPr lang="en-US" altLang="ja-JP" dirty="0"/>
              <a:t> </a:t>
            </a:r>
            <a:r>
              <a:rPr lang="en-US" altLang="ja-JP" dirty="0" smtClean="0"/>
              <a:t>in Iron Yoke</a:t>
            </a:r>
          </a:p>
        </p:txBody>
      </p:sp>
    </p:spTree>
    <p:extLst>
      <p:ext uri="{BB962C8B-B14F-4D97-AF65-F5344CB8AC3E}">
        <p14:creationId xmlns:p14="http://schemas.microsoft.com/office/powerpoint/2010/main" val="18970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Tracking System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914400"/>
            <a:ext cx="8064896" cy="3027943"/>
          </a:xfrm>
          <a:prstGeom prst="rect">
            <a:avLst/>
          </a:prstGeom>
        </p:spPr>
      </p:pic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385651"/>
              </p:ext>
            </p:extLst>
          </p:nvPr>
        </p:nvGraphicFramePr>
        <p:xfrm>
          <a:off x="56037" y="4077072"/>
          <a:ext cx="9073008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8252"/>
                <a:gridCol w="2268252"/>
                <a:gridCol w="2268252"/>
                <a:gridCol w="2268252"/>
              </a:tblGrid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Technology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Silicon</a:t>
                      </a:r>
                      <a:r>
                        <a:rPr kumimoji="1" lang="en-US" altLang="ja-JP" sz="2000" baseline="0" dirty="0" smtClean="0"/>
                        <a:t> Pixel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Silicon</a:t>
                      </a:r>
                      <a:r>
                        <a:rPr kumimoji="1" lang="en-US" altLang="ja-JP" sz="2000" baseline="0" dirty="0" smtClean="0"/>
                        <a:t> Strip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Gas TPC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VTX</a:t>
                      </a:r>
                      <a:r>
                        <a:rPr kumimoji="1" lang="en-US" altLang="ja-JP" sz="2000" baseline="0" dirty="0" smtClean="0"/>
                        <a:t> / </a:t>
                      </a:r>
                      <a:br>
                        <a:rPr kumimoji="1" lang="en-US" altLang="ja-JP" sz="2000" baseline="0" dirty="0" smtClean="0"/>
                      </a:br>
                      <a:r>
                        <a:rPr kumimoji="1" lang="en-US" altLang="ja-JP" sz="2000" baseline="0" dirty="0" smtClean="0"/>
                        <a:t>FTD (inner)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SIT/SET/ETD/</a:t>
                      </a:r>
                      <a:br>
                        <a:rPr kumimoji="1" lang="en-US" altLang="ja-JP" sz="2000" dirty="0" smtClean="0"/>
                      </a:br>
                      <a:r>
                        <a:rPr kumimoji="1" lang="en-US" altLang="ja-JP" sz="2000" dirty="0" smtClean="0"/>
                        <a:t>FTD (outer)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TPC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Point</a:t>
                      </a:r>
                      <a:r>
                        <a:rPr kumimoji="1" lang="en-US" altLang="ja-JP" sz="2000" baseline="0" dirty="0" smtClean="0"/>
                        <a:t> resolution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◎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△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Time</a:t>
                      </a:r>
                      <a:r>
                        <a:rPr kumimoji="1" lang="en-US" altLang="ja-JP" sz="2000" baseline="0" dirty="0" smtClean="0"/>
                        <a:t> resolution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△</a:t>
                      </a:r>
                      <a:endParaRPr kumimoji="1" lang="ja-JP" alt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◎</a:t>
                      </a:r>
                      <a:r>
                        <a:rPr kumimoji="1" lang="ja-JP" altLang="en-US" sz="2000" baseline="0" dirty="0" smtClean="0"/>
                        <a:t> </a:t>
                      </a:r>
                      <a:r>
                        <a:rPr kumimoji="1" lang="en-US" altLang="ja-JP" sz="2000" baseline="0" dirty="0" smtClean="0"/>
                        <a:t>(2 ns by topology)</a:t>
                      </a:r>
                      <a:endParaRPr kumimoji="1" lang="ja-JP" alt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Occupancy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◎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△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△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Number of points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△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△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◎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836712"/>
            <a:ext cx="3476361" cy="310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9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-35243"/>
            <a:ext cx="9144000" cy="914400"/>
          </a:xfrm>
        </p:spPr>
        <p:txBody>
          <a:bodyPr/>
          <a:lstStyle/>
          <a:p>
            <a:r>
              <a:rPr kumimoji="1" lang="en-US" altLang="ja-JP" dirty="0" smtClean="0"/>
              <a:t>1. Vertex Detector</a:t>
            </a:r>
            <a:endParaRPr kumimoji="1" lang="ja-JP" altLang="en-US" dirty="0"/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052784"/>
              </p:ext>
            </p:extLst>
          </p:nvPr>
        </p:nvGraphicFramePr>
        <p:xfrm>
          <a:off x="109782" y="756306"/>
          <a:ext cx="1656184" cy="2238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Image" r:id="rId3" imgW="2095200" imgH="2831400" progId="Photoshop.Image.11">
                  <p:embed/>
                </p:oleObj>
              </mc:Choice>
              <mc:Fallback>
                <p:oleObj name="Image" r:id="rId3" imgW="2095200" imgH="283140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782" y="756306"/>
                        <a:ext cx="1656184" cy="22383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2051720" y="1670706"/>
            <a:ext cx="69926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 x 2 layers: r = 16 &amp; 18, 35 &amp; 37, 58 &amp; 60 mm</a:t>
            </a:r>
            <a:br>
              <a:rPr lang="en-US" altLang="ja-JP" dirty="0" smtClean="0"/>
            </a:br>
            <a:r>
              <a:rPr lang="en-US" altLang="ja-JP" dirty="0" smtClean="0"/>
              <a:t>(option: equally spaced 5 layers at 15-60 mm)</a:t>
            </a:r>
          </a:p>
          <a:p>
            <a:r>
              <a:rPr lang="en-US" altLang="ja-JP" dirty="0" smtClean="0"/>
              <a:t>Length: 125 mm (first 2 layers) &amp; 250 mm (others)</a:t>
            </a:r>
            <a:br>
              <a:rPr lang="en-US" altLang="ja-JP" dirty="0" smtClean="0"/>
            </a:br>
            <a:r>
              <a:rPr lang="en-US" altLang="ja-JP" dirty="0" smtClean="0"/>
              <a:t>   </a:t>
            </a:r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 up to 0.9-0.97 is covered</a:t>
            </a:r>
            <a:endParaRPr kumimoji="1" lang="ja-JP" altLang="en-US" dirty="0"/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307744"/>
              </p:ext>
            </p:extLst>
          </p:nvPr>
        </p:nvGraphicFramePr>
        <p:xfrm>
          <a:off x="0" y="3291840"/>
          <a:ext cx="9073008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8252"/>
                <a:gridCol w="2268252"/>
                <a:gridCol w="2268252"/>
                <a:gridCol w="2268252"/>
              </a:tblGrid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Technology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CMOS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FPCCD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DEPFET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Pixel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17 / 34 um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5 / 10 um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20 / ? um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Readout time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50 /</a:t>
                      </a:r>
                      <a:r>
                        <a:rPr kumimoji="1" lang="en-US" altLang="ja-JP" sz="2000" baseline="0" dirty="0" smtClean="0"/>
                        <a:t> 100 us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Slow (intra-train)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50 / 100 us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Resolution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2.8 /</a:t>
                      </a:r>
                      <a:r>
                        <a:rPr kumimoji="1" lang="en-US" altLang="ja-JP" sz="2000" baseline="0" dirty="0" smtClean="0"/>
                        <a:t> 4 um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/>
                        <a:t>1.4 / 2.9 um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Similar</a:t>
                      </a:r>
                      <a:r>
                        <a:rPr kumimoji="1" lang="en-US" altLang="ja-JP" sz="2000" baseline="0" dirty="0" smtClean="0"/>
                        <a:t> to CMOS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Temperature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30 C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-40 C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30 C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Heat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/>
                        <a:t>10 W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35</a:t>
                      </a:r>
                      <a:r>
                        <a:rPr kumimoji="1" lang="en-US" altLang="ja-JP" sz="2000" baseline="0" dirty="0" smtClean="0"/>
                        <a:t> W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10 W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Cooling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Air or N2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CO2 (two</a:t>
                      </a:r>
                      <a:r>
                        <a:rPr kumimoji="1" lang="en-US" altLang="ja-JP" sz="2000" baseline="0" dirty="0" smtClean="0"/>
                        <a:t> phase)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Air or N2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Radiation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Proved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Will</a:t>
                      </a:r>
                      <a:r>
                        <a:rPr kumimoji="1" lang="en-US" altLang="ja-JP" sz="2000" baseline="0" dirty="0" smtClean="0"/>
                        <a:t> be checked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36904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Technology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Matured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Advanced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Used</a:t>
                      </a:r>
                      <a:r>
                        <a:rPr kumimoji="1" lang="en-US" altLang="ja-JP" sz="2000" baseline="0" dirty="0" smtClean="0"/>
                        <a:t> in Belle2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339752" y="860400"/>
            <a:ext cx="6024406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Target: 5 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m </a:t>
            </a:r>
            <a:r>
              <a:rPr lang="en-US" altLang="ja-JP" dirty="0" smtClean="0"/>
              <a:t>IP resolution for high-p tracks</a:t>
            </a:r>
          </a:p>
          <a:p>
            <a:r>
              <a:rPr kumimoji="1" lang="en-US" altLang="ja-JP" dirty="0" smtClean="0"/>
              <a:t>within high background environment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5342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sz="2800" dirty="0" smtClean="0"/>
              <a:t>Detectors</a:t>
            </a:r>
            <a:endParaRPr kumimoji="1" lang="en-US" altLang="ja-JP" sz="2800" dirty="0" smtClean="0"/>
          </a:p>
          <a:p>
            <a:r>
              <a:rPr kumimoji="1" lang="en-US" altLang="ja-JP" sz="2800" dirty="0" smtClean="0"/>
              <a:t>SIT – 2 layers of strips between VTX &amp; TPC</a:t>
            </a:r>
          </a:p>
          <a:p>
            <a:r>
              <a:rPr lang="en-US" altLang="ja-JP" sz="2800" dirty="0" smtClean="0"/>
              <a:t>SET, ETD – 1 layer strip after TPC (barrel, </a:t>
            </a:r>
            <a:r>
              <a:rPr lang="en-US" altLang="ja-JP" sz="2800" dirty="0" err="1" smtClean="0"/>
              <a:t>endcap</a:t>
            </a:r>
            <a:r>
              <a:rPr lang="en-US" altLang="ja-JP" sz="2800" dirty="0" smtClean="0"/>
              <a:t>)</a:t>
            </a:r>
          </a:p>
          <a:p>
            <a:r>
              <a:rPr lang="en-US" altLang="ja-JP" sz="2800" dirty="0" smtClean="0"/>
              <a:t>FTD</a:t>
            </a:r>
            <a:r>
              <a:rPr kumimoji="1" lang="en-US" altLang="ja-JP" sz="2800" dirty="0" smtClean="0"/>
              <a:t> – 7 discs</a:t>
            </a:r>
          </a:p>
          <a:p>
            <a:pPr lvl="1"/>
            <a:r>
              <a:rPr lang="en-US" altLang="ja-JP" sz="2400" dirty="0" smtClean="0"/>
              <a:t>Inner 2 discs: pixel (similar to the vertex detector)</a:t>
            </a:r>
          </a:p>
          <a:p>
            <a:pPr lvl="1"/>
            <a:r>
              <a:rPr lang="en-US" altLang="ja-JP" sz="2400" dirty="0" smtClean="0"/>
              <a:t>Outer</a:t>
            </a:r>
            <a:r>
              <a:rPr kumimoji="1" lang="en-US" altLang="ja-JP" sz="2400" dirty="0" smtClean="0"/>
              <a:t> 5 discs: strip (similar to SIT/SET/ETD)</a:t>
            </a:r>
          </a:p>
          <a:p>
            <a:pPr marL="0" indent="0">
              <a:buNone/>
            </a:pPr>
            <a:r>
              <a:rPr lang="en-US" altLang="ja-JP" sz="2800" dirty="0" smtClean="0"/>
              <a:t>Functions / merits</a:t>
            </a:r>
            <a:endParaRPr lang="en-US" altLang="ja-JP" sz="2800" dirty="0"/>
          </a:p>
          <a:p>
            <a:r>
              <a:rPr lang="en-US" altLang="ja-JP" sz="2800" dirty="0" smtClean="0"/>
              <a:t>Precise space points to connect VTX/TPC/ECAL</a:t>
            </a:r>
          </a:p>
          <a:p>
            <a:r>
              <a:rPr lang="en-US" altLang="ja-JP" sz="2800" dirty="0" smtClean="0"/>
              <a:t>Time stamping</a:t>
            </a:r>
          </a:p>
          <a:p>
            <a:r>
              <a:rPr lang="en-US" altLang="ja-JP" sz="2800" dirty="0" smtClean="0"/>
              <a:t>Calibration of TPC</a:t>
            </a:r>
          </a:p>
          <a:p>
            <a:pPr lvl="1"/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 Silicon Tracking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257" y="5229200"/>
            <a:ext cx="3504486" cy="830997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Close collaboration with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SiLC</a:t>
            </a:r>
            <a:r>
              <a:rPr kumimoji="1" lang="en-US" altLang="ja-JP" dirty="0" smtClean="0"/>
              <a:t> /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/ LHC groups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4385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-6761" y="0"/>
            <a:ext cx="9144000" cy="914400"/>
          </a:xfrm>
        </p:spPr>
        <p:txBody>
          <a:bodyPr/>
          <a:lstStyle/>
          <a:p>
            <a:r>
              <a:rPr kumimoji="1" lang="en-US" altLang="ja-JP" dirty="0" smtClean="0"/>
              <a:t>3. Time Projectio</a:t>
            </a:r>
            <a:r>
              <a:rPr lang="en-US" altLang="ja-JP" dirty="0" smtClean="0"/>
              <a:t>n Chamber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03648" y="836712"/>
            <a:ext cx="5783956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Target: </a:t>
            </a:r>
            <a:r>
              <a:rPr kumimoji="1" lang="en-US" altLang="ja-JP" dirty="0" smtClean="0">
                <a:latin typeface="Symbol" panose="05050102010706020507" pitchFamily="18" charset="2"/>
              </a:rPr>
              <a:t>d</a:t>
            </a:r>
            <a:r>
              <a:rPr kumimoji="1" lang="en-US" altLang="ja-JP" dirty="0" smtClean="0"/>
              <a:t>(1/</a:t>
            </a:r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) ~ 10</a:t>
            </a:r>
            <a:r>
              <a:rPr kumimoji="1" lang="en-US" altLang="ja-JP" baseline="30000" dirty="0" smtClean="0"/>
              <a:t>-4</a:t>
            </a:r>
            <a:r>
              <a:rPr kumimoji="1" lang="en-US" altLang="ja-JP" dirty="0" smtClean="0"/>
              <a:t> /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 (TPC only)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2321" y="1412776"/>
            <a:ext cx="527420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TPC characteristics: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Continuous tracks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strong for off-axis tracks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Low material in barrel region</a:t>
            </a:r>
          </a:p>
          <a:p>
            <a:r>
              <a:rPr lang="en-US" altLang="ja-JP" dirty="0" smtClean="0"/>
              <a:t>TPC issues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Field distortion by 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Primary ion effect is not critical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ion-gate to avoid secondary 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Gas amplification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Micromegas</a:t>
            </a:r>
            <a:endParaRPr lang="en-US" altLang="ja-JP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GEM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Readout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Pad (1 x 6 mm)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Pixel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3494" y="3789040"/>
            <a:ext cx="2707952" cy="237228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4437112"/>
            <a:ext cx="2016224" cy="189196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372200" y="6098245"/>
            <a:ext cx="2629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track at test beam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954" y="1412776"/>
            <a:ext cx="3384376" cy="228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610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114028</TotalTime>
  <Words>1055</Words>
  <Application>Microsoft Office PowerPoint</Application>
  <PresentationFormat>画面に合わせる (4:3)</PresentationFormat>
  <Paragraphs>382</Paragraphs>
  <Slides>29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8" baseType="lpstr">
      <vt:lpstr>Arial Unicode MS</vt:lpstr>
      <vt:lpstr>ＭＳ Ｐゴシック</vt:lpstr>
      <vt:lpstr>ＭＳ Ｐ明朝</vt:lpstr>
      <vt:lpstr>Arial</vt:lpstr>
      <vt:lpstr>Segoe UI Symbol</vt:lpstr>
      <vt:lpstr>Symbol</vt:lpstr>
      <vt:lpstr>Times New Roman</vt:lpstr>
      <vt:lpstr>標準デザイン</vt:lpstr>
      <vt:lpstr>Image</vt:lpstr>
      <vt:lpstr>ILD Status</vt:lpstr>
      <vt:lpstr>ILD worldwide</vt:lpstr>
      <vt:lpstr>ILD Timelines/Workshops</vt:lpstr>
      <vt:lpstr>ILD Organization</vt:lpstr>
      <vt:lpstr>ILD detector</vt:lpstr>
      <vt:lpstr>ILD Tracking System</vt:lpstr>
      <vt:lpstr>1. Vertex Detector</vt:lpstr>
      <vt:lpstr>2. Silicon Tracking</vt:lpstr>
      <vt:lpstr>3. Time Projection Chamber</vt:lpstr>
      <vt:lpstr>Tracking Software / Performance</vt:lpstr>
      <vt:lpstr>ILD Calorimeter System</vt:lpstr>
      <vt:lpstr>1. Electromagnetic Calorimeter</vt:lpstr>
      <vt:lpstr>2. Hadron Calorimeter</vt:lpstr>
      <vt:lpstr>Perticle Flow Performance</vt:lpstr>
      <vt:lpstr>Other Components</vt:lpstr>
      <vt:lpstr>Jet Clustering / Flavor Tagging</vt:lpstr>
      <vt:lpstr>DBD Physics Analyses</vt:lpstr>
      <vt:lpstr>1 TeV Analysis: nnh -&gt; nnqq</vt:lpstr>
      <vt:lpstr>1 TeV Analysis: nnh -&gt; nnqq</vt:lpstr>
      <vt:lpstr>1 TeV Analysis: nnh -&gt; nnWW*</vt:lpstr>
      <vt:lpstr>1 TeV Analysis: nnh -&gt; nnmm</vt:lpstr>
      <vt:lpstr>1 TeV Analysis: WW</vt:lpstr>
      <vt:lpstr>1 TeV Analysis: tth</vt:lpstr>
      <vt:lpstr>500 GeV: tt hadronic</vt:lpstr>
      <vt:lpstr>Zhh and nnhh at 500 and 1000 GeV</vt:lpstr>
      <vt:lpstr>tt semileptonic at 500 GeV</vt:lpstr>
      <vt:lpstr>Reprocessing 250/350/500 GeV</vt:lpstr>
      <vt:lpstr>ILD Cost</vt:lpstr>
      <vt:lpstr>Summary</vt:lpstr>
    </vt:vector>
  </TitlesOfParts>
  <Company>The 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Taikan Suehara</cp:lastModifiedBy>
  <cp:revision>1695</cp:revision>
  <dcterms:created xsi:type="dcterms:W3CDTF">2005-02-15T18:17:03Z</dcterms:created>
  <dcterms:modified xsi:type="dcterms:W3CDTF">2013-05-17T06:00:33Z</dcterms:modified>
</cp:coreProperties>
</file>