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66" r:id="rId5"/>
    <p:sldId id="261" r:id="rId6"/>
    <p:sldId id="267" r:id="rId7"/>
    <p:sldId id="268" r:id="rId8"/>
    <p:sldId id="265" r:id="rId9"/>
    <p:sldId id="269" r:id="rId10"/>
    <p:sldId id="264" r:id="rId11"/>
    <p:sldId id="270" r:id="rId12"/>
    <p:sldId id="262" r:id="rId13"/>
    <p:sldId id="260" r:id="rId14"/>
    <p:sldId id="263" r:id="rId15"/>
    <p:sldId id="271" r:id="rId16"/>
    <p:sldId id="272" r:id="rId17"/>
    <p:sldId id="274" r:id="rId18"/>
    <p:sldId id="273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68BAF2-71D3-4D3D-BA19-309BBCB5989A}" type="datetimeFigureOut">
              <a:rPr lang="en-GB" smtClean="0"/>
              <a:t>28/05/2013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B13307-111A-45BD-9915-5D24902A8F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6917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4EEC7-1368-464E-9BFF-7DDE15000F0A}" type="datetime1">
              <a:rPr lang="en-GB" smtClean="0"/>
              <a:t>28/05/2013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Trip May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F504F-3F5B-4831-8986-028FAAE3301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0595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20E22-EFB6-463E-B917-017B625D9DDB}" type="datetime1">
              <a:rPr lang="en-GB" smtClean="0"/>
              <a:t>28/05/2013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Trip May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F504F-3F5B-4831-8986-028FAAE330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96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B23A0-2993-4289-94E1-36D1DB2F8D85}" type="datetime1">
              <a:rPr lang="en-GB" smtClean="0"/>
              <a:t>28/05/2013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Trip May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F504F-3F5B-4831-8986-028FAAE330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443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A9E85-990A-4669-A0BA-6B36ED0C9B99}" type="datetime1">
              <a:rPr lang="en-GB" smtClean="0"/>
              <a:t>28/05/2013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Trip May 2013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F504F-3F5B-4831-8986-028FAAE3301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575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D561A-EDE8-4EEF-B3ED-E255A7715D4F}" type="datetime1">
              <a:rPr lang="en-GB" smtClean="0"/>
              <a:t>28/05/2013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Trip May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F504F-3F5B-4831-8986-028FAAE330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355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5167-4AB3-4EB7-8D84-0C17EB21F457}" type="datetime1">
              <a:rPr lang="en-GB" smtClean="0"/>
              <a:t>28/05/2013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Trip May 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F504F-3F5B-4831-8986-028FAAE330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0225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ACDE5-813D-44A8-B743-919FBB713C09}" type="datetime1">
              <a:rPr lang="en-GB" smtClean="0"/>
              <a:t>28/05/2013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Trip May 2013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F504F-3F5B-4831-8986-028FAAE330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216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CA8C1-F0B3-455C-9FE5-78ABDCB33F02}" type="datetime1">
              <a:rPr lang="en-GB" smtClean="0"/>
              <a:t>28/05/2013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Trip May 2013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F504F-3F5B-4831-8986-028FAAE330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5042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C37E1-51CB-4964-8AB8-7424C87E379F}" type="datetime1">
              <a:rPr lang="en-GB" smtClean="0"/>
              <a:t>28/05/2013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Trip May 2013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F504F-3F5B-4831-8986-028FAAE330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912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9C2BE-AF83-4C39-9720-091146A7DBE8}" type="datetime1">
              <a:rPr lang="en-GB" smtClean="0"/>
              <a:t>28/05/2013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Trip May 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F504F-3F5B-4831-8986-028FAAE330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97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96895-3DF0-478B-8DA5-B09D1DF20E9C}" type="datetime1">
              <a:rPr lang="en-GB" smtClean="0"/>
              <a:t>28/05/2013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Trip May 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F504F-3F5B-4831-8986-028FAAE330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3368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ABA7-2401-4A66-87A8-CC38FC55FDF9}" type="datetime1">
              <a:rPr lang="en-GB" smtClean="0"/>
              <a:t>28/05/2013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CTF3 Trip May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F504F-3F5B-4831-8986-028FAAE330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410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Initial Data Analysis From </a:t>
            </a:r>
            <a:br>
              <a:rPr lang="en-GB" dirty="0" smtClean="0"/>
            </a:br>
            <a:r>
              <a:rPr lang="en-GB" dirty="0" smtClean="0"/>
              <a:t>CTF3 Trip 8</a:t>
            </a:r>
            <a:r>
              <a:rPr lang="en-GB" baseline="30000" dirty="0" smtClean="0"/>
              <a:t>th</a:t>
            </a:r>
            <a:r>
              <a:rPr lang="en-GB" dirty="0" smtClean="0"/>
              <a:t>-10</a:t>
            </a:r>
            <a:r>
              <a:rPr lang="en-GB" baseline="30000" dirty="0" smtClean="0"/>
              <a:t>th</a:t>
            </a:r>
            <a:r>
              <a:rPr lang="en-GB" dirty="0" smtClean="0"/>
              <a:t> May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G. Christian, D. </a:t>
            </a:r>
            <a:r>
              <a:rPr lang="en-GB" dirty="0" err="1" smtClean="0"/>
              <a:t>Bett</a:t>
            </a:r>
            <a:r>
              <a:rPr lang="en-GB" dirty="0" smtClean="0"/>
              <a:t>, J. Roberts, D. </a:t>
            </a:r>
            <a:r>
              <a:rPr lang="en-GB" dirty="0" err="1" smtClean="0"/>
              <a:t>Gamba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9CF3-D5EB-4FCC-817C-9729C314066E}" type="datetime1">
              <a:rPr lang="en-GB" smtClean="0"/>
              <a:t>28/05/2013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Trip May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F504F-3F5B-4831-8986-028FAAE33019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114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ADC Droop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788024" y="1772816"/>
            <a:ext cx="4038600" cy="452596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Long 1 µs pulse at CTF3 – see droop in ADC response.</a:t>
            </a:r>
          </a:p>
          <a:p>
            <a:r>
              <a:rPr lang="en-GB" sz="2400" dirty="0" smtClean="0"/>
              <a:t>Complicates calibrations (shown later).</a:t>
            </a:r>
          </a:p>
          <a:p>
            <a:r>
              <a:rPr lang="en-GB" sz="2400" dirty="0" smtClean="0"/>
              <a:t>Can characterise using an exponential fit: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A9E85-990A-4669-A0BA-6B36ED0C9B99}" type="datetime1">
              <a:rPr lang="en-GB" smtClean="0"/>
              <a:t>28/05/2013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Trip May 2013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F504F-3F5B-4831-8986-028FAAE33019}" type="slidenum">
              <a:rPr lang="en-GB" smtClean="0"/>
              <a:t>10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580112" y="4354691"/>
                <a:ext cx="2671116" cy="14465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sz="2000" b="0" i="0" smtClean="0">
                          <a:latin typeface="Cambria Math"/>
                        </a:rPr>
                        <m:t>Diode</m:t>
                      </m:r>
                      <m:r>
                        <a:rPr lang="en-GB" sz="2000" b="0" i="1" smtClean="0">
                          <a:latin typeface="Cambria Math"/>
                        </a:rPr>
                        <m:t>=</m:t>
                      </m:r>
                      <m:r>
                        <a:rPr lang="en-GB" sz="2000" b="0" i="1" smtClean="0">
                          <a:latin typeface="Cambria Math"/>
                        </a:rPr>
                        <m:t>𝑎</m:t>
                      </m:r>
                      <m:r>
                        <a:rPr lang="en-GB" sz="2000" b="0" i="1" smtClean="0">
                          <a:latin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2000" b="0" i="0" smtClean="0">
                          <a:latin typeface="Cambria Math"/>
                        </a:rPr>
                        <m:t>exp</m:t>
                      </m:r>
                      <m:r>
                        <a:rPr lang="en-GB" sz="2000" b="0" i="1" smtClean="0">
                          <a:latin typeface="Cambria Math"/>
                        </a:rPr>
                        <m:t>(−</m:t>
                      </m:r>
                      <m:r>
                        <a:rPr lang="en-GB" sz="2000" b="0" i="1" smtClean="0">
                          <a:latin typeface="Cambria Math"/>
                        </a:rPr>
                        <m:t>𝑡</m:t>
                      </m:r>
                      <m:r>
                        <a:rPr lang="en-GB" sz="2000" b="0" i="1" smtClean="0">
                          <a:latin typeface="Cambria Math"/>
                        </a:rPr>
                        <m:t>/</m:t>
                      </m:r>
                      <m:r>
                        <a:rPr lang="en-GB" sz="2000" b="0" i="1" smtClean="0">
                          <a:latin typeface="Cambria Math"/>
                        </a:rPr>
                        <m:t>𝑇</m:t>
                      </m:r>
                      <m:r>
                        <a:rPr lang="en-GB" sz="20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sz="1600" b="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/>
                        </a:rPr>
                        <m:t>𝑎</m:t>
                      </m:r>
                      <m:r>
                        <a:rPr lang="en-GB" sz="16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GB" sz="16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sz="1600" b="0" i="1" smtClean="0">
                              <a:latin typeface="Cambria Math"/>
                            </a:rPr>
                            <m:t>𝐴</m:t>
                          </m:r>
                        </m:e>
                        <m:sup>
                          <m:r>
                            <a:rPr lang="en-GB" sz="16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1600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/>
                        </a:rPr>
                        <m:t>𝑡</m:t>
                      </m:r>
                      <m:r>
                        <a:rPr lang="en-GB" sz="1600" b="0" i="1" smtClean="0">
                          <a:latin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/>
                        </a:rPr>
                        <m:t>Samples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/>
                        </a:rPr>
                        <m:t>from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/>
                        </a:rPr>
                        <m:t>peak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en-GB" sz="1600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sz="1600">
                          <a:latin typeface="Cambria Math"/>
                        </a:rPr>
                        <m:t>T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/>
                        </a:rPr>
                        <m:t> = 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/>
                        </a:rPr>
                        <m:t>Decay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/>
                        </a:rPr>
                        <m:t>constant</m:t>
                      </m:r>
                    </m:oMath>
                  </m:oMathPara>
                </a14:m>
                <a:endParaRPr lang="en-GB" sz="1600" b="0" dirty="0" smtClean="0"/>
              </a:p>
              <a:p>
                <a:endParaRPr lang="en-GB" sz="20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112" y="4354691"/>
                <a:ext cx="2671116" cy="144655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55" y="1844824"/>
            <a:ext cx="4340844" cy="3405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102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GB" dirty="0" smtClean="0"/>
              <a:t>ADC Droop - Fit</a:t>
            </a:r>
            <a:endParaRPr lang="en-GB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360656626"/>
              </p:ext>
            </p:extLst>
          </p:nvPr>
        </p:nvGraphicFramePr>
        <p:xfrm>
          <a:off x="2555776" y="4077072"/>
          <a:ext cx="4038600" cy="210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9650"/>
                <a:gridCol w="1009650"/>
                <a:gridCol w="1009650"/>
                <a:gridCol w="10096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Monitor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Fit</a:t>
                      </a:r>
                      <a:r>
                        <a:rPr lang="en-GB" baseline="0" dirty="0" smtClean="0"/>
                        <a:t> R</a:t>
                      </a:r>
                      <a:r>
                        <a:rPr lang="en-GB" baseline="30000" dirty="0" smtClean="0"/>
                        <a:t>2</a:t>
                      </a:r>
                      <a:endParaRPr lang="en-GB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M1 (ADC1)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1004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517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0.997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M2 (ADC4)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925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431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0.995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M3 (ADC7)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971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454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0.981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5167-4AB3-4EB7-8D84-0C17EB21F457}" type="datetime1">
              <a:rPr lang="en-GB" smtClean="0"/>
              <a:t>28/05/2013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CTF3 Trip May 2013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F504F-3F5B-4831-8986-028FAAE33019}" type="slidenum">
              <a:rPr lang="en-GB" smtClean="0"/>
              <a:t>11</a:t>
            </a:fld>
            <a:endParaRPr lang="en-GB"/>
          </a:p>
        </p:txBody>
      </p:sp>
      <p:pic>
        <p:nvPicPr>
          <p:cNvPr id="8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980728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394856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Coarse LO Scan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We have access to a manual phase shifter for the LO used by the monitor mixers.</a:t>
            </a:r>
          </a:p>
          <a:p>
            <a:r>
              <a:rPr lang="en-GB" dirty="0" smtClean="0"/>
              <a:t>Nominal phase shifter setting was 87</a:t>
            </a:r>
            <a:r>
              <a:rPr lang="en-GB" baseline="30000" dirty="0" smtClean="0"/>
              <a:t>o</a:t>
            </a:r>
            <a:r>
              <a:rPr lang="en-GB" dirty="0" smtClean="0"/>
              <a:t> of 1 GHz.</a:t>
            </a:r>
          </a:p>
          <a:p>
            <a:r>
              <a:rPr lang="en-GB" dirty="0" smtClean="0"/>
              <a:t>Collected 50 pulses for shifter settings 72</a:t>
            </a:r>
            <a:r>
              <a:rPr lang="en-GB" baseline="30000" dirty="0" smtClean="0"/>
              <a:t>o</a:t>
            </a:r>
            <a:r>
              <a:rPr lang="en-GB" dirty="0" smtClean="0"/>
              <a:t> to 102</a:t>
            </a:r>
            <a:r>
              <a:rPr lang="en-GB" baseline="30000" dirty="0" smtClean="0"/>
              <a:t>o</a:t>
            </a:r>
            <a:r>
              <a:rPr lang="en-GB" dirty="0" smtClean="0"/>
              <a:t> in steps of 3</a:t>
            </a:r>
            <a:r>
              <a:rPr lang="en-GB" baseline="30000" dirty="0" smtClean="0"/>
              <a:t>o</a:t>
            </a:r>
            <a:r>
              <a:rPr lang="en-GB" dirty="0" smtClean="0"/>
              <a:t>.</a:t>
            </a:r>
          </a:p>
          <a:p>
            <a:r>
              <a:rPr lang="en-GB" dirty="0" smtClean="0"/>
              <a:t>This corresponds to ±180</a:t>
            </a:r>
            <a:r>
              <a:rPr lang="en-GB" baseline="30000" dirty="0" smtClean="0"/>
              <a:t>o</a:t>
            </a:r>
            <a:r>
              <a:rPr lang="en-GB" dirty="0" smtClean="0"/>
              <a:t> at 12 GHz (monitors).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A9E85-990A-4669-A0BA-6B36ED0C9B99}" type="datetime1">
              <a:rPr lang="en-GB" smtClean="0"/>
              <a:t>28/05/2013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Trip May 2013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F504F-3F5B-4831-8986-028FAAE33019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565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Mean for All Phase Settings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62367"/>
            <a:ext cx="8229600" cy="440162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A9E85-990A-4669-A0BA-6B36ED0C9B99}" type="datetime1">
              <a:rPr lang="en-GB" smtClean="0"/>
              <a:t>28/05/2013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Trip May 2013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F504F-3F5B-4831-8986-028FAAE33019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2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GB" dirty="0" smtClean="0"/>
              <a:t>ADC Output vs. Phase Setting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3" y="980729"/>
            <a:ext cx="4710674" cy="3533005"/>
          </a:xfrm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395536" y="4595018"/>
            <a:ext cx="8496944" cy="4525963"/>
          </a:xfrm>
        </p:spPr>
        <p:txBody>
          <a:bodyPr/>
          <a:lstStyle/>
          <a:p>
            <a:r>
              <a:rPr lang="en-GB" dirty="0" smtClean="0"/>
              <a:t>Nicely shows a sine curve through ±180</a:t>
            </a:r>
            <a:r>
              <a:rPr lang="en-GB" baseline="30000" dirty="0" smtClean="0"/>
              <a:t>o</a:t>
            </a:r>
            <a:r>
              <a:rPr lang="en-GB" dirty="0" smtClean="0"/>
              <a:t> as expected.</a:t>
            </a:r>
          </a:p>
          <a:p>
            <a:r>
              <a:rPr lang="en-GB" dirty="0" smtClean="0"/>
              <a:t>We assumed the nominal setting was the optimal setting... It’s the opposite!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A9E85-990A-4669-A0BA-6B36ED0C9B99}" type="datetime1">
              <a:rPr lang="en-GB" smtClean="0"/>
              <a:t>28/05/2013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Trip May 2013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F504F-3F5B-4831-8986-028FAAE33019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490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Calibration Attempt – Sine Fit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endParaRPr lang="en-GB" dirty="0" smtClean="0"/>
              </a:p>
              <a:p>
                <a:r>
                  <a:rPr lang="en-GB" dirty="0" smtClean="0"/>
                  <a:t>Try to convert ADC sample to degrees.</a:t>
                </a:r>
              </a:p>
              <a:p>
                <a:r>
                  <a:rPr lang="en-GB" dirty="0" smtClean="0"/>
                  <a:t>Data nicely fits sine curves of the type:</a:t>
                </a:r>
                <a:endParaRPr lang="en-GB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𝑀𝑖𝑥𝑒𝑟</m:t>
                      </m:r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r>
                        <a:rPr lang="en-GB" b="0" i="1" smtClean="0">
                          <a:latin typeface="Cambria Math"/>
                        </a:rPr>
                        <m:t>𝑎</m:t>
                      </m:r>
                      <m:r>
                        <a:rPr lang="en-GB" b="0" i="1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/>
                        </a:rPr>
                        <m:t>sin</m:t>
                      </m:r>
                      <m:r>
                        <a:rPr lang="en-GB" b="0" i="1" smtClean="0">
                          <a:latin typeface="Cambria Math"/>
                        </a:rPr>
                        <m:t>⁡(</m:t>
                      </m:r>
                      <m:r>
                        <a:rPr lang="en-GB" b="0" i="1" smtClean="0">
                          <a:latin typeface="Cambria Math"/>
                        </a:rPr>
                        <m:t>𝑏𝑥</m:t>
                      </m:r>
                      <m:r>
                        <a:rPr lang="en-GB" b="0" i="1" smtClean="0">
                          <a:latin typeface="Cambria Math"/>
                        </a:rPr>
                        <m:t>+</m:t>
                      </m:r>
                      <m:r>
                        <a:rPr lang="en-GB" b="0" i="1" smtClean="0">
                          <a:latin typeface="Cambria Math"/>
                        </a:rPr>
                        <m:t>𝑐</m:t>
                      </m:r>
                      <m:r>
                        <a:rPr lang="en-GB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/>
                        </a:rPr>
                        <m:t>𝑎</m:t>
                      </m:r>
                      <m:r>
                        <a:rPr lang="en-GB" sz="1600" b="0" i="1" smtClean="0">
                          <a:latin typeface="Cambria Math"/>
                        </a:rPr>
                        <m:t> :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/>
                        </a:rPr>
                        <m:t>amplitude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en-GB" sz="1600" b="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/>
                        </a:rPr>
                        <m:t>𝑐</m:t>
                      </m:r>
                      <m:r>
                        <a:rPr lang="en-GB" sz="1600" b="0" i="1" smtClean="0">
                          <a:latin typeface="Cambria Math"/>
                        </a:rPr>
                        <m:t> :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/>
                        </a:rPr>
                        <m:t>Should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/>
                        </a:rPr>
                        <m:t>be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/>
                        </a:rPr>
                        <m:t> ~</m:t>
                      </m:r>
                      <m:f>
                        <m:fPr>
                          <m:ctrlPr>
                            <a:rPr lang="en-GB" sz="1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GB" sz="1600" b="0" i="0" smtClean="0">
                              <a:latin typeface="Cambria Math"/>
                            </a:rPr>
                            <m:t>π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GB" sz="1600" b="0" i="0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GB" sz="16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/>
                        </a:rPr>
                        <m:t>𝑏</m:t>
                      </m:r>
                      <m:r>
                        <a:rPr lang="en-GB" sz="1600" b="0" i="1" smtClean="0">
                          <a:latin typeface="Cambria Math"/>
                        </a:rPr>
                        <m:t> :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/>
                        </a:rPr>
                        <m:t>ADC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/>
                        </a:rPr>
                        <m:t>counts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/>
                        </a:rPr>
                        <m:t> → 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/>
                        </a:rPr>
                        <m:t>degrees</m:t>
                      </m:r>
                    </m:oMath>
                  </m:oMathPara>
                </a14:m>
                <a:endParaRPr lang="en-GB" sz="1600" dirty="0" smtClean="0"/>
              </a:p>
            </p:txBody>
          </p:sp>
        </mc:Choice>
        <mc:Fallback xmlns=""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1">
                <a:blip r:embed="rId3"/>
                <a:stretch>
                  <a:fillRect l="-27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A9E85-990A-4669-A0BA-6B36ED0C9B99}" type="datetime1">
              <a:rPr lang="en-GB" smtClean="0"/>
              <a:t>28/05/2013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Trip May 2013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F504F-3F5B-4831-8986-028FAAE33019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308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505"/>
            <a:ext cx="8229600" cy="1143000"/>
          </a:xfrm>
        </p:spPr>
        <p:txBody>
          <a:bodyPr/>
          <a:lstStyle/>
          <a:p>
            <a:r>
              <a:rPr lang="en-GB" dirty="0" smtClean="0"/>
              <a:t>Fit “Constants”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9" r="6842"/>
          <a:stretch/>
        </p:blipFill>
        <p:spPr>
          <a:xfrm>
            <a:off x="323528" y="980728"/>
            <a:ext cx="8409876" cy="279461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A9E85-990A-4669-A0BA-6B36ED0C9B99}" type="datetime1">
              <a:rPr lang="en-GB" smtClean="0"/>
              <a:t>28/05/2013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Trip May 2013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F504F-3F5B-4831-8986-028FAAE33019}" type="slidenum">
              <a:rPr lang="en-GB" smtClean="0"/>
              <a:t>16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55576" y="3933056"/>
            <a:ext cx="81780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Because of the ADC droop the fit parameters aren’t constant with sample number.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b is fairly constant, with values:</a:t>
            </a:r>
          </a:p>
          <a:p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7542020"/>
              </p:ext>
            </p:extLst>
          </p:nvPr>
        </p:nvGraphicFramePr>
        <p:xfrm>
          <a:off x="2483768" y="4725144"/>
          <a:ext cx="3624064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2032"/>
                <a:gridCol w="181203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Monitor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M1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0.0176</a:t>
                      </a:r>
                      <a:r>
                        <a:rPr lang="en-GB" sz="1600" baseline="0" dirty="0" smtClean="0"/>
                        <a:t> ± 0.0003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M2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0.0179 </a:t>
                      </a:r>
                      <a:r>
                        <a:rPr lang="en-GB" sz="1600" baseline="0" dirty="0" smtClean="0"/>
                        <a:t>±</a:t>
                      </a:r>
                      <a:r>
                        <a:rPr lang="en-GB" sz="1600" dirty="0" smtClean="0"/>
                        <a:t> 0.0005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M3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0.0175</a:t>
                      </a:r>
                      <a:r>
                        <a:rPr lang="en-GB" sz="1600" baseline="0" dirty="0" smtClean="0"/>
                        <a:t> ± 0.0003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745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How to remove droop and calculate phase?</a:t>
            </a:r>
            <a:endParaRPr lang="en-GB" sz="36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 lnSpcReduction="10000"/>
          </a:bodyPr>
          <a:lstStyle/>
          <a:p>
            <a:r>
              <a:rPr lang="en-GB" sz="2800" dirty="0" smtClean="0"/>
              <a:t>Phase normally </a:t>
            </a:r>
            <a:r>
              <a:rPr lang="en-GB" sz="2800" dirty="0" err="1" smtClean="0"/>
              <a:t>asin</a:t>
            </a:r>
            <a:r>
              <a:rPr lang="en-GB" sz="2800" dirty="0" smtClean="0"/>
              <a:t>(Mixer/</a:t>
            </a:r>
            <a:r>
              <a:rPr lang="en-GB" sz="2800" dirty="0" err="1" smtClean="0"/>
              <a:t>sqrt</a:t>
            </a:r>
            <a:r>
              <a:rPr lang="en-GB" sz="2800" dirty="0" smtClean="0"/>
              <a:t>(Diode)), but this leaves a factor </a:t>
            </a:r>
            <a:r>
              <a:rPr lang="en-GB" sz="2800" dirty="0" err="1" smtClean="0"/>
              <a:t>exp</a:t>
            </a:r>
            <a:r>
              <a:rPr lang="en-GB" sz="2800" dirty="0" smtClean="0"/>
              <a:t>(-t/2T).</a:t>
            </a:r>
          </a:p>
          <a:p>
            <a:endParaRPr lang="en-GB" sz="2800" dirty="0" smtClean="0"/>
          </a:p>
          <a:p>
            <a:r>
              <a:rPr lang="en-GB" sz="2800" dirty="0" smtClean="0"/>
              <a:t>Either correct for droop using the fits shown before.</a:t>
            </a:r>
          </a:p>
          <a:p>
            <a:endParaRPr lang="en-GB" sz="2800" dirty="0" smtClean="0"/>
          </a:p>
          <a:p>
            <a:r>
              <a:rPr lang="en-GB" sz="2800" dirty="0" smtClean="0"/>
              <a:t>Or assume A is constant, absorb it in to the calibration constant and use </a:t>
            </a:r>
            <a:r>
              <a:rPr lang="en-GB" sz="2800" dirty="0" err="1" smtClean="0"/>
              <a:t>asin</a:t>
            </a:r>
            <a:r>
              <a:rPr lang="en-GB" sz="2800" dirty="0" smtClean="0"/>
              <a:t>(Mixer/Diode).</a:t>
            </a:r>
          </a:p>
          <a:p>
            <a:endParaRPr lang="en-GB" sz="2800" dirty="0"/>
          </a:p>
          <a:p>
            <a:r>
              <a:rPr lang="en-GB" sz="2800" dirty="0" smtClean="0"/>
              <a:t>I’m working on this.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A9E85-990A-4669-A0BA-6B36ED0C9B99}" type="datetime1">
              <a:rPr lang="en-GB" smtClean="0"/>
              <a:t>28/05/2013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Trip May 2013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F504F-3F5B-4831-8986-028FAAE33019}" type="slidenum">
              <a:rPr lang="en-GB" smtClean="0"/>
              <a:t>17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99592" y="1196752"/>
                <a:ext cx="2888804" cy="5260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2400" b="0" i="0" smtClean="0">
                        <a:latin typeface="Cambria Math"/>
                      </a:rPr>
                      <m:t>Diode</m:t>
                    </m:r>
                    <m:r>
                      <m:rPr>
                        <m:nor/>
                      </m:rPr>
                      <a:rPr lang="en-GB" sz="2400" b="0" i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GB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GB" sz="2400" b="0" i="0" smtClean="0">
                            <a:latin typeface="Cambria Math"/>
                          </a:rPr>
                          <m:t>A</m:t>
                        </m:r>
                      </m:e>
                      <m:sup>
                        <m:r>
                          <m:rPr>
                            <m:nor/>
                          </m:rPr>
                          <a:rPr lang="en-GB" sz="2400" b="0" i="0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400" dirty="0" err="1" smtClean="0"/>
                  <a:t>exp</a:t>
                </a:r>
                <a:r>
                  <a:rPr lang="en-GB" sz="2400" dirty="0" smtClean="0"/>
                  <a:t>(-t/T)</a:t>
                </a:r>
                <a:endParaRPr lang="en-GB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1196752"/>
                <a:ext cx="2888804" cy="52604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788024" y="1261127"/>
                <a:ext cx="352167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2400" b="0" i="0" smtClean="0">
                        <a:latin typeface="Cambria Math"/>
                      </a:rPr>
                      <m:t>Mixer</m:t>
                    </m:r>
                    <m:r>
                      <a:rPr lang="en-GB" sz="2400" b="0" i="1" smtClean="0">
                        <a:latin typeface="Cambria Math"/>
                      </a:rPr>
                      <m:t>=</m:t>
                    </m:r>
                    <m:r>
                      <a:rPr lang="en-GB" sz="2400" b="0" i="1" smtClean="0">
                        <a:latin typeface="Cambria Math"/>
                      </a:rPr>
                      <m:t>𝐴</m:t>
                    </m:r>
                    <m:func>
                      <m:funcPr>
                        <m:ctrlPr>
                          <a:rPr lang="en-GB" sz="24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400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GB" sz="2400" b="0" i="1" smtClean="0">
                            <a:latin typeface="Cambria Math"/>
                          </a:rPr>
                          <m:t>(</m:t>
                        </m:r>
                        <m:r>
                          <a:rPr lang="en-GB" sz="2400" b="0" i="1" smtClean="0">
                            <a:latin typeface="Cambria Math"/>
                          </a:rPr>
                          <m:t>𝜙</m:t>
                        </m:r>
                      </m:e>
                    </m:func>
                  </m:oMath>
                </a14:m>
                <a:r>
                  <a:rPr lang="en-GB" sz="2400" dirty="0" smtClean="0"/>
                  <a:t>)</a:t>
                </a:r>
                <a:r>
                  <a:rPr lang="en-GB" sz="2400" dirty="0" err="1" smtClean="0"/>
                  <a:t>exp</a:t>
                </a:r>
                <a:r>
                  <a:rPr lang="en-GB" sz="2400" dirty="0" smtClean="0"/>
                  <a:t>(-t/T)</a:t>
                </a:r>
                <a:endParaRPr lang="en-GB" sz="24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4" y="1261127"/>
                <a:ext cx="3521670" cy="461665"/>
              </a:xfrm>
              <a:prstGeom prst="rect">
                <a:avLst/>
              </a:prstGeom>
              <a:blipFill rotWithShape="1">
                <a:blip r:embed="rId3"/>
                <a:stretch>
                  <a:fillRect l="-346" t="-10526" r="-1557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459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Calibration Attempt – Linear Fit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644008" y="1700808"/>
            <a:ext cx="4038600" cy="4525963"/>
          </a:xfrm>
        </p:spPr>
        <p:txBody>
          <a:bodyPr/>
          <a:lstStyle/>
          <a:p>
            <a:r>
              <a:rPr lang="en-GB" dirty="0" smtClean="0"/>
              <a:t>Can try a crude calibration using the points nearest the zero crossings.</a:t>
            </a:r>
          </a:p>
          <a:p>
            <a:r>
              <a:rPr lang="en-GB" dirty="0" smtClean="0"/>
              <a:t>Compare resolution to sine fit.</a:t>
            </a:r>
          </a:p>
          <a:p>
            <a:r>
              <a:rPr lang="en-GB" dirty="0" smtClean="0"/>
              <a:t>Constants still vary due to ADC droop.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A9E85-990A-4669-A0BA-6B36ED0C9B99}" type="datetime1">
              <a:rPr lang="en-GB" smtClean="0"/>
              <a:t>28/05/2013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Trip May 2013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F504F-3F5B-4831-8986-028FAAE33019}" type="slidenum">
              <a:rPr lang="en-GB" smtClean="0"/>
              <a:t>18</a:t>
            </a:fld>
            <a:endParaRPr lang="en-GB" dirty="0"/>
          </a:p>
        </p:txBody>
      </p:sp>
      <p:pic>
        <p:nvPicPr>
          <p:cNvPr id="9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sp>
        <p:nvSpPr>
          <p:cNvPr id="10" name="Oval 9"/>
          <p:cNvSpPr/>
          <p:nvPr/>
        </p:nvSpPr>
        <p:spPr>
          <a:xfrm>
            <a:off x="1475656" y="3104208"/>
            <a:ext cx="432048" cy="43204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1763688" y="3688656"/>
            <a:ext cx="432048" cy="43204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2044761" y="4365104"/>
            <a:ext cx="432048" cy="43204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2843808" y="4345131"/>
            <a:ext cx="432048" cy="43204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3131840" y="3717032"/>
            <a:ext cx="432048" cy="43204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3419872" y="3140968"/>
            <a:ext cx="432048" cy="43204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28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1143000"/>
          </a:xfrm>
        </p:spPr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We were able to collect data with the new firmware and the system was stable.</a:t>
            </a:r>
          </a:p>
          <a:p>
            <a:r>
              <a:rPr lang="en-GB" dirty="0" smtClean="0"/>
              <a:t>Jitter on pulse arrival time of a few samples could be improved by using a clock synchronised to the beam.</a:t>
            </a:r>
          </a:p>
          <a:p>
            <a:r>
              <a:rPr lang="en-GB" dirty="0" smtClean="0"/>
              <a:t>The resolution does not seem to be dominated by ADC noise at a first glance but errors need to be propagated to the phase calculation.</a:t>
            </a:r>
          </a:p>
          <a:p>
            <a:r>
              <a:rPr lang="en-GB" dirty="0" smtClean="0"/>
              <a:t>ADC droop is significant for the long pulse at CTF3 and needs to be removed either in hardware or software.</a:t>
            </a:r>
          </a:p>
          <a:p>
            <a:r>
              <a:rPr lang="en-GB" dirty="0" smtClean="0"/>
              <a:t>Work on calibration (without droop) </a:t>
            </a:r>
            <a:r>
              <a:rPr lang="en-GB" dirty="0" err="1" smtClean="0"/>
              <a:t>ongoing</a:t>
            </a:r>
            <a:r>
              <a:rPr lang="en-GB" dirty="0" smtClean="0"/>
              <a:t>.</a:t>
            </a:r>
          </a:p>
          <a:p>
            <a:r>
              <a:rPr lang="en-GB" dirty="0" smtClean="0"/>
              <a:t>Much more data to look at. </a:t>
            </a:r>
          </a:p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5167-4AB3-4EB7-8D84-0C17EB21F457}" type="datetime1">
              <a:rPr lang="en-GB" smtClean="0"/>
              <a:t>28/05/2013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CTF3 Trip May 2013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F504F-3F5B-4831-8986-028FAAE33019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400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Last meeting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Set up FONT5 board in rack by phase monitors.</a:t>
            </a:r>
          </a:p>
          <a:p>
            <a:r>
              <a:rPr lang="en-GB" dirty="0" smtClean="0"/>
              <a:t>Frank </a:t>
            </a:r>
            <a:r>
              <a:rPr lang="en-GB" dirty="0" err="1" smtClean="0"/>
              <a:t>Tecker</a:t>
            </a:r>
            <a:r>
              <a:rPr lang="en-GB" dirty="0" smtClean="0"/>
              <a:t> provided us with a trigger locked to the beam and with variable delay.</a:t>
            </a:r>
          </a:p>
          <a:p>
            <a:r>
              <a:rPr lang="en-GB" dirty="0" smtClean="0"/>
              <a:t>Collected data using the old firmware</a:t>
            </a:r>
          </a:p>
          <a:p>
            <a:pPr lvl="1"/>
            <a:r>
              <a:rPr lang="en-GB" dirty="0" smtClean="0"/>
              <a:t>Pulse not stable in sampling window due to reliance on ring clock.</a:t>
            </a:r>
          </a:p>
          <a:p>
            <a:pPr lvl="1"/>
            <a:r>
              <a:rPr lang="en-GB" dirty="0" smtClean="0"/>
              <a:t>System stable otherwise and able to run DAQ from control room via remote desktop.</a:t>
            </a:r>
          </a:p>
          <a:p>
            <a:r>
              <a:rPr lang="en-GB" dirty="0" smtClean="0"/>
              <a:t>Issues uploading new firmware to FONT5 board.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E44EF-D95C-4EB4-9CAB-1A74D106DD9A}" type="datetime1">
              <a:rPr lang="en-GB" smtClean="0"/>
              <a:t>28/05/2013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Trip May 2013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F504F-3F5B-4831-8986-028FAAE33019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329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Progress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We managed to upload the new firmware to the board (corrupted file?)</a:t>
            </a:r>
          </a:p>
          <a:p>
            <a:r>
              <a:rPr lang="en-GB" dirty="0" smtClean="0"/>
              <a:t>Doug made changes to the DAQ to work with the new firmware.</a:t>
            </a:r>
          </a:p>
          <a:p>
            <a:r>
              <a:rPr lang="en-GB" dirty="0" smtClean="0"/>
              <a:t>Successfully took data with various beam conditions.</a:t>
            </a:r>
          </a:p>
          <a:p>
            <a:r>
              <a:rPr lang="en-GB" dirty="0" smtClean="0"/>
              <a:t>Started data analysis.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A9E85-990A-4669-A0BA-6B36ED0C9B99}" type="datetime1">
              <a:rPr lang="en-GB" smtClean="0"/>
              <a:t>28/05/2013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Trip May 2013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F504F-3F5B-4831-8986-028FAAE33019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412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Collected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Trigger = 0.8 Hz, 50 pulses ~ 1 minute data taking.</a:t>
            </a:r>
          </a:p>
          <a:p>
            <a:r>
              <a:rPr lang="en-GB" dirty="0" smtClean="0"/>
              <a:t>Data Runs: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350 pulses with nominal phase and original setup.</a:t>
            </a:r>
          </a:p>
          <a:p>
            <a:pPr lvl="1"/>
            <a:r>
              <a:rPr lang="en-GB" dirty="0" smtClean="0"/>
              <a:t>Leading and trailing edge of the pulse (noise).</a:t>
            </a:r>
          </a:p>
          <a:p>
            <a:pPr lvl="1"/>
            <a:r>
              <a:rPr lang="en-GB" dirty="0" smtClean="0"/>
              <a:t>LO Phase Scans – </a:t>
            </a:r>
            <a:r>
              <a:rPr lang="en-GB" dirty="0" smtClean="0">
                <a:solidFill>
                  <a:srgbClr val="FF0000"/>
                </a:solidFill>
              </a:rPr>
              <a:t>coarse scan </a:t>
            </a:r>
            <a:r>
              <a:rPr lang="en-GB" dirty="0" smtClean="0"/>
              <a:t>and fine scan.</a:t>
            </a:r>
          </a:p>
          <a:p>
            <a:pPr lvl="1"/>
            <a:r>
              <a:rPr lang="en-GB" dirty="0" smtClean="0"/>
              <a:t>Beam with no phase switches.</a:t>
            </a:r>
          </a:p>
          <a:p>
            <a:pPr lvl="1"/>
            <a:r>
              <a:rPr lang="en-GB" dirty="0" smtClean="0"/>
              <a:t>Beam with shorter pulse lengths.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A9E85-990A-4669-A0BA-6B36ED0C9B99}" type="datetime1">
              <a:rPr lang="en-GB" smtClean="0"/>
              <a:t>28/05/2013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Trip May 2013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F504F-3F5B-4831-8986-028FAAE33019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430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1143000"/>
          </a:xfrm>
        </p:spPr>
        <p:txBody>
          <a:bodyPr>
            <a:noAutofit/>
          </a:bodyPr>
          <a:lstStyle/>
          <a:p>
            <a:r>
              <a:rPr lang="en-GB" sz="3200" dirty="0" smtClean="0"/>
              <a:t>350 Pulse Run with 12GHz Beam and Original Setup</a:t>
            </a:r>
            <a:endParaRPr lang="en-GB" sz="32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66912"/>
            <a:ext cx="8229600" cy="419253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A9E85-990A-4669-A0BA-6B36ED0C9B99}" type="datetime1">
              <a:rPr lang="en-GB" smtClean="0"/>
              <a:t>28/05/2013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Trip May 2013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F504F-3F5B-4831-8986-028FAAE33019}" type="slidenum">
              <a:rPr lang="en-GB" smtClean="0"/>
              <a:t>5</a:t>
            </a:fld>
            <a:endParaRPr lang="en-GB" dirty="0"/>
          </a:p>
        </p:txBody>
      </p:sp>
      <p:grpSp>
        <p:nvGrpSpPr>
          <p:cNvPr id="18" name="Group 17"/>
          <p:cNvGrpSpPr/>
          <p:nvPr/>
        </p:nvGrpSpPr>
        <p:grpSpPr>
          <a:xfrm>
            <a:off x="141057" y="2924944"/>
            <a:ext cx="2765885" cy="1800185"/>
            <a:chOff x="141057" y="2924944"/>
            <a:chExt cx="2765885" cy="1800185"/>
          </a:xfrm>
        </p:grpSpPr>
        <p:cxnSp>
          <p:nvCxnSpPr>
            <p:cNvPr id="11" name="Straight Arrow Connector 10"/>
            <p:cNvCxnSpPr/>
            <p:nvPr/>
          </p:nvCxnSpPr>
          <p:spPr>
            <a:xfrm flipV="1">
              <a:off x="971600" y="2924944"/>
              <a:ext cx="648072" cy="1153854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141057" y="4078798"/>
              <a:ext cx="2765885" cy="646331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Empty triggers/short pulses</a:t>
              </a:r>
            </a:p>
            <a:p>
              <a:r>
                <a:rPr lang="en-GB" dirty="0" smtClean="0"/>
                <a:t>(Klystron trips etc.)</a:t>
              </a:r>
              <a:endParaRPr lang="en-GB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130735" y="1169920"/>
            <a:ext cx="1872208" cy="1514618"/>
            <a:chOff x="7130735" y="1169920"/>
            <a:chExt cx="1872208" cy="1514618"/>
          </a:xfrm>
        </p:grpSpPr>
        <p:cxnSp>
          <p:nvCxnSpPr>
            <p:cNvPr id="9" name="Straight Arrow Connector 8"/>
            <p:cNvCxnSpPr/>
            <p:nvPr/>
          </p:nvCxnSpPr>
          <p:spPr>
            <a:xfrm flipH="1">
              <a:off x="7740352" y="1814538"/>
              <a:ext cx="432048" cy="87000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7130735" y="1169920"/>
              <a:ext cx="1872208" cy="646331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Jitter on diode at end of pulse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565416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Channel Means (excl. bad triggers)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476845"/>
            <a:ext cx="8229600" cy="277267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A9E85-990A-4669-A0BA-6B36ED0C9B99}" type="datetime1">
              <a:rPr lang="en-GB" smtClean="0"/>
              <a:t>28/05/2013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Trip May 2013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F504F-3F5B-4831-8986-028FAAE33019}" type="slidenum">
              <a:rPr lang="en-GB" smtClean="0"/>
              <a:t>6</a:t>
            </a:fld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1331640" y="3501008"/>
            <a:ext cx="1478615" cy="1523186"/>
            <a:chOff x="141057" y="2924944"/>
            <a:chExt cx="1478615" cy="1523186"/>
          </a:xfrm>
        </p:grpSpPr>
        <p:cxnSp>
          <p:nvCxnSpPr>
            <p:cNvPr id="9" name="Straight Arrow Connector 8"/>
            <p:cNvCxnSpPr/>
            <p:nvPr/>
          </p:nvCxnSpPr>
          <p:spPr>
            <a:xfrm flipV="1">
              <a:off x="971600" y="2924944"/>
              <a:ext cx="648072" cy="1153854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141057" y="4078798"/>
              <a:ext cx="1221296" cy="36933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ADC Droop</a:t>
              </a:r>
              <a:endParaRPr lang="en-GB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724128" y="4850928"/>
            <a:ext cx="2140394" cy="1072077"/>
            <a:chOff x="141057" y="2792090"/>
            <a:chExt cx="2140394" cy="1072077"/>
          </a:xfrm>
        </p:grpSpPr>
        <p:cxnSp>
          <p:nvCxnSpPr>
            <p:cNvPr id="18" name="Straight Arrow Connector 17"/>
            <p:cNvCxnSpPr/>
            <p:nvPr/>
          </p:nvCxnSpPr>
          <p:spPr>
            <a:xfrm flipH="1" flipV="1">
              <a:off x="970129" y="2792090"/>
              <a:ext cx="1472" cy="920062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141057" y="3494835"/>
              <a:ext cx="2140394" cy="36933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180</a:t>
              </a:r>
              <a:r>
                <a:rPr lang="en-GB" baseline="30000" dirty="0" smtClean="0"/>
                <a:t>o</a:t>
              </a:r>
              <a:r>
                <a:rPr lang="en-GB" dirty="0" smtClean="0"/>
                <a:t> Phase Switches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194229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Stability of Pulse in Sampling Window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412776"/>
            <a:ext cx="5363425" cy="3672408"/>
          </a:xfrm>
        </p:spPr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539552" y="5157192"/>
            <a:ext cx="8219256" cy="1224136"/>
          </a:xfrm>
        </p:spPr>
        <p:txBody>
          <a:bodyPr>
            <a:normAutofit/>
          </a:bodyPr>
          <a:lstStyle/>
          <a:p>
            <a:r>
              <a:rPr lang="en-GB" sz="2000" dirty="0" smtClean="0"/>
              <a:t>Pulse start in sampling window stable to within a couple of samples.</a:t>
            </a:r>
          </a:p>
          <a:p>
            <a:r>
              <a:rPr lang="en-GB" sz="2000" dirty="0" smtClean="0"/>
              <a:t>Some drift in the last third of the run (beam effect?)</a:t>
            </a:r>
          </a:p>
          <a:p>
            <a:r>
              <a:rPr lang="en-GB" sz="2000" dirty="0" smtClean="0"/>
              <a:t>Probably about what’s expected without a synchronous clock.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A9E85-990A-4669-A0BA-6B36ED0C9B99}" type="datetime1">
              <a:rPr lang="en-GB" smtClean="0"/>
              <a:t>28/05/2013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Trip May 2013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F504F-3F5B-4831-8986-028FAAE33019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624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GB" dirty="0" smtClean="0"/>
              <a:t>Standard Deviations of Differences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1" r="35126"/>
          <a:stretch/>
        </p:blipFill>
        <p:spPr>
          <a:xfrm>
            <a:off x="395536" y="1628800"/>
            <a:ext cx="8260530" cy="338437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A9E85-990A-4669-A0BA-6B36ED0C9B99}" type="datetime1">
              <a:rPr lang="en-GB" smtClean="0"/>
              <a:t>28/05/2013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Trip May 2013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F504F-3F5B-4831-8986-028FAAE33019}" type="slidenum">
              <a:rPr lang="en-GB" smtClean="0"/>
              <a:t>8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5445224"/>
            <a:ext cx="8064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/>
              <a:t>Standard deviation of the difference between the response of two monitors for each possible combination.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51779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/>
          <a:lstStyle/>
          <a:p>
            <a:r>
              <a:rPr lang="en-GB" dirty="0" smtClean="0"/>
              <a:t>Resolutions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A9E85-990A-4669-A0BA-6B36ED0C9B99}" type="datetime1">
              <a:rPr lang="en-GB" smtClean="0"/>
              <a:t>28/05/2013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CTF3 Trip May 2013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F504F-3F5B-4831-8986-028FAAE33019}" type="slidenum">
              <a:rPr lang="en-GB" smtClean="0"/>
              <a:t>9</a:t>
            </a:fld>
            <a:endParaRPr lang="en-GB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3820643"/>
              </p:ext>
            </p:extLst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Diode Baseline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Diode Signal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Mixer Baseline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Mixer Signal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M1 – M2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1.68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3.89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1.59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40.78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M1 – M3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1.35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5.35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1.25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11.16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M2 – M3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1.70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6.42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1.58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33.09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57200" y="3429000"/>
                <a:ext cx="8229600" cy="23866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b="0" i="0" smtClean="0">
                        <a:latin typeface="Cambria Math" panose="02040503050406030204" pitchFamily="18" charset="0"/>
                      </a:rPr>
                      <m:t>Resolut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𝑖𝑜𝑛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000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𝑑𝑖𝑓𝑓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en-GB" sz="2000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</m:oMath>
                </a14:m>
                <a:endParaRPr lang="en-GB" sz="2000" b="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M2 known to have issues, M1-M3 is the row to look at.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Baseline: Sample 1 to Sample 30.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Signal: Sample 150 to Sample 350.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Signal noise doesn’t seem to be dominated by ADC (baseline) noise for individual channels.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Need to calculate for mixer/</a:t>
                </a:r>
                <a:r>
                  <a:rPr lang="en-GB" sz="2000" dirty="0" err="1" smtClean="0"/>
                  <a:t>sqrt</a:t>
                </a:r>
                <a:r>
                  <a:rPr lang="en-GB" sz="2000" dirty="0" smtClean="0"/>
                  <a:t>(diode).</a:t>
                </a: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3429000"/>
                <a:ext cx="8229600" cy="2386679"/>
              </a:xfrm>
              <a:prstGeom prst="rect">
                <a:avLst/>
              </a:prstGeom>
              <a:blipFill rotWithShape="0">
                <a:blip r:embed="rId2"/>
                <a:stretch>
                  <a:fillRect l="-667" b="-35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6748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718</TotalTime>
  <Words>966</Words>
  <Application>Microsoft Office PowerPoint</Application>
  <PresentationFormat>On-screen Show (4:3)</PresentationFormat>
  <Paragraphs>192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Initial Data Analysis From  CTF3 Trip 8th-10th May</vt:lpstr>
      <vt:lpstr>Last meeting</vt:lpstr>
      <vt:lpstr>Progress</vt:lpstr>
      <vt:lpstr>Data Collected</vt:lpstr>
      <vt:lpstr>350 Pulse Run with 12GHz Beam and Original Setup</vt:lpstr>
      <vt:lpstr>Channel Means (excl. bad triggers)</vt:lpstr>
      <vt:lpstr>Stability of Pulse in Sampling Window</vt:lpstr>
      <vt:lpstr>Standard Deviations of Differences</vt:lpstr>
      <vt:lpstr>Resolutions</vt:lpstr>
      <vt:lpstr>ADC Droop</vt:lpstr>
      <vt:lpstr>ADC Droop - Fit</vt:lpstr>
      <vt:lpstr>Coarse LO Scan</vt:lpstr>
      <vt:lpstr>Mean for All Phase Settings</vt:lpstr>
      <vt:lpstr>ADC Output vs. Phase Setting</vt:lpstr>
      <vt:lpstr>Calibration Attempt – Sine Fit</vt:lpstr>
      <vt:lpstr>Fit “Constants”</vt:lpstr>
      <vt:lpstr>How to remove droop and calculate phase?</vt:lpstr>
      <vt:lpstr>Calibration Attempt – Linear Fit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CTF3 Trip 8th-10th May</dc:title>
  <dc:creator>Jack Roberts</dc:creator>
  <cp:lastModifiedBy>Windows User</cp:lastModifiedBy>
  <cp:revision>28</cp:revision>
  <dcterms:created xsi:type="dcterms:W3CDTF">2013-05-22T07:27:17Z</dcterms:created>
  <dcterms:modified xsi:type="dcterms:W3CDTF">2013-05-28T13:58:58Z</dcterms:modified>
</cp:coreProperties>
</file>