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64" r:id="rId4"/>
    <p:sldId id="258" r:id="rId5"/>
    <p:sldId id="259" r:id="rId6"/>
    <p:sldId id="266" r:id="rId7"/>
    <p:sldId id="275" r:id="rId8"/>
    <p:sldId id="267" r:id="rId9"/>
    <p:sldId id="268" r:id="rId10"/>
    <p:sldId id="261" r:id="rId11"/>
    <p:sldId id="269" r:id="rId12"/>
    <p:sldId id="270" r:id="rId13"/>
    <p:sldId id="277" r:id="rId14"/>
    <p:sldId id="278" r:id="rId15"/>
    <p:sldId id="273" r:id="rId16"/>
    <p:sldId id="274" r:id="rId17"/>
    <p:sldId id="263" r:id="rId18"/>
    <p:sldId id="271" r:id="rId19"/>
    <p:sldId id="272"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944" y="-6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0DB981-4F9F-4B7D-9BE9-C22A98EC7FEE}" type="datetimeFigureOut">
              <a:rPr lang="en-GB" smtClean="0"/>
              <a:t>07/06/2013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0B16BA-169F-4055-9432-FD78028C892B}" type="slidenum">
              <a:rPr lang="en-GB" smtClean="0"/>
              <a:t>‹#›</a:t>
            </a:fld>
            <a:endParaRPr lang="en-GB"/>
          </a:p>
        </p:txBody>
      </p:sp>
    </p:spTree>
    <p:extLst>
      <p:ext uri="{BB962C8B-B14F-4D97-AF65-F5344CB8AC3E}">
        <p14:creationId xmlns:p14="http://schemas.microsoft.com/office/powerpoint/2010/main" val="23024055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AE2B961-2772-49EE-8614-443A7AD7D323}" type="datetime1">
              <a:rPr lang="en-GB" smtClean="0"/>
              <a:t>07/06/2013</a:t>
            </a:fld>
            <a:endParaRPr lang="en-GB"/>
          </a:p>
        </p:txBody>
      </p:sp>
      <p:sp>
        <p:nvSpPr>
          <p:cNvPr id="5" name="Footer Placeholder 4"/>
          <p:cNvSpPr>
            <a:spLocks noGrp="1"/>
          </p:cNvSpPr>
          <p:nvPr>
            <p:ph type="ftr" sz="quarter" idx="11"/>
          </p:nvPr>
        </p:nvSpPr>
        <p:spPr/>
        <p:txBody>
          <a:bodyPr/>
          <a:lstStyle/>
          <a:p>
            <a:r>
              <a:rPr lang="en-GB" smtClean="0"/>
              <a:t>May CTF3 Trip Data Analysis Update</a:t>
            </a:r>
            <a:endParaRPr lang="en-GB"/>
          </a:p>
        </p:txBody>
      </p:sp>
      <p:sp>
        <p:nvSpPr>
          <p:cNvPr id="6" name="Slide Number Placeholder 5"/>
          <p:cNvSpPr>
            <a:spLocks noGrp="1"/>
          </p:cNvSpPr>
          <p:nvPr>
            <p:ph type="sldNum" sz="quarter" idx="12"/>
          </p:nvPr>
        </p:nvSpPr>
        <p:spPr/>
        <p:txBody>
          <a:bodyPr/>
          <a:lstStyle/>
          <a:p>
            <a:fld id="{97C09114-C951-4FB7-A957-C44B5CD6D4CE}" type="slidenum">
              <a:rPr lang="en-GB" smtClean="0"/>
              <a:t>‹#›</a:t>
            </a:fld>
            <a:endParaRPr lang="en-GB"/>
          </a:p>
        </p:txBody>
      </p:sp>
    </p:spTree>
    <p:extLst>
      <p:ext uri="{BB962C8B-B14F-4D97-AF65-F5344CB8AC3E}">
        <p14:creationId xmlns:p14="http://schemas.microsoft.com/office/powerpoint/2010/main" val="37657415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D2B7816-5416-4C28-A852-535D5A7213F2}" type="datetime1">
              <a:rPr lang="en-GB" smtClean="0"/>
              <a:t>07/06/2013</a:t>
            </a:fld>
            <a:endParaRPr lang="en-GB"/>
          </a:p>
        </p:txBody>
      </p:sp>
      <p:sp>
        <p:nvSpPr>
          <p:cNvPr id="5" name="Footer Placeholder 4"/>
          <p:cNvSpPr>
            <a:spLocks noGrp="1"/>
          </p:cNvSpPr>
          <p:nvPr>
            <p:ph type="ftr" sz="quarter" idx="11"/>
          </p:nvPr>
        </p:nvSpPr>
        <p:spPr/>
        <p:txBody>
          <a:bodyPr/>
          <a:lstStyle/>
          <a:p>
            <a:r>
              <a:rPr lang="en-GB" smtClean="0"/>
              <a:t>May CTF3 Trip Data Analysis Update</a:t>
            </a:r>
            <a:endParaRPr lang="en-GB"/>
          </a:p>
        </p:txBody>
      </p:sp>
      <p:sp>
        <p:nvSpPr>
          <p:cNvPr id="6" name="Slide Number Placeholder 5"/>
          <p:cNvSpPr>
            <a:spLocks noGrp="1"/>
          </p:cNvSpPr>
          <p:nvPr>
            <p:ph type="sldNum" sz="quarter" idx="12"/>
          </p:nvPr>
        </p:nvSpPr>
        <p:spPr/>
        <p:txBody>
          <a:bodyPr/>
          <a:lstStyle/>
          <a:p>
            <a:fld id="{97C09114-C951-4FB7-A957-C44B5CD6D4CE}" type="slidenum">
              <a:rPr lang="en-GB" smtClean="0"/>
              <a:t>‹#›</a:t>
            </a:fld>
            <a:endParaRPr lang="en-GB"/>
          </a:p>
        </p:txBody>
      </p:sp>
    </p:spTree>
    <p:extLst>
      <p:ext uri="{BB962C8B-B14F-4D97-AF65-F5344CB8AC3E}">
        <p14:creationId xmlns:p14="http://schemas.microsoft.com/office/powerpoint/2010/main" val="1514453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22FD67C-89A4-4437-9F9F-26FA128E7779}" type="datetime1">
              <a:rPr lang="en-GB" smtClean="0"/>
              <a:t>07/06/2013</a:t>
            </a:fld>
            <a:endParaRPr lang="en-GB"/>
          </a:p>
        </p:txBody>
      </p:sp>
      <p:sp>
        <p:nvSpPr>
          <p:cNvPr id="5" name="Footer Placeholder 4"/>
          <p:cNvSpPr>
            <a:spLocks noGrp="1"/>
          </p:cNvSpPr>
          <p:nvPr>
            <p:ph type="ftr" sz="quarter" idx="11"/>
          </p:nvPr>
        </p:nvSpPr>
        <p:spPr/>
        <p:txBody>
          <a:bodyPr/>
          <a:lstStyle/>
          <a:p>
            <a:r>
              <a:rPr lang="en-GB" smtClean="0"/>
              <a:t>May CTF3 Trip Data Analysis Update</a:t>
            </a:r>
            <a:endParaRPr lang="en-GB"/>
          </a:p>
        </p:txBody>
      </p:sp>
      <p:sp>
        <p:nvSpPr>
          <p:cNvPr id="6" name="Slide Number Placeholder 5"/>
          <p:cNvSpPr>
            <a:spLocks noGrp="1"/>
          </p:cNvSpPr>
          <p:nvPr>
            <p:ph type="sldNum" sz="quarter" idx="12"/>
          </p:nvPr>
        </p:nvSpPr>
        <p:spPr/>
        <p:txBody>
          <a:bodyPr/>
          <a:lstStyle/>
          <a:p>
            <a:fld id="{97C09114-C951-4FB7-A957-C44B5CD6D4CE}" type="slidenum">
              <a:rPr lang="en-GB" smtClean="0"/>
              <a:t>‹#›</a:t>
            </a:fld>
            <a:endParaRPr lang="en-GB"/>
          </a:p>
        </p:txBody>
      </p:sp>
    </p:spTree>
    <p:extLst>
      <p:ext uri="{BB962C8B-B14F-4D97-AF65-F5344CB8AC3E}">
        <p14:creationId xmlns:p14="http://schemas.microsoft.com/office/powerpoint/2010/main" val="4220924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8DECD4-D45F-4A96-B3A5-E193A0E189D4}" type="datetime1">
              <a:rPr lang="en-GB" smtClean="0"/>
              <a:t>07/06/2013</a:t>
            </a:fld>
            <a:endParaRPr lang="en-GB"/>
          </a:p>
        </p:txBody>
      </p:sp>
      <p:sp>
        <p:nvSpPr>
          <p:cNvPr id="5" name="Footer Placeholder 4"/>
          <p:cNvSpPr>
            <a:spLocks noGrp="1"/>
          </p:cNvSpPr>
          <p:nvPr>
            <p:ph type="ftr" sz="quarter" idx="11"/>
          </p:nvPr>
        </p:nvSpPr>
        <p:spPr/>
        <p:txBody>
          <a:bodyPr/>
          <a:lstStyle/>
          <a:p>
            <a:r>
              <a:rPr lang="en-GB" smtClean="0"/>
              <a:t>May CTF3 Trip Data Analysis Update</a:t>
            </a:r>
            <a:endParaRPr lang="en-GB"/>
          </a:p>
        </p:txBody>
      </p:sp>
      <p:sp>
        <p:nvSpPr>
          <p:cNvPr id="6" name="Slide Number Placeholder 5"/>
          <p:cNvSpPr>
            <a:spLocks noGrp="1"/>
          </p:cNvSpPr>
          <p:nvPr>
            <p:ph type="sldNum" sz="quarter" idx="12"/>
          </p:nvPr>
        </p:nvSpPr>
        <p:spPr/>
        <p:txBody>
          <a:bodyPr/>
          <a:lstStyle/>
          <a:p>
            <a:fld id="{97C09114-C951-4FB7-A957-C44B5CD6D4CE}" type="slidenum">
              <a:rPr lang="en-GB" smtClean="0"/>
              <a:t>‹#›</a:t>
            </a:fld>
            <a:endParaRPr lang="en-GB"/>
          </a:p>
        </p:txBody>
      </p:sp>
    </p:spTree>
    <p:extLst>
      <p:ext uri="{BB962C8B-B14F-4D97-AF65-F5344CB8AC3E}">
        <p14:creationId xmlns:p14="http://schemas.microsoft.com/office/powerpoint/2010/main" val="2577622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30B9AE-C6A9-4CF9-982B-09E64854B482}" type="datetime1">
              <a:rPr lang="en-GB" smtClean="0"/>
              <a:t>07/06/2013</a:t>
            </a:fld>
            <a:endParaRPr lang="en-GB"/>
          </a:p>
        </p:txBody>
      </p:sp>
      <p:sp>
        <p:nvSpPr>
          <p:cNvPr id="5" name="Footer Placeholder 4"/>
          <p:cNvSpPr>
            <a:spLocks noGrp="1"/>
          </p:cNvSpPr>
          <p:nvPr>
            <p:ph type="ftr" sz="quarter" idx="11"/>
          </p:nvPr>
        </p:nvSpPr>
        <p:spPr/>
        <p:txBody>
          <a:bodyPr/>
          <a:lstStyle/>
          <a:p>
            <a:r>
              <a:rPr lang="en-GB" smtClean="0"/>
              <a:t>May CTF3 Trip Data Analysis Update</a:t>
            </a:r>
            <a:endParaRPr lang="en-GB"/>
          </a:p>
        </p:txBody>
      </p:sp>
      <p:sp>
        <p:nvSpPr>
          <p:cNvPr id="6" name="Slide Number Placeholder 5"/>
          <p:cNvSpPr>
            <a:spLocks noGrp="1"/>
          </p:cNvSpPr>
          <p:nvPr>
            <p:ph type="sldNum" sz="quarter" idx="12"/>
          </p:nvPr>
        </p:nvSpPr>
        <p:spPr/>
        <p:txBody>
          <a:bodyPr/>
          <a:lstStyle/>
          <a:p>
            <a:fld id="{97C09114-C951-4FB7-A957-C44B5CD6D4CE}" type="slidenum">
              <a:rPr lang="en-GB" smtClean="0"/>
              <a:t>‹#›</a:t>
            </a:fld>
            <a:endParaRPr lang="en-GB"/>
          </a:p>
        </p:txBody>
      </p:sp>
    </p:spTree>
    <p:extLst>
      <p:ext uri="{BB962C8B-B14F-4D97-AF65-F5344CB8AC3E}">
        <p14:creationId xmlns:p14="http://schemas.microsoft.com/office/powerpoint/2010/main" val="35693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84C0988-1D7E-467E-AF3A-6FFC0821502D}" type="datetime1">
              <a:rPr lang="en-GB" smtClean="0"/>
              <a:t>07/06/2013</a:t>
            </a:fld>
            <a:endParaRPr lang="en-GB"/>
          </a:p>
        </p:txBody>
      </p:sp>
      <p:sp>
        <p:nvSpPr>
          <p:cNvPr id="6" name="Footer Placeholder 5"/>
          <p:cNvSpPr>
            <a:spLocks noGrp="1"/>
          </p:cNvSpPr>
          <p:nvPr>
            <p:ph type="ftr" sz="quarter" idx="11"/>
          </p:nvPr>
        </p:nvSpPr>
        <p:spPr/>
        <p:txBody>
          <a:bodyPr/>
          <a:lstStyle/>
          <a:p>
            <a:r>
              <a:rPr lang="en-GB" smtClean="0"/>
              <a:t>May CTF3 Trip Data Analysis Update</a:t>
            </a:r>
            <a:endParaRPr lang="en-GB"/>
          </a:p>
        </p:txBody>
      </p:sp>
      <p:sp>
        <p:nvSpPr>
          <p:cNvPr id="7" name="Slide Number Placeholder 6"/>
          <p:cNvSpPr>
            <a:spLocks noGrp="1"/>
          </p:cNvSpPr>
          <p:nvPr>
            <p:ph type="sldNum" sz="quarter" idx="12"/>
          </p:nvPr>
        </p:nvSpPr>
        <p:spPr/>
        <p:txBody>
          <a:bodyPr/>
          <a:lstStyle/>
          <a:p>
            <a:fld id="{97C09114-C951-4FB7-A957-C44B5CD6D4CE}" type="slidenum">
              <a:rPr lang="en-GB" smtClean="0"/>
              <a:t>‹#›</a:t>
            </a:fld>
            <a:endParaRPr lang="en-GB"/>
          </a:p>
        </p:txBody>
      </p:sp>
    </p:spTree>
    <p:extLst>
      <p:ext uri="{BB962C8B-B14F-4D97-AF65-F5344CB8AC3E}">
        <p14:creationId xmlns:p14="http://schemas.microsoft.com/office/powerpoint/2010/main" val="1332098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B355235-398E-4BAA-A9C5-607E56744257}" type="datetime1">
              <a:rPr lang="en-GB" smtClean="0"/>
              <a:t>07/06/2013</a:t>
            </a:fld>
            <a:endParaRPr lang="en-GB"/>
          </a:p>
        </p:txBody>
      </p:sp>
      <p:sp>
        <p:nvSpPr>
          <p:cNvPr id="8" name="Footer Placeholder 7"/>
          <p:cNvSpPr>
            <a:spLocks noGrp="1"/>
          </p:cNvSpPr>
          <p:nvPr>
            <p:ph type="ftr" sz="quarter" idx="11"/>
          </p:nvPr>
        </p:nvSpPr>
        <p:spPr/>
        <p:txBody>
          <a:bodyPr/>
          <a:lstStyle/>
          <a:p>
            <a:r>
              <a:rPr lang="en-GB" smtClean="0"/>
              <a:t>May CTF3 Trip Data Analysis Update</a:t>
            </a:r>
            <a:endParaRPr lang="en-GB"/>
          </a:p>
        </p:txBody>
      </p:sp>
      <p:sp>
        <p:nvSpPr>
          <p:cNvPr id="9" name="Slide Number Placeholder 8"/>
          <p:cNvSpPr>
            <a:spLocks noGrp="1"/>
          </p:cNvSpPr>
          <p:nvPr>
            <p:ph type="sldNum" sz="quarter" idx="12"/>
          </p:nvPr>
        </p:nvSpPr>
        <p:spPr/>
        <p:txBody>
          <a:bodyPr/>
          <a:lstStyle/>
          <a:p>
            <a:fld id="{97C09114-C951-4FB7-A957-C44B5CD6D4CE}" type="slidenum">
              <a:rPr lang="en-GB" smtClean="0"/>
              <a:t>‹#›</a:t>
            </a:fld>
            <a:endParaRPr lang="en-GB"/>
          </a:p>
        </p:txBody>
      </p:sp>
    </p:spTree>
    <p:extLst>
      <p:ext uri="{BB962C8B-B14F-4D97-AF65-F5344CB8AC3E}">
        <p14:creationId xmlns:p14="http://schemas.microsoft.com/office/powerpoint/2010/main" val="3575303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02E220F-3C88-4D50-84D5-3A4FDF55FE33}" type="datetime1">
              <a:rPr lang="en-GB" smtClean="0"/>
              <a:t>07/06/2013</a:t>
            </a:fld>
            <a:endParaRPr lang="en-GB"/>
          </a:p>
        </p:txBody>
      </p:sp>
      <p:sp>
        <p:nvSpPr>
          <p:cNvPr id="4" name="Footer Placeholder 3"/>
          <p:cNvSpPr>
            <a:spLocks noGrp="1"/>
          </p:cNvSpPr>
          <p:nvPr>
            <p:ph type="ftr" sz="quarter" idx="11"/>
          </p:nvPr>
        </p:nvSpPr>
        <p:spPr/>
        <p:txBody>
          <a:bodyPr/>
          <a:lstStyle/>
          <a:p>
            <a:r>
              <a:rPr lang="en-GB" smtClean="0"/>
              <a:t>May CTF3 Trip Data Analysis Update</a:t>
            </a:r>
            <a:endParaRPr lang="en-GB"/>
          </a:p>
        </p:txBody>
      </p:sp>
      <p:sp>
        <p:nvSpPr>
          <p:cNvPr id="5" name="Slide Number Placeholder 4"/>
          <p:cNvSpPr>
            <a:spLocks noGrp="1"/>
          </p:cNvSpPr>
          <p:nvPr>
            <p:ph type="sldNum" sz="quarter" idx="12"/>
          </p:nvPr>
        </p:nvSpPr>
        <p:spPr/>
        <p:txBody>
          <a:bodyPr/>
          <a:lstStyle/>
          <a:p>
            <a:fld id="{97C09114-C951-4FB7-A957-C44B5CD6D4CE}" type="slidenum">
              <a:rPr lang="en-GB" smtClean="0"/>
              <a:t>‹#›</a:t>
            </a:fld>
            <a:endParaRPr lang="en-GB"/>
          </a:p>
        </p:txBody>
      </p:sp>
    </p:spTree>
    <p:extLst>
      <p:ext uri="{BB962C8B-B14F-4D97-AF65-F5344CB8AC3E}">
        <p14:creationId xmlns:p14="http://schemas.microsoft.com/office/powerpoint/2010/main" val="1805936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AC3574-06FB-4AA0-872D-85A04ADA33E4}" type="datetime1">
              <a:rPr lang="en-GB" smtClean="0"/>
              <a:t>07/06/2013</a:t>
            </a:fld>
            <a:endParaRPr lang="en-GB"/>
          </a:p>
        </p:txBody>
      </p:sp>
      <p:sp>
        <p:nvSpPr>
          <p:cNvPr id="3" name="Footer Placeholder 2"/>
          <p:cNvSpPr>
            <a:spLocks noGrp="1"/>
          </p:cNvSpPr>
          <p:nvPr>
            <p:ph type="ftr" sz="quarter" idx="11"/>
          </p:nvPr>
        </p:nvSpPr>
        <p:spPr/>
        <p:txBody>
          <a:bodyPr/>
          <a:lstStyle/>
          <a:p>
            <a:r>
              <a:rPr lang="en-GB" smtClean="0"/>
              <a:t>May CTF3 Trip Data Analysis Update</a:t>
            </a:r>
            <a:endParaRPr lang="en-GB"/>
          </a:p>
        </p:txBody>
      </p:sp>
      <p:sp>
        <p:nvSpPr>
          <p:cNvPr id="4" name="Slide Number Placeholder 3"/>
          <p:cNvSpPr>
            <a:spLocks noGrp="1"/>
          </p:cNvSpPr>
          <p:nvPr>
            <p:ph type="sldNum" sz="quarter" idx="12"/>
          </p:nvPr>
        </p:nvSpPr>
        <p:spPr/>
        <p:txBody>
          <a:bodyPr/>
          <a:lstStyle/>
          <a:p>
            <a:fld id="{97C09114-C951-4FB7-A957-C44B5CD6D4CE}" type="slidenum">
              <a:rPr lang="en-GB" smtClean="0"/>
              <a:t>‹#›</a:t>
            </a:fld>
            <a:endParaRPr lang="en-GB"/>
          </a:p>
        </p:txBody>
      </p:sp>
    </p:spTree>
    <p:extLst>
      <p:ext uri="{BB962C8B-B14F-4D97-AF65-F5344CB8AC3E}">
        <p14:creationId xmlns:p14="http://schemas.microsoft.com/office/powerpoint/2010/main" val="4042541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71E5C4-2A4C-4D6A-AE77-D7FF770E6408}" type="datetime1">
              <a:rPr lang="en-GB" smtClean="0"/>
              <a:t>07/06/2013</a:t>
            </a:fld>
            <a:endParaRPr lang="en-GB"/>
          </a:p>
        </p:txBody>
      </p:sp>
      <p:sp>
        <p:nvSpPr>
          <p:cNvPr id="6" name="Footer Placeholder 5"/>
          <p:cNvSpPr>
            <a:spLocks noGrp="1"/>
          </p:cNvSpPr>
          <p:nvPr>
            <p:ph type="ftr" sz="quarter" idx="11"/>
          </p:nvPr>
        </p:nvSpPr>
        <p:spPr/>
        <p:txBody>
          <a:bodyPr/>
          <a:lstStyle/>
          <a:p>
            <a:r>
              <a:rPr lang="en-GB" smtClean="0"/>
              <a:t>May CTF3 Trip Data Analysis Update</a:t>
            </a:r>
            <a:endParaRPr lang="en-GB"/>
          </a:p>
        </p:txBody>
      </p:sp>
      <p:sp>
        <p:nvSpPr>
          <p:cNvPr id="7" name="Slide Number Placeholder 6"/>
          <p:cNvSpPr>
            <a:spLocks noGrp="1"/>
          </p:cNvSpPr>
          <p:nvPr>
            <p:ph type="sldNum" sz="quarter" idx="12"/>
          </p:nvPr>
        </p:nvSpPr>
        <p:spPr/>
        <p:txBody>
          <a:bodyPr/>
          <a:lstStyle/>
          <a:p>
            <a:fld id="{97C09114-C951-4FB7-A957-C44B5CD6D4CE}" type="slidenum">
              <a:rPr lang="en-GB" smtClean="0"/>
              <a:t>‹#›</a:t>
            </a:fld>
            <a:endParaRPr lang="en-GB"/>
          </a:p>
        </p:txBody>
      </p:sp>
    </p:spTree>
    <p:extLst>
      <p:ext uri="{BB962C8B-B14F-4D97-AF65-F5344CB8AC3E}">
        <p14:creationId xmlns:p14="http://schemas.microsoft.com/office/powerpoint/2010/main" val="3352590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BA41D4-AA56-4FBF-A492-3130FB036BEF}" type="datetime1">
              <a:rPr lang="en-GB" smtClean="0"/>
              <a:t>07/06/2013</a:t>
            </a:fld>
            <a:endParaRPr lang="en-GB"/>
          </a:p>
        </p:txBody>
      </p:sp>
      <p:sp>
        <p:nvSpPr>
          <p:cNvPr id="6" name="Footer Placeholder 5"/>
          <p:cNvSpPr>
            <a:spLocks noGrp="1"/>
          </p:cNvSpPr>
          <p:nvPr>
            <p:ph type="ftr" sz="quarter" idx="11"/>
          </p:nvPr>
        </p:nvSpPr>
        <p:spPr/>
        <p:txBody>
          <a:bodyPr/>
          <a:lstStyle/>
          <a:p>
            <a:r>
              <a:rPr lang="en-GB" smtClean="0"/>
              <a:t>May CTF3 Trip Data Analysis Update</a:t>
            </a:r>
            <a:endParaRPr lang="en-GB"/>
          </a:p>
        </p:txBody>
      </p:sp>
      <p:sp>
        <p:nvSpPr>
          <p:cNvPr id="7" name="Slide Number Placeholder 6"/>
          <p:cNvSpPr>
            <a:spLocks noGrp="1"/>
          </p:cNvSpPr>
          <p:nvPr>
            <p:ph type="sldNum" sz="quarter" idx="12"/>
          </p:nvPr>
        </p:nvSpPr>
        <p:spPr/>
        <p:txBody>
          <a:bodyPr/>
          <a:lstStyle/>
          <a:p>
            <a:fld id="{97C09114-C951-4FB7-A957-C44B5CD6D4CE}" type="slidenum">
              <a:rPr lang="en-GB" smtClean="0"/>
              <a:t>‹#›</a:t>
            </a:fld>
            <a:endParaRPr lang="en-GB"/>
          </a:p>
        </p:txBody>
      </p:sp>
    </p:spTree>
    <p:extLst>
      <p:ext uri="{BB962C8B-B14F-4D97-AF65-F5344CB8AC3E}">
        <p14:creationId xmlns:p14="http://schemas.microsoft.com/office/powerpoint/2010/main" val="1787156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3E274B-A3A1-4869-8AAC-3D0843DCFEDB}" type="datetime1">
              <a:rPr lang="en-GB" smtClean="0"/>
              <a:t>07/06/2013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May CTF3 Trip Data Analysis Update</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09114-C951-4FB7-A957-C44B5CD6D4CE}" type="slidenum">
              <a:rPr lang="en-GB" smtClean="0"/>
              <a:t>‹#›</a:t>
            </a:fld>
            <a:endParaRPr lang="en-GB"/>
          </a:p>
        </p:txBody>
      </p:sp>
    </p:spTree>
    <p:extLst>
      <p:ext uri="{BB962C8B-B14F-4D97-AF65-F5344CB8AC3E}">
        <p14:creationId xmlns:p14="http://schemas.microsoft.com/office/powerpoint/2010/main" val="34828357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Update on Data Analysis from May CTF3 Trip</a:t>
            </a:r>
            <a:endParaRPr lang="en-GB" dirty="0"/>
          </a:p>
        </p:txBody>
      </p:sp>
      <p:sp>
        <p:nvSpPr>
          <p:cNvPr id="3" name="Subtitle 2"/>
          <p:cNvSpPr>
            <a:spLocks noGrp="1"/>
          </p:cNvSpPr>
          <p:nvPr>
            <p:ph type="subTitle" idx="1"/>
          </p:nvPr>
        </p:nvSpPr>
        <p:spPr/>
        <p:txBody>
          <a:bodyPr/>
          <a:lstStyle/>
          <a:p>
            <a:r>
              <a:rPr lang="en-GB" dirty="0" smtClean="0"/>
              <a:t>Jack Roberts</a:t>
            </a:r>
            <a:endParaRPr lang="en-GB" dirty="0"/>
          </a:p>
        </p:txBody>
      </p:sp>
      <p:sp>
        <p:nvSpPr>
          <p:cNvPr id="4" name="Date Placeholder 3"/>
          <p:cNvSpPr>
            <a:spLocks noGrp="1"/>
          </p:cNvSpPr>
          <p:nvPr>
            <p:ph type="dt" sz="half" idx="10"/>
          </p:nvPr>
        </p:nvSpPr>
        <p:spPr/>
        <p:txBody>
          <a:bodyPr/>
          <a:lstStyle/>
          <a:p>
            <a:fld id="{E5A412BE-B001-4912-8D97-6493AC528029}" type="datetime1">
              <a:rPr lang="en-GB" smtClean="0"/>
              <a:t>07/06/2013</a:t>
            </a:fld>
            <a:endParaRPr lang="en-GB"/>
          </a:p>
        </p:txBody>
      </p:sp>
      <p:sp>
        <p:nvSpPr>
          <p:cNvPr id="5" name="Footer Placeholder 4"/>
          <p:cNvSpPr>
            <a:spLocks noGrp="1"/>
          </p:cNvSpPr>
          <p:nvPr>
            <p:ph type="ftr" sz="quarter" idx="11"/>
          </p:nvPr>
        </p:nvSpPr>
        <p:spPr/>
        <p:txBody>
          <a:bodyPr/>
          <a:lstStyle/>
          <a:p>
            <a:r>
              <a:rPr lang="en-GB" smtClean="0"/>
              <a:t>May CTF3 Trip Data Analysis Update</a:t>
            </a:r>
            <a:endParaRPr lang="en-GB"/>
          </a:p>
        </p:txBody>
      </p:sp>
      <p:sp>
        <p:nvSpPr>
          <p:cNvPr id="6" name="Slide Number Placeholder 5"/>
          <p:cNvSpPr>
            <a:spLocks noGrp="1"/>
          </p:cNvSpPr>
          <p:nvPr>
            <p:ph type="sldNum" sz="quarter" idx="12"/>
          </p:nvPr>
        </p:nvSpPr>
        <p:spPr/>
        <p:txBody>
          <a:bodyPr/>
          <a:lstStyle/>
          <a:p>
            <a:fld id="{97C09114-C951-4FB7-A957-C44B5CD6D4CE}" type="slidenum">
              <a:rPr lang="en-GB" smtClean="0"/>
              <a:t>1</a:t>
            </a:fld>
            <a:endParaRPr lang="en-GB"/>
          </a:p>
        </p:txBody>
      </p:sp>
    </p:spTree>
    <p:extLst>
      <p:ext uri="{BB962C8B-B14F-4D97-AF65-F5344CB8AC3E}">
        <p14:creationId xmlns:p14="http://schemas.microsoft.com/office/powerpoint/2010/main" val="4124152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txBody>
          <a:bodyPr/>
          <a:lstStyle/>
          <a:p>
            <a:r>
              <a:rPr lang="en-GB" dirty="0" smtClean="0"/>
              <a:t>Sample Averaging</a:t>
            </a:r>
            <a:endParaRPr lang="en-GB" dirty="0"/>
          </a:p>
        </p:txBody>
      </p:sp>
      <p:sp>
        <p:nvSpPr>
          <p:cNvPr id="3" name="Content Placeholder 2"/>
          <p:cNvSpPr>
            <a:spLocks noGrp="1"/>
          </p:cNvSpPr>
          <p:nvPr>
            <p:ph idx="1"/>
          </p:nvPr>
        </p:nvSpPr>
        <p:spPr>
          <a:xfrm>
            <a:off x="467544" y="1412776"/>
            <a:ext cx="8229600" cy="4525963"/>
          </a:xfrm>
        </p:spPr>
        <p:txBody>
          <a:bodyPr>
            <a:normAutofit/>
          </a:bodyPr>
          <a:lstStyle/>
          <a:p>
            <a:r>
              <a:rPr lang="en-GB" dirty="0" smtClean="0"/>
              <a:t>See if the resolution can be reduced by </a:t>
            </a:r>
            <a:r>
              <a:rPr lang="en-GB" dirty="0" smtClean="0"/>
              <a:t>either binning </a:t>
            </a:r>
            <a:r>
              <a:rPr lang="en-GB" dirty="0" smtClean="0"/>
              <a:t>the </a:t>
            </a:r>
            <a:r>
              <a:rPr lang="en-GB" dirty="0" smtClean="0"/>
              <a:t>data or using a rolling average. </a:t>
            </a:r>
          </a:p>
          <a:p>
            <a:r>
              <a:rPr lang="en-GB" dirty="0" smtClean="0"/>
              <a:t>Averaged over 1 to 16 samples.</a:t>
            </a:r>
            <a:endParaRPr lang="en-GB" dirty="0" smtClean="0"/>
          </a:p>
          <a:p>
            <a:r>
              <a:rPr lang="en-GB" dirty="0" smtClean="0"/>
              <a:t>Shouldn’t make a big difference if we’re not limited by ADC noise</a:t>
            </a:r>
            <a:r>
              <a:rPr lang="en-GB" dirty="0" smtClean="0"/>
              <a:t>.</a:t>
            </a:r>
            <a:endParaRPr lang="en-GB" dirty="0" smtClean="0"/>
          </a:p>
        </p:txBody>
      </p:sp>
      <p:sp>
        <p:nvSpPr>
          <p:cNvPr id="4" name="Date Placeholder 3"/>
          <p:cNvSpPr>
            <a:spLocks noGrp="1"/>
          </p:cNvSpPr>
          <p:nvPr>
            <p:ph type="dt" sz="half" idx="10"/>
          </p:nvPr>
        </p:nvSpPr>
        <p:spPr/>
        <p:txBody>
          <a:bodyPr/>
          <a:lstStyle/>
          <a:p>
            <a:fld id="{14805020-53AD-4F4F-921B-D28F315C20EA}" type="datetime1">
              <a:rPr lang="en-GB" smtClean="0"/>
              <a:t>07/06/2013</a:t>
            </a:fld>
            <a:endParaRPr lang="en-GB"/>
          </a:p>
        </p:txBody>
      </p:sp>
      <p:sp>
        <p:nvSpPr>
          <p:cNvPr id="5" name="Footer Placeholder 4"/>
          <p:cNvSpPr>
            <a:spLocks noGrp="1"/>
          </p:cNvSpPr>
          <p:nvPr>
            <p:ph type="ftr" sz="quarter" idx="11"/>
          </p:nvPr>
        </p:nvSpPr>
        <p:spPr/>
        <p:txBody>
          <a:bodyPr/>
          <a:lstStyle/>
          <a:p>
            <a:r>
              <a:rPr lang="en-GB" smtClean="0"/>
              <a:t>May CTF3 Trip Data Analysis Update</a:t>
            </a:r>
            <a:endParaRPr lang="en-GB"/>
          </a:p>
        </p:txBody>
      </p:sp>
      <p:sp>
        <p:nvSpPr>
          <p:cNvPr id="6" name="Slide Number Placeholder 5"/>
          <p:cNvSpPr>
            <a:spLocks noGrp="1"/>
          </p:cNvSpPr>
          <p:nvPr>
            <p:ph type="sldNum" sz="quarter" idx="12"/>
          </p:nvPr>
        </p:nvSpPr>
        <p:spPr/>
        <p:txBody>
          <a:bodyPr/>
          <a:lstStyle/>
          <a:p>
            <a:fld id="{97C09114-C951-4FB7-A957-C44B5CD6D4CE}" type="slidenum">
              <a:rPr lang="en-GB" smtClean="0"/>
              <a:t>10</a:t>
            </a:fld>
            <a:endParaRPr lang="en-GB"/>
          </a:p>
        </p:txBody>
      </p:sp>
    </p:spTree>
    <p:extLst>
      <p:ext uri="{BB962C8B-B14F-4D97-AF65-F5344CB8AC3E}">
        <p14:creationId xmlns:p14="http://schemas.microsoft.com/office/powerpoint/2010/main" val="23921820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ern.ch\dfs\Users\j\jarobert\Desktop\diodeMixerNoBin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9340" y="1514966"/>
            <a:ext cx="6345312" cy="220206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ern.ch\dfs\Users\j\jarobert\Desktop\diodeMixer8SampPerBi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1660" y="4149080"/>
            <a:ext cx="6240672" cy="216575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779912" y="1111983"/>
            <a:ext cx="1821332" cy="523220"/>
          </a:xfrm>
          <a:prstGeom prst="rect">
            <a:avLst/>
          </a:prstGeom>
          <a:noFill/>
        </p:spPr>
        <p:txBody>
          <a:bodyPr wrap="none" rtlCol="0">
            <a:spAutoFit/>
          </a:bodyPr>
          <a:lstStyle/>
          <a:p>
            <a:r>
              <a:rPr lang="en-GB" sz="2800" b="1" u="sng" dirty="0" smtClean="0"/>
              <a:t>No Binning</a:t>
            </a:r>
            <a:endParaRPr lang="en-GB" sz="2800" b="1" u="sng" dirty="0"/>
          </a:p>
        </p:txBody>
      </p:sp>
      <p:sp>
        <p:nvSpPr>
          <p:cNvPr id="7" name="TextBox 6"/>
          <p:cNvSpPr txBox="1"/>
          <p:nvPr/>
        </p:nvSpPr>
        <p:spPr>
          <a:xfrm>
            <a:off x="3215262" y="3717032"/>
            <a:ext cx="2833468" cy="523220"/>
          </a:xfrm>
          <a:prstGeom prst="rect">
            <a:avLst/>
          </a:prstGeom>
          <a:noFill/>
        </p:spPr>
        <p:txBody>
          <a:bodyPr wrap="none" rtlCol="0">
            <a:spAutoFit/>
          </a:bodyPr>
          <a:lstStyle/>
          <a:p>
            <a:r>
              <a:rPr lang="en-GB" sz="2800" b="1" u="sng" dirty="0" smtClean="0"/>
              <a:t>8 Samples Per Bin</a:t>
            </a:r>
            <a:endParaRPr lang="en-GB" sz="2800" b="1" u="sng" dirty="0"/>
          </a:p>
        </p:txBody>
      </p:sp>
      <p:sp>
        <p:nvSpPr>
          <p:cNvPr id="2" name="Title 1"/>
          <p:cNvSpPr>
            <a:spLocks noGrp="1"/>
          </p:cNvSpPr>
          <p:nvPr>
            <p:ph type="title"/>
          </p:nvPr>
        </p:nvSpPr>
        <p:spPr>
          <a:xfrm>
            <a:off x="467544" y="116632"/>
            <a:ext cx="8229600" cy="1143000"/>
          </a:xfrm>
        </p:spPr>
        <p:txBody>
          <a:bodyPr/>
          <a:lstStyle/>
          <a:p>
            <a:r>
              <a:rPr lang="en-GB" dirty="0" smtClean="0"/>
              <a:t>Binned Average</a:t>
            </a:r>
            <a:endParaRPr lang="en-GB" dirty="0"/>
          </a:p>
        </p:txBody>
      </p:sp>
      <p:sp>
        <p:nvSpPr>
          <p:cNvPr id="8" name="Date Placeholder 7"/>
          <p:cNvSpPr>
            <a:spLocks noGrp="1"/>
          </p:cNvSpPr>
          <p:nvPr>
            <p:ph type="dt" sz="half" idx="10"/>
          </p:nvPr>
        </p:nvSpPr>
        <p:spPr/>
        <p:txBody>
          <a:bodyPr/>
          <a:lstStyle/>
          <a:p>
            <a:fld id="{176C449D-73F6-4E79-9EB7-A4B79BACAA4E}" type="datetime1">
              <a:rPr lang="en-GB" smtClean="0"/>
              <a:t>07/06/2013</a:t>
            </a:fld>
            <a:endParaRPr lang="en-GB"/>
          </a:p>
        </p:txBody>
      </p:sp>
      <p:sp>
        <p:nvSpPr>
          <p:cNvPr id="9" name="Footer Placeholder 8"/>
          <p:cNvSpPr>
            <a:spLocks noGrp="1"/>
          </p:cNvSpPr>
          <p:nvPr>
            <p:ph type="ftr" sz="quarter" idx="11"/>
          </p:nvPr>
        </p:nvSpPr>
        <p:spPr/>
        <p:txBody>
          <a:bodyPr/>
          <a:lstStyle/>
          <a:p>
            <a:r>
              <a:rPr lang="en-GB" smtClean="0"/>
              <a:t>May CTF3 Trip Data Analysis Update</a:t>
            </a:r>
            <a:endParaRPr lang="en-GB"/>
          </a:p>
        </p:txBody>
      </p:sp>
      <p:sp>
        <p:nvSpPr>
          <p:cNvPr id="10" name="Slide Number Placeholder 9"/>
          <p:cNvSpPr>
            <a:spLocks noGrp="1"/>
          </p:cNvSpPr>
          <p:nvPr>
            <p:ph type="sldNum" sz="quarter" idx="12"/>
          </p:nvPr>
        </p:nvSpPr>
        <p:spPr/>
        <p:txBody>
          <a:bodyPr/>
          <a:lstStyle/>
          <a:p>
            <a:fld id="{97C09114-C951-4FB7-A957-C44B5CD6D4CE}" type="slidenum">
              <a:rPr lang="en-GB" smtClean="0"/>
              <a:t>11</a:t>
            </a:fld>
            <a:endParaRPr lang="en-GB"/>
          </a:p>
        </p:txBody>
      </p:sp>
    </p:spTree>
    <p:extLst>
      <p:ext uri="{BB962C8B-B14F-4D97-AF65-F5344CB8AC3E}">
        <p14:creationId xmlns:p14="http://schemas.microsoft.com/office/powerpoint/2010/main" val="39421361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Resolution vs. No. Samples Per Bin</a:t>
            </a: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168" y="1556792"/>
            <a:ext cx="4692864" cy="3338638"/>
          </a:xfrm>
        </p:spPr>
      </p:pic>
      <p:sp>
        <p:nvSpPr>
          <p:cNvPr id="5" name="TextBox 4"/>
          <p:cNvSpPr txBox="1"/>
          <p:nvPr/>
        </p:nvSpPr>
        <p:spPr>
          <a:xfrm>
            <a:off x="539552" y="5373216"/>
            <a:ext cx="8064896" cy="830997"/>
          </a:xfrm>
          <a:prstGeom prst="rect">
            <a:avLst/>
          </a:prstGeom>
          <a:noFill/>
        </p:spPr>
        <p:txBody>
          <a:bodyPr wrap="square" rtlCol="0">
            <a:spAutoFit/>
          </a:bodyPr>
          <a:lstStyle/>
          <a:p>
            <a:pPr marL="285750" indent="-285750">
              <a:buFont typeface="Arial" pitchFamily="34" charset="0"/>
              <a:buChar char="•"/>
            </a:pPr>
            <a:r>
              <a:rPr lang="en-GB" sz="2400" dirty="0" smtClean="0"/>
              <a:t>Binned averaging </a:t>
            </a:r>
            <a:r>
              <a:rPr lang="en-GB" sz="2400" dirty="0" smtClean="0"/>
              <a:t>can improve the resolution from around 0.17</a:t>
            </a:r>
            <a:r>
              <a:rPr lang="en-GB" sz="2400" baseline="30000" dirty="0" smtClean="0"/>
              <a:t>o</a:t>
            </a:r>
            <a:r>
              <a:rPr lang="en-GB" sz="2400" dirty="0" smtClean="0"/>
              <a:t> to 0.11</a:t>
            </a:r>
            <a:r>
              <a:rPr lang="en-GB" sz="2400" baseline="30000" dirty="0" smtClean="0"/>
              <a:t>o</a:t>
            </a:r>
            <a:r>
              <a:rPr lang="en-GB" sz="2400" dirty="0" smtClean="0"/>
              <a:t> in this case.</a:t>
            </a:r>
            <a:endParaRPr lang="en-GB" sz="2400" dirty="0"/>
          </a:p>
        </p:txBody>
      </p:sp>
      <p:graphicFrame>
        <p:nvGraphicFramePr>
          <p:cNvPr id="6" name="Table 5"/>
          <p:cNvGraphicFramePr>
            <a:graphicFrameLocks noGrp="1"/>
          </p:cNvGraphicFramePr>
          <p:nvPr>
            <p:extLst>
              <p:ext uri="{D42A27DB-BD31-4B8C-83A1-F6EECF244321}">
                <p14:modId xmlns:p14="http://schemas.microsoft.com/office/powerpoint/2010/main" val="442233919"/>
              </p:ext>
            </p:extLst>
          </p:nvPr>
        </p:nvGraphicFramePr>
        <p:xfrm>
          <a:off x="4860032" y="1556792"/>
          <a:ext cx="3744416" cy="3322320"/>
        </p:xfrm>
        <a:graphic>
          <a:graphicData uri="http://schemas.openxmlformats.org/drawingml/2006/table">
            <a:tbl>
              <a:tblPr firstRow="1" bandRow="1">
                <a:tableStyleId>{5C22544A-7EE6-4342-B048-85BDC9FD1C3A}</a:tableStyleId>
              </a:tblPr>
              <a:tblGrid>
                <a:gridCol w="936104"/>
                <a:gridCol w="936104"/>
                <a:gridCol w="936104"/>
                <a:gridCol w="936104"/>
              </a:tblGrid>
              <a:tr h="596543">
                <a:tc>
                  <a:txBody>
                    <a:bodyPr/>
                    <a:lstStyle/>
                    <a:p>
                      <a:pPr algn="ctr"/>
                      <a:r>
                        <a:rPr lang="en-GB" dirty="0" err="1" smtClean="0"/>
                        <a:t>Samp</a:t>
                      </a:r>
                      <a:r>
                        <a:rPr lang="en-GB" dirty="0" smtClean="0"/>
                        <a:t>./Bin</a:t>
                      </a:r>
                      <a:endParaRPr lang="en-GB" dirty="0"/>
                    </a:p>
                  </a:txBody>
                  <a:tcPr/>
                </a:tc>
                <a:tc>
                  <a:txBody>
                    <a:bodyPr/>
                    <a:lstStyle/>
                    <a:p>
                      <a:pPr algn="ctr"/>
                      <a:r>
                        <a:rPr lang="en-GB" dirty="0" smtClean="0"/>
                        <a:t>Res.</a:t>
                      </a:r>
                      <a:endParaRPr lang="en-GB" dirty="0"/>
                    </a:p>
                  </a:txBody>
                  <a:tcPr/>
                </a:tc>
                <a:tc>
                  <a:txBody>
                    <a:bodyPr/>
                    <a:lstStyle/>
                    <a:p>
                      <a:pPr algn="ctr"/>
                      <a:r>
                        <a:rPr lang="en-GB" dirty="0" err="1" smtClean="0"/>
                        <a:t>Samp</a:t>
                      </a:r>
                      <a:r>
                        <a:rPr lang="en-GB" dirty="0" smtClean="0"/>
                        <a:t>./Bin</a:t>
                      </a:r>
                      <a:endParaRPr lang="en-GB" dirty="0"/>
                    </a:p>
                  </a:txBody>
                  <a:tcPr/>
                </a:tc>
                <a:tc>
                  <a:txBody>
                    <a:bodyPr/>
                    <a:lstStyle/>
                    <a:p>
                      <a:pPr algn="ctr"/>
                      <a:r>
                        <a:rPr lang="en-GB" dirty="0" smtClean="0"/>
                        <a:t>Res.</a:t>
                      </a:r>
                      <a:endParaRPr lang="en-GB" dirty="0"/>
                    </a:p>
                  </a:txBody>
                  <a:tcPr/>
                </a:tc>
              </a:tr>
              <a:tr h="312475">
                <a:tc>
                  <a:txBody>
                    <a:bodyPr/>
                    <a:lstStyle/>
                    <a:p>
                      <a:pPr algn="ctr"/>
                      <a:r>
                        <a:rPr lang="en-GB" sz="1600" dirty="0" smtClean="0"/>
                        <a:t>1</a:t>
                      </a:r>
                      <a:endParaRPr lang="en-GB" sz="1600" dirty="0"/>
                    </a:p>
                  </a:txBody>
                  <a:tcPr/>
                </a:tc>
                <a:tc>
                  <a:txBody>
                    <a:bodyPr/>
                    <a:lstStyle/>
                    <a:p>
                      <a:pPr algn="ctr"/>
                      <a:r>
                        <a:rPr lang="en-GB" sz="1600" dirty="0" smtClean="0"/>
                        <a:t>0.167</a:t>
                      </a:r>
                      <a:r>
                        <a:rPr lang="en-GB" sz="1600" baseline="30000" dirty="0" smtClean="0"/>
                        <a:t>o</a:t>
                      </a:r>
                      <a:endParaRPr lang="en-GB" sz="1600" dirty="0"/>
                    </a:p>
                  </a:txBody>
                  <a:tcPr/>
                </a:tc>
                <a:tc>
                  <a:txBody>
                    <a:bodyPr/>
                    <a:lstStyle/>
                    <a:p>
                      <a:pPr algn="ctr"/>
                      <a:r>
                        <a:rPr lang="en-GB" sz="1600" dirty="0" smtClean="0"/>
                        <a:t>9</a:t>
                      </a:r>
                      <a:endParaRPr lang="en-GB" sz="1600" dirty="0"/>
                    </a:p>
                  </a:txBody>
                  <a:tcPr/>
                </a:tc>
                <a:tc>
                  <a:txBody>
                    <a:bodyPr/>
                    <a:lstStyle/>
                    <a:p>
                      <a:pPr algn="ctr"/>
                      <a:r>
                        <a:rPr lang="en-GB" sz="1600" dirty="0" smtClean="0"/>
                        <a:t>0.108</a:t>
                      </a:r>
                      <a:r>
                        <a:rPr lang="en-GB" sz="1600" baseline="30000" dirty="0" smtClean="0"/>
                        <a:t>o</a:t>
                      </a:r>
                      <a:endParaRPr lang="en-GB" sz="1600" dirty="0"/>
                    </a:p>
                  </a:txBody>
                  <a:tcPr/>
                </a:tc>
              </a:tr>
              <a:tr h="312475">
                <a:tc>
                  <a:txBody>
                    <a:bodyPr/>
                    <a:lstStyle/>
                    <a:p>
                      <a:pPr algn="ctr"/>
                      <a:r>
                        <a:rPr lang="en-GB" sz="1600" dirty="0" smtClean="0"/>
                        <a:t>2</a:t>
                      </a:r>
                      <a:endParaRPr lang="en-GB" sz="1600" dirty="0"/>
                    </a:p>
                  </a:txBody>
                  <a:tcPr/>
                </a:tc>
                <a:tc>
                  <a:txBody>
                    <a:bodyPr/>
                    <a:lstStyle/>
                    <a:p>
                      <a:pPr algn="ctr"/>
                      <a:r>
                        <a:rPr lang="en-GB" sz="1600" dirty="0" smtClean="0"/>
                        <a:t>0.137</a:t>
                      </a:r>
                      <a:r>
                        <a:rPr lang="en-GB" sz="1600" baseline="30000" dirty="0" smtClean="0"/>
                        <a:t>o</a:t>
                      </a:r>
                      <a:endParaRPr lang="en-GB" sz="1600" dirty="0"/>
                    </a:p>
                  </a:txBody>
                  <a:tcPr/>
                </a:tc>
                <a:tc>
                  <a:txBody>
                    <a:bodyPr/>
                    <a:lstStyle/>
                    <a:p>
                      <a:pPr algn="ctr"/>
                      <a:r>
                        <a:rPr lang="en-GB" sz="1600" dirty="0" smtClean="0"/>
                        <a:t>10</a:t>
                      </a:r>
                      <a:endParaRPr lang="en-GB" sz="1600" dirty="0"/>
                    </a:p>
                  </a:txBody>
                  <a:tcPr/>
                </a:tc>
                <a:tc>
                  <a:txBody>
                    <a:bodyPr/>
                    <a:lstStyle/>
                    <a:p>
                      <a:pPr algn="ctr"/>
                      <a:r>
                        <a:rPr lang="en-GB" sz="1600" dirty="0" smtClean="0"/>
                        <a:t>0.109</a:t>
                      </a:r>
                      <a:r>
                        <a:rPr lang="en-GB" sz="1600" baseline="30000" dirty="0" smtClean="0"/>
                        <a:t>o</a:t>
                      </a:r>
                      <a:endParaRPr lang="en-GB" sz="1600" dirty="0"/>
                    </a:p>
                  </a:txBody>
                  <a:tcPr/>
                </a:tc>
              </a:tr>
              <a:tr h="312475">
                <a:tc>
                  <a:txBody>
                    <a:bodyPr/>
                    <a:lstStyle/>
                    <a:p>
                      <a:pPr algn="ctr"/>
                      <a:r>
                        <a:rPr lang="en-GB" sz="1600" dirty="0" smtClean="0"/>
                        <a:t>3</a:t>
                      </a:r>
                      <a:endParaRPr lang="en-GB" sz="1600" dirty="0"/>
                    </a:p>
                  </a:txBody>
                  <a:tcPr/>
                </a:tc>
                <a:tc>
                  <a:txBody>
                    <a:bodyPr/>
                    <a:lstStyle/>
                    <a:p>
                      <a:pPr algn="ctr"/>
                      <a:r>
                        <a:rPr lang="en-GB" sz="1600" dirty="0" smtClean="0"/>
                        <a:t>0.122</a:t>
                      </a:r>
                      <a:r>
                        <a:rPr lang="en-GB" sz="1600" baseline="30000" dirty="0" smtClean="0"/>
                        <a:t>o</a:t>
                      </a:r>
                      <a:endParaRPr lang="en-GB" sz="1600" dirty="0"/>
                    </a:p>
                  </a:txBody>
                  <a:tcPr/>
                </a:tc>
                <a:tc>
                  <a:txBody>
                    <a:bodyPr/>
                    <a:lstStyle/>
                    <a:p>
                      <a:pPr algn="ctr"/>
                      <a:r>
                        <a:rPr lang="en-GB" sz="1600" dirty="0" smtClean="0"/>
                        <a:t>11</a:t>
                      </a:r>
                      <a:endParaRPr lang="en-GB" sz="1600" dirty="0"/>
                    </a:p>
                  </a:txBody>
                  <a:tcPr/>
                </a:tc>
                <a:tc>
                  <a:txBody>
                    <a:bodyPr/>
                    <a:lstStyle/>
                    <a:p>
                      <a:pPr algn="ctr"/>
                      <a:r>
                        <a:rPr lang="en-GB" sz="1600" dirty="0" smtClean="0"/>
                        <a:t>0.109</a:t>
                      </a:r>
                      <a:r>
                        <a:rPr lang="en-GB" sz="1600" baseline="30000" dirty="0" smtClean="0"/>
                        <a:t>o</a:t>
                      </a:r>
                      <a:endParaRPr lang="en-GB" sz="1600" dirty="0"/>
                    </a:p>
                  </a:txBody>
                  <a:tcPr/>
                </a:tc>
              </a:tr>
              <a:tr h="312475">
                <a:tc>
                  <a:txBody>
                    <a:bodyPr/>
                    <a:lstStyle/>
                    <a:p>
                      <a:pPr algn="ctr"/>
                      <a:r>
                        <a:rPr lang="en-GB" sz="1600" dirty="0" smtClean="0"/>
                        <a:t>4</a:t>
                      </a:r>
                      <a:endParaRPr lang="en-GB" sz="1600" dirty="0"/>
                    </a:p>
                  </a:txBody>
                  <a:tcPr/>
                </a:tc>
                <a:tc>
                  <a:txBody>
                    <a:bodyPr/>
                    <a:lstStyle/>
                    <a:p>
                      <a:pPr algn="ctr"/>
                      <a:r>
                        <a:rPr lang="en-GB" sz="1600" dirty="0" smtClean="0"/>
                        <a:t>0.118</a:t>
                      </a:r>
                      <a:r>
                        <a:rPr lang="en-GB" sz="1600" baseline="30000" dirty="0" smtClean="0"/>
                        <a:t>o</a:t>
                      </a:r>
                      <a:endParaRPr lang="en-GB" sz="1600" dirty="0"/>
                    </a:p>
                  </a:txBody>
                  <a:tcPr/>
                </a:tc>
                <a:tc>
                  <a:txBody>
                    <a:bodyPr/>
                    <a:lstStyle/>
                    <a:p>
                      <a:pPr algn="ctr"/>
                      <a:r>
                        <a:rPr lang="en-GB" sz="1600" dirty="0" smtClean="0"/>
                        <a:t>12</a:t>
                      </a:r>
                      <a:endParaRPr lang="en-GB" sz="1600" dirty="0"/>
                    </a:p>
                  </a:txBody>
                  <a:tcPr/>
                </a:tc>
                <a:tc>
                  <a:txBody>
                    <a:bodyPr/>
                    <a:lstStyle/>
                    <a:p>
                      <a:pPr algn="ctr"/>
                      <a:r>
                        <a:rPr lang="en-GB" sz="1600" dirty="0" smtClean="0"/>
                        <a:t>0.106</a:t>
                      </a:r>
                      <a:r>
                        <a:rPr lang="en-GB" sz="1600" baseline="30000" dirty="0" smtClean="0"/>
                        <a:t>o</a:t>
                      </a:r>
                      <a:endParaRPr lang="en-GB" sz="1600" dirty="0"/>
                    </a:p>
                  </a:txBody>
                  <a:tcPr/>
                </a:tc>
              </a:tr>
              <a:tr h="312475">
                <a:tc>
                  <a:txBody>
                    <a:bodyPr/>
                    <a:lstStyle/>
                    <a:p>
                      <a:pPr algn="ctr"/>
                      <a:r>
                        <a:rPr lang="en-GB" sz="1600" dirty="0" smtClean="0"/>
                        <a:t>5</a:t>
                      </a:r>
                      <a:endParaRPr lang="en-GB" sz="1600" dirty="0"/>
                    </a:p>
                  </a:txBody>
                  <a:tcPr/>
                </a:tc>
                <a:tc>
                  <a:txBody>
                    <a:bodyPr/>
                    <a:lstStyle/>
                    <a:p>
                      <a:pPr algn="ctr"/>
                      <a:r>
                        <a:rPr lang="en-GB" sz="1600" dirty="0" smtClean="0"/>
                        <a:t>0.113</a:t>
                      </a:r>
                      <a:r>
                        <a:rPr lang="en-GB" sz="1600" baseline="30000" dirty="0" smtClean="0"/>
                        <a:t>o</a:t>
                      </a:r>
                      <a:endParaRPr lang="en-GB" sz="1600" dirty="0"/>
                    </a:p>
                  </a:txBody>
                  <a:tcPr/>
                </a:tc>
                <a:tc>
                  <a:txBody>
                    <a:bodyPr/>
                    <a:lstStyle/>
                    <a:p>
                      <a:pPr algn="ctr"/>
                      <a:r>
                        <a:rPr lang="en-GB" sz="1600" dirty="0" smtClean="0"/>
                        <a:t>13</a:t>
                      </a:r>
                      <a:endParaRPr lang="en-GB" sz="1600" dirty="0"/>
                    </a:p>
                  </a:txBody>
                  <a:tcPr/>
                </a:tc>
                <a:tc>
                  <a:txBody>
                    <a:bodyPr/>
                    <a:lstStyle/>
                    <a:p>
                      <a:pPr algn="ctr"/>
                      <a:r>
                        <a:rPr lang="en-GB" sz="1600" dirty="0" smtClean="0"/>
                        <a:t>0.105</a:t>
                      </a:r>
                      <a:r>
                        <a:rPr lang="en-GB" sz="1600" baseline="30000" dirty="0" smtClean="0"/>
                        <a:t>o</a:t>
                      </a:r>
                      <a:endParaRPr lang="en-GB" sz="1600" dirty="0"/>
                    </a:p>
                  </a:txBody>
                  <a:tcPr/>
                </a:tc>
              </a:tr>
              <a:tr h="312475">
                <a:tc>
                  <a:txBody>
                    <a:bodyPr/>
                    <a:lstStyle/>
                    <a:p>
                      <a:pPr algn="ctr"/>
                      <a:r>
                        <a:rPr lang="en-GB" sz="1600" dirty="0" smtClean="0"/>
                        <a:t>6</a:t>
                      </a:r>
                      <a:endParaRPr lang="en-GB" sz="1600" dirty="0"/>
                    </a:p>
                  </a:txBody>
                  <a:tcPr/>
                </a:tc>
                <a:tc>
                  <a:txBody>
                    <a:bodyPr/>
                    <a:lstStyle/>
                    <a:p>
                      <a:pPr algn="ctr"/>
                      <a:r>
                        <a:rPr lang="en-GB" sz="1600" dirty="0" smtClean="0"/>
                        <a:t>0.111</a:t>
                      </a:r>
                      <a:r>
                        <a:rPr lang="en-GB" sz="1600" baseline="30000" dirty="0" smtClean="0"/>
                        <a:t>o</a:t>
                      </a:r>
                      <a:endParaRPr lang="en-GB" sz="1600" dirty="0"/>
                    </a:p>
                  </a:txBody>
                  <a:tcPr/>
                </a:tc>
                <a:tc>
                  <a:txBody>
                    <a:bodyPr/>
                    <a:lstStyle/>
                    <a:p>
                      <a:pPr algn="ctr"/>
                      <a:r>
                        <a:rPr lang="en-GB" sz="1600" dirty="0" smtClean="0"/>
                        <a:t>14</a:t>
                      </a:r>
                      <a:endParaRPr lang="en-GB" sz="1600" dirty="0"/>
                    </a:p>
                  </a:txBody>
                  <a:tcPr/>
                </a:tc>
                <a:tc>
                  <a:txBody>
                    <a:bodyPr/>
                    <a:lstStyle/>
                    <a:p>
                      <a:pPr algn="ctr"/>
                      <a:r>
                        <a:rPr lang="en-GB" sz="1600" dirty="0" smtClean="0"/>
                        <a:t>0.105</a:t>
                      </a:r>
                      <a:r>
                        <a:rPr lang="en-GB" sz="1600" baseline="30000" dirty="0" smtClean="0"/>
                        <a:t>o</a:t>
                      </a:r>
                      <a:endParaRPr lang="en-GB" sz="1600" dirty="0"/>
                    </a:p>
                  </a:txBody>
                  <a:tcPr/>
                </a:tc>
              </a:tr>
              <a:tr h="312475">
                <a:tc>
                  <a:txBody>
                    <a:bodyPr/>
                    <a:lstStyle/>
                    <a:p>
                      <a:pPr algn="ctr"/>
                      <a:r>
                        <a:rPr lang="en-GB" sz="1600" dirty="0" smtClean="0"/>
                        <a:t>7</a:t>
                      </a:r>
                      <a:endParaRPr lang="en-GB" sz="1600" dirty="0"/>
                    </a:p>
                  </a:txBody>
                  <a:tcPr/>
                </a:tc>
                <a:tc>
                  <a:txBody>
                    <a:bodyPr/>
                    <a:lstStyle/>
                    <a:p>
                      <a:pPr algn="ctr"/>
                      <a:r>
                        <a:rPr lang="en-GB" sz="1600" dirty="0" smtClean="0"/>
                        <a:t>0.111</a:t>
                      </a:r>
                      <a:r>
                        <a:rPr lang="en-GB" sz="1600" baseline="30000" dirty="0" smtClean="0"/>
                        <a:t>o</a:t>
                      </a:r>
                      <a:endParaRPr lang="en-GB" sz="1600" dirty="0"/>
                    </a:p>
                  </a:txBody>
                  <a:tcPr/>
                </a:tc>
                <a:tc>
                  <a:txBody>
                    <a:bodyPr/>
                    <a:lstStyle/>
                    <a:p>
                      <a:pPr algn="ctr"/>
                      <a:r>
                        <a:rPr lang="en-GB" sz="1600" dirty="0" smtClean="0"/>
                        <a:t>15</a:t>
                      </a:r>
                      <a:endParaRPr lang="en-GB" sz="1600" dirty="0"/>
                    </a:p>
                  </a:txBody>
                  <a:tcPr/>
                </a:tc>
                <a:tc>
                  <a:txBody>
                    <a:bodyPr/>
                    <a:lstStyle/>
                    <a:p>
                      <a:pPr algn="ctr"/>
                      <a:r>
                        <a:rPr lang="en-GB" sz="1600" dirty="0" smtClean="0"/>
                        <a:t>0.106</a:t>
                      </a:r>
                      <a:r>
                        <a:rPr lang="en-GB" sz="1600" baseline="30000" dirty="0" smtClean="0"/>
                        <a:t>o</a:t>
                      </a:r>
                      <a:endParaRPr lang="en-GB" sz="1600" dirty="0"/>
                    </a:p>
                  </a:txBody>
                  <a:tcPr/>
                </a:tc>
              </a:tr>
              <a:tr h="312475">
                <a:tc>
                  <a:txBody>
                    <a:bodyPr/>
                    <a:lstStyle/>
                    <a:p>
                      <a:pPr algn="ctr"/>
                      <a:r>
                        <a:rPr lang="en-GB" sz="1600" dirty="0" smtClean="0"/>
                        <a:t>8</a:t>
                      </a:r>
                      <a:endParaRPr lang="en-GB" sz="1600" dirty="0"/>
                    </a:p>
                  </a:txBody>
                  <a:tcPr/>
                </a:tc>
                <a:tc>
                  <a:txBody>
                    <a:bodyPr/>
                    <a:lstStyle/>
                    <a:p>
                      <a:pPr algn="ctr"/>
                      <a:r>
                        <a:rPr lang="en-GB" sz="1600" dirty="0" smtClean="0"/>
                        <a:t>0.110</a:t>
                      </a:r>
                      <a:r>
                        <a:rPr lang="en-GB" sz="1600" baseline="30000" dirty="0" smtClean="0"/>
                        <a:t>o</a:t>
                      </a:r>
                      <a:endParaRPr lang="en-GB" sz="1600" dirty="0"/>
                    </a:p>
                  </a:txBody>
                  <a:tcPr/>
                </a:tc>
                <a:tc>
                  <a:txBody>
                    <a:bodyPr/>
                    <a:lstStyle/>
                    <a:p>
                      <a:pPr algn="ctr"/>
                      <a:r>
                        <a:rPr lang="en-GB" sz="1600" dirty="0" smtClean="0"/>
                        <a:t>16</a:t>
                      </a:r>
                      <a:endParaRPr lang="en-GB" sz="1600" dirty="0"/>
                    </a:p>
                  </a:txBody>
                  <a:tcPr/>
                </a:tc>
                <a:tc>
                  <a:txBody>
                    <a:bodyPr/>
                    <a:lstStyle/>
                    <a:p>
                      <a:pPr algn="ctr"/>
                      <a:r>
                        <a:rPr lang="en-GB" sz="1600" dirty="0" smtClean="0"/>
                        <a:t>0.104</a:t>
                      </a:r>
                      <a:r>
                        <a:rPr lang="en-GB" sz="1600" baseline="30000" dirty="0" smtClean="0"/>
                        <a:t>o</a:t>
                      </a:r>
                      <a:endParaRPr lang="en-GB" sz="1600" dirty="0"/>
                    </a:p>
                  </a:txBody>
                  <a:tcPr/>
                </a:tc>
              </a:tr>
            </a:tbl>
          </a:graphicData>
        </a:graphic>
      </p:graphicFrame>
      <p:sp>
        <p:nvSpPr>
          <p:cNvPr id="7" name="Date Placeholder 6"/>
          <p:cNvSpPr>
            <a:spLocks noGrp="1"/>
          </p:cNvSpPr>
          <p:nvPr>
            <p:ph type="dt" sz="half" idx="10"/>
          </p:nvPr>
        </p:nvSpPr>
        <p:spPr/>
        <p:txBody>
          <a:bodyPr/>
          <a:lstStyle/>
          <a:p>
            <a:fld id="{6E68CF0A-C61F-46DF-BC1C-558069E4102F}" type="datetime1">
              <a:rPr lang="en-GB" smtClean="0"/>
              <a:t>07/06/2013</a:t>
            </a:fld>
            <a:endParaRPr lang="en-GB"/>
          </a:p>
        </p:txBody>
      </p:sp>
      <p:sp>
        <p:nvSpPr>
          <p:cNvPr id="8" name="Footer Placeholder 7"/>
          <p:cNvSpPr>
            <a:spLocks noGrp="1"/>
          </p:cNvSpPr>
          <p:nvPr>
            <p:ph type="ftr" sz="quarter" idx="11"/>
          </p:nvPr>
        </p:nvSpPr>
        <p:spPr/>
        <p:txBody>
          <a:bodyPr/>
          <a:lstStyle/>
          <a:p>
            <a:r>
              <a:rPr lang="en-GB" smtClean="0"/>
              <a:t>May CTF3 Trip Data Analysis Update</a:t>
            </a:r>
            <a:endParaRPr lang="en-GB"/>
          </a:p>
        </p:txBody>
      </p:sp>
      <p:sp>
        <p:nvSpPr>
          <p:cNvPr id="9" name="Slide Number Placeholder 8"/>
          <p:cNvSpPr>
            <a:spLocks noGrp="1"/>
          </p:cNvSpPr>
          <p:nvPr>
            <p:ph type="sldNum" sz="quarter" idx="12"/>
          </p:nvPr>
        </p:nvSpPr>
        <p:spPr/>
        <p:txBody>
          <a:bodyPr/>
          <a:lstStyle/>
          <a:p>
            <a:fld id="{97C09114-C951-4FB7-A957-C44B5CD6D4CE}" type="slidenum">
              <a:rPr lang="en-GB" smtClean="0"/>
              <a:t>12</a:t>
            </a:fld>
            <a:endParaRPr lang="en-GB"/>
          </a:p>
        </p:txBody>
      </p:sp>
    </p:spTree>
    <p:extLst>
      <p:ext uri="{BB962C8B-B14F-4D97-AF65-F5344CB8AC3E}">
        <p14:creationId xmlns:p14="http://schemas.microsoft.com/office/powerpoint/2010/main" val="18969228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Rolling Average</a:t>
            </a:r>
            <a:endParaRPr lang="en-GB" dirty="0"/>
          </a:p>
        </p:txBody>
      </p:sp>
      <p:pic>
        <p:nvPicPr>
          <p:cNvPr id="13" name="Content Placeholder 12"/>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195736" y="1916832"/>
            <a:ext cx="4608512" cy="3326334"/>
          </a:xfrm>
        </p:spPr>
      </p:pic>
      <p:sp>
        <p:nvSpPr>
          <p:cNvPr id="12" name="Content Placeholder 11"/>
          <p:cNvSpPr>
            <a:spLocks noGrp="1"/>
          </p:cNvSpPr>
          <p:nvPr>
            <p:ph sz="half" idx="2"/>
          </p:nvPr>
        </p:nvSpPr>
        <p:spPr>
          <a:xfrm>
            <a:off x="395536" y="5445224"/>
            <a:ext cx="8075240" cy="752947"/>
          </a:xfrm>
        </p:spPr>
        <p:txBody>
          <a:bodyPr>
            <a:normAutofit/>
          </a:bodyPr>
          <a:lstStyle/>
          <a:p>
            <a:pPr algn="ctr"/>
            <a:r>
              <a:rPr lang="en-GB" dirty="0" smtClean="0"/>
              <a:t>Phase switches not removed.</a:t>
            </a:r>
            <a:endParaRPr lang="en-GB" dirty="0"/>
          </a:p>
        </p:txBody>
      </p:sp>
      <p:sp>
        <p:nvSpPr>
          <p:cNvPr id="4" name="Date Placeholder 3"/>
          <p:cNvSpPr>
            <a:spLocks noGrp="1"/>
          </p:cNvSpPr>
          <p:nvPr>
            <p:ph type="dt" sz="half" idx="10"/>
          </p:nvPr>
        </p:nvSpPr>
        <p:spPr/>
        <p:txBody>
          <a:bodyPr/>
          <a:lstStyle/>
          <a:p>
            <a:fld id="{1B8DECD4-D45F-4A96-B3A5-E193A0E189D4}" type="datetime1">
              <a:rPr lang="en-GB" smtClean="0"/>
              <a:t>07/06/2013</a:t>
            </a:fld>
            <a:endParaRPr lang="en-GB"/>
          </a:p>
        </p:txBody>
      </p:sp>
      <p:sp>
        <p:nvSpPr>
          <p:cNvPr id="5" name="Footer Placeholder 4"/>
          <p:cNvSpPr>
            <a:spLocks noGrp="1"/>
          </p:cNvSpPr>
          <p:nvPr>
            <p:ph type="ftr" sz="quarter" idx="11"/>
          </p:nvPr>
        </p:nvSpPr>
        <p:spPr/>
        <p:txBody>
          <a:bodyPr/>
          <a:lstStyle/>
          <a:p>
            <a:r>
              <a:rPr lang="en-GB" smtClean="0"/>
              <a:t>May CTF3 Trip Data Analysis Update</a:t>
            </a:r>
            <a:endParaRPr lang="en-GB"/>
          </a:p>
        </p:txBody>
      </p:sp>
      <p:sp>
        <p:nvSpPr>
          <p:cNvPr id="6" name="Slide Number Placeholder 5"/>
          <p:cNvSpPr>
            <a:spLocks noGrp="1"/>
          </p:cNvSpPr>
          <p:nvPr>
            <p:ph type="sldNum" sz="quarter" idx="12"/>
          </p:nvPr>
        </p:nvSpPr>
        <p:spPr/>
        <p:txBody>
          <a:bodyPr/>
          <a:lstStyle/>
          <a:p>
            <a:fld id="{97C09114-C951-4FB7-A957-C44B5CD6D4CE}" type="slidenum">
              <a:rPr lang="en-GB" smtClean="0"/>
              <a:t>13</a:t>
            </a:fld>
            <a:endParaRPr lang="en-GB"/>
          </a:p>
        </p:txBody>
      </p:sp>
      <p:sp>
        <p:nvSpPr>
          <p:cNvPr id="14" name="TextBox 13"/>
          <p:cNvSpPr txBox="1"/>
          <p:nvPr/>
        </p:nvSpPr>
        <p:spPr>
          <a:xfrm>
            <a:off x="2915816" y="1556792"/>
            <a:ext cx="3371244" cy="461665"/>
          </a:xfrm>
          <a:prstGeom prst="rect">
            <a:avLst/>
          </a:prstGeom>
          <a:noFill/>
        </p:spPr>
        <p:txBody>
          <a:bodyPr wrap="none" rtlCol="0">
            <a:spAutoFit/>
          </a:bodyPr>
          <a:lstStyle/>
          <a:p>
            <a:r>
              <a:rPr lang="en-GB" sz="2400" b="1" u="sng" dirty="0" smtClean="0"/>
              <a:t>Average over 16 Samples</a:t>
            </a:r>
            <a:endParaRPr lang="en-GB" sz="2400" b="1" u="sng" dirty="0"/>
          </a:p>
        </p:txBody>
      </p:sp>
    </p:spTree>
    <p:extLst>
      <p:ext uri="{BB962C8B-B14F-4D97-AF65-F5344CB8AC3E}">
        <p14:creationId xmlns:p14="http://schemas.microsoft.com/office/powerpoint/2010/main" val="11892390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Resolution vs. Samples Averaged</a:t>
            </a:r>
            <a:endParaRPr lang="en-GB"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7504" y="1196752"/>
            <a:ext cx="5292080" cy="3891437"/>
          </a:xfrm>
        </p:spPr>
      </p:pic>
      <p:sp>
        <p:nvSpPr>
          <p:cNvPr id="4" name="Date Placeholder 3"/>
          <p:cNvSpPr>
            <a:spLocks noGrp="1"/>
          </p:cNvSpPr>
          <p:nvPr>
            <p:ph type="dt" sz="half" idx="10"/>
          </p:nvPr>
        </p:nvSpPr>
        <p:spPr/>
        <p:txBody>
          <a:bodyPr/>
          <a:lstStyle/>
          <a:p>
            <a:fld id="{1B8DECD4-D45F-4A96-B3A5-E193A0E189D4}" type="datetime1">
              <a:rPr lang="en-GB" smtClean="0"/>
              <a:t>07/06/2013</a:t>
            </a:fld>
            <a:endParaRPr lang="en-GB"/>
          </a:p>
        </p:txBody>
      </p:sp>
      <p:sp>
        <p:nvSpPr>
          <p:cNvPr id="5" name="Footer Placeholder 4"/>
          <p:cNvSpPr>
            <a:spLocks noGrp="1"/>
          </p:cNvSpPr>
          <p:nvPr>
            <p:ph type="ftr" sz="quarter" idx="11"/>
          </p:nvPr>
        </p:nvSpPr>
        <p:spPr/>
        <p:txBody>
          <a:bodyPr/>
          <a:lstStyle/>
          <a:p>
            <a:r>
              <a:rPr lang="en-GB" smtClean="0"/>
              <a:t>May CTF3 Trip Data Analysis Update</a:t>
            </a:r>
            <a:endParaRPr lang="en-GB"/>
          </a:p>
        </p:txBody>
      </p:sp>
      <p:sp>
        <p:nvSpPr>
          <p:cNvPr id="6" name="Slide Number Placeholder 5"/>
          <p:cNvSpPr>
            <a:spLocks noGrp="1"/>
          </p:cNvSpPr>
          <p:nvPr>
            <p:ph type="sldNum" sz="quarter" idx="12"/>
          </p:nvPr>
        </p:nvSpPr>
        <p:spPr/>
        <p:txBody>
          <a:bodyPr/>
          <a:lstStyle/>
          <a:p>
            <a:fld id="{97C09114-C951-4FB7-A957-C44B5CD6D4CE}" type="slidenum">
              <a:rPr lang="en-GB" smtClean="0"/>
              <a:t>14</a:t>
            </a:fld>
            <a:endParaRPr lang="en-GB"/>
          </a:p>
        </p:txBody>
      </p:sp>
      <p:graphicFrame>
        <p:nvGraphicFramePr>
          <p:cNvPr id="13" name="Content Placeholder 12"/>
          <p:cNvGraphicFramePr>
            <a:graphicFrameLocks noGrp="1"/>
          </p:cNvGraphicFramePr>
          <p:nvPr>
            <p:ph sz="half" idx="2"/>
            <p:extLst>
              <p:ext uri="{D42A27DB-BD31-4B8C-83A1-F6EECF244321}">
                <p14:modId xmlns:p14="http://schemas.microsoft.com/office/powerpoint/2010/main" val="2057049728"/>
              </p:ext>
            </p:extLst>
          </p:nvPr>
        </p:nvGraphicFramePr>
        <p:xfrm>
          <a:off x="5004048" y="1484784"/>
          <a:ext cx="3744416" cy="3322320"/>
        </p:xfrm>
        <a:graphic>
          <a:graphicData uri="http://schemas.openxmlformats.org/drawingml/2006/table">
            <a:tbl>
              <a:tblPr firstRow="1" bandRow="1">
                <a:tableStyleId>{5C22544A-7EE6-4342-B048-85BDC9FD1C3A}</a:tableStyleId>
              </a:tblPr>
              <a:tblGrid>
                <a:gridCol w="936104"/>
                <a:gridCol w="936104"/>
                <a:gridCol w="936104"/>
                <a:gridCol w="936104"/>
              </a:tblGrid>
              <a:tr h="584588">
                <a:tc>
                  <a:txBody>
                    <a:bodyPr/>
                    <a:lstStyle/>
                    <a:p>
                      <a:pPr algn="ctr"/>
                      <a:r>
                        <a:rPr lang="en-GB" dirty="0" err="1" smtClean="0"/>
                        <a:t>Samp</a:t>
                      </a:r>
                      <a:r>
                        <a:rPr lang="en-GB" dirty="0" smtClean="0"/>
                        <a:t>./Bin</a:t>
                      </a:r>
                      <a:endParaRPr lang="en-GB" dirty="0"/>
                    </a:p>
                  </a:txBody>
                  <a:tcPr/>
                </a:tc>
                <a:tc>
                  <a:txBody>
                    <a:bodyPr/>
                    <a:lstStyle/>
                    <a:p>
                      <a:pPr algn="ctr"/>
                      <a:r>
                        <a:rPr lang="en-GB" dirty="0" smtClean="0"/>
                        <a:t>Res.</a:t>
                      </a:r>
                      <a:endParaRPr lang="en-GB" dirty="0"/>
                    </a:p>
                  </a:txBody>
                  <a:tcPr/>
                </a:tc>
                <a:tc>
                  <a:txBody>
                    <a:bodyPr/>
                    <a:lstStyle/>
                    <a:p>
                      <a:pPr algn="ctr"/>
                      <a:r>
                        <a:rPr lang="en-GB" dirty="0" err="1" smtClean="0"/>
                        <a:t>Samp</a:t>
                      </a:r>
                      <a:r>
                        <a:rPr lang="en-GB" dirty="0" smtClean="0"/>
                        <a:t>./Bin</a:t>
                      </a:r>
                      <a:endParaRPr lang="en-GB" dirty="0"/>
                    </a:p>
                  </a:txBody>
                  <a:tcPr/>
                </a:tc>
                <a:tc>
                  <a:txBody>
                    <a:bodyPr/>
                    <a:lstStyle/>
                    <a:p>
                      <a:pPr algn="ctr"/>
                      <a:r>
                        <a:rPr lang="en-GB" dirty="0" smtClean="0"/>
                        <a:t>Res.</a:t>
                      </a:r>
                      <a:endParaRPr lang="en-GB" dirty="0"/>
                    </a:p>
                  </a:txBody>
                  <a:tcPr/>
                </a:tc>
              </a:tr>
              <a:tr h="306213">
                <a:tc>
                  <a:txBody>
                    <a:bodyPr/>
                    <a:lstStyle/>
                    <a:p>
                      <a:pPr algn="ctr"/>
                      <a:r>
                        <a:rPr lang="en-GB" sz="1600" dirty="0" smtClean="0"/>
                        <a:t>1</a:t>
                      </a:r>
                      <a:endParaRPr lang="en-GB" sz="1600" dirty="0"/>
                    </a:p>
                  </a:txBody>
                  <a:tcPr/>
                </a:tc>
                <a:tc>
                  <a:txBody>
                    <a:bodyPr/>
                    <a:lstStyle/>
                    <a:p>
                      <a:pPr algn="ctr"/>
                      <a:r>
                        <a:rPr lang="en-GB" sz="1600" dirty="0" smtClean="0"/>
                        <a:t>0.269</a:t>
                      </a:r>
                      <a:r>
                        <a:rPr lang="en-GB" sz="1600" baseline="30000" dirty="0" smtClean="0"/>
                        <a:t>o</a:t>
                      </a:r>
                      <a:endParaRPr lang="en-GB" sz="1600" dirty="0"/>
                    </a:p>
                  </a:txBody>
                  <a:tcPr/>
                </a:tc>
                <a:tc>
                  <a:txBody>
                    <a:bodyPr/>
                    <a:lstStyle/>
                    <a:p>
                      <a:pPr algn="ctr"/>
                      <a:r>
                        <a:rPr lang="en-GB" sz="1600" dirty="0" smtClean="0"/>
                        <a:t>9</a:t>
                      </a:r>
                      <a:endParaRPr lang="en-GB" sz="1600" dirty="0"/>
                    </a:p>
                  </a:txBody>
                  <a:tcPr/>
                </a:tc>
                <a:tc>
                  <a:txBody>
                    <a:bodyPr/>
                    <a:lstStyle/>
                    <a:p>
                      <a:pPr algn="ctr"/>
                      <a:r>
                        <a:rPr lang="en-GB" sz="1600" dirty="0" smtClean="0"/>
                        <a:t>0.118</a:t>
                      </a:r>
                      <a:r>
                        <a:rPr lang="en-GB" sz="1600" baseline="30000" dirty="0" smtClean="0"/>
                        <a:t>o</a:t>
                      </a:r>
                      <a:endParaRPr lang="en-GB" sz="1600" dirty="0"/>
                    </a:p>
                  </a:txBody>
                  <a:tcPr/>
                </a:tc>
              </a:tr>
              <a:tr h="306213">
                <a:tc>
                  <a:txBody>
                    <a:bodyPr/>
                    <a:lstStyle/>
                    <a:p>
                      <a:pPr algn="ctr"/>
                      <a:r>
                        <a:rPr lang="en-GB" sz="1600" dirty="0" smtClean="0"/>
                        <a:t>2</a:t>
                      </a:r>
                      <a:endParaRPr lang="en-GB" sz="1600" dirty="0"/>
                    </a:p>
                  </a:txBody>
                  <a:tcPr/>
                </a:tc>
                <a:tc>
                  <a:txBody>
                    <a:bodyPr/>
                    <a:lstStyle/>
                    <a:p>
                      <a:pPr algn="ctr"/>
                      <a:r>
                        <a:rPr lang="en-GB" sz="1600" dirty="0" smtClean="0"/>
                        <a:t>0.196</a:t>
                      </a:r>
                      <a:r>
                        <a:rPr lang="en-GB" sz="1600" baseline="30000" dirty="0" smtClean="0"/>
                        <a:t>o</a:t>
                      </a:r>
                      <a:endParaRPr lang="en-GB" sz="1600" dirty="0"/>
                    </a:p>
                  </a:txBody>
                  <a:tcPr/>
                </a:tc>
                <a:tc>
                  <a:txBody>
                    <a:bodyPr/>
                    <a:lstStyle/>
                    <a:p>
                      <a:pPr algn="ctr"/>
                      <a:r>
                        <a:rPr lang="en-GB" sz="1600" dirty="0" smtClean="0"/>
                        <a:t>10</a:t>
                      </a:r>
                      <a:endParaRPr lang="en-GB" sz="1600" dirty="0"/>
                    </a:p>
                  </a:txBody>
                  <a:tcPr/>
                </a:tc>
                <a:tc>
                  <a:txBody>
                    <a:bodyPr/>
                    <a:lstStyle/>
                    <a:p>
                      <a:pPr algn="ctr"/>
                      <a:r>
                        <a:rPr lang="en-GB" sz="1600" dirty="0" smtClean="0"/>
                        <a:t>0.116</a:t>
                      </a:r>
                      <a:r>
                        <a:rPr lang="en-GB" sz="1600" baseline="30000" dirty="0" smtClean="0"/>
                        <a:t>o</a:t>
                      </a:r>
                      <a:endParaRPr lang="en-GB" sz="1600" dirty="0"/>
                    </a:p>
                  </a:txBody>
                  <a:tcPr/>
                </a:tc>
              </a:tr>
              <a:tr h="306213">
                <a:tc>
                  <a:txBody>
                    <a:bodyPr/>
                    <a:lstStyle/>
                    <a:p>
                      <a:pPr algn="ctr"/>
                      <a:r>
                        <a:rPr lang="en-GB" sz="1600" dirty="0" smtClean="0"/>
                        <a:t>3</a:t>
                      </a:r>
                      <a:endParaRPr lang="en-GB" sz="1600" dirty="0"/>
                    </a:p>
                  </a:txBody>
                  <a:tcPr/>
                </a:tc>
                <a:tc>
                  <a:txBody>
                    <a:bodyPr/>
                    <a:lstStyle/>
                    <a:p>
                      <a:pPr algn="ctr"/>
                      <a:r>
                        <a:rPr lang="en-GB" sz="1600" dirty="0" smtClean="0"/>
                        <a:t>0.157</a:t>
                      </a:r>
                      <a:r>
                        <a:rPr lang="en-GB" sz="1600" baseline="30000" dirty="0" smtClean="0"/>
                        <a:t>o</a:t>
                      </a:r>
                      <a:endParaRPr lang="en-GB" sz="1600" dirty="0"/>
                    </a:p>
                  </a:txBody>
                  <a:tcPr/>
                </a:tc>
                <a:tc>
                  <a:txBody>
                    <a:bodyPr/>
                    <a:lstStyle/>
                    <a:p>
                      <a:pPr algn="ctr"/>
                      <a:r>
                        <a:rPr lang="en-GB" sz="1600" dirty="0" smtClean="0"/>
                        <a:t>11</a:t>
                      </a:r>
                      <a:endParaRPr lang="en-GB" sz="1600" dirty="0"/>
                    </a:p>
                  </a:txBody>
                  <a:tcPr/>
                </a:tc>
                <a:tc>
                  <a:txBody>
                    <a:bodyPr/>
                    <a:lstStyle/>
                    <a:p>
                      <a:pPr algn="ctr"/>
                      <a:r>
                        <a:rPr lang="en-GB" sz="1600" dirty="0" smtClean="0"/>
                        <a:t>0.114</a:t>
                      </a:r>
                      <a:r>
                        <a:rPr lang="en-GB" sz="1600" baseline="30000" dirty="0" smtClean="0"/>
                        <a:t>o</a:t>
                      </a:r>
                      <a:endParaRPr lang="en-GB" sz="1600" dirty="0"/>
                    </a:p>
                  </a:txBody>
                  <a:tcPr/>
                </a:tc>
              </a:tr>
              <a:tr h="306213">
                <a:tc>
                  <a:txBody>
                    <a:bodyPr/>
                    <a:lstStyle/>
                    <a:p>
                      <a:pPr algn="ctr"/>
                      <a:r>
                        <a:rPr lang="en-GB" sz="1600" dirty="0" smtClean="0"/>
                        <a:t>4</a:t>
                      </a:r>
                      <a:endParaRPr lang="en-GB" sz="1600" dirty="0"/>
                    </a:p>
                  </a:txBody>
                  <a:tcPr/>
                </a:tc>
                <a:tc>
                  <a:txBody>
                    <a:bodyPr/>
                    <a:lstStyle/>
                    <a:p>
                      <a:pPr algn="ctr"/>
                      <a:r>
                        <a:rPr lang="en-GB" sz="1600" dirty="0" smtClean="0"/>
                        <a:t>0.140</a:t>
                      </a:r>
                      <a:r>
                        <a:rPr lang="en-GB" sz="1600" baseline="30000" dirty="0" smtClean="0"/>
                        <a:t>o</a:t>
                      </a:r>
                      <a:endParaRPr lang="en-GB" sz="1600" dirty="0"/>
                    </a:p>
                  </a:txBody>
                  <a:tcPr/>
                </a:tc>
                <a:tc>
                  <a:txBody>
                    <a:bodyPr/>
                    <a:lstStyle/>
                    <a:p>
                      <a:pPr algn="ctr"/>
                      <a:r>
                        <a:rPr lang="en-GB" sz="1600" dirty="0" smtClean="0"/>
                        <a:t>12</a:t>
                      </a:r>
                      <a:endParaRPr lang="en-GB" sz="1600" dirty="0"/>
                    </a:p>
                  </a:txBody>
                  <a:tcPr/>
                </a:tc>
                <a:tc>
                  <a:txBody>
                    <a:bodyPr/>
                    <a:lstStyle/>
                    <a:p>
                      <a:pPr algn="ctr"/>
                      <a:r>
                        <a:rPr lang="en-GB" sz="1600" dirty="0" smtClean="0"/>
                        <a:t>0.113</a:t>
                      </a:r>
                      <a:r>
                        <a:rPr lang="en-GB" sz="1600" baseline="30000" dirty="0" smtClean="0"/>
                        <a:t>o</a:t>
                      </a:r>
                      <a:endParaRPr lang="en-GB" sz="1600" dirty="0"/>
                    </a:p>
                  </a:txBody>
                  <a:tcPr/>
                </a:tc>
              </a:tr>
              <a:tr h="306213">
                <a:tc>
                  <a:txBody>
                    <a:bodyPr/>
                    <a:lstStyle/>
                    <a:p>
                      <a:pPr algn="ctr"/>
                      <a:r>
                        <a:rPr lang="en-GB" sz="1600" dirty="0" smtClean="0"/>
                        <a:t>5</a:t>
                      </a:r>
                      <a:endParaRPr lang="en-GB" sz="1600" dirty="0"/>
                    </a:p>
                  </a:txBody>
                  <a:tcPr/>
                </a:tc>
                <a:tc>
                  <a:txBody>
                    <a:bodyPr/>
                    <a:lstStyle/>
                    <a:p>
                      <a:pPr algn="ctr"/>
                      <a:r>
                        <a:rPr lang="en-GB" sz="1600" dirty="0" smtClean="0"/>
                        <a:t>0.131</a:t>
                      </a:r>
                      <a:r>
                        <a:rPr lang="en-GB" sz="1600" baseline="30000" dirty="0" smtClean="0"/>
                        <a:t>o</a:t>
                      </a:r>
                      <a:endParaRPr lang="en-GB" sz="1600" dirty="0"/>
                    </a:p>
                  </a:txBody>
                  <a:tcPr/>
                </a:tc>
                <a:tc>
                  <a:txBody>
                    <a:bodyPr/>
                    <a:lstStyle/>
                    <a:p>
                      <a:pPr algn="ctr"/>
                      <a:r>
                        <a:rPr lang="en-GB" sz="1600" dirty="0" smtClean="0"/>
                        <a:t>13</a:t>
                      </a:r>
                      <a:endParaRPr lang="en-GB" sz="1600" dirty="0"/>
                    </a:p>
                  </a:txBody>
                  <a:tcPr/>
                </a:tc>
                <a:tc>
                  <a:txBody>
                    <a:bodyPr/>
                    <a:lstStyle/>
                    <a:p>
                      <a:pPr algn="ctr"/>
                      <a:r>
                        <a:rPr lang="en-GB" sz="1600" dirty="0" smtClean="0"/>
                        <a:t>0.112</a:t>
                      </a:r>
                      <a:r>
                        <a:rPr lang="en-GB" sz="1600" baseline="30000" dirty="0" smtClean="0"/>
                        <a:t>o</a:t>
                      </a:r>
                      <a:endParaRPr lang="en-GB" sz="1600" dirty="0"/>
                    </a:p>
                  </a:txBody>
                  <a:tcPr/>
                </a:tc>
              </a:tr>
              <a:tr h="306213">
                <a:tc>
                  <a:txBody>
                    <a:bodyPr/>
                    <a:lstStyle/>
                    <a:p>
                      <a:pPr algn="ctr"/>
                      <a:r>
                        <a:rPr lang="en-GB" sz="1600" dirty="0" smtClean="0"/>
                        <a:t>6</a:t>
                      </a:r>
                      <a:endParaRPr lang="en-GB" sz="1600" dirty="0"/>
                    </a:p>
                  </a:txBody>
                  <a:tcPr/>
                </a:tc>
                <a:tc>
                  <a:txBody>
                    <a:bodyPr/>
                    <a:lstStyle/>
                    <a:p>
                      <a:pPr algn="ctr"/>
                      <a:r>
                        <a:rPr lang="en-GB" sz="1600" dirty="0" smtClean="0"/>
                        <a:t>0.126</a:t>
                      </a:r>
                      <a:r>
                        <a:rPr lang="en-GB" sz="1600" baseline="30000" dirty="0" smtClean="0"/>
                        <a:t>o</a:t>
                      </a:r>
                      <a:endParaRPr lang="en-GB" sz="1600" dirty="0"/>
                    </a:p>
                  </a:txBody>
                  <a:tcPr/>
                </a:tc>
                <a:tc>
                  <a:txBody>
                    <a:bodyPr/>
                    <a:lstStyle/>
                    <a:p>
                      <a:pPr algn="ctr"/>
                      <a:r>
                        <a:rPr lang="en-GB" sz="1600" dirty="0" smtClean="0"/>
                        <a:t>14</a:t>
                      </a:r>
                      <a:endParaRPr lang="en-GB" sz="1600" dirty="0"/>
                    </a:p>
                  </a:txBody>
                  <a:tcPr/>
                </a:tc>
                <a:tc>
                  <a:txBody>
                    <a:bodyPr/>
                    <a:lstStyle/>
                    <a:p>
                      <a:pPr algn="ctr"/>
                      <a:r>
                        <a:rPr lang="en-GB" sz="1600" dirty="0" smtClean="0"/>
                        <a:t>0.111</a:t>
                      </a:r>
                      <a:r>
                        <a:rPr lang="en-GB" sz="1600" baseline="30000" dirty="0" smtClean="0"/>
                        <a:t>o</a:t>
                      </a:r>
                      <a:endParaRPr lang="en-GB" sz="1600" dirty="0"/>
                    </a:p>
                  </a:txBody>
                  <a:tcPr/>
                </a:tc>
              </a:tr>
              <a:tr h="306213">
                <a:tc>
                  <a:txBody>
                    <a:bodyPr/>
                    <a:lstStyle/>
                    <a:p>
                      <a:pPr algn="ctr"/>
                      <a:r>
                        <a:rPr lang="en-GB" sz="1600" dirty="0" smtClean="0"/>
                        <a:t>7</a:t>
                      </a:r>
                      <a:endParaRPr lang="en-GB" sz="1600" dirty="0"/>
                    </a:p>
                  </a:txBody>
                  <a:tcPr/>
                </a:tc>
                <a:tc>
                  <a:txBody>
                    <a:bodyPr/>
                    <a:lstStyle/>
                    <a:p>
                      <a:pPr algn="ctr"/>
                      <a:r>
                        <a:rPr lang="en-GB" sz="1600" dirty="0" smtClean="0"/>
                        <a:t>0.122</a:t>
                      </a:r>
                      <a:r>
                        <a:rPr lang="en-GB" sz="1600" baseline="30000" dirty="0" smtClean="0"/>
                        <a:t>o</a:t>
                      </a:r>
                      <a:endParaRPr lang="en-GB" sz="1600" dirty="0"/>
                    </a:p>
                  </a:txBody>
                  <a:tcPr/>
                </a:tc>
                <a:tc>
                  <a:txBody>
                    <a:bodyPr/>
                    <a:lstStyle/>
                    <a:p>
                      <a:pPr algn="ctr"/>
                      <a:r>
                        <a:rPr lang="en-GB" sz="1600" dirty="0" smtClean="0"/>
                        <a:t>15</a:t>
                      </a:r>
                      <a:endParaRPr lang="en-GB" sz="1600" dirty="0"/>
                    </a:p>
                  </a:txBody>
                  <a:tcPr/>
                </a:tc>
                <a:tc>
                  <a:txBody>
                    <a:bodyPr/>
                    <a:lstStyle/>
                    <a:p>
                      <a:pPr algn="ctr"/>
                      <a:r>
                        <a:rPr lang="en-GB" sz="1600" dirty="0" smtClean="0"/>
                        <a:t>0.110</a:t>
                      </a:r>
                      <a:r>
                        <a:rPr lang="en-GB" sz="1600" baseline="30000" dirty="0" smtClean="0"/>
                        <a:t>o</a:t>
                      </a:r>
                      <a:endParaRPr lang="en-GB" sz="1600" dirty="0"/>
                    </a:p>
                  </a:txBody>
                  <a:tcPr/>
                </a:tc>
              </a:tr>
              <a:tr h="306213">
                <a:tc>
                  <a:txBody>
                    <a:bodyPr/>
                    <a:lstStyle/>
                    <a:p>
                      <a:pPr algn="ctr"/>
                      <a:r>
                        <a:rPr lang="en-GB" sz="1600" dirty="0" smtClean="0"/>
                        <a:t>8</a:t>
                      </a:r>
                      <a:endParaRPr lang="en-GB" sz="1600" dirty="0"/>
                    </a:p>
                  </a:txBody>
                  <a:tcPr/>
                </a:tc>
                <a:tc>
                  <a:txBody>
                    <a:bodyPr/>
                    <a:lstStyle/>
                    <a:p>
                      <a:pPr algn="ctr"/>
                      <a:r>
                        <a:rPr lang="en-GB" sz="1600" dirty="0" smtClean="0"/>
                        <a:t>0.120</a:t>
                      </a:r>
                      <a:r>
                        <a:rPr lang="en-GB" sz="1600" baseline="30000" dirty="0" smtClean="0"/>
                        <a:t>o</a:t>
                      </a:r>
                      <a:endParaRPr lang="en-GB" sz="1600" dirty="0"/>
                    </a:p>
                  </a:txBody>
                  <a:tcPr/>
                </a:tc>
                <a:tc>
                  <a:txBody>
                    <a:bodyPr/>
                    <a:lstStyle/>
                    <a:p>
                      <a:pPr algn="ctr"/>
                      <a:r>
                        <a:rPr lang="en-GB" sz="1600" dirty="0" smtClean="0"/>
                        <a:t>16</a:t>
                      </a:r>
                      <a:endParaRPr lang="en-GB" sz="1600" dirty="0"/>
                    </a:p>
                  </a:txBody>
                  <a:tcPr/>
                </a:tc>
                <a:tc>
                  <a:txBody>
                    <a:bodyPr/>
                    <a:lstStyle/>
                    <a:p>
                      <a:pPr algn="ctr"/>
                      <a:r>
                        <a:rPr lang="en-GB" sz="1600" dirty="0" smtClean="0"/>
                        <a:t>0.110</a:t>
                      </a:r>
                      <a:r>
                        <a:rPr lang="en-GB" sz="1600" baseline="30000" dirty="0" smtClean="0"/>
                        <a:t>o</a:t>
                      </a:r>
                      <a:endParaRPr lang="en-GB" sz="1600" dirty="0"/>
                    </a:p>
                  </a:txBody>
                  <a:tcPr/>
                </a:tc>
              </a:tr>
            </a:tbl>
          </a:graphicData>
        </a:graphic>
      </p:graphicFrame>
      <p:sp>
        <p:nvSpPr>
          <p:cNvPr id="14" name="TextBox 13"/>
          <p:cNvSpPr txBox="1"/>
          <p:nvPr/>
        </p:nvSpPr>
        <p:spPr>
          <a:xfrm>
            <a:off x="1403648" y="5219650"/>
            <a:ext cx="6637073" cy="1015663"/>
          </a:xfrm>
          <a:prstGeom prst="rect">
            <a:avLst/>
          </a:prstGeom>
          <a:noFill/>
        </p:spPr>
        <p:txBody>
          <a:bodyPr wrap="none" rtlCol="0">
            <a:spAutoFit/>
          </a:bodyPr>
          <a:lstStyle/>
          <a:p>
            <a:pPr marL="285750" indent="-285750">
              <a:buFont typeface="Arial" pitchFamily="34" charset="0"/>
              <a:buChar char="•"/>
            </a:pPr>
            <a:r>
              <a:rPr lang="en-GB" sz="2000" dirty="0" smtClean="0"/>
              <a:t>Best resolution of 0.11</a:t>
            </a:r>
            <a:r>
              <a:rPr lang="en-GB" sz="2000" baseline="30000" dirty="0" smtClean="0"/>
              <a:t>o</a:t>
            </a:r>
            <a:r>
              <a:rPr lang="en-GB" sz="2000" dirty="0" smtClean="0"/>
              <a:t> matches binned approach.</a:t>
            </a:r>
          </a:p>
          <a:p>
            <a:pPr marL="285750" indent="-285750">
              <a:buFont typeface="Arial" pitchFamily="34" charset="0"/>
              <a:buChar char="•"/>
            </a:pPr>
            <a:r>
              <a:rPr lang="en-GB" sz="2000" dirty="0" smtClean="0"/>
              <a:t>Resolution without averaging worse due to phase switches.</a:t>
            </a:r>
            <a:endParaRPr lang="en-GB" sz="2000" dirty="0"/>
          </a:p>
          <a:p>
            <a:pPr marL="285750" indent="-285750">
              <a:buFont typeface="Arial" pitchFamily="34" charset="0"/>
              <a:buChar char="•"/>
            </a:pPr>
            <a:endParaRPr lang="en-GB" sz="2000" dirty="0"/>
          </a:p>
        </p:txBody>
      </p:sp>
    </p:spTree>
    <p:extLst>
      <p:ext uri="{BB962C8B-B14F-4D97-AF65-F5344CB8AC3E}">
        <p14:creationId xmlns:p14="http://schemas.microsoft.com/office/powerpoint/2010/main" val="39956700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752625" y="2132856"/>
            <a:ext cx="5086967" cy="4017442"/>
            <a:chOff x="1752625" y="2132856"/>
            <a:chExt cx="5086967" cy="4017442"/>
          </a:xfrm>
        </p:grpSpPr>
        <p:pic>
          <p:nvPicPr>
            <p:cNvPr id="4098" name="Picture 2" descr="\\cern.ch\dfs\Users\j\jarobert\Desktop\referencePoin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25" y="2132856"/>
              <a:ext cx="5086967" cy="4017442"/>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p:cNvSpPr/>
            <p:nvPr/>
          </p:nvSpPr>
          <p:spPr>
            <a:xfrm>
              <a:off x="3020988" y="4619970"/>
              <a:ext cx="326876" cy="328017"/>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p:cNvSpPr/>
            <p:nvPr/>
          </p:nvSpPr>
          <p:spPr>
            <a:xfrm>
              <a:off x="3397052" y="4596753"/>
              <a:ext cx="326876" cy="328017"/>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3803601" y="4596753"/>
              <a:ext cx="326876" cy="328017"/>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4242867" y="4549473"/>
              <a:ext cx="326876" cy="328017"/>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4618931" y="4385464"/>
              <a:ext cx="326876" cy="328017"/>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5004048" y="4282773"/>
              <a:ext cx="326876" cy="328017"/>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5436096" y="3936051"/>
              <a:ext cx="326876" cy="328017"/>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3020988" y="3768161"/>
              <a:ext cx="326876" cy="328017"/>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3422948" y="3880782"/>
              <a:ext cx="326876" cy="328017"/>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3803601" y="3954756"/>
              <a:ext cx="326876" cy="328017"/>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4242867" y="4022263"/>
              <a:ext cx="326876" cy="328017"/>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4618931" y="4057447"/>
              <a:ext cx="326876" cy="328017"/>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5004048" y="4118764"/>
              <a:ext cx="326876" cy="328017"/>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p:cNvSpPr/>
            <p:nvPr/>
          </p:nvSpPr>
          <p:spPr>
            <a:xfrm>
              <a:off x="5406355" y="4247244"/>
              <a:ext cx="326876" cy="328017"/>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1"/>
          <p:cNvSpPr>
            <a:spLocks noGrp="1"/>
          </p:cNvSpPr>
          <p:nvPr>
            <p:ph type="title"/>
          </p:nvPr>
        </p:nvSpPr>
        <p:spPr>
          <a:xfrm>
            <a:off x="467544" y="0"/>
            <a:ext cx="8229600" cy="1143000"/>
          </a:xfrm>
        </p:spPr>
        <p:txBody>
          <a:bodyPr/>
          <a:lstStyle/>
          <a:p>
            <a:r>
              <a:rPr lang="en-GB" dirty="0" smtClean="0"/>
              <a:t>Mixer and Diode Alignment</a:t>
            </a:r>
            <a:endParaRPr lang="en-GB" dirty="0"/>
          </a:p>
        </p:txBody>
      </p:sp>
      <p:sp>
        <p:nvSpPr>
          <p:cNvPr id="3" name="Content Placeholder 2"/>
          <p:cNvSpPr>
            <a:spLocks noGrp="1"/>
          </p:cNvSpPr>
          <p:nvPr>
            <p:ph idx="1"/>
          </p:nvPr>
        </p:nvSpPr>
        <p:spPr>
          <a:xfrm>
            <a:off x="457200" y="1054100"/>
            <a:ext cx="8229600" cy="5072063"/>
          </a:xfrm>
        </p:spPr>
        <p:txBody>
          <a:bodyPr>
            <a:normAutofit/>
          </a:bodyPr>
          <a:lstStyle/>
          <a:p>
            <a:r>
              <a:rPr lang="en-GB" sz="2400" dirty="0" smtClean="0"/>
              <a:t>See if Mixer and Diode signals arrive at the same point in the sampling window.</a:t>
            </a:r>
          </a:p>
          <a:p>
            <a:r>
              <a:rPr lang="en-GB" sz="2400" dirty="0" smtClean="0"/>
              <a:t>Compare position of pulse end and phase switches:</a:t>
            </a:r>
            <a:endParaRPr lang="en-GB" sz="2400" dirty="0"/>
          </a:p>
        </p:txBody>
      </p:sp>
      <p:sp>
        <p:nvSpPr>
          <p:cNvPr id="19" name="TextBox 18"/>
          <p:cNvSpPr txBox="1"/>
          <p:nvPr/>
        </p:nvSpPr>
        <p:spPr>
          <a:xfrm>
            <a:off x="6516216" y="3652931"/>
            <a:ext cx="1091966" cy="369332"/>
          </a:xfrm>
          <a:prstGeom prst="rect">
            <a:avLst/>
          </a:prstGeom>
          <a:noFill/>
        </p:spPr>
        <p:txBody>
          <a:bodyPr wrap="none" rtlCol="0">
            <a:spAutoFit/>
          </a:bodyPr>
          <a:lstStyle/>
          <a:p>
            <a:r>
              <a:rPr lang="en-GB" dirty="0" smtClean="0"/>
              <a:t>Pulse End</a:t>
            </a:r>
            <a:endParaRPr lang="en-GB" dirty="0"/>
          </a:p>
        </p:txBody>
      </p:sp>
      <p:sp>
        <p:nvSpPr>
          <p:cNvPr id="20" name="TextBox 19"/>
          <p:cNvSpPr txBox="1"/>
          <p:nvPr/>
        </p:nvSpPr>
        <p:spPr>
          <a:xfrm>
            <a:off x="755576" y="3724606"/>
            <a:ext cx="1394837" cy="923330"/>
          </a:xfrm>
          <a:prstGeom prst="rect">
            <a:avLst/>
          </a:prstGeom>
          <a:noFill/>
        </p:spPr>
        <p:txBody>
          <a:bodyPr wrap="square" rtlCol="0">
            <a:spAutoFit/>
          </a:bodyPr>
          <a:lstStyle/>
          <a:p>
            <a:pPr algn="r"/>
            <a:r>
              <a:rPr lang="en-GB" dirty="0" smtClean="0"/>
              <a:t>Phase Switches (two spikes)</a:t>
            </a:r>
            <a:endParaRPr lang="en-GB" dirty="0"/>
          </a:p>
        </p:txBody>
      </p:sp>
      <p:cxnSp>
        <p:nvCxnSpPr>
          <p:cNvPr id="22" name="Straight Arrow Connector 21"/>
          <p:cNvCxnSpPr>
            <a:stCxn id="19" idx="0"/>
          </p:cNvCxnSpPr>
          <p:nvPr/>
        </p:nvCxnSpPr>
        <p:spPr>
          <a:xfrm flipH="1" flipV="1">
            <a:off x="6156176" y="2852936"/>
            <a:ext cx="906023" cy="79999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6156176" y="3969341"/>
            <a:ext cx="885038" cy="111584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0" idx="3"/>
            <a:endCxn id="12" idx="2"/>
          </p:cNvCxnSpPr>
          <p:nvPr/>
        </p:nvCxnSpPr>
        <p:spPr>
          <a:xfrm flipV="1">
            <a:off x="2150413" y="3932170"/>
            <a:ext cx="870575" cy="25410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4" idx="2"/>
          </p:cNvCxnSpPr>
          <p:nvPr/>
        </p:nvCxnSpPr>
        <p:spPr>
          <a:xfrm>
            <a:off x="2150414" y="4183990"/>
            <a:ext cx="870574" cy="59998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00" name="Date Placeholder 4099"/>
          <p:cNvSpPr>
            <a:spLocks noGrp="1"/>
          </p:cNvSpPr>
          <p:nvPr>
            <p:ph type="dt" sz="half" idx="10"/>
          </p:nvPr>
        </p:nvSpPr>
        <p:spPr/>
        <p:txBody>
          <a:bodyPr/>
          <a:lstStyle/>
          <a:p>
            <a:fld id="{9393E24E-C22B-47C5-8DD1-3F6454E876A8}" type="datetime1">
              <a:rPr lang="en-GB" smtClean="0"/>
              <a:t>07/06/2013</a:t>
            </a:fld>
            <a:endParaRPr lang="en-GB"/>
          </a:p>
        </p:txBody>
      </p:sp>
      <p:sp>
        <p:nvSpPr>
          <p:cNvPr id="4101" name="Footer Placeholder 4100"/>
          <p:cNvSpPr>
            <a:spLocks noGrp="1"/>
          </p:cNvSpPr>
          <p:nvPr>
            <p:ph type="ftr" sz="quarter" idx="11"/>
          </p:nvPr>
        </p:nvSpPr>
        <p:spPr/>
        <p:txBody>
          <a:bodyPr/>
          <a:lstStyle/>
          <a:p>
            <a:r>
              <a:rPr lang="en-GB" smtClean="0"/>
              <a:t>May CTF3 Trip Data Analysis Update</a:t>
            </a:r>
            <a:endParaRPr lang="en-GB"/>
          </a:p>
        </p:txBody>
      </p:sp>
      <p:sp>
        <p:nvSpPr>
          <p:cNvPr id="4102" name="Slide Number Placeholder 4101"/>
          <p:cNvSpPr>
            <a:spLocks noGrp="1"/>
          </p:cNvSpPr>
          <p:nvPr>
            <p:ph type="sldNum" sz="quarter" idx="12"/>
          </p:nvPr>
        </p:nvSpPr>
        <p:spPr/>
        <p:txBody>
          <a:bodyPr/>
          <a:lstStyle/>
          <a:p>
            <a:fld id="{97C09114-C951-4FB7-A957-C44B5CD6D4CE}" type="slidenum">
              <a:rPr lang="en-GB" smtClean="0"/>
              <a:t>15</a:t>
            </a:fld>
            <a:endParaRPr lang="en-GB"/>
          </a:p>
        </p:txBody>
      </p:sp>
    </p:spTree>
    <p:extLst>
      <p:ext uri="{BB962C8B-B14F-4D97-AF65-F5344CB8AC3E}">
        <p14:creationId xmlns:p14="http://schemas.microsoft.com/office/powerpoint/2010/main" val="2111128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67544" y="836712"/>
            <a:ext cx="4038600" cy="3189306"/>
          </a:xfrm>
        </p:spPr>
      </p:pic>
      <p:pic>
        <p:nvPicPr>
          <p:cNvPr id="8" name="Content Placeholder 7"/>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572000" y="836712"/>
            <a:ext cx="4038600" cy="3189306"/>
          </a:xfrm>
        </p:spPr>
      </p:pic>
      <p:sp>
        <p:nvSpPr>
          <p:cNvPr id="9" name="TextBox 8"/>
          <p:cNvSpPr txBox="1"/>
          <p:nvPr/>
        </p:nvSpPr>
        <p:spPr>
          <a:xfrm>
            <a:off x="479698" y="4149080"/>
            <a:ext cx="8136904" cy="1938992"/>
          </a:xfrm>
          <a:prstGeom prst="rect">
            <a:avLst/>
          </a:prstGeom>
          <a:noFill/>
        </p:spPr>
        <p:txBody>
          <a:bodyPr wrap="square" rtlCol="0">
            <a:spAutoFit/>
          </a:bodyPr>
          <a:lstStyle/>
          <a:p>
            <a:pPr marL="285750" indent="-285750">
              <a:buFont typeface="Arial" pitchFamily="34" charset="0"/>
              <a:buChar char="•"/>
            </a:pPr>
            <a:r>
              <a:rPr lang="en-GB" sz="2000" dirty="0" smtClean="0"/>
              <a:t>Some evidence to suggest that diode response is a few samples later than the mixer but it might just be an artefact of how I’m identifying the features.</a:t>
            </a:r>
          </a:p>
          <a:p>
            <a:pPr marL="285750" indent="-285750">
              <a:buFont typeface="Arial" pitchFamily="34" charset="0"/>
              <a:buChar char="•"/>
            </a:pPr>
            <a:r>
              <a:rPr lang="en-GB" sz="2000" dirty="0" smtClean="0"/>
              <a:t>Even if it is a real effect the resolutions I’ve shown are already pretty good.</a:t>
            </a:r>
          </a:p>
          <a:p>
            <a:pPr marL="285750" indent="-285750">
              <a:buFont typeface="Arial" pitchFamily="34" charset="0"/>
              <a:buChar char="•"/>
            </a:pPr>
            <a:r>
              <a:rPr lang="en-GB" sz="2000" dirty="0" smtClean="0"/>
              <a:t>Might also be interesting to check alignment between monitors.</a:t>
            </a:r>
            <a:endParaRPr lang="en-GB" sz="2000" dirty="0"/>
          </a:p>
        </p:txBody>
      </p:sp>
      <p:sp>
        <p:nvSpPr>
          <p:cNvPr id="10" name="Date Placeholder 9"/>
          <p:cNvSpPr>
            <a:spLocks noGrp="1"/>
          </p:cNvSpPr>
          <p:nvPr>
            <p:ph type="dt" sz="half" idx="10"/>
          </p:nvPr>
        </p:nvSpPr>
        <p:spPr/>
        <p:txBody>
          <a:bodyPr/>
          <a:lstStyle/>
          <a:p>
            <a:fld id="{5440B29D-88B2-4DDE-9276-3B7FC0221575}" type="datetime1">
              <a:rPr lang="en-GB" smtClean="0"/>
              <a:t>07/06/2013</a:t>
            </a:fld>
            <a:endParaRPr lang="en-GB"/>
          </a:p>
        </p:txBody>
      </p:sp>
      <p:sp>
        <p:nvSpPr>
          <p:cNvPr id="11" name="Footer Placeholder 10"/>
          <p:cNvSpPr>
            <a:spLocks noGrp="1"/>
          </p:cNvSpPr>
          <p:nvPr>
            <p:ph type="ftr" sz="quarter" idx="11"/>
          </p:nvPr>
        </p:nvSpPr>
        <p:spPr/>
        <p:txBody>
          <a:bodyPr/>
          <a:lstStyle/>
          <a:p>
            <a:r>
              <a:rPr lang="en-GB" smtClean="0"/>
              <a:t>May CTF3 Trip Data Analysis Update</a:t>
            </a:r>
            <a:endParaRPr lang="en-GB"/>
          </a:p>
        </p:txBody>
      </p:sp>
      <p:sp>
        <p:nvSpPr>
          <p:cNvPr id="12" name="Slide Number Placeholder 11"/>
          <p:cNvSpPr>
            <a:spLocks noGrp="1"/>
          </p:cNvSpPr>
          <p:nvPr>
            <p:ph type="sldNum" sz="quarter" idx="12"/>
          </p:nvPr>
        </p:nvSpPr>
        <p:spPr/>
        <p:txBody>
          <a:bodyPr/>
          <a:lstStyle/>
          <a:p>
            <a:fld id="{97C09114-C951-4FB7-A957-C44B5CD6D4CE}" type="slidenum">
              <a:rPr lang="en-GB" smtClean="0"/>
              <a:t>16</a:t>
            </a:fld>
            <a:endParaRPr lang="en-GB"/>
          </a:p>
        </p:txBody>
      </p:sp>
    </p:spTree>
    <p:extLst>
      <p:ext uri="{BB962C8B-B14F-4D97-AF65-F5344CB8AC3E}">
        <p14:creationId xmlns:p14="http://schemas.microsoft.com/office/powerpoint/2010/main" val="37706441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lstStyle/>
          <a:p>
            <a:r>
              <a:rPr lang="en-GB" dirty="0" smtClean="0"/>
              <a:t>ADC Droop Tests</a:t>
            </a:r>
            <a:endParaRPr lang="en-GB" dirty="0"/>
          </a:p>
        </p:txBody>
      </p:sp>
      <p:sp>
        <p:nvSpPr>
          <p:cNvPr id="3" name="Content Placeholder 2"/>
          <p:cNvSpPr>
            <a:spLocks noGrp="1"/>
          </p:cNvSpPr>
          <p:nvPr>
            <p:ph idx="1"/>
          </p:nvPr>
        </p:nvSpPr>
        <p:spPr>
          <a:xfrm>
            <a:off x="457200" y="1124744"/>
            <a:ext cx="8229600" cy="5001419"/>
          </a:xfrm>
        </p:spPr>
        <p:txBody>
          <a:bodyPr>
            <a:normAutofit/>
          </a:bodyPr>
          <a:lstStyle/>
          <a:p>
            <a:r>
              <a:rPr lang="en-GB" sz="2800" dirty="0" smtClean="0"/>
              <a:t>Glenn, </a:t>
            </a:r>
            <a:r>
              <a:rPr lang="en-GB" sz="2800" dirty="0" err="1" smtClean="0"/>
              <a:t>Neven</a:t>
            </a:r>
            <a:r>
              <a:rPr lang="en-GB" sz="2800" dirty="0" smtClean="0"/>
              <a:t> and Doug made measurements of the ADC droop in the lab using a 10µs DC input pulse (below).</a:t>
            </a:r>
          </a:p>
          <a:p>
            <a:r>
              <a:rPr lang="en-GB" sz="2800" dirty="0" smtClean="0"/>
              <a:t>I’ve tried to fit exponential curves to the measurements.</a:t>
            </a:r>
            <a:endParaRPr lang="en-GB" sz="2800" dirty="0"/>
          </a:p>
        </p:txBody>
      </p:sp>
      <p:pic>
        <p:nvPicPr>
          <p:cNvPr id="2050" name="Picture 2" descr="\\cern.ch\dfs\Users\j\jarobert\Desktop\DC 30-05-2013.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87824" y="3501008"/>
            <a:ext cx="3320886" cy="2490664"/>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fld id="{B0CD85A3-045B-4EDE-B3A7-CC3547499CB8}" type="datetime1">
              <a:rPr lang="en-GB" smtClean="0"/>
              <a:t>07/06/2013</a:t>
            </a:fld>
            <a:endParaRPr lang="en-GB"/>
          </a:p>
        </p:txBody>
      </p:sp>
      <p:sp>
        <p:nvSpPr>
          <p:cNvPr id="5" name="Footer Placeholder 4"/>
          <p:cNvSpPr>
            <a:spLocks noGrp="1"/>
          </p:cNvSpPr>
          <p:nvPr>
            <p:ph type="ftr" sz="quarter" idx="11"/>
          </p:nvPr>
        </p:nvSpPr>
        <p:spPr/>
        <p:txBody>
          <a:bodyPr/>
          <a:lstStyle/>
          <a:p>
            <a:r>
              <a:rPr lang="en-GB" smtClean="0"/>
              <a:t>May CTF3 Trip Data Analysis Update</a:t>
            </a:r>
            <a:endParaRPr lang="en-GB"/>
          </a:p>
        </p:txBody>
      </p:sp>
      <p:sp>
        <p:nvSpPr>
          <p:cNvPr id="6" name="Slide Number Placeholder 5"/>
          <p:cNvSpPr>
            <a:spLocks noGrp="1"/>
          </p:cNvSpPr>
          <p:nvPr>
            <p:ph type="sldNum" sz="quarter" idx="12"/>
          </p:nvPr>
        </p:nvSpPr>
        <p:spPr/>
        <p:txBody>
          <a:bodyPr/>
          <a:lstStyle/>
          <a:p>
            <a:fld id="{97C09114-C951-4FB7-A957-C44B5CD6D4CE}" type="slidenum">
              <a:rPr lang="en-GB" smtClean="0"/>
              <a:t>17</a:t>
            </a:fld>
            <a:endParaRPr lang="en-GB"/>
          </a:p>
        </p:txBody>
      </p:sp>
    </p:spTree>
    <p:extLst>
      <p:ext uri="{BB962C8B-B14F-4D97-AF65-F5344CB8AC3E}">
        <p14:creationId xmlns:p14="http://schemas.microsoft.com/office/powerpoint/2010/main" val="18062589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1382"/>
            <a:ext cx="8229600" cy="1143000"/>
          </a:xfrm>
        </p:spPr>
        <p:txBody>
          <a:bodyPr/>
          <a:lstStyle/>
          <a:p>
            <a:r>
              <a:rPr lang="en-GB" dirty="0" smtClean="0"/>
              <a:t>Exponential Fit</a:t>
            </a: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95736" y="2636912"/>
            <a:ext cx="4698660" cy="3661867"/>
          </a:xfrm>
        </p:spPr>
      </p:pic>
      <mc:AlternateContent xmlns:mc="http://schemas.openxmlformats.org/markup-compatibility/2006" xmlns:a14="http://schemas.microsoft.com/office/drawing/2010/main">
        <mc:Choice Requires="a14">
          <p:sp>
            <p:nvSpPr>
              <p:cNvPr id="5" name="TextBox 4"/>
              <p:cNvSpPr txBox="1"/>
              <p:nvPr/>
            </p:nvSpPr>
            <p:spPr>
              <a:xfrm>
                <a:off x="2771800" y="933135"/>
                <a:ext cx="3771545" cy="76732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GB" sz="2400" b="0" i="0" smtClean="0">
                          <a:latin typeface="Cambria Math"/>
                        </a:rPr>
                        <m:t>ADC</m:t>
                      </m:r>
                      <m:r>
                        <a:rPr lang="en-GB" sz="2400" b="0" i="0" smtClean="0">
                          <a:latin typeface="Cambria Math"/>
                        </a:rPr>
                        <m:t> </m:t>
                      </m:r>
                      <m:r>
                        <m:rPr>
                          <m:sty m:val="p"/>
                        </m:rPr>
                        <a:rPr lang="en-GB" sz="2400" b="0" i="0" smtClean="0">
                          <a:latin typeface="Cambria Math"/>
                        </a:rPr>
                        <m:t>Output</m:t>
                      </m:r>
                      <m:r>
                        <a:rPr lang="en-GB" sz="2400" b="0" i="0" smtClean="0">
                          <a:latin typeface="Cambria Math"/>
                        </a:rPr>
                        <m:t>=</m:t>
                      </m:r>
                      <m:r>
                        <m:rPr>
                          <m:sty m:val="p"/>
                        </m:rPr>
                        <a:rPr lang="en-GB" sz="2400" b="0" i="0" smtClean="0">
                          <a:latin typeface="Cambria Math"/>
                        </a:rPr>
                        <m:t>a</m:t>
                      </m:r>
                      <m:r>
                        <a:rPr lang="en-GB" sz="2400" b="0" i="1" smtClean="0">
                          <a:latin typeface="Cambria Math"/>
                        </a:rPr>
                        <m:t>.</m:t>
                      </m:r>
                      <m:r>
                        <m:rPr>
                          <m:sty m:val="p"/>
                        </m:rPr>
                        <a:rPr lang="en-GB" sz="2400" b="0" i="0" smtClean="0">
                          <a:latin typeface="Cambria Math"/>
                        </a:rPr>
                        <m:t>exp</m:t>
                      </m:r>
                      <m:d>
                        <m:dPr>
                          <m:ctrlPr>
                            <a:rPr lang="en-GB" sz="2400" b="0" i="1" smtClean="0">
                              <a:latin typeface="Cambria Math"/>
                            </a:rPr>
                          </m:ctrlPr>
                        </m:dPr>
                        <m:e>
                          <m:r>
                            <a:rPr lang="en-GB" sz="2400" b="0" i="0" smtClean="0">
                              <a:latin typeface="Cambria Math"/>
                            </a:rPr>
                            <m:t>−</m:t>
                          </m:r>
                          <m:f>
                            <m:fPr>
                              <m:ctrlPr>
                                <a:rPr lang="en-GB" sz="2400" b="0" i="1" smtClean="0">
                                  <a:latin typeface="Cambria Math"/>
                                </a:rPr>
                              </m:ctrlPr>
                            </m:fPr>
                            <m:num>
                              <m:r>
                                <a:rPr lang="en-GB" sz="2400" b="0" i="1" smtClean="0">
                                  <a:latin typeface="Cambria Math"/>
                                </a:rPr>
                                <m:t>𝑡</m:t>
                              </m:r>
                            </m:num>
                            <m:den>
                              <m:r>
                                <a:rPr lang="en-GB" sz="2400" b="0" i="1" smtClean="0">
                                  <a:latin typeface="Cambria Math"/>
                                </a:rPr>
                                <m:t>𝑇</m:t>
                              </m:r>
                            </m:den>
                          </m:f>
                        </m:e>
                      </m:d>
                    </m:oMath>
                  </m:oMathPara>
                </a14:m>
                <a:endParaRPr lang="en-GB"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2771800" y="933135"/>
                <a:ext cx="3771545" cy="767326"/>
              </a:xfrm>
              <a:prstGeom prst="rect">
                <a:avLst/>
              </a:prstGeom>
              <a:blipFill rotWithShape="1">
                <a:blip r:embed="rId3"/>
                <a:stretch>
                  <a:fillRect/>
                </a:stretch>
              </a:blipFill>
            </p:spPr>
            <p:txBody>
              <a:bodyPr/>
              <a:lstStyle/>
              <a:p>
                <a:r>
                  <a:rPr lang="en-GB">
                    <a:noFill/>
                  </a:rPr>
                  <a:t> </a:t>
                </a:r>
              </a:p>
            </p:txBody>
          </p:sp>
        </mc:Fallback>
      </mc:AlternateContent>
      <p:sp>
        <p:nvSpPr>
          <p:cNvPr id="6" name="TextBox 5"/>
          <p:cNvSpPr txBox="1"/>
          <p:nvPr/>
        </p:nvSpPr>
        <p:spPr>
          <a:xfrm>
            <a:off x="755576" y="1700808"/>
            <a:ext cx="7488832" cy="830997"/>
          </a:xfrm>
          <a:prstGeom prst="rect">
            <a:avLst/>
          </a:prstGeom>
          <a:noFill/>
        </p:spPr>
        <p:txBody>
          <a:bodyPr wrap="square" rtlCol="0">
            <a:spAutoFit/>
          </a:bodyPr>
          <a:lstStyle/>
          <a:p>
            <a:pPr marL="285750" indent="-285750" algn="ctr">
              <a:buFont typeface="Arial" pitchFamily="34" charset="0"/>
              <a:buChar char="•"/>
            </a:pPr>
            <a:r>
              <a:rPr lang="en-GB" sz="2400" dirty="0" smtClean="0"/>
              <a:t>Decay constant T (in ADC counts) is plotted below.</a:t>
            </a:r>
          </a:p>
          <a:p>
            <a:pPr marL="285750" indent="-285750" algn="ctr">
              <a:buFont typeface="Arial" pitchFamily="34" charset="0"/>
              <a:buChar char="•"/>
            </a:pPr>
            <a:r>
              <a:rPr lang="en-GB" sz="2400" dirty="0" smtClean="0"/>
              <a:t>All fits give R</a:t>
            </a:r>
            <a:r>
              <a:rPr lang="en-GB" sz="2400" baseline="30000" dirty="0" smtClean="0"/>
              <a:t>2</a:t>
            </a:r>
            <a:r>
              <a:rPr lang="en-GB" sz="2400" dirty="0" smtClean="0"/>
              <a:t> values &gt; 0.99, however…</a:t>
            </a:r>
            <a:endParaRPr lang="en-GB" sz="2400" dirty="0"/>
          </a:p>
        </p:txBody>
      </p:sp>
      <p:sp>
        <p:nvSpPr>
          <p:cNvPr id="7" name="Date Placeholder 6"/>
          <p:cNvSpPr>
            <a:spLocks noGrp="1"/>
          </p:cNvSpPr>
          <p:nvPr>
            <p:ph type="dt" sz="half" idx="10"/>
          </p:nvPr>
        </p:nvSpPr>
        <p:spPr/>
        <p:txBody>
          <a:bodyPr/>
          <a:lstStyle/>
          <a:p>
            <a:fld id="{1FCB16A4-36F5-4DC6-BD39-55E3355CE235}" type="datetime1">
              <a:rPr lang="en-GB" smtClean="0"/>
              <a:t>07/06/2013</a:t>
            </a:fld>
            <a:endParaRPr lang="en-GB"/>
          </a:p>
        </p:txBody>
      </p:sp>
      <p:sp>
        <p:nvSpPr>
          <p:cNvPr id="8" name="Footer Placeholder 7"/>
          <p:cNvSpPr>
            <a:spLocks noGrp="1"/>
          </p:cNvSpPr>
          <p:nvPr>
            <p:ph type="ftr" sz="quarter" idx="11"/>
          </p:nvPr>
        </p:nvSpPr>
        <p:spPr/>
        <p:txBody>
          <a:bodyPr/>
          <a:lstStyle/>
          <a:p>
            <a:r>
              <a:rPr lang="en-GB" smtClean="0"/>
              <a:t>May CTF3 Trip Data Analysis Update</a:t>
            </a:r>
            <a:endParaRPr lang="en-GB"/>
          </a:p>
        </p:txBody>
      </p:sp>
      <p:sp>
        <p:nvSpPr>
          <p:cNvPr id="9" name="Slide Number Placeholder 8"/>
          <p:cNvSpPr>
            <a:spLocks noGrp="1"/>
          </p:cNvSpPr>
          <p:nvPr>
            <p:ph type="sldNum" sz="quarter" idx="12"/>
          </p:nvPr>
        </p:nvSpPr>
        <p:spPr/>
        <p:txBody>
          <a:bodyPr/>
          <a:lstStyle/>
          <a:p>
            <a:fld id="{97C09114-C951-4FB7-A957-C44B5CD6D4CE}" type="slidenum">
              <a:rPr lang="en-GB" smtClean="0"/>
              <a:t>18</a:t>
            </a:fld>
            <a:endParaRPr lang="en-GB"/>
          </a:p>
        </p:txBody>
      </p:sp>
    </p:spTree>
    <p:extLst>
      <p:ext uri="{BB962C8B-B14F-4D97-AF65-F5344CB8AC3E}">
        <p14:creationId xmlns:p14="http://schemas.microsoft.com/office/powerpoint/2010/main" val="3218160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1720" y="548680"/>
            <a:ext cx="5114029" cy="3835522"/>
          </a:xfrm>
        </p:spPr>
      </p:pic>
      <p:sp>
        <p:nvSpPr>
          <p:cNvPr id="5" name="TextBox 4"/>
          <p:cNvSpPr txBox="1"/>
          <p:nvPr/>
        </p:nvSpPr>
        <p:spPr>
          <a:xfrm>
            <a:off x="472457" y="4221088"/>
            <a:ext cx="8420021" cy="2031325"/>
          </a:xfrm>
          <a:prstGeom prst="rect">
            <a:avLst/>
          </a:prstGeom>
          <a:noFill/>
        </p:spPr>
        <p:txBody>
          <a:bodyPr wrap="square" rtlCol="0">
            <a:spAutoFit/>
          </a:bodyPr>
          <a:lstStyle/>
          <a:p>
            <a:pPr marL="285750" indent="-285750">
              <a:buFont typeface="Arial" pitchFamily="34" charset="0"/>
              <a:buChar char="•"/>
            </a:pPr>
            <a:r>
              <a:rPr lang="en-GB" dirty="0" smtClean="0"/>
              <a:t>I don’t think the data is described very well by a simple exponential fit.</a:t>
            </a:r>
          </a:p>
          <a:p>
            <a:pPr marL="285750" indent="-285750">
              <a:buFont typeface="Arial" pitchFamily="34" charset="0"/>
              <a:buChar char="•"/>
            </a:pPr>
            <a:r>
              <a:rPr lang="en-GB" dirty="0" smtClean="0"/>
              <a:t>The fitted decay constants are very sensitive to the sampling window chosen, and change if a vertical offset is included (</a:t>
            </a:r>
            <a:r>
              <a:rPr lang="en-GB" dirty="0" err="1" smtClean="0"/>
              <a:t>aexp</a:t>
            </a:r>
            <a:r>
              <a:rPr lang="en-GB" dirty="0" smtClean="0"/>
              <a:t>(-t/T)+c).</a:t>
            </a:r>
          </a:p>
          <a:p>
            <a:pPr marL="285750" indent="-285750">
              <a:buFont typeface="Arial" pitchFamily="34" charset="0"/>
              <a:buChar char="•"/>
            </a:pPr>
            <a:r>
              <a:rPr lang="en-GB" dirty="0" smtClean="0"/>
              <a:t>You can get a perfect fit using two exponential terms, but I haven’t pursued this further.</a:t>
            </a:r>
          </a:p>
          <a:p>
            <a:pPr marL="285750" indent="-285750">
              <a:buFont typeface="Arial" pitchFamily="34" charset="0"/>
              <a:buChar char="•"/>
            </a:pPr>
            <a:r>
              <a:rPr lang="en-GB" dirty="0" smtClean="0"/>
              <a:t>It’s not clear whether you could actually remove the droop this way as the signals from the beam are obviously nowhere near as clean.</a:t>
            </a:r>
            <a:endParaRPr lang="en-GB" dirty="0"/>
          </a:p>
        </p:txBody>
      </p:sp>
      <p:sp>
        <p:nvSpPr>
          <p:cNvPr id="6" name="Date Placeholder 5"/>
          <p:cNvSpPr>
            <a:spLocks noGrp="1"/>
          </p:cNvSpPr>
          <p:nvPr>
            <p:ph type="dt" sz="half" idx="10"/>
          </p:nvPr>
        </p:nvSpPr>
        <p:spPr/>
        <p:txBody>
          <a:bodyPr/>
          <a:lstStyle/>
          <a:p>
            <a:fld id="{B04012B9-9D0C-4962-A02A-A984B0FC9B98}" type="datetime1">
              <a:rPr lang="en-GB" smtClean="0"/>
              <a:t>07/06/2013</a:t>
            </a:fld>
            <a:endParaRPr lang="en-GB"/>
          </a:p>
        </p:txBody>
      </p:sp>
      <p:sp>
        <p:nvSpPr>
          <p:cNvPr id="7" name="Footer Placeholder 6"/>
          <p:cNvSpPr>
            <a:spLocks noGrp="1"/>
          </p:cNvSpPr>
          <p:nvPr>
            <p:ph type="ftr" sz="quarter" idx="11"/>
          </p:nvPr>
        </p:nvSpPr>
        <p:spPr/>
        <p:txBody>
          <a:bodyPr/>
          <a:lstStyle/>
          <a:p>
            <a:r>
              <a:rPr lang="en-GB" smtClean="0"/>
              <a:t>May CTF3 Trip Data Analysis Update</a:t>
            </a:r>
            <a:endParaRPr lang="en-GB"/>
          </a:p>
        </p:txBody>
      </p:sp>
      <p:sp>
        <p:nvSpPr>
          <p:cNvPr id="8" name="Slide Number Placeholder 7"/>
          <p:cNvSpPr>
            <a:spLocks noGrp="1"/>
          </p:cNvSpPr>
          <p:nvPr>
            <p:ph type="sldNum" sz="quarter" idx="12"/>
          </p:nvPr>
        </p:nvSpPr>
        <p:spPr/>
        <p:txBody>
          <a:bodyPr/>
          <a:lstStyle/>
          <a:p>
            <a:fld id="{97C09114-C951-4FB7-A957-C44B5CD6D4CE}" type="slidenum">
              <a:rPr lang="en-GB" smtClean="0"/>
              <a:t>19</a:t>
            </a:fld>
            <a:endParaRPr lang="en-GB"/>
          </a:p>
        </p:txBody>
      </p:sp>
    </p:spTree>
    <p:extLst>
      <p:ext uri="{BB962C8B-B14F-4D97-AF65-F5344CB8AC3E}">
        <p14:creationId xmlns:p14="http://schemas.microsoft.com/office/powerpoint/2010/main" val="17431866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GB" dirty="0"/>
          </a:p>
        </p:txBody>
      </p:sp>
      <p:sp>
        <p:nvSpPr>
          <p:cNvPr id="3" name="Content Placeholder 2"/>
          <p:cNvSpPr>
            <a:spLocks noGrp="1"/>
          </p:cNvSpPr>
          <p:nvPr>
            <p:ph idx="1"/>
          </p:nvPr>
        </p:nvSpPr>
        <p:spPr/>
        <p:txBody>
          <a:bodyPr/>
          <a:lstStyle/>
          <a:p>
            <a:r>
              <a:rPr lang="en-GB" dirty="0" smtClean="0"/>
              <a:t>Summary of meeting with Piotr and Alexandra yesterday.</a:t>
            </a:r>
          </a:p>
          <a:p>
            <a:r>
              <a:rPr lang="en-GB" dirty="0" smtClean="0"/>
              <a:t>Calibration without ADC droop.</a:t>
            </a:r>
          </a:p>
          <a:p>
            <a:r>
              <a:rPr lang="en-GB" dirty="0" smtClean="0"/>
              <a:t>Phase resolution.</a:t>
            </a:r>
          </a:p>
          <a:p>
            <a:r>
              <a:rPr lang="en-GB" dirty="0" smtClean="0"/>
              <a:t>Sample averaging.</a:t>
            </a:r>
          </a:p>
          <a:p>
            <a:r>
              <a:rPr lang="en-GB" dirty="0" smtClean="0"/>
              <a:t>Alignment of mixer and diode channels.</a:t>
            </a:r>
          </a:p>
          <a:p>
            <a:r>
              <a:rPr lang="en-GB" dirty="0" smtClean="0"/>
              <a:t>ADC droop lab tests.</a:t>
            </a:r>
          </a:p>
          <a:p>
            <a:endParaRPr lang="en-GB" dirty="0"/>
          </a:p>
        </p:txBody>
      </p:sp>
      <p:sp>
        <p:nvSpPr>
          <p:cNvPr id="4" name="Date Placeholder 3"/>
          <p:cNvSpPr>
            <a:spLocks noGrp="1"/>
          </p:cNvSpPr>
          <p:nvPr>
            <p:ph type="dt" sz="half" idx="10"/>
          </p:nvPr>
        </p:nvSpPr>
        <p:spPr/>
        <p:txBody>
          <a:bodyPr/>
          <a:lstStyle/>
          <a:p>
            <a:fld id="{4CD32883-A940-4A14-ADE4-4ABD22FAD660}" type="datetime1">
              <a:rPr lang="en-GB" smtClean="0"/>
              <a:t>07/06/2013</a:t>
            </a:fld>
            <a:endParaRPr lang="en-GB"/>
          </a:p>
        </p:txBody>
      </p:sp>
      <p:sp>
        <p:nvSpPr>
          <p:cNvPr id="5" name="Footer Placeholder 4"/>
          <p:cNvSpPr>
            <a:spLocks noGrp="1"/>
          </p:cNvSpPr>
          <p:nvPr>
            <p:ph type="ftr" sz="quarter" idx="11"/>
          </p:nvPr>
        </p:nvSpPr>
        <p:spPr/>
        <p:txBody>
          <a:bodyPr/>
          <a:lstStyle/>
          <a:p>
            <a:r>
              <a:rPr lang="en-GB" smtClean="0"/>
              <a:t>May CTF3 Trip Data Analysis Update</a:t>
            </a:r>
            <a:endParaRPr lang="en-GB"/>
          </a:p>
        </p:txBody>
      </p:sp>
      <p:sp>
        <p:nvSpPr>
          <p:cNvPr id="6" name="Slide Number Placeholder 5"/>
          <p:cNvSpPr>
            <a:spLocks noGrp="1"/>
          </p:cNvSpPr>
          <p:nvPr>
            <p:ph type="sldNum" sz="quarter" idx="12"/>
          </p:nvPr>
        </p:nvSpPr>
        <p:spPr/>
        <p:txBody>
          <a:bodyPr/>
          <a:lstStyle/>
          <a:p>
            <a:fld id="{97C09114-C951-4FB7-A957-C44B5CD6D4CE}" type="slidenum">
              <a:rPr lang="en-GB" smtClean="0"/>
              <a:t>2</a:t>
            </a:fld>
            <a:endParaRPr lang="en-GB"/>
          </a:p>
        </p:txBody>
      </p:sp>
    </p:spTree>
    <p:extLst>
      <p:ext uri="{BB962C8B-B14F-4D97-AF65-F5344CB8AC3E}">
        <p14:creationId xmlns:p14="http://schemas.microsoft.com/office/powerpoint/2010/main" val="6305383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Summary</a:t>
            </a:r>
            <a:endParaRPr lang="en-GB" dirty="0"/>
          </a:p>
        </p:txBody>
      </p:sp>
      <p:sp>
        <p:nvSpPr>
          <p:cNvPr id="8" name="Content Placeholder 7"/>
          <p:cNvSpPr>
            <a:spLocks noGrp="1"/>
          </p:cNvSpPr>
          <p:nvPr>
            <p:ph idx="1"/>
          </p:nvPr>
        </p:nvSpPr>
        <p:spPr/>
        <p:txBody>
          <a:bodyPr>
            <a:normAutofit fontScale="92500" lnSpcReduction="20000"/>
          </a:bodyPr>
          <a:lstStyle/>
          <a:p>
            <a:r>
              <a:rPr lang="en-GB" dirty="0" smtClean="0"/>
              <a:t>Phase switch spikes are a real effect (don’t need to remove them from correction).</a:t>
            </a:r>
          </a:p>
          <a:p>
            <a:r>
              <a:rPr lang="en-GB" dirty="0" smtClean="0"/>
              <a:t>We need to make sure we have all the necessary tools in place to start analysis when the beam is back.</a:t>
            </a:r>
          </a:p>
          <a:p>
            <a:r>
              <a:rPr lang="en-GB" dirty="0" smtClean="0"/>
              <a:t>Calibrating using Mixer/Diode gives good results.</a:t>
            </a:r>
          </a:p>
          <a:p>
            <a:r>
              <a:rPr lang="en-GB" dirty="0" smtClean="0"/>
              <a:t>Measured resolution of ~0.2</a:t>
            </a:r>
            <a:r>
              <a:rPr lang="en-GB" baseline="30000" dirty="0" smtClean="0"/>
              <a:t>o</a:t>
            </a:r>
            <a:r>
              <a:rPr lang="en-GB" dirty="0" smtClean="0"/>
              <a:t> is in agreement with previous measurements using the CERN digitisers.</a:t>
            </a:r>
          </a:p>
          <a:p>
            <a:r>
              <a:rPr lang="en-GB" dirty="0" smtClean="0"/>
              <a:t>ADC droop is not purely a simple exponential decay.</a:t>
            </a:r>
          </a:p>
          <a:p>
            <a:endParaRPr lang="en-GB" dirty="0"/>
          </a:p>
        </p:txBody>
      </p:sp>
      <p:sp>
        <p:nvSpPr>
          <p:cNvPr id="9" name="Date Placeholder 8"/>
          <p:cNvSpPr>
            <a:spLocks noGrp="1"/>
          </p:cNvSpPr>
          <p:nvPr>
            <p:ph type="dt" sz="half" idx="10"/>
          </p:nvPr>
        </p:nvSpPr>
        <p:spPr/>
        <p:txBody>
          <a:bodyPr/>
          <a:lstStyle/>
          <a:p>
            <a:fld id="{037C330B-56F4-4A5F-8C16-AABCC7DBC706}" type="datetime1">
              <a:rPr lang="en-GB" smtClean="0"/>
              <a:t>07/06/2013</a:t>
            </a:fld>
            <a:endParaRPr lang="en-GB"/>
          </a:p>
        </p:txBody>
      </p:sp>
      <p:sp>
        <p:nvSpPr>
          <p:cNvPr id="10" name="Footer Placeholder 9"/>
          <p:cNvSpPr>
            <a:spLocks noGrp="1"/>
          </p:cNvSpPr>
          <p:nvPr>
            <p:ph type="ftr" sz="quarter" idx="11"/>
          </p:nvPr>
        </p:nvSpPr>
        <p:spPr/>
        <p:txBody>
          <a:bodyPr/>
          <a:lstStyle/>
          <a:p>
            <a:r>
              <a:rPr lang="en-GB" smtClean="0"/>
              <a:t>May CTF3 Trip Data Analysis Update</a:t>
            </a:r>
            <a:endParaRPr lang="en-GB"/>
          </a:p>
        </p:txBody>
      </p:sp>
      <p:sp>
        <p:nvSpPr>
          <p:cNvPr id="11" name="Slide Number Placeholder 10"/>
          <p:cNvSpPr>
            <a:spLocks noGrp="1"/>
          </p:cNvSpPr>
          <p:nvPr>
            <p:ph type="sldNum" sz="quarter" idx="12"/>
          </p:nvPr>
        </p:nvSpPr>
        <p:spPr/>
        <p:txBody>
          <a:bodyPr/>
          <a:lstStyle/>
          <a:p>
            <a:fld id="{97C09114-C951-4FB7-A957-C44B5CD6D4CE}" type="slidenum">
              <a:rPr lang="en-GB" smtClean="0"/>
              <a:t>20</a:t>
            </a:fld>
            <a:endParaRPr lang="en-GB"/>
          </a:p>
        </p:txBody>
      </p:sp>
    </p:spTree>
    <p:extLst>
      <p:ext uri="{BB962C8B-B14F-4D97-AF65-F5344CB8AC3E}">
        <p14:creationId xmlns:p14="http://schemas.microsoft.com/office/powerpoint/2010/main" val="477837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GB" dirty="0" smtClean="0"/>
              <a:t>Meeting with Piotr and Alexandra</a:t>
            </a:r>
            <a:endParaRPr lang="en-GB" dirty="0"/>
          </a:p>
        </p:txBody>
      </p:sp>
      <p:sp>
        <p:nvSpPr>
          <p:cNvPr id="3" name="Content Placeholder 2"/>
          <p:cNvSpPr>
            <a:spLocks noGrp="1"/>
          </p:cNvSpPr>
          <p:nvPr>
            <p:ph idx="1"/>
          </p:nvPr>
        </p:nvSpPr>
        <p:spPr>
          <a:xfrm>
            <a:off x="457200" y="980728"/>
            <a:ext cx="8229600" cy="5544616"/>
          </a:xfrm>
        </p:spPr>
        <p:txBody>
          <a:bodyPr>
            <a:noAutofit/>
          </a:bodyPr>
          <a:lstStyle/>
          <a:p>
            <a:r>
              <a:rPr lang="en-GB" sz="2200" dirty="0" smtClean="0"/>
              <a:t>We had a meeting yesterday to discuss some of the results shown here and in the meeting a couple of weeks ago.</a:t>
            </a:r>
          </a:p>
          <a:p>
            <a:r>
              <a:rPr lang="en-GB" sz="2200" dirty="0" smtClean="0"/>
              <a:t>ADC Droop – Alexandra offered the possibility of providing equipment to correct the droop externally.</a:t>
            </a:r>
          </a:p>
          <a:p>
            <a:r>
              <a:rPr lang="en-GB" sz="2200" dirty="0" smtClean="0"/>
              <a:t>Cross-talk between diode and mixer – is caused by the power of the LO signal being ~1000 times greater than the diode. The diode channel has ~50 dB rejection but a small component of the LO still leaks through.</a:t>
            </a:r>
          </a:p>
          <a:p>
            <a:r>
              <a:rPr lang="en-GB" sz="2200" dirty="0" smtClean="0"/>
              <a:t>If all three phase monitors (in their final positions) will be connected to the same board, we need to be able to handle the 380ns delay between the signals due to the beam T.O.F.</a:t>
            </a:r>
          </a:p>
          <a:p>
            <a:r>
              <a:rPr lang="en-GB" sz="2200" dirty="0" smtClean="0"/>
              <a:t>Piotr is keen to sort out all issues with communicating to the board via the control system and to have a clear plan in place for what is needed to view and analyse the effects of the </a:t>
            </a:r>
            <a:r>
              <a:rPr lang="en-GB" sz="2200" dirty="0" err="1" smtClean="0"/>
              <a:t>feedforward</a:t>
            </a:r>
            <a:r>
              <a:rPr lang="en-GB" sz="2200" dirty="0" smtClean="0"/>
              <a:t> system.</a:t>
            </a:r>
          </a:p>
          <a:p>
            <a:r>
              <a:rPr lang="en-GB" sz="2200" dirty="0" smtClean="0"/>
              <a:t>And…</a:t>
            </a:r>
            <a:endParaRPr lang="en-GB" sz="2200" dirty="0"/>
          </a:p>
        </p:txBody>
      </p:sp>
      <p:sp>
        <p:nvSpPr>
          <p:cNvPr id="4" name="Date Placeholder 3"/>
          <p:cNvSpPr>
            <a:spLocks noGrp="1"/>
          </p:cNvSpPr>
          <p:nvPr>
            <p:ph type="dt" sz="half" idx="10"/>
          </p:nvPr>
        </p:nvSpPr>
        <p:spPr/>
        <p:txBody>
          <a:bodyPr/>
          <a:lstStyle/>
          <a:p>
            <a:fld id="{67EA3B0F-D2AD-4B77-8EB6-712ED9FB23E0}" type="datetime1">
              <a:rPr lang="en-GB" smtClean="0"/>
              <a:t>07/06/2013</a:t>
            </a:fld>
            <a:endParaRPr lang="en-GB"/>
          </a:p>
        </p:txBody>
      </p:sp>
      <p:sp>
        <p:nvSpPr>
          <p:cNvPr id="5" name="Footer Placeholder 4"/>
          <p:cNvSpPr>
            <a:spLocks noGrp="1"/>
          </p:cNvSpPr>
          <p:nvPr>
            <p:ph type="ftr" sz="quarter" idx="11"/>
          </p:nvPr>
        </p:nvSpPr>
        <p:spPr/>
        <p:txBody>
          <a:bodyPr/>
          <a:lstStyle/>
          <a:p>
            <a:r>
              <a:rPr lang="en-GB" smtClean="0"/>
              <a:t>May CTF3 Trip Data Analysis Update</a:t>
            </a:r>
            <a:endParaRPr lang="en-GB"/>
          </a:p>
        </p:txBody>
      </p:sp>
      <p:sp>
        <p:nvSpPr>
          <p:cNvPr id="6" name="Slide Number Placeholder 5"/>
          <p:cNvSpPr>
            <a:spLocks noGrp="1"/>
          </p:cNvSpPr>
          <p:nvPr>
            <p:ph type="sldNum" sz="quarter" idx="12"/>
          </p:nvPr>
        </p:nvSpPr>
        <p:spPr/>
        <p:txBody>
          <a:bodyPr/>
          <a:lstStyle/>
          <a:p>
            <a:fld id="{97C09114-C951-4FB7-A957-C44B5CD6D4CE}" type="slidenum">
              <a:rPr lang="en-GB" smtClean="0"/>
              <a:t>3</a:t>
            </a:fld>
            <a:endParaRPr lang="en-GB"/>
          </a:p>
        </p:txBody>
      </p:sp>
    </p:spTree>
    <p:extLst>
      <p:ext uri="{BB962C8B-B14F-4D97-AF65-F5344CB8AC3E}">
        <p14:creationId xmlns:p14="http://schemas.microsoft.com/office/powerpoint/2010/main" val="11041837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GB" dirty="0" smtClean="0"/>
              <a:t>Phase Switches</a:t>
            </a:r>
            <a:endParaRPr lang="en-GB" dirty="0"/>
          </a:p>
        </p:txBody>
      </p:sp>
      <p:sp>
        <p:nvSpPr>
          <p:cNvPr id="5" name="Content Placeholder 4"/>
          <p:cNvSpPr>
            <a:spLocks noGrp="1"/>
          </p:cNvSpPr>
          <p:nvPr>
            <p:ph sz="half" idx="2"/>
          </p:nvPr>
        </p:nvSpPr>
        <p:spPr>
          <a:xfrm>
            <a:off x="539552" y="4005064"/>
            <a:ext cx="8147248" cy="2376264"/>
          </a:xfrm>
        </p:spPr>
        <p:txBody>
          <a:bodyPr>
            <a:normAutofit fontScale="85000" lnSpcReduction="10000"/>
          </a:bodyPr>
          <a:lstStyle/>
          <a:p>
            <a:r>
              <a:rPr lang="en-GB" dirty="0" smtClean="0"/>
              <a:t>The spikes in the phase switches are a real effect present in the beam, not an artefact of the monitors.</a:t>
            </a:r>
          </a:p>
          <a:p>
            <a:r>
              <a:rPr lang="en-GB" dirty="0" smtClean="0"/>
              <a:t>The presence of the spikes in the diode channel is not due to cross-talk – there is a real effect on the beam charge.</a:t>
            </a:r>
          </a:p>
          <a:p>
            <a:r>
              <a:rPr lang="en-GB" dirty="0" smtClean="0"/>
              <a:t>The difference in the appearance of spikes between monitors needs to be verified with other data and the CERN digitisers.</a:t>
            </a:r>
          </a:p>
          <a:p>
            <a:endParaRPr lang="en-GB" dirty="0"/>
          </a:p>
        </p:txBody>
      </p:sp>
      <p:pic>
        <p:nvPicPr>
          <p:cNvPr id="6"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79512" y="980728"/>
            <a:ext cx="8767424" cy="2953875"/>
          </a:xfrm>
        </p:spPr>
      </p:pic>
      <p:sp>
        <p:nvSpPr>
          <p:cNvPr id="7" name="Date Placeholder 6"/>
          <p:cNvSpPr>
            <a:spLocks noGrp="1"/>
          </p:cNvSpPr>
          <p:nvPr>
            <p:ph type="dt" sz="half" idx="10"/>
          </p:nvPr>
        </p:nvSpPr>
        <p:spPr/>
        <p:txBody>
          <a:bodyPr/>
          <a:lstStyle/>
          <a:p>
            <a:fld id="{95044835-A40E-48A2-AA06-BE501D8A4B69}" type="datetime1">
              <a:rPr lang="en-GB" smtClean="0"/>
              <a:t>07/06/2013</a:t>
            </a:fld>
            <a:endParaRPr lang="en-GB"/>
          </a:p>
        </p:txBody>
      </p:sp>
      <p:sp>
        <p:nvSpPr>
          <p:cNvPr id="8" name="Footer Placeholder 7"/>
          <p:cNvSpPr>
            <a:spLocks noGrp="1"/>
          </p:cNvSpPr>
          <p:nvPr>
            <p:ph type="ftr" sz="quarter" idx="11"/>
          </p:nvPr>
        </p:nvSpPr>
        <p:spPr/>
        <p:txBody>
          <a:bodyPr/>
          <a:lstStyle/>
          <a:p>
            <a:r>
              <a:rPr lang="en-GB" smtClean="0"/>
              <a:t>May CTF3 Trip Data Analysis Update</a:t>
            </a:r>
            <a:endParaRPr lang="en-GB"/>
          </a:p>
        </p:txBody>
      </p:sp>
      <p:sp>
        <p:nvSpPr>
          <p:cNvPr id="9" name="Slide Number Placeholder 8"/>
          <p:cNvSpPr>
            <a:spLocks noGrp="1"/>
          </p:cNvSpPr>
          <p:nvPr>
            <p:ph type="sldNum" sz="quarter" idx="12"/>
          </p:nvPr>
        </p:nvSpPr>
        <p:spPr/>
        <p:txBody>
          <a:bodyPr/>
          <a:lstStyle/>
          <a:p>
            <a:fld id="{97C09114-C951-4FB7-A957-C44B5CD6D4CE}" type="slidenum">
              <a:rPr lang="en-GB" smtClean="0"/>
              <a:t>4</a:t>
            </a:fld>
            <a:endParaRPr lang="en-GB"/>
          </a:p>
        </p:txBody>
      </p:sp>
    </p:spTree>
    <p:extLst>
      <p:ext uri="{BB962C8B-B14F-4D97-AF65-F5344CB8AC3E}">
        <p14:creationId xmlns:p14="http://schemas.microsoft.com/office/powerpoint/2010/main" val="35056294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Mixer/Diode Calibration</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49537" y="1238026"/>
                <a:ext cx="8229600" cy="4525963"/>
              </a:xfrm>
            </p:spPr>
            <p:txBody>
              <a:bodyPr>
                <a:noAutofit/>
              </a:bodyPr>
              <a:lstStyle/>
              <a:p>
                <a:r>
                  <a:rPr lang="en-GB" sz="2400" dirty="0" smtClean="0"/>
                  <a:t>The usual way of calculating phase (Mixer/</a:t>
                </a:r>
                <a:r>
                  <a:rPr lang="en-GB" sz="2400" dirty="0" err="1" smtClean="0"/>
                  <a:t>sqrt</a:t>
                </a:r>
                <a:r>
                  <a:rPr lang="en-GB" sz="2400" dirty="0" smtClean="0"/>
                  <a:t>(Diode)) leaves the ADC droop present.</a:t>
                </a:r>
              </a:p>
              <a:p>
                <a:r>
                  <a:rPr lang="en-GB" sz="2400" dirty="0" smtClean="0"/>
                  <a:t>I have now tried calibrating using Mixer/Diode, which removes the droop but assumes constant beam charge.</a:t>
                </a:r>
              </a:p>
              <a:p>
                <a:r>
                  <a:rPr lang="en-GB" sz="2400" dirty="0" smtClean="0"/>
                  <a:t>The fit is: </a:t>
                </a:r>
                <a:endParaRPr lang="en-GB" sz="2400" b="0" i="1" dirty="0" smtClean="0">
                  <a:latin typeface="Cambria Math"/>
                </a:endParaRPr>
              </a:p>
              <a:p>
                <a:pPr marL="0" indent="0">
                  <a:buNone/>
                </a:pPr>
                <a14:m>
                  <m:oMathPara xmlns:m="http://schemas.openxmlformats.org/officeDocument/2006/math">
                    <m:oMathParaPr>
                      <m:jc m:val="centerGroup"/>
                    </m:oMathParaPr>
                    <m:oMath xmlns:m="http://schemas.openxmlformats.org/officeDocument/2006/math">
                      <m:r>
                        <a:rPr lang="en-GB" sz="2400" b="0" i="1" smtClean="0">
                          <a:latin typeface="Cambria Math"/>
                        </a:rPr>
                        <m:t>𝑀𝑖𝑥𝑒𝑟</m:t>
                      </m:r>
                      <m:r>
                        <a:rPr lang="en-GB" sz="2400" b="0" i="1" smtClean="0">
                          <a:latin typeface="Cambria Math"/>
                        </a:rPr>
                        <m:t>/</m:t>
                      </m:r>
                      <m:r>
                        <a:rPr lang="en-GB" sz="2400" b="0" i="1" smtClean="0">
                          <a:latin typeface="Cambria Math"/>
                        </a:rPr>
                        <m:t>𝐷𝑖𝑜𝑑𝑒</m:t>
                      </m:r>
                      <m:r>
                        <a:rPr lang="en-GB" sz="2400" b="0" i="1" smtClean="0">
                          <a:latin typeface="Cambria Math"/>
                        </a:rPr>
                        <m:t>=</m:t>
                      </m:r>
                      <m:r>
                        <a:rPr lang="en-GB" sz="2400" b="0" i="1" smtClean="0">
                          <a:latin typeface="Cambria Math"/>
                        </a:rPr>
                        <m:t>𝑎</m:t>
                      </m:r>
                      <m:r>
                        <a:rPr lang="en-GB" sz="2400" b="0" i="1" smtClean="0">
                          <a:latin typeface="Cambria Math"/>
                        </a:rPr>
                        <m:t> ×</m:t>
                      </m:r>
                      <m:r>
                        <m:rPr>
                          <m:sty m:val="p"/>
                        </m:rPr>
                        <a:rPr lang="en-GB" sz="2400" b="0" i="0" smtClean="0">
                          <a:latin typeface="Cambria Math"/>
                        </a:rPr>
                        <m:t>sin</m:t>
                      </m:r>
                      <m:r>
                        <a:rPr lang="en-GB" sz="2400" b="0" i="1" smtClean="0">
                          <a:latin typeface="Cambria Math"/>
                        </a:rPr>
                        <m:t>⁡(</m:t>
                      </m:r>
                      <m:r>
                        <a:rPr lang="en-GB" sz="2400" b="0" i="1" smtClean="0">
                          <a:latin typeface="Cambria Math"/>
                        </a:rPr>
                        <m:t>𝑏𝑥</m:t>
                      </m:r>
                      <m:r>
                        <a:rPr lang="en-GB" sz="2400" b="0" i="1" smtClean="0">
                          <a:latin typeface="Cambria Math"/>
                        </a:rPr>
                        <m:t>+</m:t>
                      </m:r>
                      <m:r>
                        <a:rPr lang="en-GB" sz="2400" b="0" i="1" smtClean="0">
                          <a:latin typeface="Cambria Math"/>
                        </a:rPr>
                        <m:t>𝑐</m:t>
                      </m:r>
                      <m:r>
                        <a:rPr lang="en-GB" sz="2400" b="0" i="1" smtClean="0">
                          <a:latin typeface="Cambria Math"/>
                        </a:rPr>
                        <m:t>)</m:t>
                      </m:r>
                    </m:oMath>
                  </m:oMathPara>
                </a14:m>
                <a:endParaRPr lang="en-GB" sz="2400" b="0" i="1" dirty="0" smtClean="0">
                  <a:latin typeface="Cambria Math"/>
                </a:endParaRPr>
              </a:p>
              <a:p>
                <a14:m>
                  <m:oMath xmlns:m="http://schemas.openxmlformats.org/officeDocument/2006/math">
                    <m:r>
                      <m:rPr>
                        <m:nor/>
                      </m:rPr>
                      <a:rPr lang="en-GB" sz="2400" b="0" i="0" smtClean="0">
                        <a:latin typeface="Cambria Math"/>
                      </a:rPr>
                      <m:t>a</m:t>
                    </m:r>
                    <m:r>
                      <m:rPr>
                        <m:nor/>
                      </m:rPr>
                      <a:rPr lang="en-GB" sz="2400" b="0" i="0" smtClean="0">
                        <a:latin typeface="Cambria Math"/>
                      </a:rPr>
                      <m:t> :</m:t>
                    </m:r>
                    <m:r>
                      <m:rPr>
                        <m:nor/>
                      </m:rPr>
                      <a:rPr lang="en-GB" sz="2400" b="0" i="0" smtClean="0">
                        <a:latin typeface="Cambria Math"/>
                      </a:rPr>
                      <m:t>calibration</m:t>
                    </m:r>
                    <m:r>
                      <m:rPr>
                        <m:nor/>
                      </m:rPr>
                      <a:rPr lang="en-GB" sz="2400" b="0" i="0" smtClean="0">
                        <a:latin typeface="Cambria Math"/>
                      </a:rPr>
                      <m:t> </m:t>
                    </m:r>
                    <m:r>
                      <m:rPr>
                        <m:nor/>
                      </m:rPr>
                      <a:rPr lang="en-GB" sz="2400" b="0" i="0" smtClean="0">
                        <a:latin typeface="Cambria Math"/>
                      </a:rPr>
                      <m:t>constant</m:t>
                    </m:r>
                    <m:r>
                      <m:rPr>
                        <m:nor/>
                      </m:rPr>
                      <a:rPr lang="en-GB" sz="2400" b="0" i="0" smtClean="0">
                        <a:latin typeface="Cambria Math"/>
                      </a:rPr>
                      <m:t> </m:t>
                    </m:r>
                    <m:r>
                      <m:rPr>
                        <m:nor/>
                      </m:rPr>
                      <a:rPr lang="en-GB" sz="2400" b="0" i="0" smtClean="0">
                        <a:latin typeface="Cambria Math"/>
                      </a:rPr>
                      <m:t>that</m:t>
                    </m:r>
                    <m:r>
                      <m:rPr>
                        <m:nor/>
                      </m:rPr>
                      <a:rPr lang="en-GB" sz="2400" b="0" i="0" smtClean="0">
                        <a:latin typeface="Cambria Math"/>
                      </a:rPr>
                      <m:t> </m:t>
                    </m:r>
                    <m:r>
                      <m:rPr>
                        <m:nor/>
                      </m:rPr>
                      <a:rPr lang="en-GB" sz="2400" b="0" i="0" smtClean="0">
                        <a:latin typeface="Cambria Math"/>
                      </a:rPr>
                      <m:t>lets</m:t>
                    </m:r>
                    <m:r>
                      <m:rPr>
                        <m:nor/>
                      </m:rPr>
                      <a:rPr lang="en-GB" sz="2400" b="0" i="0" smtClean="0">
                        <a:latin typeface="Cambria Math"/>
                      </a:rPr>
                      <m:t> </m:t>
                    </m:r>
                    <m:r>
                      <m:rPr>
                        <m:nor/>
                      </m:rPr>
                      <a:rPr lang="en-GB" sz="2400" b="0" i="0" smtClean="0">
                        <a:latin typeface="Cambria Math"/>
                      </a:rPr>
                      <m:t>us</m:t>
                    </m:r>
                    <m:r>
                      <m:rPr>
                        <m:nor/>
                      </m:rPr>
                      <a:rPr lang="en-GB" sz="2400" b="0" i="0" smtClean="0">
                        <a:latin typeface="Cambria Math"/>
                      </a:rPr>
                      <m:t> </m:t>
                    </m:r>
                    <m:r>
                      <m:rPr>
                        <m:nor/>
                      </m:rPr>
                      <a:rPr lang="en-GB" sz="2400" b="0" i="0" smtClean="0">
                        <a:latin typeface="Cambria Math"/>
                      </a:rPr>
                      <m:t>go</m:t>
                    </m:r>
                    <m:r>
                      <m:rPr>
                        <m:nor/>
                      </m:rPr>
                      <a:rPr lang="en-GB" sz="2400" b="0" i="0" smtClean="0">
                        <a:latin typeface="Cambria Math"/>
                      </a:rPr>
                      <m:t> </m:t>
                    </m:r>
                    <m:r>
                      <m:rPr>
                        <m:nor/>
                      </m:rPr>
                      <a:rPr lang="en-GB" sz="2400" b="0" i="0" smtClean="0">
                        <a:latin typeface="Cambria Math"/>
                      </a:rPr>
                      <m:t>from</m:t>
                    </m:r>
                    <m:r>
                      <m:rPr>
                        <m:nor/>
                      </m:rPr>
                      <a:rPr lang="en-GB" sz="2400" b="0" i="0" smtClean="0">
                        <a:latin typeface="Cambria Math"/>
                      </a:rPr>
                      <m:t> </m:t>
                    </m:r>
                    <m:r>
                      <m:rPr>
                        <m:nor/>
                      </m:rPr>
                      <a:rPr lang="en-GB" sz="2400" b="0" i="0" smtClean="0">
                        <a:latin typeface="Cambria Math"/>
                      </a:rPr>
                      <m:t>samples</m:t>
                    </m:r>
                    <m:r>
                      <m:rPr>
                        <m:nor/>
                      </m:rPr>
                      <a:rPr lang="en-GB" sz="2400" b="0" i="0" smtClean="0">
                        <a:latin typeface="Cambria Math"/>
                      </a:rPr>
                      <m:t> </m:t>
                    </m:r>
                    <m:r>
                      <m:rPr>
                        <m:nor/>
                      </m:rPr>
                      <a:rPr lang="en-GB" sz="2400" b="0" i="0" smtClean="0">
                        <a:latin typeface="Cambria Math"/>
                      </a:rPr>
                      <m:t>to</m:t>
                    </m:r>
                    <m:r>
                      <m:rPr>
                        <m:nor/>
                      </m:rPr>
                      <a:rPr lang="en-GB" sz="2400" b="0" i="0" smtClean="0">
                        <a:latin typeface="Cambria Math"/>
                      </a:rPr>
                      <m:t> </m:t>
                    </m:r>
                    <m:r>
                      <m:rPr>
                        <m:nor/>
                      </m:rPr>
                      <a:rPr lang="en-GB" sz="2400" b="0" i="0" smtClean="0">
                        <a:latin typeface="Cambria Math"/>
                      </a:rPr>
                      <m:t>degrees</m:t>
                    </m:r>
                    <m:r>
                      <m:rPr>
                        <m:nor/>
                      </m:rPr>
                      <a:rPr lang="en-GB" sz="2400" b="0" i="0" smtClean="0">
                        <a:latin typeface="Cambria Math"/>
                      </a:rPr>
                      <m:t> (</m:t>
                    </m:r>
                    <m:r>
                      <m:rPr>
                        <m:nor/>
                      </m:rPr>
                      <a:rPr lang="en-GB" sz="2400" b="0" i="0" smtClean="0">
                        <a:latin typeface="Cambria Math"/>
                      </a:rPr>
                      <m:t>what</m:t>
                    </m:r>
                    <m:r>
                      <m:rPr>
                        <m:nor/>
                      </m:rPr>
                      <a:rPr lang="en-GB" sz="2400" b="0" i="0" smtClean="0">
                        <a:latin typeface="Cambria Math"/>
                      </a:rPr>
                      <m:t> </m:t>
                    </m:r>
                    <m:r>
                      <m:rPr>
                        <m:nor/>
                      </m:rPr>
                      <a:rPr lang="en-GB" sz="2400" b="0" i="0" smtClean="0">
                        <a:latin typeface="Cambria Math"/>
                      </a:rPr>
                      <m:t>we</m:t>
                    </m:r>
                    <m:r>
                      <m:rPr>
                        <m:nor/>
                      </m:rPr>
                      <a:rPr lang="en-GB" sz="2400" b="0" i="0" smtClean="0">
                        <a:latin typeface="Cambria Math"/>
                      </a:rPr>
                      <m:t>′</m:t>
                    </m:r>
                    <m:r>
                      <m:rPr>
                        <m:nor/>
                      </m:rPr>
                      <a:rPr lang="en-GB" sz="2400" b="0" i="0" smtClean="0">
                        <a:latin typeface="Cambria Math"/>
                      </a:rPr>
                      <m:t>re</m:t>
                    </m:r>
                    <m:r>
                      <m:rPr>
                        <m:nor/>
                      </m:rPr>
                      <a:rPr lang="en-GB" sz="2400" b="0" i="0" smtClean="0">
                        <a:latin typeface="Cambria Math"/>
                      </a:rPr>
                      <m:t> </m:t>
                    </m:r>
                    <m:r>
                      <m:rPr>
                        <m:nor/>
                      </m:rPr>
                      <a:rPr lang="en-GB" sz="2400" b="0" i="0" smtClean="0">
                        <a:latin typeface="Cambria Math"/>
                      </a:rPr>
                      <m:t>interested</m:t>
                    </m:r>
                    <m:r>
                      <m:rPr>
                        <m:nor/>
                      </m:rPr>
                      <a:rPr lang="en-GB" sz="2400" b="0" i="0" smtClean="0">
                        <a:latin typeface="Cambria Math"/>
                      </a:rPr>
                      <m:t> </m:t>
                    </m:r>
                    <m:r>
                      <m:rPr>
                        <m:nor/>
                      </m:rPr>
                      <a:rPr lang="en-GB" sz="2400" b="0" i="0" smtClean="0">
                        <a:latin typeface="Cambria Math"/>
                      </a:rPr>
                      <m:t>in</m:t>
                    </m:r>
                    <m:r>
                      <m:rPr>
                        <m:nor/>
                      </m:rPr>
                      <a:rPr lang="en-GB" sz="2400" b="0" i="0" smtClean="0">
                        <a:latin typeface="Cambria Math"/>
                      </a:rPr>
                      <m:t>)</m:t>
                    </m:r>
                  </m:oMath>
                </a14:m>
                <a:endParaRPr lang="en-GB" sz="2400" b="0" i="1" dirty="0" smtClean="0">
                  <a:latin typeface="Cambria Math"/>
                </a:endParaRPr>
              </a:p>
              <a:p>
                <a14:m>
                  <m:oMath xmlns:m="http://schemas.openxmlformats.org/officeDocument/2006/math">
                    <m:r>
                      <m:rPr>
                        <m:nor/>
                      </m:rPr>
                      <a:rPr lang="en-GB" sz="2400" b="0" i="0" smtClean="0">
                        <a:latin typeface="Cambria Math"/>
                      </a:rPr>
                      <m:t>b</m:t>
                    </m:r>
                    <m:r>
                      <m:rPr>
                        <m:nor/>
                      </m:rPr>
                      <a:rPr lang="en-GB" sz="2400" b="0" i="0" smtClean="0">
                        <a:latin typeface="Cambria Math"/>
                      </a:rPr>
                      <m:t> :</m:t>
                    </m:r>
                    <m:r>
                      <m:rPr>
                        <m:nor/>
                      </m:rPr>
                      <a:rPr lang="en-GB" sz="2400" b="0" i="0" smtClean="0">
                        <a:latin typeface="Cambria Math"/>
                      </a:rPr>
                      <m:t>is</m:t>
                    </m:r>
                    <m:r>
                      <m:rPr>
                        <m:nor/>
                      </m:rPr>
                      <a:rPr lang="en-GB" sz="2400" b="0" i="0" smtClean="0">
                        <a:latin typeface="Cambria Math"/>
                      </a:rPr>
                      <m:t> </m:t>
                    </m:r>
                    <m:r>
                      <m:rPr>
                        <m:nor/>
                      </m:rPr>
                      <a:rPr lang="en-GB" sz="2400" b="0" i="0" smtClean="0">
                        <a:latin typeface="Cambria Math"/>
                      </a:rPr>
                      <m:t>a</m:t>
                    </m:r>
                    <m:r>
                      <m:rPr>
                        <m:nor/>
                      </m:rPr>
                      <a:rPr lang="en-GB" sz="2400" b="0" i="0" smtClean="0">
                        <a:latin typeface="Cambria Math"/>
                      </a:rPr>
                      <m:t> </m:t>
                    </m:r>
                    <m:r>
                      <m:rPr>
                        <m:nor/>
                      </m:rPr>
                      <a:rPr lang="en-GB" sz="2400" b="0" i="0" smtClean="0">
                        <a:latin typeface="Cambria Math"/>
                      </a:rPr>
                      <m:t>fit</m:t>
                    </m:r>
                    <m:r>
                      <m:rPr>
                        <m:nor/>
                      </m:rPr>
                      <a:rPr lang="en-GB" sz="2400" b="0" i="0" smtClean="0">
                        <a:latin typeface="Cambria Math"/>
                      </a:rPr>
                      <m:t> </m:t>
                    </m:r>
                  </m:oMath>
                </a14:m>
                <a:r>
                  <a:rPr lang="en-GB" sz="2400" b="0" i="0" dirty="0" smtClean="0">
                    <a:latin typeface="Cambria Math"/>
                  </a:rPr>
                  <a:t>to the amount we actually changed the LO phase by when we changed the phase shifter (b=1 means we changed the phase by the amount we thought).</a:t>
                </a:r>
              </a:p>
              <a:p>
                <a14:m>
                  <m:oMath xmlns:m="http://schemas.openxmlformats.org/officeDocument/2006/math">
                    <m:r>
                      <m:rPr>
                        <m:nor/>
                      </m:rPr>
                      <a:rPr lang="en-GB" sz="2400" i="0">
                        <a:latin typeface="Cambria Math"/>
                      </a:rPr>
                      <m:t>c</m:t>
                    </m:r>
                    <m:r>
                      <m:rPr>
                        <m:nor/>
                      </m:rPr>
                      <a:rPr lang="en-GB" sz="2400" i="0">
                        <a:latin typeface="Cambria Math"/>
                      </a:rPr>
                      <m:t> :</m:t>
                    </m:r>
                    <m:r>
                      <m:rPr>
                        <m:nor/>
                      </m:rPr>
                      <a:rPr lang="en-GB" sz="2400" b="0" i="0" smtClean="0">
                        <a:latin typeface="Cambria Math"/>
                      </a:rPr>
                      <m:t>Encodes</m:t>
                    </m:r>
                    <m:r>
                      <m:rPr>
                        <m:nor/>
                      </m:rPr>
                      <a:rPr lang="en-GB" sz="2400" b="0" i="0" smtClean="0">
                        <a:latin typeface="Cambria Math"/>
                      </a:rPr>
                      <m:t> </m:t>
                    </m:r>
                    <m:r>
                      <m:rPr>
                        <m:nor/>
                      </m:rPr>
                      <a:rPr lang="en-GB" sz="2400" b="0" i="0" smtClean="0">
                        <a:latin typeface="Cambria Math"/>
                      </a:rPr>
                      <m:t>the</m:t>
                    </m:r>
                    <m:r>
                      <m:rPr>
                        <m:nor/>
                      </m:rPr>
                      <a:rPr lang="en-GB" sz="2400" b="0" i="0" smtClean="0">
                        <a:latin typeface="Cambria Math"/>
                      </a:rPr>
                      <m:t> </m:t>
                    </m:r>
                    <m:r>
                      <m:rPr>
                        <m:nor/>
                      </m:rPr>
                      <a:rPr lang="en-GB" sz="2400" b="0" i="0" smtClean="0">
                        <a:latin typeface="Cambria Math"/>
                      </a:rPr>
                      <m:t>measured</m:t>
                    </m:r>
                    <m:r>
                      <m:rPr>
                        <m:nor/>
                      </m:rPr>
                      <a:rPr lang="en-GB" sz="2400" b="0" i="0" smtClean="0">
                        <a:latin typeface="Cambria Math"/>
                      </a:rPr>
                      <m:t> </m:t>
                    </m:r>
                    <m:r>
                      <m:rPr>
                        <m:nor/>
                      </m:rPr>
                      <a:rPr lang="en-GB" sz="2400" b="0" i="0" smtClean="0">
                        <a:latin typeface="Cambria Math"/>
                      </a:rPr>
                      <m:t>phase</m:t>
                    </m:r>
                    <m:r>
                      <m:rPr>
                        <m:nor/>
                      </m:rPr>
                      <a:rPr lang="en-GB" sz="2400" b="0" i="0" smtClean="0">
                        <a:latin typeface="Cambria Math"/>
                      </a:rPr>
                      <m:t> </m:t>
                    </m:r>
                    <m:r>
                      <m:rPr>
                        <m:nor/>
                      </m:rPr>
                      <a:rPr lang="en-GB" sz="2400" b="0" i="0" smtClean="0">
                        <a:latin typeface="Cambria Math"/>
                      </a:rPr>
                      <m:t>across</m:t>
                    </m:r>
                    <m:r>
                      <m:rPr>
                        <m:nor/>
                      </m:rPr>
                      <a:rPr lang="en-GB" sz="2400" b="0" i="0" smtClean="0">
                        <a:latin typeface="Cambria Math"/>
                      </a:rPr>
                      <m:t> </m:t>
                    </m:r>
                    <m:r>
                      <m:rPr>
                        <m:nor/>
                      </m:rPr>
                      <a:rPr lang="en-GB" sz="2400" b="0" i="0" smtClean="0">
                        <a:latin typeface="Cambria Math"/>
                      </a:rPr>
                      <m:t>the</m:t>
                    </m:r>
                    <m:r>
                      <m:rPr>
                        <m:nor/>
                      </m:rPr>
                      <a:rPr lang="en-GB" sz="2400" b="0" i="0" smtClean="0">
                        <a:latin typeface="Cambria Math"/>
                      </a:rPr>
                      <m:t> </m:t>
                    </m:r>
                    <m:r>
                      <m:rPr>
                        <m:nor/>
                      </m:rPr>
                      <a:rPr lang="en-GB" sz="2400" b="0" i="0" smtClean="0">
                        <a:latin typeface="Cambria Math"/>
                      </a:rPr>
                      <m:t>pulse</m:t>
                    </m:r>
                  </m:oMath>
                </a14:m>
                <a:endParaRPr lang="en-GB" sz="2400" dirty="0"/>
              </a:p>
              <a:p>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49537" y="1238026"/>
                <a:ext cx="8229600" cy="4525963"/>
              </a:xfrm>
              <a:blipFill rotWithShape="1">
                <a:blip r:embed="rId2"/>
                <a:stretch>
                  <a:fillRect l="-1037" t="-1077" r="-370" b="-9287"/>
                </a:stretch>
              </a:blipFill>
            </p:spPr>
            <p:txBody>
              <a:bodyPr/>
              <a:lstStyle/>
              <a:p>
                <a:r>
                  <a:rPr lang="en-GB">
                    <a:noFill/>
                  </a:rPr>
                  <a:t> </a:t>
                </a:r>
              </a:p>
            </p:txBody>
          </p:sp>
        </mc:Fallback>
      </mc:AlternateContent>
      <p:sp>
        <p:nvSpPr>
          <p:cNvPr id="4" name="Rectangle 3"/>
          <p:cNvSpPr/>
          <p:nvPr/>
        </p:nvSpPr>
        <p:spPr>
          <a:xfrm>
            <a:off x="747913" y="3717032"/>
            <a:ext cx="7632848" cy="7200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Date Placeholder 5"/>
          <p:cNvSpPr>
            <a:spLocks noGrp="1"/>
          </p:cNvSpPr>
          <p:nvPr>
            <p:ph type="dt" sz="half" idx="10"/>
          </p:nvPr>
        </p:nvSpPr>
        <p:spPr/>
        <p:txBody>
          <a:bodyPr/>
          <a:lstStyle/>
          <a:p>
            <a:fld id="{3D67BA88-6FBB-4EB3-912F-EB1A4DE24FE4}" type="datetime1">
              <a:rPr lang="en-GB" smtClean="0"/>
              <a:t>07/06/2013</a:t>
            </a:fld>
            <a:endParaRPr lang="en-GB"/>
          </a:p>
        </p:txBody>
      </p:sp>
      <p:sp>
        <p:nvSpPr>
          <p:cNvPr id="7" name="Footer Placeholder 6"/>
          <p:cNvSpPr>
            <a:spLocks noGrp="1"/>
          </p:cNvSpPr>
          <p:nvPr>
            <p:ph type="ftr" sz="quarter" idx="11"/>
          </p:nvPr>
        </p:nvSpPr>
        <p:spPr/>
        <p:txBody>
          <a:bodyPr/>
          <a:lstStyle/>
          <a:p>
            <a:r>
              <a:rPr lang="en-GB" smtClean="0"/>
              <a:t>May CTF3 Trip Data Analysis Update</a:t>
            </a:r>
            <a:endParaRPr lang="en-GB"/>
          </a:p>
        </p:txBody>
      </p:sp>
      <p:sp>
        <p:nvSpPr>
          <p:cNvPr id="8" name="Slide Number Placeholder 7"/>
          <p:cNvSpPr>
            <a:spLocks noGrp="1"/>
          </p:cNvSpPr>
          <p:nvPr>
            <p:ph type="sldNum" sz="quarter" idx="12"/>
          </p:nvPr>
        </p:nvSpPr>
        <p:spPr/>
        <p:txBody>
          <a:bodyPr/>
          <a:lstStyle/>
          <a:p>
            <a:fld id="{97C09114-C951-4FB7-A957-C44B5CD6D4CE}" type="slidenum">
              <a:rPr lang="en-GB" smtClean="0"/>
              <a:t>5</a:t>
            </a:fld>
            <a:endParaRPr lang="en-GB"/>
          </a:p>
        </p:txBody>
      </p:sp>
    </p:spTree>
    <p:extLst>
      <p:ext uri="{BB962C8B-B14F-4D97-AF65-F5344CB8AC3E}">
        <p14:creationId xmlns:p14="http://schemas.microsoft.com/office/powerpoint/2010/main" val="37009771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505"/>
            <a:ext cx="8229600" cy="1143000"/>
          </a:xfrm>
        </p:spPr>
        <p:txBody>
          <a:bodyPr/>
          <a:lstStyle/>
          <a:p>
            <a:r>
              <a:rPr lang="en-GB" dirty="0" smtClean="0"/>
              <a:t>Fit Parameters</a:t>
            </a:r>
            <a:endParaRPr lang="en-GB"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561" y="1052736"/>
            <a:ext cx="9039573" cy="2664295"/>
          </a:xfrm>
        </p:spPr>
      </p:pic>
      <p:sp>
        <p:nvSpPr>
          <p:cNvPr id="4" name="Date Placeholder 3"/>
          <p:cNvSpPr>
            <a:spLocks noGrp="1"/>
          </p:cNvSpPr>
          <p:nvPr>
            <p:ph type="dt" sz="half" idx="10"/>
          </p:nvPr>
        </p:nvSpPr>
        <p:spPr/>
        <p:txBody>
          <a:bodyPr/>
          <a:lstStyle/>
          <a:p>
            <a:fld id="{4F5F2C74-65F5-4E36-A8D3-A232410BB048}" type="datetime1">
              <a:rPr lang="en-GB" smtClean="0"/>
              <a:t>07/06/2013</a:t>
            </a:fld>
            <a:endParaRPr lang="en-GB" dirty="0"/>
          </a:p>
        </p:txBody>
      </p:sp>
      <p:sp>
        <p:nvSpPr>
          <p:cNvPr id="5" name="Footer Placeholder 4"/>
          <p:cNvSpPr>
            <a:spLocks noGrp="1"/>
          </p:cNvSpPr>
          <p:nvPr>
            <p:ph type="ftr" sz="quarter" idx="11"/>
          </p:nvPr>
        </p:nvSpPr>
        <p:spPr/>
        <p:txBody>
          <a:bodyPr/>
          <a:lstStyle/>
          <a:p>
            <a:r>
              <a:rPr lang="en-GB" smtClean="0"/>
              <a:t>May CTF3 Trip Data Analysis Update</a:t>
            </a:r>
            <a:endParaRPr lang="en-GB" dirty="0"/>
          </a:p>
        </p:txBody>
      </p:sp>
      <p:sp>
        <p:nvSpPr>
          <p:cNvPr id="6" name="Slide Number Placeholder 5"/>
          <p:cNvSpPr>
            <a:spLocks noGrp="1"/>
          </p:cNvSpPr>
          <p:nvPr>
            <p:ph type="sldNum" sz="quarter" idx="12"/>
          </p:nvPr>
        </p:nvSpPr>
        <p:spPr/>
        <p:txBody>
          <a:bodyPr/>
          <a:lstStyle/>
          <a:p>
            <a:fld id="{FFDF504F-3F5B-4831-8986-028FAAE33019}" type="slidenum">
              <a:rPr lang="en-GB" smtClean="0"/>
              <a:t>6</a:t>
            </a:fld>
            <a:endParaRPr lang="en-GB" dirty="0"/>
          </a:p>
        </p:txBody>
      </p:sp>
      <p:sp>
        <p:nvSpPr>
          <p:cNvPr id="8" name="TextBox 7"/>
          <p:cNvSpPr txBox="1"/>
          <p:nvPr/>
        </p:nvSpPr>
        <p:spPr>
          <a:xfrm>
            <a:off x="715556" y="3933056"/>
            <a:ext cx="4032448" cy="1938992"/>
          </a:xfrm>
          <a:prstGeom prst="rect">
            <a:avLst/>
          </a:prstGeom>
          <a:noFill/>
        </p:spPr>
        <p:txBody>
          <a:bodyPr wrap="square" rtlCol="0">
            <a:spAutoFit/>
          </a:bodyPr>
          <a:lstStyle/>
          <a:p>
            <a:pPr marL="285750" indent="-285750">
              <a:buFont typeface="Arial" pitchFamily="34" charset="0"/>
              <a:buChar char="•"/>
            </a:pPr>
            <a:r>
              <a:rPr lang="en-GB" sz="2000" dirty="0" smtClean="0"/>
              <a:t>Phase switches have been removed.</a:t>
            </a:r>
          </a:p>
          <a:p>
            <a:pPr marL="285750" indent="-285750">
              <a:buFont typeface="Arial" pitchFamily="34" charset="0"/>
              <a:buChar char="•"/>
            </a:pPr>
            <a:r>
              <a:rPr lang="en-GB" sz="2000" dirty="0" smtClean="0"/>
              <a:t>Mixer/Diode does a pretty good job of removing ADC droop (a is ~constant across the pulse).</a:t>
            </a:r>
          </a:p>
          <a:p>
            <a:pPr marL="285750" indent="-285750">
              <a:buFont typeface="Arial" pitchFamily="34" charset="0"/>
              <a:buChar char="•"/>
            </a:pPr>
            <a:r>
              <a:rPr lang="en-GB" sz="2000" dirty="0" smtClean="0"/>
              <a:t>b is about 1 as expected.</a:t>
            </a:r>
          </a:p>
        </p:txBody>
      </p:sp>
      <p:graphicFrame>
        <p:nvGraphicFramePr>
          <p:cNvPr id="9" name="Table 8"/>
          <p:cNvGraphicFramePr>
            <a:graphicFrameLocks noGrp="1"/>
          </p:cNvGraphicFramePr>
          <p:nvPr>
            <p:extLst>
              <p:ext uri="{D42A27DB-BD31-4B8C-83A1-F6EECF244321}">
                <p14:modId xmlns:p14="http://schemas.microsoft.com/office/powerpoint/2010/main" val="2947073392"/>
              </p:ext>
            </p:extLst>
          </p:nvPr>
        </p:nvGraphicFramePr>
        <p:xfrm>
          <a:off x="5220072" y="4154065"/>
          <a:ext cx="2748136" cy="1496974"/>
        </p:xfrm>
        <a:graphic>
          <a:graphicData uri="http://schemas.openxmlformats.org/drawingml/2006/table">
            <a:tbl>
              <a:tblPr firstRow="1" bandRow="1">
                <a:tableStyleId>{5C22544A-7EE6-4342-B048-85BDC9FD1C3A}</a:tableStyleId>
              </a:tblPr>
              <a:tblGrid>
                <a:gridCol w="1374068"/>
                <a:gridCol w="1374068"/>
              </a:tblGrid>
              <a:tr h="399694">
                <a:tc>
                  <a:txBody>
                    <a:bodyPr/>
                    <a:lstStyle/>
                    <a:p>
                      <a:pPr algn="ctr"/>
                      <a:r>
                        <a:rPr lang="en-GB" sz="2000" dirty="0" smtClean="0"/>
                        <a:t>Monitor</a:t>
                      </a:r>
                      <a:endParaRPr lang="en-GB" sz="2000" dirty="0"/>
                    </a:p>
                  </a:txBody>
                  <a:tcPr/>
                </a:tc>
                <a:tc>
                  <a:txBody>
                    <a:bodyPr/>
                    <a:lstStyle/>
                    <a:p>
                      <a:pPr algn="ctr"/>
                      <a:r>
                        <a:rPr lang="en-GB" sz="2000" dirty="0" smtClean="0"/>
                        <a:t>a</a:t>
                      </a:r>
                      <a:endParaRPr lang="en-GB" sz="2000" dirty="0"/>
                    </a:p>
                  </a:txBody>
                  <a:tcPr/>
                </a:tc>
              </a:tr>
              <a:tr h="334703">
                <a:tc>
                  <a:txBody>
                    <a:bodyPr/>
                    <a:lstStyle/>
                    <a:p>
                      <a:pPr algn="ctr"/>
                      <a:r>
                        <a:rPr lang="en-GB" sz="1800" dirty="0" smtClean="0"/>
                        <a:t>M1</a:t>
                      </a:r>
                      <a:endParaRPr lang="en-GB" sz="1800" dirty="0"/>
                    </a:p>
                  </a:txBody>
                  <a:tcPr/>
                </a:tc>
                <a:tc>
                  <a:txBody>
                    <a:bodyPr/>
                    <a:lstStyle/>
                    <a:p>
                      <a:pPr algn="ctr"/>
                      <a:r>
                        <a:rPr lang="en-GB" sz="1800" dirty="0" smtClean="0"/>
                        <a:t>1.666</a:t>
                      </a:r>
                      <a:endParaRPr lang="en-GB" sz="1800" dirty="0"/>
                    </a:p>
                  </a:txBody>
                  <a:tcPr/>
                </a:tc>
              </a:tr>
              <a:tr h="334703">
                <a:tc>
                  <a:txBody>
                    <a:bodyPr/>
                    <a:lstStyle/>
                    <a:p>
                      <a:pPr algn="ctr"/>
                      <a:r>
                        <a:rPr lang="en-GB" sz="1800" dirty="0" smtClean="0"/>
                        <a:t>M2</a:t>
                      </a:r>
                      <a:endParaRPr lang="en-GB" sz="1800" dirty="0"/>
                    </a:p>
                  </a:txBody>
                  <a:tcPr/>
                </a:tc>
                <a:tc>
                  <a:txBody>
                    <a:bodyPr/>
                    <a:lstStyle/>
                    <a:p>
                      <a:pPr algn="ctr"/>
                      <a:r>
                        <a:rPr lang="en-GB" sz="1800" dirty="0" smtClean="0"/>
                        <a:t>3.107</a:t>
                      </a:r>
                      <a:endParaRPr lang="en-GB" sz="1800" dirty="0"/>
                    </a:p>
                  </a:txBody>
                  <a:tcPr/>
                </a:tc>
              </a:tr>
              <a:tr h="334703">
                <a:tc>
                  <a:txBody>
                    <a:bodyPr/>
                    <a:lstStyle/>
                    <a:p>
                      <a:pPr algn="ctr"/>
                      <a:r>
                        <a:rPr lang="en-GB" sz="1800" dirty="0" smtClean="0"/>
                        <a:t>M3</a:t>
                      </a:r>
                      <a:endParaRPr lang="en-GB" sz="1800" dirty="0"/>
                    </a:p>
                  </a:txBody>
                  <a:tcPr/>
                </a:tc>
                <a:tc>
                  <a:txBody>
                    <a:bodyPr/>
                    <a:lstStyle/>
                    <a:p>
                      <a:pPr algn="ctr"/>
                      <a:r>
                        <a:rPr lang="en-GB" sz="1800" dirty="0" smtClean="0"/>
                        <a:t>1.922</a:t>
                      </a:r>
                      <a:endParaRPr lang="en-GB" sz="1800" dirty="0"/>
                    </a:p>
                  </a:txBody>
                  <a:tcPr/>
                </a:tc>
              </a:tr>
            </a:tbl>
          </a:graphicData>
        </a:graphic>
      </p:graphicFrame>
    </p:spTree>
    <p:extLst>
      <p:ext uri="{BB962C8B-B14F-4D97-AF65-F5344CB8AC3E}">
        <p14:creationId xmlns:p14="http://schemas.microsoft.com/office/powerpoint/2010/main" val="29191416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Reconstructed Phase</a:t>
            </a: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23728" y="2204864"/>
            <a:ext cx="5147559" cy="3949899"/>
          </a:xfrm>
        </p:spPr>
      </p:pic>
      <mc:AlternateContent xmlns:mc="http://schemas.openxmlformats.org/markup-compatibility/2006" xmlns:a14="http://schemas.microsoft.com/office/drawing/2010/main">
        <mc:Choice Requires="a14">
          <p:sp>
            <p:nvSpPr>
              <p:cNvPr id="5" name="Rectangle 4"/>
              <p:cNvSpPr/>
              <p:nvPr/>
            </p:nvSpPr>
            <p:spPr>
              <a:xfrm>
                <a:off x="683568" y="1268760"/>
                <a:ext cx="7776864" cy="1014380"/>
              </a:xfrm>
              <a:prstGeom prst="rect">
                <a:avLst/>
              </a:prstGeom>
            </p:spPr>
            <p:txBody>
              <a:bodyPr wrap="square">
                <a:spAutoFit/>
              </a:bodyPr>
              <a:lstStyle/>
              <a:p>
                <a:pPr marL="285750" indent="-285750">
                  <a:buFont typeface="Arial" panose="020B0604020202020204" pitchFamily="34" charset="0"/>
                  <a:buChar char="•"/>
                </a:pPr>
                <a:r>
                  <a:rPr lang="en-GB" sz="2400" dirty="0" smtClean="0"/>
                  <a:t>Use fitted values for a from before to calculate the phase using:</a:t>
                </a:r>
                <a14:m>
                  <m:oMath xmlns:m="http://schemas.openxmlformats.org/officeDocument/2006/math">
                    <m:r>
                      <a:rPr lang="en-GB" sz="2400" b="0" i="0" smtClean="0">
                        <a:latin typeface="Cambria Math"/>
                        <a:ea typeface="Cambria Math"/>
                      </a:rPr>
                      <m:t> </m:t>
                    </m:r>
                    <m:r>
                      <a:rPr lang="en-GB" sz="2400" i="1" smtClean="0">
                        <a:latin typeface="Cambria Math"/>
                        <a:ea typeface="Cambria Math"/>
                      </a:rPr>
                      <m:t>𝜑</m:t>
                    </m:r>
                    <m:r>
                      <a:rPr lang="en-GB" sz="2400" b="0" i="1" smtClean="0">
                        <a:latin typeface="Cambria Math"/>
                        <a:ea typeface="Cambria Math"/>
                      </a:rPr>
                      <m:t>=</m:t>
                    </m:r>
                    <m:func>
                      <m:funcPr>
                        <m:ctrlPr>
                          <a:rPr lang="en-GB" sz="2400" b="0" i="1" smtClean="0">
                            <a:latin typeface="Cambria Math"/>
                            <a:ea typeface="Cambria Math"/>
                          </a:rPr>
                        </m:ctrlPr>
                      </m:funcPr>
                      <m:fName>
                        <m:sSup>
                          <m:sSupPr>
                            <m:ctrlPr>
                              <a:rPr lang="en-GB" sz="2400" b="0" i="1" smtClean="0">
                                <a:latin typeface="Cambria Math"/>
                                <a:ea typeface="Cambria Math"/>
                              </a:rPr>
                            </m:ctrlPr>
                          </m:sSupPr>
                          <m:e>
                            <m:r>
                              <m:rPr>
                                <m:sty m:val="p"/>
                              </m:rPr>
                              <a:rPr lang="en-GB" sz="2400" b="0" i="0" smtClean="0">
                                <a:latin typeface="Cambria Math"/>
                                <a:ea typeface="Cambria Math"/>
                              </a:rPr>
                              <m:t>sin</m:t>
                            </m:r>
                          </m:e>
                          <m:sup>
                            <m:r>
                              <a:rPr lang="en-GB" sz="2400" b="0" i="1" smtClean="0">
                                <a:latin typeface="Cambria Math"/>
                                <a:ea typeface="Cambria Math"/>
                              </a:rPr>
                              <m:t>−1</m:t>
                            </m:r>
                          </m:sup>
                        </m:sSup>
                      </m:fName>
                      <m:e>
                        <m:d>
                          <m:dPr>
                            <m:ctrlPr>
                              <a:rPr lang="en-GB" sz="2400" b="0" i="1" smtClean="0">
                                <a:latin typeface="Cambria Math"/>
                                <a:ea typeface="Cambria Math"/>
                              </a:rPr>
                            </m:ctrlPr>
                          </m:dPr>
                          <m:e>
                            <m:f>
                              <m:fPr>
                                <m:ctrlPr>
                                  <a:rPr lang="en-GB" sz="2400" b="0" i="1" smtClean="0">
                                    <a:latin typeface="Cambria Math"/>
                                    <a:ea typeface="Cambria Math"/>
                                  </a:rPr>
                                </m:ctrlPr>
                              </m:fPr>
                              <m:num>
                                <m:r>
                                  <a:rPr lang="en-GB" sz="2400" b="0" i="1" smtClean="0">
                                    <a:latin typeface="Cambria Math"/>
                                    <a:ea typeface="Cambria Math"/>
                                  </a:rPr>
                                  <m:t>𝑀𝑖𝑥𝑒𝑟</m:t>
                                </m:r>
                              </m:num>
                              <m:den>
                                <m:r>
                                  <a:rPr lang="en-GB" sz="2400" b="0" i="1" smtClean="0">
                                    <a:latin typeface="Cambria Math"/>
                                    <a:ea typeface="Cambria Math"/>
                                  </a:rPr>
                                  <m:t>𝑎</m:t>
                                </m:r>
                                <m:r>
                                  <a:rPr lang="en-GB" sz="2400" b="0" i="1" smtClean="0">
                                    <a:latin typeface="Cambria Math"/>
                                    <a:ea typeface="Cambria Math"/>
                                  </a:rPr>
                                  <m:t>×</m:t>
                                </m:r>
                                <m:r>
                                  <a:rPr lang="en-GB" sz="2400" b="0" i="1" smtClean="0">
                                    <a:latin typeface="Cambria Math"/>
                                    <a:ea typeface="Cambria Math"/>
                                  </a:rPr>
                                  <m:t>𝐷𝑖𝑜𝑑𝑒</m:t>
                                </m:r>
                              </m:den>
                            </m:f>
                          </m:e>
                        </m:d>
                      </m:e>
                    </m:func>
                  </m:oMath>
                </a14:m>
                <a:endParaRPr lang="en-GB" sz="2400" dirty="0"/>
              </a:p>
            </p:txBody>
          </p:sp>
        </mc:Choice>
        <mc:Fallback xmlns="">
          <p:sp>
            <p:nvSpPr>
              <p:cNvPr id="5" name="Rectangle 4"/>
              <p:cNvSpPr>
                <a:spLocks noRot="1" noChangeAspect="1" noMove="1" noResize="1" noEditPoints="1" noAdjustHandles="1" noChangeArrowheads="1" noChangeShapeType="1" noTextEdit="1"/>
              </p:cNvSpPr>
              <p:nvPr/>
            </p:nvSpPr>
            <p:spPr>
              <a:xfrm>
                <a:off x="683568" y="1268760"/>
                <a:ext cx="7776864" cy="1014380"/>
              </a:xfrm>
              <a:prstGeom prst="rect">
                <a:avLst/>
              </a:prstGeom>
              <a:blipFill rotWithShape="1">
                <a:blip r:embed="rId3"/>
                <a:stretch>
                  <a:fillRect l="-1019" t="-4790" b="-4192"/>
                </a:stretch>
              </a:blipFill>
            </p:spPr>
            <p:txBody>
              <a:bodyPr/>
              <a:lstStyle/>
              <a:p>
                <a:r>
                  <a:rPr lang="en-GB">
                    <a:noFill/>
                  </a:rPr>
                  <a:t> </a:t>
                </a:r>
              </a:p>
            </p:txBody>
          </p:sp>
        </mc:Fallback>
      </mc:AlternateContent>
      <p:sp>
        <p:nvSpPr>
          <p:cNvPr id="6" name="Date Placeholder 5"/>
          <p:cNvSpPr>
            <a:spLocks noGrp="1"/>
          </p:cNvSpPr>
          <p:nvPr>
            <p:ph type="dt" sz="half" idx="10"/>
          </p:nvPr>
        </p:nvSpPr>
        <p:spPr/>
        <p:txBody>
          <a:bodyPr/>
          <a:lstStyle/>
          <a:p>
            <a:fld id="{9B1B9968-29A3-495E-AFD4-953D8C22FDF9}" type="datetime1">
              <a:rPr lang="en-GB" smtClean="0"/>
              <a:t>07/06/2013</a:t>
            </a:fld>
            <a:endParaRPr lang="en-GB"/>
          </a:p>
        </p:txBody>
      </p:sp>
      <p:sp>
        <p:nvSpPr>
          <p:cNvPr id="7" name="Footer Placeholder 6"/>
          <p:cNvSpPr>
            <a:spLocks noGrp="1"/>
          </p:cNvSpPr>
          <p:nvPr>
            <p:ph type="ftr" sz="quarter" idx="11"/>
          </p:nvPr>
        </p:nvSpPr>
        <p:spPr/>
        <p:txBody>
          <a:bodyPr/>
          <a:lstStyle/>
          <a:p>
            <a:r>
              <a:rPr lang="en-GB" smtClean="0"/>
              <a:t>May CTF3 Trip Data Analysis Update</a:t>
            </a:r>
            <a:endParaRPr lang="en-GB"/>
          </a:p>
        </p:txBody>
      </p:sp>
      <p:sp>
        <p:nvSpPr>
          <p:cNvPr id="8" name="Slide Number Placeholder 7"/>
          <p:cNvSpPr>
            <a:spLocks noGrp="1"/>
          </p:cNvSpPr>
          <p:nvPr>
            <p:ph type="sldNum" sz="quarter" idx="12"/>
          </p:nvPr>
        </p:nvSpPr>
        <p:spPr/>
        <p:txBody>
          <a:bodyPr/>
          <a:lstStyle/>
          <a:p>
            <a:fld id="{97C09114-C951-4FB7-A957-C44B5CD6D4CE}" type="slidenum">
              <a:rPr lang="en-GB" smtClean="0"/>
              <a:t>7</a:t>
            </a:fld>
            <a:endParaRPr lang="en-GB"/>
          </a:p>
        </p:txBody>
      </p:sp>
    </p:spTree>
    <p:extLst>
      <p:ext uri="{BB962C8B-B14F-4D97-AF65-F5344CB8AC3E}">
        <p14:creationId xmlns:p14="http://schemas.microsoft.com/office/powerpoint/2010/main" val="7718439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Phase Resolution (M1-M3 only)</a:t>
            </a:r>
            <a:endParaRPr lang="en-GB" dirty="0"/>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39552" y="1750531"/>
            <a:ext cx="4038600" cy="3147453"/>
          </a:xfrm>
        </p:spPr>
      </p:pic>
      <p:pic>
        <p:nvPicPr>
          <p:cNvPr id="13"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02510" y="1844824"/>
            <a:ext cx="4038600" cy="3028950"/>
          </a:xfrm>
        </p:spPr>
      </p:pic>
      <p:sp>
        <p:nvSpPr>
          <p:cNvPr id="4" name="Date Placeholder 3"/>
          <p:cNvSpPr>
            <a:spLocks noGrp="1"/>
          </p:cNvSpPr>
          <p:nvPr>
            <p:ph type="dt" sz="half" idx="10"/>
          </p:nvPr>
        </p:nvSpPr>
        <p:spPr/>
        <p:txBody>
          <a:bodyPr/>
          <a:lstStyle/>
          <a:p>
            <a:fld id="{F944DBDD-B560-456D-A774-BE0342F2C542}" type="datetime1">
              <a:rPr lang="en-GB" smtClean="0"/>
              <a:t>07/06/2013</a:t>
            </a:fld>
            <a:endParaRPr lang="en-GB"/>
          </a:p>
        </p:txBody>
      </p:sp>
      <p:sp>
        <p:nvSpPr>
          <p:cNvPr id="5" name="Footer Placeholder 4"/>
          <p:cNvSpPr>
            <a:spLocks noGrp="1"/>
          </p:cNvSpPr>
          <p:nvPr>
            <p:ph type="ftr" sz="quarter" idx="11"/>
          </p:nvPr>
        </p:nvSpPr>
        <p:spPr/>
        <p:txBody>
          <a:bodyPr/>
          <a:lstStyle/>
          <a:p>
            <a:r>
              <a:rPr lang="en-GB" smtClean="0"/>
              <a:t>May CTF3 Trip Data Analysis Update</a:t>
            </a:r>
            <a:endParaRPr lang="en-GB" dirty="0"/>
          </a:p>
        </p:txBody>
      </p:sp>
      <p:sp>
        <p:nvSpPr>
          <p:cNvPr id="6" name="Slide Number Placeholder 5"/>
          <p:cNvSpPr>
            <a:spLocks noGrp="1"/>
          </p:cNvSpPr>
          <p:nvPr>
            <p:ph type="sldNum" sz="quarter" idx="12"/>
          </p:nvPr>
        </p:nvSpPr>
        <p:spPr/>
        <p:txBody>
          <a:bodyPr/>
          <a:lstStyle/>
          <a:p>
            <a:fld id="{FFDF504F-3F5B-4831-8986-028FAAE33019}" type="slidenum">
              <a:rPr lang="en-GB" smtClean="0"/>
              <a:t>8</a:t>
            </a:fld>
            <a:endParaRPr lang="en-GB" dirty="0"/>
          </a:p>
        </p:txBody>
      </p:sp>
      <mc:AlternateContent xmlns:mc="http://schemas.openxmlformats.org/markup-compatibility/2006" xmlns:a14="http://schemas.microsoft.com/office/drawing/2010/main">
        <mc:Choice Requires="a14">
          <p:sp>
            <p:nvSpPr>
              <p:cNvPr id="10" name="TextBox 9"/>
              <p:cNvSpPr txBox="1"/>
              <p:nvPr/>
            </p:nvSpPr>
            <p:spPr>
              <a:xfrm>
                <a:off x="504875" y="4947265"/>
                <a:ext cx="8229600" cy="1155573"/>
              </a:xfrm>
              <a:prstGeom prst="rect">
                <a:avLst/>
              </a:prstGeom>
              <a:noFill/>
            </p:spPr>
            <p:txBody>
              <a:bodyPr wrap="square" rtlCol="0">
                <a:spAutoFit/>
              </a:bodyPr>
              <a:lstStyle/>
              <a:p>
                <a:pPr marL="342900" indent="-342900" algn="ctr">
                  <a:buFont typeface="Arial" pitchFamily="34" charset="0"/>
                  <a:buChar char="•"/>
                </a:pPr>
                <a14:m>
                  <m:oMath xmlns:m="http://schemas.openxmlformats.org/officeDocument/2006/math">
                    <m:r>
                      <m:rPr>
                        <m:sty m:val="p"/>
                      </m:rPr>
                      <a:rPr lang="en-GB" sz="2000">
                        <a:latin typeface="Cambria Math" panose="02040503050406030204" pitchFamily="18" charset="0"/>
                      </a:rPr>
                      <m:t>Resolut</m:t>
                    </m:r>
                    <m:r>
                      <a:rPr lang="en-GB" sz="2000" i="1">
                        <a:latin typeface="Cambria Math" panose="02040503050406030204" pitchFamily="18" charset="0"/>
                      </a:rPr>
                      <m:t>𝑖𝑜𝑛</m:t>
                    </m:r>
                    <m:r>
                      <a:rPr lang="en-GB" sz="2000" i="1">
                        <a:latin typeface="Cambria Math" panose="02040503050406030204" pitchFamily="18" charset="0"/>
                      </a:rPr>
                      <m:t>=</m:t>
                    </m:r>
                    <m:f>
                      <m:fPr>
                        <m:ctrlPr>
                          <a:rPr lang="en-GB" sz="2000" i="1">
                            <a:latin typeface="Cambria Math"/>
                          </a:rPr>
                        </m:ctrlPr>
                      </m:fPr>
                      <m:num>
                        <m:sSub>
                          <m:sSubPr>
                            <m:ctrlPr>
                              <a:rPr lang="en-GB" sz="2000" i="1">
                                <a:latin typeface="Cambria Math"/>
                              </a:rPr>
                            </m:ctrlPr>
                          </m:sSubPr>
                          <m:e>
                            <m:r>
                              <a:rPr lang="en-GB" sz="2000" i="1">
                                <a:latin typeface="Cambria Math" panose="02040503050406030204" pitchFamily="18" charset="0"/>
                              </a:rPr>
                              <m:t>𝜎</m:t>
                            </m:r>
                          </m:e>
                          <m:sub>
                            <m:r>
                              <a:rPr lang="en-GB" sz="2000" i="1">
                                <a:latin typeface="Cambria Math" panose="02040503050406030204" pitchFamily="18" charset="0"/>
                              </a:rPr>
                              <m:t>𝑑𝑖𝑓𝑓</m:t>
                            </m:r>
                          </m:sub>
                        </m:sSub>
                      </m:num>
                      <m:den>
                        <m:rad>
                          <m:radPr>
                            <m:degHide m:val="on"/>
                            <m:ctrlPr>
                              <a:rPr lang="en-GB" sz="2000" i="1">
                                <a:latin typeface="Cambria Math"/>
                              </a:rPr>
                            </m:ctrlPr>
                          </m:radPr>
                          <m:deg/>
                          <m:e>
                            <m:r>
                              <a:rPr lang="en-GB" sz="2000" i="1">
                                <a:latin typeface="Cambria Math" panose="02040503050406030204" pitchFamily="18" charset="0"/>
                              </a:rPr>
                              <m:t>2</m:t>
                            </m:r>
                          </m:e>
                        </m:rad>
                      </m:den>
                    </m:f>
                  </m:oMath>
                </a14:m>
                <a:endParaRPr lang="en-GB" sz="2000" dirty="0" smtClean="0"/>
              </a:p>
              <a:p>
                <a:pPr marL="342900" indent="-342900" algn="ctr">
                  <a:buFont typeface="Arial" pitchFamily="34" charset="0"/>
                  <a:buChar char="•"/>
                </a:pPr>
                <a:r>
                  <a:rPr lang="en-GB" sz="2000" dirty="0" smtClean="0"/>
                  <a:t>Best resolution near zero crossings in LO scan.</a:t>
                </a:r>
              </a:p>
              <a:p>
                <a:pPr lvl="1" algn="ctr"/>
                <a:endParaRPr lang="en-GB" sz="2000" dirty="0" smtClean="0"/>
              </a:p>
            </p:txBody>
          </p:sp>
        </mc:Choice>
        <mc:Fallback xmlns="">
          <p:sp>
            <p:nvSpPr>
              <p:cNvPr id="10" name="TextBox 9"/>
              <p:cNvSpPr txBox="1">
                <a:spLocks noRot="1" noChangeAspect="1" noMove="1" noResize="1" noEditPoints="1" noAdjustHandles="1" noChangeArrowheads="1" noChangeShapeType="1" noTextEdit="1"/>
              </p:cNvSpPr>
              <p:nvPr/>
            </p:nvSpPr>
            <p:spPr>
              <a:xfrm>
                <a:off x="504875" y="4947265"/>
                <a:ext cx="8229600" cy="1155573"/>
              </a:xfrm>
              <a:prstGeom prst="rect">
                <a:avLst/>
              </a:prstGeom>
              <a:blipFill rotWithShape="1">
                <a:blip r:embed="rId4"/>
                <a:stretch>
                  <a:fillRect/>
                </a:stretch>
              </a:blipFill>
            </p:spPr>
            <p:txBody>
              <a:bodyPr/>
              <a:lstStyle/>
              <a:p>
                <a:r>
                  <a:rPr lang="en-GB">
                    <a:noFill/>
                  </a:rPr>
                  <a:t> </a:t>
                </a:r>
              </a:p>
            </p:txBody>
          </p:sp>
        </mc:Fallback>
      </mc:AlternateContent>
      <p:sp>
        <p:nvSpPr>
          <p:cNvPr id="11" name="TextBox 10"/>
          <p:cNvSpPr txBox="1"/>
          <p:nvPr/>
        </p:nvSpPr>
        <p:spPr>
          <a:xfrm>
            <a:off x="1331639" y="1556792"/>
            <a:ext cx="2439963" cy="369332"/>
          </a:xfrm>
          <a:prstGeom prst="rect">
            <a:avLst/>
          </a:prstGeom>
          <a:noFill/>
        </p:spPr>
        <p:txBody>
          <a:bodyPr wrap="none" rtlCol="0">
            <a:spAutoFit/>
          </a:bodyPr>
          <a:lstStyle/>
          <a:p>
            <a:r>
              <a:rPr lang="en-GB" b="1" u="sng" dirty="0" smtClean="0"/>
              <a:t>Resolution vs. LO Phase</a:t>
            </a:r>
            <a:endParaRPr lang="en-GB" b="1" u="sng" dirty="0"/>
          </a:p>
        </p:txBody>
      </p:sp>
      <p:sp>
        <p:nvSpPr>
          <p:cNvPr id="14" name="TextBox 13"/>
          <p:cNvSpPr txBox="1"/>
          <p:nvPr/>
        </p:nvSpPr>
        <p:spPr>
          <a:xfrm>
            <a:off x="5282530" y="1565865"/>
            <a:ext cx="2566793" cy="369332"/>
          </a:xfrm>
          <a:prstGeom prst="rect">
            <a:avLst/>
          </a:prstGeom>
          <a:noFill/>
        </p:spPr>
        <p:txBody>
          <a:bodyPr wrap="none" rtlCol="0">
            <a:spAutoFit/>
          </a:bodyPr>
          <a:lstStyle/>
          <a:p>
            <a:r>
              <a:rPr lang="en-GB" b="1" u="sng" dirty="0" smtClean="0"/>
              <a:t>ADC Output vs. LO Phase</a:t>
            </a:r>
            <a:endParaRPr lang="en-GB" b="1" u="sng" dirty="0"/>
          </a:p>
        </p:txBody>
      </p:sp>
    </p:spTree>
    <p:extLst>
      <p:ext uri="{BB962C8B-B14F-4D97-AF65-F5344CB8AC3E}">
        <p14:creationId xmlns:p14="http://schemas.microsoft.com/office/powerpoint/2010/main" val="1824143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0834"/>
            <a:ext cx="8229600" cy="1143000"/>
          </a:xfrm>
        </p:spPr>
        <p:txBody>
          <a:bodyPr/>
          <a:lstStyle/>
          <a:p>
            <a:r>
              <a:rPr lang="en-GB" dirty="0" smtClean="0"/>
              <a:t>Phase Resolution (M1-M3 only)</a:t>
            </a:r>
            <a:endParaRPr lang="en-GB" dirty="0"/>
          </a:p>
        </p:txBody>
      </p:sp>
      <p:graphicFrame>
        <p:nvGraphicFramePr>
          <p:cNvPr id="12" name="Content Placeholder 11"/>
          <p:cNvGraphicFramePr>
            <a:graphicFrameLocks noGrp="1"/>
          </p:cNvGraphicFramePr>
          <p:nvPr>
            <p:ph sz="half" idx="2"/>
            <p:extLst>
              <p:ext uri="{D42A27DB-BD31-4B8C-83A1-F6EECF244321}">
                <p14:modId xmlns:p14="http://schemas.microsoft.com/office/powerpoint/2010/main" val="4250201467"/>
              </p:ext>
            </p:extLst>
          </p:nvPr>
        </p:nvGraphicFramePr>
        <p:xfrm>
          <a:off x="4586536" y="1977477"/>
          <a:ext cx="4038600" cy="4023360"/>
        </p:xfrm>
        <a:graphic>
          <a:graphicData uri="http://schemas.openxmlformats.org/drawingml/2006/table">
            <a:tbl>
              <a:tblPr firstRow="1" bandRow="1">
                <a:tableStyleId>{5C22544A-7EE6-4342-B048-85BDC9FD1C3A}</a:tableStyleId>
              </a:tblPr>
              <a:tblGrid>
                <a:gridCol w="2019300"/>
                <a:gridCol w="2019300"/>
              </a:tblGrid>
              <a:tr h="300453">
                <a:tc>
                  <a:txBody>
                    <a:bodyPr/>
                    <a:lstStyle/>
                    <a:p>
                      <a:pPr algn="ctr"/>
                      <a:r>
                        <a:rPr lang="en-GB" sz="1600" dirty="0" smtClean="0"/>
                        <a:t>Phase Setting</a:t>
                      </a:r>
                      <a:endParaRPr lang="en-GB" sz="1600" dirty="0"/>
                    </a:p>
                  </a:txBody>
                  <a:tcPr/>
                </a:tc>
                <a:tc>
                  <a:txBody>
                    <a:bodyPr/>
                    <a:lstStyle/>
                    <a:p>
                      <a:pPr algn="ctr"/>
                      <a:r>
                        <a:rPr lang="en-GB" sz="1600" dirty="0" smtClean="0"/>
                        <a:t>Resolution</a:t>
                      </a:r>
                      <a:endParaRPr lang="en-GB" sz="1600" dirty="0"/>
                    </a:p>
                  </a:txBody>
                  <a:tcPr/>
                </a:tc>
              </a:tr>
              <a:tr h="300453">
                <a:tc>
                  <a:txBody>
                    <a:bodyPr/>
                    <a:lstStyle/>
                    <a:p>
                      <a:pPr algn="ctr"/>
                      <a:r>
                        <a:rPr lang="en-GB" sz="1600" dirty="0" smtClean="0"/>
                        <a:t>-180</a:t>
                      </a:r>
                      <a:r>
                        <a:rPr lang="en-GB" sz="1600" baseline="30000" dirty="0" smtClean="0"/>
                        <a:t>o</a:t>
                      </a:r>
                      <a:endParaRPr lang="en-GB" sz="1600" baseline="30000" dirty="0"/>
                    </a:p>
                  </a:txBody>
                  <a:tcPr/>
                </a:tc>
                <a:tc>
                  <a:txBody>
                    <a:bodyPr/>
                    <a:lstStyle/>
                    <a:p>
                      <a:pPr algn="ctr"/>
                      <a:r>
                        <a:rPr lang="en-GB" sz="1600" dirty="0" smtClean="0"/>
                        <a:t>0.86</a:t>
                      </a:r>
                      <a:r>
                        <a:rPr lang="en-GB" sz="1600" baseline="30000" dirty="0" smtClean="0"/>
                        <a:t>o</a:t>
                      </a:r>
                      <a:endParaRPr lang="en-GB" sz="1600" dirty="0"/>
                    </a:p>
                  </a:txBody>
                  <a:tcPr/>
                </a:tc>
              </a:tr>
              <a:tr h="300453">
                <a:tc>
                  <a:txBody>
                    <a:bodyPr/>
                    <a:lstStyle/>
                    <a:p>
                      <a:pPr algn="ctr"/>
                      <a:r>
                        <a:rPr lang="en-GB" sz="1600" dirty="0" smtClean="0"/>
                        <a:t>-144</a:t>
                      </a:r>
                      <a:r>
                        <a:rPr lang="en-GB" sz="1600" baseline="30000" dirty="0" smtClean="0"/>
                        <a:t>o</a:t>
                      </a:r>
                      <a:endParaRPr lang="en-GB" sz="1600" dirty="0"/>
                    </a:p>
                  </a:txBody>
                  <a:tcPr/>
                </a:tc>
                <a:tc>
                  <a:txBody>
                    <a:bodyPr/>
                    <a:lstStyle/>
                    <a:p>
                      <a:pPr algn="ctr"/>
                      <a:r>
                        <a:rPr lang="en-GB" sz="1600" dirty="0" smtClean="0"/>
                        <a:t>0.33</a:t>
                      </a:r>
                      <a:r>
                        <a:rPr lang="en-GB" sz="1600" baseline="30000" dirty="0" smtClean="0"/>
                        <a:t>o</a:t>
                      </a:r>
                      <a:endParaRPr lang="en-GB" sz="1600" dirty="0"/>
                    </a:p>
                  </a:txBody>
                  <a:tcPr/>
                </a:tc>
              </a:tr>
              <a:tr h="300453">
                <a:tc>
                  <a:txBody>
                    <a:bodyPr/>
                    <a:lstStyle/>
                    <a:p>
                      <a:pPr algn="ctr"/>
                      <a:r>
                        <a:rPr lang="en-GB" sz="1600" dirty="0" smtClean="0"/>
                        <a:t>-108</a:t>
                      </a:r>
                      <a:r>
                        <a:rPr lang="en-GB" sz="1600" baseline="30000" dirty="0" smtClean="0"/>
                        <a:t>o</a:t>
                      </a:r>
                      <a:endParaRPr lang="en-GB" sz="1600" dirty="0"/>
                    </a:p>
                  </a:txBody>
                  <a:tcPr/>
                </a:tc>
                <a:tc>
                  <a:txBody>
                    <a:bodyPr/>
                    <a:lstStyle/>
                    <a:p>
                      <a:pPr algn="ctr"/>
                      <a:r>
                        <a:rPr lang="en-GB" sz="1600" dirty="0" smtClean="0"/>
                        <a:t>0.19</a:t>
                      </a:r>
                      <a:r>
                        <a:rPr lang="en-GB" sz="1600" baseline="30000" dirty="0" smtClean="0"/>
                        <a:t>o</a:t>
                      </a:r>
                      <a:endParaRPr lang="en-GB" sz="1600" dirty="0"/>
                    </a:p>
                  </a:txBody>
                  <a:tcPr/>
                </a:tc>
              </a:tr>
              <a:tr h="300453">
                <a:tc>
                  <a:txBody>
                    <a:bodyPr/>
                    <a:lstStyle/>
                    <a:p>
                      <a:pPr algn="ctr"/>
                      <a:r>
                        <a:rPr lang="en-GB" sz="1600" dirty="0" smtClean="0"/>
                        <a:t>-72</a:t>
                      </a:r>
                      <a:r>
                        <a:rPr lang="en-GB" sz="1600" baseline="30000" dirty="0" smtClean="0"/>
                        <a:t>o</a:t>
                      </a:r>
                      <a:endParaRPr lang="en-GB" sz="1600" dirty="0"/>
                    </a:p>
                  </a:txBody>
                  <a:tcPr/>
                </a:tc>
                <a:tc>
                  <a:txBody>
                    <a:bodyPr/>
                    <a:lstStyle/>
                    <a:p>
                      <a:pPr algn="ctr"/>
                      <a:r>
                        <a:rPr lang="en-GB" sz="1600" dirty="0" smtClean="0"/>
                        <a:t>0.20</a:t>
                      </a:r>
                      <a:r>
                        <a:rPr lang="en-GB" sz="1600" baseline="30000" dirty="0" smtClean="0"/>
                        <a:t>o</a:t>
                      </a:r>
                      <a:endParaRPr lang="en-GB" sz="1600" dirty="0"/>
                    </a:p>
                  </a:txBody>
                  <a:tcPr/>
                </a:tc>
              </a:tr>
              <a:tr h="300453">
                <a:tc>
                  <a:txBody>
                    <a:bodyPr/>
                    <a:lstStyle/>
                    <a:p>
                      <a:pPr algn="ctr"/>
                      <a:r>
                        <a:rPr lang="en-GB" sz="1600" dirty="0" smtClean="0"/>
                        <a:t>-36</a:t>
                      </a:r>
                      <a:r>
                        <a:rPr lang="en-GB" sz="1600" baseline="30000" dirty="0" smtClean="0"/>
                        <a:t>o</a:t>
                      </a:r>
                      <a:endParaRPr lang="en-GB" sz="1600" dirty="0"/>
                    </a:p>
                  </a:txBody>
                  <a:tcPr/>
                </a:tc>
                <a:tc>
                  <a:txBody>
                    <a:bodyPr/>
                    <a:lstStyle/>
                    <a:p>
                      <a:pPr algn="ctr"/>
                      <a:r>
                        <a:rPr lang="en-GB" sz="1600" dirty="0" smtClean="0"/>
                        <a:t>0.43</a:t>
                      </a:r>
                      <a:r>
                        <a:rPr lang="en-GB" sz="1600" baseline="30000" dirty="0" smtClean="0"/>
                        <a:t>o</a:t>
                      </a:r>
                      <a:endParaRPr lang="en-GB" sz="1600" dirty="0"/>
                    </a:p>
                  </a:txBody>
                  <a:tcPr/>
                </a:tc>
              </a:tr>
              <a:tr h="300453">
                <a:tc>
                  <a:txBody>
                    <a:bodyPr/>
                    <a:lstStyle/>
                    <a:p>
                      <a:pPr algn="ctr"/>
                      <a:r>
                        <a:rPr lang="en-GB" sz="1600" dirty="0" smtClean="0"/>
                        <a:t>0</a:t>
                      </a:r>
                      <a:r>
                        <a:rPr lang="en-GB" sz="1600" baseline="30000" dirty="0" smtClean="0"/>
                        <a:t>o</a:t>
                      </a:r>
                      <a:endParaRPr lang="en-GB" sz="1600" dirty="0"/>
                    </a:p>
                  </a:txBody>
                  <a:tcPr/>
                </a:tc>
                <a:tc>
                  <a:txBody>
                    <a:bodyPr/>
                    <a:lstStyle/>
                    <a:p>
                      <a:pPr algn="ctr"/>
                      <a:r>
                        <a:rPr lang="en-GB" sz="1600" dirty="0" smtClean="0"/>
                        <a:t>1.57</a:t>
                      </a:r>
                      <a:r>
                        <a:rPr lang="en-GB" sz="1600" baseline="30000" dirty="0" smtClean="0"/>
                        <a:t>o</a:t>
                      </a:r>
                      <a:endParaRPr lang="en-GB" sz="1600" dirty="0"/>
                    </a:p>
                  </a:txBody>
                  <a:tcPr/>
                </a:tc>
              </a:tr>
              <a:tr h="300453">
                <a:tc>
                  <a:txBody>
                    <a:bodyPr/>
                    <a:lstStyle/>
                    <a:p>
                      <a:pPr algn="ctr"/>
                      <a:r>
                        <a:rPr lang="en-GB" sz="1600" dirty="0" smtClean="0"/>
                        <a:t>+36</a:t>
                      </a:r>
                      <a:r>
                        <a:rPr lang="en-GB" sz="1600" baseline="30000" dirty="0" smtClean="0"/>
                        <a:t>o</a:t>
                      </a:r>
                      <a:endParaRPr lang="en-GB" sz="1600" dirty="0"/>
                    </a:p>
                  </a:txBody>
                  <a:tcPr/>
                </a:tc>
                <a:tc>
                  <a:txBody>
                    <a:bodyPr/>
                    <a:lstStyle/>
                    <a:p>
                      <a:pPr algn="ctr"/>
                      <a:r>
                        <a:rPr lang="en-GB" sz="1600" dirty="0" smtClean="0"/>
                        <a:t>0.32</a:t>
                      </a:r>
                      <a:r>
                        <a:rPr lang="en-GB" sz="1600" baseline="30000" dirty="0" smtClean="0"/>
                        <a:t>o</a:t>
                      </a:r>
                      <a:endParaRPr lang="en-GB" sz="1600" dirty="0"/>
                    </a:p>
                  </a:txBody>
                  <a:tcPr/>
                </a:tc>
              </a:tr>
              <a:tr h="300453">
                <a:tc>
                  <a:txBody>
                    <a:bodyPr/>
                    <a:lstStyle/>
                    <a:p>
                      <a:pPr algn="ctr"/>
                      <a:r>
                        <a:rPr lang="en-GB" sz="1600" dirty="0" smtClean="0"/>
                        <a:t>+72</a:t>
                      </a:r>
                      <a:r>
                        <a:rPr lang="en-GB" sz="1600" baseline="30000" dirty="0" smtClean="0"/>
                        <a:t>o</a:t>
                      </a:r>
                      <a:endParaRPr lang="en-GB" sz="1600" dirty="0"/>
                    </a:p>
                  </a:txBody>
                  <a:tcPr/>
                </a:tc>
                <a:tc>
                  <a:txBody>
                    <a:bodyPr/>
                    <a:lstStyle/>
                    <a:p>
                      <a:pPr algn="ctr"/>
                      <a:r>
                        <a:rPr lang="en-GB" sz="1600" dirty="0" smtClean="0"/>
                        <a:t>0.17</a:t>
                      </a:r>
                      <a:r>
                        <a:rPr lang="en-GB" sz="1600" baseline="30000" dirty="0" smtClean="0"/>
                        <a:t>o</a:t>
                      </a:r>
                      <a:endParaRPr lang="en-GB" sz="1600" dirty="0"/>
                    </a:p>
                  </a:txBody>
                  <a:tcPr/>
                </a:tc>
              </a:tr>
              <a:tr h="300453">
                <a:tc>
                  <a:txBody>
                    <a:bodyPr/>
                    <a:lstStyle/>
                    <a:p>
                      <a:pPr algn="ctr"/>
                      <a:r>
                        <a:rPr lang="en-GB" sz="1600" dirty="0" smtClean="0"/>
                        <a:t>+108</a:t>
                      </a:r>
                      <a:r>
                        <a:rPr lang="en-GB" sz="1600" baseline="30000" dirty="0" smtClean="0"/>
                        <a:t>o</a:t>
                      </a:r>
                      <a:endParaRPr lang="en-GB" sz="1600" dirty="0"/>
                    </a:p>
                  </a:txBody>
                  <a:tcPr/>
                </a:tc>
                <a:tc>
                  <a:txBody>
                    <a:bodyPr/>
                    <a:lstStyle/>
                    <a:p>
                      <a:pPr algn="ctr"/>
                      <a:r>
                        <a:rPr lang="en-GB" sz="1600" dirty="0" smtClean="0"/>
                        <a:t>0.20</a:t>
                      </a:r>
                      <a:r>
                        <a:rPr lang="en-GB" sz="1600" baseline="30000" dirty="0" smtClean="0"/>
                        <a:t>o</a:t>
                      </a:r>
                      <a:endParaRPr lang="en-GB" sz="1600" dirty="0"/>
                    </a:p>
                  </a:txBody>
                  <a:tcPr/>
                </a:tc>
              </a:tr>
              <a:tr h="300453">
                <a:tc>
                  <a:txBody>
                    <a:bodyPr/>
                    <a:lstStyle/>
                    <a:p>
                      <a:pPr algn="ctr"/>
                      <a:r>
                        <a:rPr lang="en-GB" sz="1600" dirty="0" smtClean="0"/>
                        <a:t>+144</a:t>
                      </a:r>
                      <a:r>
                        <a:rPr lang="en-GB" sz="1600" baseline="30000" dirty="0" smtClean="0"/>
                        <a:t>o</a:t>
                      </a:r>
                      <a:endParaRPr lang="en-GB" sz="1600" dirty="0"/>
                    </a:p>
                  </a:txBody>
                  <a:tcPr/>
                </a:tc>
                <a:tc>
                  <a:txBody>
                    <a:bodyPr/>
                    <a:lstStyle/>
                    <a:p>
                      <a:pPr algn="ctr"/>
                      <a:r>
                        <a:rPr lang="en-GB" sz="1600" dirty="0" smtClean="0"/>
                        <a:t>0.89</a:t>
                      </a:r>
                      <a:r>
                        <a:rPr lang="en-GB" sz="1600" baseline="30000" dirty="0" smtClean="0"/>
                        <a:t>o</a:t>
                      </a:r>
                      <a:endParaRPr lang="en-GB" sz="1600" dirty="0"/>
                    </a:p>
                  </a:txBody>
                  <a:tcPr/>
                </a:tc>
              </a:tr>
              <a:tr h="300453">
                <a:tc>
                  <a:txBody>
                    <a:bodyPr/>
                    <a:lstStyle/>
                    <a:p>
                      <a:pPr algn="ctr"/>
                      <a:r>
                        <a:rPr lang="en-GB" sz="1600" dirty="0" smtClean="0"/>
                        <a:t>+180</a:t>
                      </a:r>
                      <a:r>
                        <a:rPr lang="en-GB" sz="1600" baseline="30000" dirty="0" smtClean="0"/>
                        <a:t>o</a:t>
                      </a:r>
                      <a:endParaRPr lang="en-GB" sz="1600" dirty="0"/>
                    </a:p>
                  </a:txBody>
                  <a:tcPr/>
                </a:tc>
                <a:tc>
                  <a:txBody>
                    <a:bodyPr/>
                    <a:lstStyle/>
                    <a:p>
                      <a:pPr algn="ctr"/>
                      <a:r>
                        <a:rPr lang="en-GB" sz="1600" baseline="0" dirty="0" smtClean="0"/>
                        <a:t>1.64</a:t>
                      </a:r>
                      <a:r>
                        <a:rPr lang="en-GB" sz="1600" baseline="30000" dirty="0" smtClean="0"/>
                        <a:t>o</a:t>
                      </a:r>
                      <a:endParaRPr lang="en-GB" sz="1600" dirty="0"/>
                    </a:p>
                  </a:txBody>
                  <a:tcPr/>
                </a:tc>
              </a:tr>
            </a:tbl>
          </a:graphicData>
        </a:graphic>
      </p:graphicFrame>
      <p:sp>
        <p:nvSpPr>
          <p:cNvPr id="4" name="Date Placeholder 3"/>
          <p:cNvSpPr>
            <a:spLocks noGrp="1"/>
          </p:cNvSpPr>
          <p:nvPr>
            <p:ph type="dt" sz="half" idx="10"/>
          </p:nvPr>
        </p:nvSpPr>
        <p:spPr/>
        <p:txBody>
          <a:bodyPr/>
          <a:lstStyle/>
          <a:p>
            <a:fld id="{31BE85FA-A6C8-44DC-8515-BC04F9250C44}" type="datetime1">
              <a:rPr lang="en-GB" smtClean="0"/>
              <a:t>07/06/2013</a:t>
            </a:fld>
            <a:endParaRPr lang="en-GB"/>
          </a:p>
        </p:txBody>
      </p:sp>
      <p:sp>
        <p:nvSpPr>
          <p:cNvPr id="5" name="Footer Placeholder 4"/>
          <p:cNvSpPr>
            <a:spLocks noGrp="1"/>
          </p:cNvSpPr>
          <p:nvPr>
            <p:ph type="ftr" sz="quarter" idx="11"/>
          </p:nvPr>
        </p:nvSpPr>
        <p:spPr/>
        <p:txBody>
          <a:bodyPr/>
          <a:lstStyle/>
          <a:p>
            <a:r>
              <a:rPr lang="en-GB" smtClean="0"/>
              <a:t>May CTF3 Trip Data Analysis Update</a:t>
            </a:r>
            <a:endParaRPr lang="en-GB" dirty="0"/>
          </a:p>
        </p:txBody>
      </p:sp>
      <p:sp>
        <p:nvSpPr>
          <p:cNvPr id="6" name="Slide Number Placeholder 5"/>
          <p:cNvSpPr>
            <a:spLocks noGrp="1"/>
          </p:cNvSpPr>
          <p:nvPr>
            <p:ph type="sldNum" sz="quarter" idx="12"/>
          </p:nvPr>
        </p:nvSpPr>
        <p:spPr/>
        <p:txBody>
          <a:bodyPr/>
          <a:lstStyle/>
          <a:p>
            <a:fld id="{FFDF504F-3F5B-4831-8986-028FAAE33019}" type="slidenum">
              <a:rPr lang="en-GB" smtClean="0"/>
              <a:t>9</a:t>
            </a:fld>
            <a:endParaRPr lang="en-GB" dirty="0"/>
          </a:p>
        </p:txBody>
      </p:sp>
      <p:sp>
        <p:nvSpPr>
          <p:cNvPr id="10" name="TextBox 9"/>
          <p:cNvSpPr txBox="1"/>
          <p:nvPr/>
        </p:nvSpPr>
        <p:spPr>
          <a:xfrm>
            <a:off x="683568" y="980728"/>
            <a:ext cx="7632848" cy="1015663"/>
          </a:xfrm>
          <a:prstGeom prst="rect">
            <a:avLst/>
          </a:prstGeom>
          <a:noFill/>
        </p:spPr>
        <p:txBody>
          <a:bodyPr wrap="square" rtlCol="0">
            <a:spAutoFit/>
          </a:bodyPr>
          <a:lstStyle/>
          <a:p>
            <a:pPr marL="342900" indent="-342900">
              <a:buFont typeface="Arial" pitchFamily="34" charset="0"/>
              <a:buChar char="•"/>
            </a:pPr>
            <a:r>
              <a:rPr lang="en-GB" sz="2000" dirty="0" smtClean="0"/>
              <a:t>Resolution ~0.2</a:t>
            </a:r>
            <a:r>
              <a:rPr lang="en-GB" sz="2000" baseline="30000" dirty="0" smtClean="0"/>
              <a:t>o</a:t>
            </a:r>
            <a:r>
              <a:rPr lang="en-GB" sz="2000" dirty="0" smtClean="0"/>
              <a:t> , which matches what has been seen previously with the CERN digitisers.</a:t>
            </a:r>
          </a:p>
          <a:p>
            <a:pPr marL="285750" indent="-285750">
              <a:buFont typeface="Arial" panose="020B0604020202020204" pitchFamily="34" charset="0"/>
              <a:buChar char="•"/>
            </a:pPr>
            <a:endParaRPr lang="en-GB" sz="2000" dirty="0" smtClean="0"/>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2483924"/>
            <a:ext cx="4038599" cy="3147453"/>
          </a:xfrm>
        </p:spPr>
      </p:pic>
      <p:sp>
        <p:nvSpPr>
          <p:cNvPr id="11" name="TextBox 10"/>
          <p:cNvSpPr txBox="1"/>
          <p:nvPr/>
        </p:nvSpPr>
        <p:spPr>
          <a:xfrm>
            <a:off x="1331640" y="2282998"/>
            <a:ext cx="2439963" cy="369332"/>
          </a:xfrm>
          <a:prstGeom prst="rect">
            <a:avLst/>
          </a:prstGeom>
          <a:noFill/>
        </p:spPr>
        <p:txBody>
          <a:bodyPr wrap="none" rtlCol="0">
            <a:spAutoFit/>
          </a:bodyPr>
          <a:lstStyle/>
          <a:p>
            <a:r>
              <a:rPr lang="en-GB" b="1" u="sng" dirty="0" smtClean="0"/>
              <a:t>Resolution vs. LO Phase</a:t>
            </a:r>
            <a:endParaRPr lang="en-GB" b="1" u="sng" dirty="0"/>
          </a:p>
        </p:txBody>
      </p:sp>
    </p:spTree>
    <p:extLst>
      <p:ext uri="{BB962C8B-B14F-4D97-AF65-F5344CB8AC3E}">
        <p14:creationId xmlns:p14="http://schemas.microsoft.com/office/powerpoint/2010/main" val="100554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187</TotalTime>
  <Words>1227</Words>
  <Application>Microsoft Office PowerPoint</Application>
  <PresentationFormat>On-screen Show (4:3)</PresentationFormat>
  <Paragraphs>246</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Update on Data Analysis from May CTF3 Trip</vt:lpstr>
      <vt:lpstr>Overview</vt:lpstr>
      <vt:lpstr>Meeting with Piotr and Alexandra</vt:lpstr>
      <vt:lpstr>Phase Switches</vt:lpstr>
      <vt:lpstr>Mixer/Diode Calibration</vt:lpstr>
      <vt:lpstr>Fit Parameters</vt:lpstr>
      <vt:lpstr>Reconstructed Phase</vt:lpstr>
      <vt:lpstr>Phase Resolution (M1-M3 only)</vt:lpstr>
      <vt:lpstr>Phase Resolution (M1-M3 only)</vt:lpstr>
      <vt:lpstr>Sample Averaging</vt:lpstr>
      <vt:lpstr>Binned Average</vt:lpstr>
      <vt:lpstr>Resolution vs. No. Samples Per Bin</vt:lpstr>
      <vt:lpstr>Rolling Average</vt:lpstr>
      <vt:lpstr>Resolution vs. Samples Averaged</vt:lpstr>
      <vt:lpstr>Mixer and Diode Alignment</vt:lpstr>
      <vt:lpstr>PowerPoint Presentation</vt:lpstr>
      <vt:lpstr>ADC Droop Tests</vt:lpstr>
      <vt:lpstr>Exponential Fit</vt:lpstr>
      <vt:lpstr>PowerPoint Presentation</vt:lpstr>
      <vt:lpstr>Summary</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 on Data Analysis from May CTF3 Trip</dc:title>
  <dc:creator>Jack Roberts</dc:creator>
  <cp:lastModifiedBy>Jack Roberts</cp:lastModifiedBy>
  <cp:revision>18</cp:revision>
  <dcterms:created xsi:type="dcterms:W3CDTF">2013-06-06T16:20:49Z</dcterms:created>
  <dcterms:modified xsi:type="dcterms:W3CDTF">2013-06-07T08:45:07Z</dcterms:modified>
</cp:coreProperties>
</file>