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58" r:id="rId10"/>
    <p:sldId id="260" r:id="rId11"/>
    <p:sldId id="261" r:id="rId12"/>
    <p:sldId id="259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0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0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306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659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24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40545" y="638579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31273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3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333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453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76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020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7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96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889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50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32955-3E75-4C0E-8B91-108D102A66DB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6B8D9-D4C7-4DA9-BCB9-7154F30C5C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36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Nouvelles de l’ILC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Paul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4831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463"/>
            <a:ext cx="8459985" cy="6413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107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79" y="144463"/>
            <a:ext cx="8531993" cy="6414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664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Collaboration ILD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055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Linear Collider Collaboration Status</a:t>
            </a:r>
          </a:p>
          <a:p>
            <a:r>
              <a:rPr lang="en-US" dirty="0" smtClean="0"/>
              <a:t>L. Evans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67545" y="6356350"/>
            <a:ext cx="2133600" cy="365125"/>
          </a:xfrm>
        </p:spPr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273" y="6356350"/>
            <a:ext cx="1759527" cy="365125"/>
          </a:xfrm>
        </p:spPr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731818" cy="365125"/>
          </a:xfrm>
        </p:spPr>
        <p:txBody>
          <a:bodyPr/>
          <a:lstStyle/>
          <a:p>
            <a:r>
              <a:rPr lang="en-US" dirty="0" smtClean="0"/>
              <a:t>DES</a:t>
            </a:r>
            <a:r>
              <a:rPr lang="en-US" dirty="0"/>
              <a:t>Y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115616" y="76470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ECFA-DESY fin mai</a:t>
            </a:r>
          </a:p>
          <a:p>
            <a:r>
              <a:rPr lang="fr-FR" dirty="0" smtClean="0"/>
              <a:t>12 juin: remise du </a:t>
            </a:r>
            <a:r>
              <a:rPr lang="fr-FR" smtClean="0"/>
              <a:t>TDR (passage du GDE au LCC)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998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475182" y="6368834"/>
            <a:ext cx="2133600" cy="365125"/>
          </a:xfrm>
        </p:spPr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	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715818" y="6368834"/>
            <a:ext cx="1759527" cy="365125"/>
          </a:xfrm>
        </p:spPr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961909" y="6368834"/>
            <a:ext cx="1639455" cy="365125"/>
          </a:xfrm>
        </p:spPr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52091" y="1524000"/>
            <a:ext cx="2135909" cy="4756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sz="2500" dirty="0"/>
              <a:t>ICFA</a:t>
            </a:r>
            <a:endParaRPr lang="en-US" sz="2500" dirty="0"/>
          </a:p>
        </p:txBody>
      </p:sp>
      <p:sp>
        <p:nvSpPr>
          <p:cNvPr id="9" name="TextBox 8"/>
          <p:cNvSpPr txBox="1"/>
          <p:nvPr/>
        </p:nvSpPr>
        <p:spPr>
          <a:xfrm>
            <a:off x="3452091" y="2303785"/>
            <a:ext cx="2135909" cy="643533"/>
          </a:xfrm>
          <a:prstGeom prst="rect">
            <a:avLst/>
          </a:prstGeom>
          <a:solidFill>
            <a:srgbClr val="C3D69B"/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dirty="0" smtClean="0"/>
              <a:t>Linear Collider Board</a:t>
            </a:r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5818" y="2303785"/>
            <a:ext cx="1997364" cy="643533"/>
          </a:xfrm>
          <a:prstGeom prst="rect">
            <a:avLst/>
          </a:prstGeom>
          <a:solidFill>
            <a:srgbClr val="C3D69B"/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dirty="0" smtClean="0"/>
              <a:t>Program Advisory Committee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52091" y="3245211"/>
            <a:ext cx="2135909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dirty="0" smtClean="0"/>
              <a:t>Directorate </a:t>
            </a:r>
            <a:endParaRPr lang="en-US" dirty="0"/>
          </a:p>
          <a:p>
            <a:pPr algn="ctr"/>
            <a:r>
              <a:rPr lang="en-US" dirty="0" smtClean="0"/>
              <a:t>Lyn Evans</a:t>
            </a:r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69182" y="3246654"/>
            <a:ext cx="2112818" cy="643533"/>
          </a:xfrm>
          <a:prstGeom prst="rect">
            <a:avLst/>
          </a:prstGeom>
          <a:solidFill>
            <a:srgbClr val="C3D69B"/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dirty="0" smtClean="0"/>
              <a:t>Deputy (Physics)  </a:t>
            </a:r>
          </a:p>
          <a:p>
            <a:pPr algn="ctr"/>
            <a:r>
              <a:rPr lang="en-US" dirty="0" smtClean="0"/>
              <a:t>Hitoshi Murayama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0636" y="4849506"/>
            <a:ext cx="2112818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dirty="0" smtClean="0"/>
              <a:t>ILC </a:t>
            </a:r>
          </a:p>
          <a:p>
            <a:pPr algn="ctr"/>
            <a:r>
              <a:rPr lang="en-US" dirty="0" smtClean="0"/>
              <a:t> Mike Harrison</a:t>
            </a:r>
          </a:p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7039" y="4848785"/>
            <a:ext cx="2112818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dirty="0" smtClean="0"/>
              <a:t>Physics &amp; Detectors Hitoshi Yamamoto</a:t>
            </a:r>
          </a:p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75182" y="4848785"/>
            <a:ext cx="2112818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dirty="0" smtClean="0"/>
              <a:t>CLIC </a:t>
            </a:r>
            <a:endParaRPr lang="en-US" dirty="0"/>
          </a:p>
          <a:p>
            <a:pPr algn="ctr"/>
            <a:r>
              <a:rPr lang="en-US" dirty="0" err="1" smtClean="0"/>
              <a:t>Steinar</a:t>
            </a:r>
            <a:r>
              <a:rPr lang="en-US" dirty="0" smtClean="0"/>
              <a:t> </a:t>
            </a:r>
            <a:r>
              <a:rPr lang="en-US" dirty="0" err="1" smtClean="0"/>
              <a:t>Stapnes</a:t>
            </a:r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16" name="Straight Connector 15"/>
          <p:cNvCxnSpPr>
            <a:endCxn id="12" idx="1"/>
          </p:cNvCxnSpPr>
          <p:nvPr/>
        </p:nvCxnSpPr>
        <p:spPr>
          <a:xfrm>
            <a:off x="5588000" y="3568421"/>
            <a:ext cx="6811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19324" y="4261211"/>
            <a:ext cx="2513403" cy="14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2"/>
          </p:cNvCxnSpPr>
          <p:nvPr/>
        </p:nvCxnSpPr>
        <p:spPr>
          <a:xfrm>
            <a:off x="4520046" y="4168541"/>
            <a:ext cx="1" cy="926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343120" y="3068284"/>
            <a:ext cx="353852" cy="14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3"/>
            <a:endCxn id="9" idx="1"/>
          </p:cNvCxnSpPr>
          <p:nvPr/>
        </p:nvCxnSpPr>
        <p:spPr>
          <a:xfrm>
            <a:off x="2713182" y="2625552"/>
            <a:ext cx="73890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3" idx="0"/>
          </p:cNvCxnSpPr>
          <p:nvPr/>
        </p:nvCxnSpPr>
        <p:spPr>
          <a:xfrm flipV="1">
            <a:off x="2107045" y="4261935"/>
            <a:ext cx="0" cy="5875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4" idx="0"/>
          </p:cNvCxnSpPr>
          <p:nvPr/>
        </p:nvCxnSpPr>
        <p:spPr>
          <a:xfrm flipH="1">
            <a:off x="7033448" y="4261932"/>
            <a:ext cx="724" cy="5868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107046" y="4261211"/>
            <a:ext cx="2412278" cy="14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5" idx="0"/>
          </p:cNvCxnSpPr>
          <p:nvPr/>
        </p:nvCxnSpPr>
        <p:spPr>
          <a:xfrm>
            <a:off x="4519324" y="4261210"/>
            <a:ext cx="12267" cy="5875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88097" y="3053990"/>
            <a:ext cx="8034914" cy="14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7282659" y="4397230"/>
            <a:ext cx="2683595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8818" y="5739029"/>
            <a:ext cx="8035638" cy="14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 flipH="1" flipV="1">
            <a:off x="-753702" y="4397233"/>
            <a:ext cx="2684318" cy="7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8" idx="2"/>
          </p:cNvCxnSpPr>
          <p:nvPr/>
        </p:nvCxnSpPr>
        <p:spPr>
          <a:xfrm rot="5400000">
            <a:off x="4367619" y="2151361"/>
            <a:ext cx="304133" cy="7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5818" y="3246654"/>
            <a:ext cx="2089727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dirty="0" smtClean="0"/>
              <a:t>Regional Directors</a:t>
            </a:r>
          </a:p>
          <a:p>
            <a:pPr algn="ctr"/>
            <a:r>
              <a:rPr lang="en-US" dirty="0" smtClean="0"/>
              <a:t>Brian Foster</a:t>
            </a:r>
          </a:p>
          <a:p>
            <a:pPr algn="ctr"/>
            <a:r>
              <a:rPr lang="en-US" dirty="0" smtClean="0"/>
              <a:t>Harry </a:t>
            </a:r>
            <a:r>
              <a:rPr lang="en-US" dirty="0" err="1"/>
              <a:t>W</a:t>
            </a:r>
            <a:r>
              <a:rPr lang="en-US" dirty="0" err="1" smtClean="0"/>
              <a:t>eerts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2713182" y="3537555"/>
            <a:ext cx="73890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315363" y="2310747"/>
            <a:ext cx="1997364" cy="363736"/>
          </a:xfrm>
          <a:prstGeom prst="rect">
            <a:avLst/>
          </a:prstGeom>
          <a:solidFill>
            <a:srgbClr val="C3D69B"/>
          </a:solidFill>
        </p:spPr>
        <p:txBody>
          <a:bodyPr wrap="square" lIns="83119" tIns="41559" rIns="83119" bIns="41559" rtlCol="0">
            <a:spAutoFit/>
          </a:bodyPr>
          <a:lstStyle/>
          <a:p>
            <a:pPr algn="ctr"/>
            <a:r>
              <a:rPr lang="en-US" dirty="0" smtClean="0"/>
              <a:t>FALC</a:t>
            </a:r>
          </a:p>
        </p:txBody>
      </p:sp>
    </p:spTree>
    <p:extLst>
      <p:ext uri="{BB962C8B-B14F-4D97-AF65-F5344CB8AC3E}">
        <p14:creationId xmlns:p14="http://schemas.microsoft.com/office/powerpoint/2010/main" val="94612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4182" y="1951182"/>
            <a:ext cx="7250545" cy="5008364"/>
          </a:xfrm>
          <a:prstGeom prst="rect">
            <a:avLst/>
          </a:prstGeom>
        </p:spPr>
        <p:txBody>
          <a:bodyPr wrap="square" lIns="83119" tIns="41559" rIns="83119" bIns="41559">
            <a:spAutoFit/>
          </a:bodyPr>
          <a:lstStyle/>
          <a:p>
            <a:pPr marL="415595" indent="-415595">
              <a:buFontTx/>
              <a:buChar char="-"/>
            </a:pPr>
            <a:r>
              <a:rPr lang="en-US" sz="2900" dirty="0"/>
              <a:t>Support </a:t>
            </a:r>
            <a:r>
              <a:rPr lang="en-US" sz="2900" dirty="0"/>
              <a:t>long-term R&amp;D on </a:t>
            </a:r>
            <a:r>
              <a:rPr lang="en-US" sz="2900" dirty="0"/>
              <a:t>CLIC, the only credible way we have today to access multi-</a:t>
            </a:r>
            <a:r>
              <a:rPr lang="en-US" sz="2900" dirty="0" err="1"/>
              <a:t>TeV</a:t>
            </a:r>
            <a:r>
              <a:rPr lang="en-US" sz="2900" dirty="0"/>
              <a:t> leptons,  as a </a:t>
            </a:r>
            <a:r>
              <a:rPr lang="en-US" sz="2900" dirty="0"/>
              <a:t>possible future option after LHC</a:t>
            </a:r>
            <a:r>
              <a:rPr lang="en-US" sz="2900" dirty="0"/>
              <a:t>.</a:t>
            </a:r>
          </a:p>
          <a:p>
            <a:pPr marL="415595" indent="-415595">
              <a:buFontTx/>
              <a:buChar char="-"/>
            </a:pPr>
            <a:r>
              <a:rPr lang="en-US" sz="2900" dirty="0"/>
              <a:t>- Support the construction of a staged linear collider in Japan. Prepare a site-specific design of the machine and its detectors.</a:t>
            </a:r>
          </a:p>
          <a:p>
            <a:pPr marL="415595" indent="-415595">
              <a:buFontTx/>
              <a:buChar char="-"/>
            </a:pPr>
            <a:r>
              <a:rPr lang="en-US" sz="2900" dirty="0"/>
              <a:t>-Exploit the synergy between ILC and CLIC. Prepare a plan for the sharing of the work.</a:t>
            </a:r>
          </a:p>
          <a:p>
            <a:endParaRPr lang="en-US" sz="2900" dirty="0"/>
          </a:p>
          <a:p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417901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 to </a:t>
            </a:r>
            <a:r>
              <a:rPr lang="en-US" dirty="0" smtClean="0"/>
              <a:t>Japan,  </a:t>
            </a:r>
            <a:r>
              <a:rPr lang="en-US" dirty="0"/>
              <a:t>25-27 March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1273" y="1939638"/>
            <a:ext cx="7481455" cy="4113014"/>
          </a:xfrm>
          <a:prstGeom prst="rect">
            <a:avLst/>
          </a:prstGeom>
        </p:spPr>
        <p:txBody>
          <a:bodyPr wrap="square" lIns="83119" tIns="41559" rIns="83119" bIns="41559">
            <a:spAutoFit/>
          </a:bodyPr>
          <a:lstStyle/>
          <a:p>
            <a:r>
              <a:rPr lang="en-US" sz="2200" dirty="0"/>
              <a:t>Takeo Kawamura, former chief Cabinet Secretary and former MEXT Minister, chairman of Federation of Diet </a:t>
            </a:r>
            <a:r>
              <a:rPr lang="en-US" sz="2200" dirty="0"/>
              <a:t>Members</a:t>
            </a:r>
          </a:p>
          <a:p>
            <a:endParaRPr lang="en-US" sz="2200" dirty="0"/>
          </a:p>
          <a:p>
            <a:r>
              <a:rPr lang="en-US" sz="2200" dirty="0"/>
              <a:t>S&amp;T Minister </a:t>
            </a:r>
            <a:r>
              <a:rPr lang="en-US" sz="2200" dirty="0" err="1"/>
              <a:t>Ichita</a:t>
            </a:r>
            <a:r>
              <a:rPr lang="en-US" sz="2200" dirty="0"/>
              <a:t> </a:t>
            </a:r>
            <a:r>
              <a:rPr lang="en-US" sz="2200" dirty="0" err="1"/>
              <a:t>Yamaoto</a:t>
            </a:r>
            <a:r>
              <a:rPr lang="en-US" sz="2200" dirty="0"/>
              <a:t>.</a:t>
            </a:r>
          </a:p>
          <a:p>
            <a:endParaRPr lang="en-US" sz="2200" dirty="0"/>
          </a:p>
          <a:p>
            <a:r>
              <a:rPr lang="en-US" sz="2200" dirty="0"/>
              <a:t>MEXT Minister </a:t>
            </a:r>
            <a:r>
              <a:rPr lang="en-US" sz="2200" dirty="0" err="1"/>
              <a:t>Hakubun</a:t>
            </a:r>
            <a:r>
              <a:rPr lang="en-US" sz="2200" dirty="0"/>
              <a:t> </a:t>
            </a:r>
            <a:r>
              <a:rPr lang="en-US" sz="2200" dirty="0"/>
              <a:t>Shimomura</a:t>
            </a:r>
          </a:p>
          <a:p>
            <a:endParaRPr lang="en-US" sz="2200" dirty="0"/>
          </a:p>
          <a:p>
            <a:r>
              <a:rPr lang="en-US" sz="2200" dirty="0"/>
              <a:t>Chairman of AAA and former President </a:t>
            </a:r>
            <a:r>
              <a:rPr lang="en-US" sz="2200" dirty="0" err="1"/>
              <a:t>Mitsubushi</a:t>
            </a:r>
            <a:r>
              <a:rPr lang="en-US" sz="2200" dirty="0"/>
              <a:t> Heavy Industries Takahashi </a:t>
            </a:r>
            <a:r>
              <a:rPr lang="en-US" sz="2200" dirty="0" err="1"/>
              <a:t>Nikiosha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Chairman of Japan Chamber of Commerce and former CEO of Toshiba Tadashi Okamura</a:t>
            </a:r>
          </a:p>
        </p:txBody>
      </p:sp>
    </p:spTree>
    <p:extLst>
      <p:ext uri="{BB962C8B-B14F-4D97-AF65-F5344CB8AC3E}">
        <p14:creationId xmlns:p14="http://schemas.microsoft.com/office/powerpoint/2010/main" val="152636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 visit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1273" y="1731818"/>
            <a:ext cx="7377545" cy="3105745"/>
          </a:xfrm>
          <a:prstGeom prst="rect">
            <a:avLst/>
          </a:prstGeom>
        </p:spPr>
        <p:txBody>
          <a:bodyPr wrap="square" lIns="83119" tIns="41559" rIns="83119" bIns="41559">
            <a:spAutoFit/>
          </a:bodyPr>
          <a:lstStyle/>
          <a:p>
            <a:r>
              <a:rPr lang="en-US" sz="2200" dirty="0"/>
              <a:t>Japan </a:t>
            </a:r>
            <a:r>
              <a:rPr lang="en-US" sz="2200" dirty="0"/>
              <a:t>Productivity Center Masayoshi Matsukawa.</a:t>
            </a:r>
          </a:p>
          <a:p>
            <a:endParaRPr lang="en-US" sz="2200" dirty="0"/>
          </a:p>
          <a:p>
            <a:r>
              <a:rPr lang="en-US" sz="2200" dirty="0"/>
              <a:t>Federation </a:t>
            </a:r>
            <a:r>
              <a:rPr lang="en-US" sz="2200" dirty="0"/>
              <a:t>of Diet Members (150-strong</a:t>
            </a:r>
            <a:r>
              <a:rPr lang="en-US" sz="2200" dirty="0"/>
              <a:t>)</a:t>
            </a:r>
          </a:p>
          <a:p>
            <a:endParaRPr lang="en-US" sz="2200" dirty="0"/>
          </a:p>
          <a:p>
            <a:r>
              <a:rPr lang="en-US" sz="2200" dirty="0"/>
              <a:t>Prime Minister </a:t>
            </a:r>
            <a:r>
              <a:rPr lang="en-US" sz="2200" dirty="0"/>
              <a:t>Abe</a:t>
            </a:r>
          </a:p>
          <a:p>
            <a:endParaRPr lang="en-US" sz="2200" dirty="0"/>
          </a:p>
          <a:p>
            <a:r>
              <a:rPr lang="en-US" sz="2200" dirty="0"/>
              <a:t>Yasushi Furukawa, </a:t>
            </a:r>
            <a:r>
              <a:rPr lang="en-US" sz="2200" dirty="0"/>
              <a:t>Governor </a:t>
            </a:r>
            <a:r>
              <a:rPr lang="en-US" sz="2200" dirty="0"/>
              <a:t>of Saga </a:t>
            </a:r>
            <a:r>
              <a:rPr lang="en-US" sz="2200" dirty="0"/>
              <a:t>Province</a:t>
            </a:r>
          </a:p>
          <a:p>
            <a:endParaRPr lang="en-US" sz="2200" dirty="0"/>
          </a:p>
          <a:p>
            <a:r>
              <a:rPr lang="en-US" sz="2200" dirty="0"/>
              <a:t>Japan Association of Corporate Executives </a:t>
            </a:r>
            <a:r>
              <a:rPr lang="en-US" sz="2200" dirty="0" err="1"/>
              <a:t>Kiyohiko</a:t>
            </a:r>
            <a:r>
              <a:rPr lang="en-US" sz="2200" dirty="0"/>
              <a:t> </a:t>
            </a:r>
            <a:r>
              <a:rPr lang="en-US" sz="2200" dirty="0" err="1"/>
              <a:t>Ita</a:t>
            </a:r>
            <a:r>
              <a:rPr lang="en-US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310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836" y="1362364"/>
            <a:ext cx="7167891" cy="472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0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/>
              <a:t>High-level visit of MEXT and S&amp;T Ministers</a:t>
            </a:r>
          </a:p>
          <a:p>
            <a:r>
              <a:rPr lang="en-US" sz="2500" dirty="0"/>
              <a:t>Symposium with Diet members and industrialists.</a:t>
            </a:r>
          </a:p>
          <a:p>
            <a:endParaRPr lang="en-US" sz="2500" dirty="0"/>
          </a:p>
          <a:p>
            <a:r>
              <a:rPr lang="en-US" sz="2500" dirty="0"/>
              <a:t>Three delegations at CERN from Iwate and Saga province.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visit to Washington 30</a:t>
            </a:r>
            <a:r>
              <a:rPr lang="en-US" baseline="30000" dirty="0" smtClean="0"/>
              <a:t>th</a:t>
            </a:r>
            <a:r>
              <a:rPr lang="en-US" dirty="0" smtClean="0"/>
              <a:t> April 2013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1004454" y="6356350"/>
            <a:ext cx="2251364" cy="365125"/>
          </a:xfrm>
        </p:spPr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Feuille de route japonaise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1549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296</Words>
  <Application>Microsoft Office PowerPoint</Application>
  <PresentationFormat>Affichage à l'écran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Nouvelles de l’ILC</vt:lpstr>
      <vt:lpstr>Présentation PowerPoint</vt:lpstr>
      <vt:lpstr>Organization </vt:lpstr>
      <vt:lpstr>Objectives</vt:lpstr>
      <vt:lpstr>Visit to Japan,  25-27 March</vt:lpstr>
      <vt:lpstr>Japan visit continued</vt:lpstr>
      <vt:lpstr>Présentation PowerPoint</vt:lpstr>
      <vt:lpstr>Japanese visit to Washington 30th April 2013</vt:lpstr>
      <vt:lpstr>Feuille de route japonaise</vt:lpstr>
      <vt:lpstr>Présentation PowerPoint</vt:lpstr>
      <vt:lpstr>Présentation PowerPoint</vt:lpstr>
      <vt:lpstr>Collaboration ILD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Nouvelles de l’ILC</dc:title>
  <dc:creator>Colas Paul</dc:creator>
  <cp:lastModifiedBy>Colas Paul</cp:lastModifiedBy>
  <cp:revision>3</cp:revision>
  <dcterms:created xsi:type="dcterms:W3CDTF">2013-06-01T20:58:47Z</dcterms:created>
  <dcterms:modified xsi:type="dcterms:W3CDTF">2013-06-25T08:02:44Z</dcterms:modified>
</cp:coreProperties>
</file>