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1"/>
  </p:notesMasterIdLst>
  <p:sldIdLst>
    <p:sldId id="509" r:id="rId2"/>
    <p:sldId id="520" r:id="rId3"/>
    <p:sldId id="521" r:id="rId4"/>
    <p:sldId id="522" r:id="rId5"/>
    <p:sldId id="523" r:id="rId6"/>
    <p:sldId id="524" r:id="rId7"/>
    <p:sldId id="526" r:id="rId8"/>
    <p:sldId id="527" r:id="rId9"/>
    <p:sldId id="528" r:id="rId10"/>
  </p:sldIdLst>
  <p:sldSz cx="9144000" cy="6858000" type="screen4x3"/>
  <p:notesSz cx="7099300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94D6"/>
    <a:srgbClr val="23346C"/>
    <a:srgbClr val="C9DA2B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6" autoAdjust="0"/>
    <p:restoredTop sz="92329" autoAdjust="0"/>
  </p:normalViewPr>
  <p:slideViewPr>
    <p:cSldViewPr>
      <p:cViewPr>
        <p:scale>
          <a:sx n="68" d="100"/>
          <a:sy n="68" d="100"/>
        </p:scale>
        <p:origin x="1098" y="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8" d="100"/>
        <a:sy n="7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3C5EFD36-57B3-40FB-99A4-7E2476A8C3A2}" type="datetimeFigureOut">
              <a:rPr kumimoji="1" lang="ja-JP" altLang="en-US" smtClean="0"/>
              <a:pPr/>
              <a:t>2013/6/26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7D1DEA5D-CF83-4A34-B285-6F8EEA98513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47145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371600"/>
            <a:ext cx="7772400" cy="1143000"/>
          </a:xfrm>
        </p:spPr>
        <p:txBody>
          <a:bodyPr/>
          <a:lstStyle>
            <a:lvl1pPr>
              <a:defRPr sz="480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altLang="ja-JP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124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ja-JP" altLang="en-US" smtClean="0"/>
              <a:t>マスター サブタイトルの書式設定</a:t>
            </a:r>
            <a:endParaRPr lang="en-US" altLang="ja-JP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  <a:lvl2pPr>
              <a:buSzPct val="90000"/>
              <a:buFont typeface="Wingdings" pitchFamily="2" charset="2"/>
              <a:buChar char="u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2pPr>
            <a:lvl3pPr>
              <a:buFont typeface="Wingdings" pitchFamily="2" charset="2"/>
              <a:buChar char="l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3pPr>
            <a:lvl4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4pPr>
            <a:lvl5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fld id="{BA713040-02FD-4B24-B735-CF7B9AB68790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2013/04/10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000364" y="6572272"/>
            <a:ext cx="3643338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ILD Analysis/Software meeting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+mn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BA713040-02FD-4B24-B735-CF7B9AB68790}" type="slidenum">
              <a:rPr lang="en-US" altLang="ja-JP"/>
              <a:pPr/>
              <a:t>‹#›</a:t>
            </a:fld>
            <a:endParaRPr lang="en-US" altLang="ja-JP" dirty="0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2013/04/10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157565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ILD Analysis/Software meeting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2984"/>
            <a:ext cx="8482042" cy="5257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マスターテキストの書式設定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第</a:t>
            </a:r>
            <a:r>
              <a:rPr lang="en-US" altLang="ja-JP" dirty="0" smtClean="0"/>
              <a:t>3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3"/>
            <a:r>
              <a:rPr lang="ja-JP" altLang="en-US" dirty="0" smtClean="0"/>
              <a:t>第</a:t>
            </a:r>
            <a:r>
              <a:rPr lang="en-US" altLang="ja-JP" dirty="0" smtClean="0"/>
              <a:t>4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4"/>
            <a:r>
              <a:rPr lang="ja-JP" altLang="en-US" dirty="0" smtClean="0"/>
              <a:t>第</a:t>
            </a:r>
            <a:r>
              <a:rPr lang="en-US" altLang="ja-JP" dirty="0" smtClean="0"/>
              <a:t>5</a:t>
            </a:r>
            <a:r>
              <a:rPr lang="ja-JP" altLang="en-US" dirty="0" smtClean="0"/>
              <a:t>レベル</a:t>
            </a:r>
            <a:endParaRPr lang="en-US" altLang="ja-JP" dirty="0" smtClean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58" y="214290"/>
            <a:ext cx="8334412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altLang="ja-JP" dirty="0" smtClean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91300"/>
            <a:ext cx="1905000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ts val="1000"/>
              </a:lnSpc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fld id="{BA713040-02FD-4B24-B735-CF7B9AB68790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smtClean="0"/>
              <a:t>2013/04/10</a:t>
            </a:r>
            <a:endParaRPr lang="ja-JP" altLang="en-US" dirty="0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229003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smtClean="0"/>
              <a:t>ILD Analysis/Software meeting</a:t>
            </a:r>
            <a:endParaRPr lang="ja-JP" altLang="en-US" dirty="0"/>
          </a:p>
        </p:txBody>
      </p:sp>
      <p:cxnSp>
        <p:nvCxnSpPr>
          <p:cNvPr id="14" name="直線コネクタ 13"/>
          <p:cNvCxnSpPr/>
          <p:nvPr/>
        </p:nvCxnSpPr>
        <p:spPr bwMode="auto">
          <a:xfrm>
            <a:off x="304744" y="6499224"/>
            <a:ext cx="8501122" cy="1588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直線コネクタ 15"/>
          <p:cNvCxnSpPr/>
          <p:nvPr/>
        </p:nvCxnSpPr>
        <p:spPr bwMode="auto">
          <a:xfrm>
            <a:off x="285720" y="928670"/>
            <a:ext cx="8515380" cy="36530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4" r:id="rId2"/>
    <p:sldLayoutId id="2147483665" r:id="rId3"/>
    <p:sldLayoutId id="2147483666" r:id="rId4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n"/>
        <a:defRPr kumimoji="1" sz="20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u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l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Char char="–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V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ctrTitle"/>
          </p:nvPr>
        </p:nvSpPr>
        <p:spPr>
          <a:xfrm>
            <a:off x="611560" y="764704"/>
            <a:ext cx="7772400" cy="1008112"/>
          </a:xfrm>
        </p:spPr>
        <p:txBody>
          <a:bodyPr/>
          <a:lstStyle/>
          <a:p>
            <a:r>
              <a:rPr kumimoji="1" lang="en-US" altLang="ja-JP" sz="3600" dirty="0" smtClean="0"/>
              <a:t>ILC Higgs Whitepaper for Snowmass</a:t>
            </a:r>
            <a:endParaRPr kumimoji="1" lang="ja-JP" altLang="en-US" sz="3600" dirty="0"/>
          </a:p>
        </p:txBody>
      </p:sp>
      <p:sp>
        <p:nvSpPr>
          <p:cNvPr id="8" name="サブタイトル 7"/>
          <p:cNvSpPr>
            <a:spLocks noGrp="1"/>
          </p:cNvSpPr>
          <p:nvPr>
            <p:ph type="subTitle" idx="1"/>
          </p:nvPr>
        </p:nvSpPr>
        <p:spPr>
          <a:xfrm>
            <a:off x="1297360" y="3933056"/>
            <a:ext cx="6400800" cy="2160240"/>
          </a:xfrm>
        </p:spPr>
        <p:txBody>
          <a:bodyPr/>
          <a:lstStyle/>
          <a:p>
            <a:r>
              <a:rPr kumimoji="1" lang="en-US" altLang="ja-JP" dirty="0" err="1" smtClean="0"/>
              <a:t>Akiya</a:t>
            </a:r>
            <a:r>
              <a:rPr kumimoji="1" lang="en-US" altLang="ja-JP" dirty="0" smtClean="0"/>
              <a:t> Miyamoto</a:t>
            </a:r>
          </a:p>
          <a:p>
            <a:r>
              <a:rPr lang="en-US" altLang="ja-JP" dirty="0" smtClean="0"/>
              <a:t>KEK</a:t>
            </a:r>
          </a:p>
          <a:p>
            <a:endParaRPr kumimoji="1" lang="en-US" altLang="ja-JP" dirty="0"/>
          </a:p>
          <a:p>
            <a:r>
              <a:rPr kumimoji="1" lang="en-US" altLang="ja-JP" sz="1800" dirty="0" smtClean="0"/>
              <a:t>ILD Analysis/Software meeting</a:t>
            </a:r>
          </a:p>
          <a:p>
            <a:r>
              <a:rPr lang="en-US" altLang="ja-JP" sz="1800" dirty="0" smtClean="0"/>
              <a:t>26</a:t>
            </a:r>
            <a:r>
              <a:rPr lang="en-US" altLang="ja-JP" sz="1800" dirty="0"/>
              <a:t> </a:t>
            </a:r>
            <a:r>
              <a:rPr lang="en-US" altLang="ja-JP" sz="1800" dirty="0" smtClean="0"/>
              <a:t>June 2013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1167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4294967295"/>
          </p:nvPr>
        </p:nvSpPr>
        <p:spPr>
          <a:xfrm>
            <a:off x="7239000" y="6567488"/>
            <a:ext cx="1905000" cy="228600"/>
          </a:xfrm>
        </p:spPr>
        <p:txBody>
          <a:bodyPr/>
          <a:lstStyle/>
          <a:p>
            <a:fld id="{BA713040-02FD-4B24-B735-CF7B9AB68790}" type="slidenum">
              <a:rPr lang="en-US" altLang="ja-JP" smtClean="0"/>
              <a:pPr/>
              <a:t>2</a:t>
            </a:fld>
            <a:endParaRPr lang="en-US" altLang="ja-JP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4294967295"/>
          </p:nvPr>
        </p:nvSpPr>
        <p:spPr>
          <a:xfrm>
            <a:off x="0" y="6572250"/>
            <a:ext cx="2500313" cy="220663"/>
          </a:xfrm>
        </p:spPr>
        <p:txBody>
          <a:bodyPr/>
          <a:lstStyle/>
          <a:p>
            <a:r>
              <a:rPr lang="en-US" altLang="ja-JP" smtClean="0"/>
              <a:t>2013/04/10</a:t>
            </a:r>
            <a:endParaRPr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294967295"/>
          </p:nvPr>
        </p:nvSpPr>
        <p:spPr>
          <a:xfrm>
            <a:off x="5500688" y="6572250"/>
            <a:ext cx="3643312" cy="220663"/>
          </a:xfrm>
        </p:spPr>
        <p:txBody>
          <a:bodyPr/>
          <a:lstStyle/>
          <a:p>
            <a:r>
              <a:rPr lang="en-US" altLang="ja-JP" smtClean="0"/>
              <a:t>ILD Analysis/Software meeting</a:t>
            </a:r>
            <a:endParaRPr lang="ja-JP" altLang="en-US" dirty="0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260648"/>
            <a:ext cx="8086197" cy="5964689"/>
          </a:xfrm>
          <a:prstGeom prst="rect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</p:pic>
      <p:sp>
        <p:nvSpPr>
          <p:cNvPr id="8" name="テキスト ボックス 7"/>
          <p:cNvSpPr txBox="1"/>
          <p:nvPr/>
        </p:nvSpPr>
        <p:spPr>
          <a:xfrm>
            <a:off x="5381408" y="332656"/>
            <a:ext cx="3005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Tim 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Barklow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, ECFALC2013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704475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5856" y="15248"/>
            <a:ext cx="5400600" cy="6828171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467544" y="692696"/>
            <a:ext cx="19543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White paper draft</a:t>
            </a:r>
          </a:p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(26-June)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475122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0"/>
            <a:ext cx="4320480" cy="6822781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9335" y="0"/>
            <a:ext cx="4721654" cy="628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25949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Paper status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The paper is not ready for submission to the Higgs WG convener</a:t>
            </a:r>
          </a:p>
          <a:p>
            <a:r>
              <a:rPr lang="en-US" altLang="ja-JP" dirty="0" smtClean="0"/>
              <a:t>At Seattle,  </a:t>
            </a:r>
          </a:p>
          <a:p>
            <a:pPr lvl="1"/>
            <a:r>
              <a:rPr lang="en-US" altLang="ja-JP" dirty="0" smtClean="0"/>
              <a:t>Higgs WG needs inputs to prepare their draft for Minnesota.</a:t>
            </a:r>
          </a:p>
          <a:p>
            <a:pPr lvl="1"/>
            <a:r>
              <a:rPr lang="en-US" altLang="ja-JP" dirty="0"/>
              <a:t>W</a:t>
            </a:r>
            <a:r>
              <a:rPr lang="en-US" altLang="ja-JP" dirty="0" smtClean="0"/>
              <a:t>e will provide</a:t>
            </a:r>
          </a:p>
          <a:p>
            <a:pPr lvl="2"/>
            <a:r>
              <a:rPr lang="en-US" altLang="ja-JP" dirty="0" smtClean="0"/>
              <a:t>Higgs chapter of ILC TDR as a paper for public</a:t>
            </a:r>
          </a:p>
          <a:p>
            <a:pPr lvl="2"/>
            <a:r>
              <a:rPr lang="en-US" altLang="ja-JP" dirty="0" smtClean="0"/>
              <a:t>Higgs white paper draft  is not open to public.  Only to the Higgs WG convener.</a:t>
            </a:r>
            <a:endParaRPr kumimoji="1" lang="en-US" altLang="ja-JP" dirty="0"/>
          </a:p>
          <a:p>
            <a:endParaRPr kumimoji="1" lang="en-US" altLang="ja-JP" dirty="0" smtClean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52827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Global fitting to the Higgs coupling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04800" y="1142984"/>
            <a:ext cx="8482042" cy="5310352"/>
          </a:xfrm>
        </p:spPr>
        <p:txBody>
          <a:bodyPr/>
          <a:lstStyle/>
          <a:p>
            <a:r>
              <a:rPr lang="en-US" altLang="ja-JP" dirty="0" smtClean="0"/>
              <a:t>Based </a:t>
            </a:r>
            <a:r>
              <a:rPr lang="en-US" altLang="ja-JP" dirty="0"/>
              <a:t>on TDR values on </a:t>
            </a:r>
            <a:r>
              <a:rPr lang="en-US" altLang="ja-JP" dirty="0" err="1" smtClean="0">
                <a:latin typeface="Symbol" panose="05050102010706020507" pitchFamily="18" charset="2"/>
              </a:rPr>
              <a:t>s</a:t>
            </a:r>
            <a:r>
              <a:rPr lang="en-US" altLang="ja-JP" dirty="0" err="1" smtClean="0"/>
              <a:t>xBr</a:t>
            </a:r>
            <a:r>
              <a:rPr lang="en-US" altLang="ja-JP" dirty="0" smtClean="0"/>
              <a:t> + </a:t>
            </a:r>
            <a:endParaRPr lang="en-US" altLang="ja-JP" dirty="0"/>
          </a:p>
          <a:p>
            <a:r>
              <a:rPr lang="en-US" altLang="ja-JP" dirty="0"/>
              <a:t>with TDR luminosity &amp; upgraded </a:t>
            </a:r>
            <a:r>
              <a:rPr lang="en-US" altLang="ja-JP" dirty="0" err="1"/>
              <a:t>Lumi</a:t>
            </a:r>
            <a:r>
              <a:rPr lang="en-US" altLang="ja-JP" dirty="0"/>
              <a:t> scenario</a:t>
            </a:r>
          </a:p>
          <a:p>
            <a:endParaRPr lang="en-US" altLang="ja-JP" dirty="0" smtClean="0"/>
          </a:p>
          <a:p>
            <a:endParaRPr lang="en-US" altLang="ja-JP" dirty="0"/>
          </a:p>
          <a:p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/>
          </a:p>
          <a:p>
            <a:endParaRPr lang="en-US" altLang="ja-JP" dirty="0" smtClean="0"/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r>
              <a:rPr lang="en-US" altLang="ja-JP" dirty="0" smtClean="0"/>
              <a:t>Fit for model independent coupling errors</a:t>
            </a:r>
          </a:p>
          <a:p>
            <a:pPr lvl="1"/>
            <a:r>
              <a:rPr lang="en-US" altLang="ja-JP" dirty="0" smtClean="0"/>
              <a:t>Dirk </a:t>
            </a:r>
            <a:r>
              <a:rPr lang="en-US" altLang="ja-JP" dirty="0" err="1" smtClean="0"/>
              <a:t>Zerwas</a:t>
            </a:r>
            <a:r>
              <a:rPr lang="en-US" altLang="ja-JP" dirty="0" smtClean="0"/>
              <a:t> et al. is fitting measurement errors </a:t>
            </a:r>
            <a:br>
              <a:rPr lang="en-US" altLang="ja-JP" dirty="0" smtClean="0"/>
            </a:br>
            <a:r>
              <a:rPr lang="en-US" altLang="ja-JP" dirty="0" smtClean="0"/>
              <a:t>with the Snowmass formalism ( arXiv:1209.0040 )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6</a:t>
            </a:fld>
            <a:endParaRPr lang="en-US" altLang="ja-JP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2013/04/10</a:t>
            </a:r>
            <a:endParaRPr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ILD Analysis/Software meeting</a:t>
            </a:r>
            <a:endParaRPr lang="ja-JP" altLang="en-US" dirty="0"/>
          </a:p>
        </p:txBody>
      </p:sp>
      <p:graphicFrame>
        <p:nvGraphicFramePr>
          <p:cNvPr id="8" name="表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3224053"/>
              </p:ext>
            </p:extLst>
          </p:nvPr>
        </p:nvGraphicFramePr>
        <p:xfrm>
          <a:off x="890052" y="1988840"/>
          <a:ext cx="7570381" cy="19590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1483"/>
                <a:gridCol w="1081483"/>
                <a:gridCol w="1081483"/>
                <a:gridCol w="1081483"/>
                <a:gridCol w="1081483"/>
                <a:gridCol w="1081483"/>
                <a:gridCol w="1081483"/>
              </a:tblGrid>
              <a:tr h="50332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Scenario#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Ecm_1</a:t>
                      </a:r>
                      <a:br>
                        <a:rPr kumimoji="1" lang="en-US" altLang="ja-JP" sz="1400" dirty="0" smtClean="0"/>
                      </a:br>
                      <a:r>
                        <a:rPr kumimoji="1" lang="en-US" altLang="ja-JP" sz="1400" dirty="0" smtClean="0"/>
                        <a:t>(GeV)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Lumi_1</a:t>
                      </a:r>
                      <a:br>
                        <a:rPr kumimoji="1" lang="en-US" altLang="ja-JP" sz="1400" dirty="0" smtClean="0"/>
                      </a:br>
                      <a:r>
                        <a:rPr kumimoji="1" lang="en-US" altLang="ja-JP" sz="1400" dirty="0" smtClean="0"/>
                        <a:t>(fb</a:t>
                      </a:r>
                      <a:r>
                        <a:rPr kumimoji="1" lang="en-US" altLang="ja-JP" sz="1400" baseline="30000" dirty="0" smtClean="0"/>
                        <a:t>-1</a:t>
                      </a:r>
                      <a:r>
                        <a:rPr kumimoji="1" lang="en-US" altLang="ja-JP" sz="1400" dirty="0" smtClean="0"/>
                        <a:t>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/>
                        <a:t>Ecm_2</a:t>
                      </a:r>
                      <a:br>
                        <a:rPr kumimoji="1" lang="en-US" altLang="ja-JP" sz="1400" dirty="0" smtClean="0"/>
                      </a:br>
                      <a:r>
                        <a:rPr kumimoji="1" lang="en-US" altLang="ja-JP" sz="1400" dirty="0" smtClean="0"/>
                        <a:t>(GeV)</a:t>
                      </a:r>
                      <a:endParaRPr kumimoji="1" lang="ja-JP" alt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/>
                        <a:t>Lumi_2</a:t>
                      </a:r>
                      <a:br>
                        <a:rPr kumimoji="1" lang="en-US" altLang="ja-JP" sz="1400" dirty="0" smtClean="0"/>
                      </a:br>
                      <a:r>
                        <a:rPr kumimoji="1" lang="en-US" altLang="ja-JP" sz="1400" dirty="0" smtClean="0"/>
                        <a:t>(fb</a:t>
                      </a:r>
                      <a:r>
                        <a:rPr kumimoji="1" lang="en-US" altLang="ja-JP" sz="1400" baseline="30000" dirty="0" smtClean="0"/>
                        <a:t>-1</a:t>
                      </a:r>
                      <a:r>
                        <a:rPr kumimoji="1" lang="en-US" altLang="ja-JP" sz="1400" dirty="0" smtClean="0"/>
                        <a:t>)</a:t>
                      </a:r>
                      <a:endParaRPr kumimoji="1" lang="ja-JP" alt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/>
                        <a:t>Ecm_3</a:t>
                      </a:r>
                      <a:br>
                        <a:rPr kumimoji="1" lang="en-US" altLang="ja-JP" sz="1400" dirty="0" smtClean="0"/>
                      </a:br>
                      <a:r>
                        <a:rPr kumimoji="1" lang="en-US" altLang="ja-JP" sz="1400" dirty="0" smtClean="0"/>
                        <a:t>(GeV)</a:t>
                      </a:r>
                      <a:endParaRPr kumimoji="1" lang="ja-JP" alt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/>
                        <a:t>Lumi_3</a:t>
                      </a:r>
                      <a:br>
                        <a:rPr kumimoji="1" lang="en-US" altLang="ja-JP" sz="1400" dirty="0" smtClean="0"/>
                      </a:br>
                      <a:r>
                        <a:rPr kumimoji="1" lang="en-US" altLang="ja-JP" sz="1400" dirty="0" smtClean="0"/>
                        <a:t>(fb</a:t>
                      </a:r>
                      <a:r>
                        <a:rPr kumimoji="1" lang="en-US" altLang="ja-JP" sz="1400" baseline="30000" dirty="0" smtClean="0"/>
                        <a:t>-1</a:t>
                      </a:r>
                      <a:r>
                        <a:rPr kumimoji="1" lang="en-US" altLang="ja-JP" sz="1400" dirty="0" smtClean="0"/>
                        <a:t>)</a:t>
                      </a:r>
                      <a:endParaRPr kumimoji="1" lang="ja-JP" altLang="en-US" sz="1400" dirty="0" smtClean="0"/>
                    </a:p>
                  </a:txBody>
                  <a:tcPr/>
                </a:tc>
              </a:tr>
              <a:tr h="36022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solidFill>
                            <a:srgbClr val="23346C"/>
                          </a:solidFill>
                        </a:rPr>
                        <a:t>1</a:t>
                      </a:r>
                      <a:endParaRPr kumimoji="1" lang="ja-JP" altLang="en-US" sz="1400" dirty="0">
                        <a:solidFill>
                          <a:srgbClr val="23346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solidFill>
                            <a:srgbClr val="23346C"/>
                          </a:solidFill>
                        </a:rPr>
                        <a:t>250</a:t>
                      </a:r>
                      <a:endParaRPr kumimoji="1" lang="ja-JP" altLang="en-US" sz="1400" dirty="0">
                        <a:solidFill>
                          <a:srgbClr val="23346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solidFill>
                            <a:srgbClr val="23346C"/>
                          </a:solidFill>
                        </a:rPr>
                        <a:t>250</a:t>
                      </a:r>
                      <a:endParaRPr kumimoji="1" lang="ja-JP" altLang="en-US" sz="1400" dirty="0">
                        <a:solidFill>
                          <a:srgbClr val="23346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rgbClr val="23346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rgbClr val="23346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>
                        <a:solidFill>
                          <a:srgbClr val="23346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>
                        <a:solidFill>
                          <a:srgbClr val="23346C"/>
                        </a:solidFill>
                      </a:endParaRPr>
                    </a:p>
                  </a:txBody>
                  <a:tcPr/>
                </a:tc>
              </a:tr>
              <a:tr h="36022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solidFill>
                            <a:srgbClr val="23346C"/>
                          </a:solidFill>
                        </a:rPr>
                        <a:t>2</a:t>
                      </a:r>
                      <a:endParaRPr kumimoji="1" lang="ja-JP" altLang="en-US" sz="1400" dirty="0">
                        <a:solidFill>
                          <a:srgbClr val="23346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solidFill>
                            <a:srgbClr val="23346C"/>
                          </a:solidFill>
                        </a:rPr>
                        <a:t>250</a:t>
                      </a:r>
                      <a:endParaRPr kumimoji="1" lang="ja-JP" altLang="en-US" sz="1400" dirty="0">
                        <a:solidFill>
                          <a:srgbClr val="23346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solidFill>
                            <a:srgbClr val="23346C"/>
                          </a:solidFill>
                        </a:rPr>
                        <a:t>250</a:t>
                      </a:r>
                      <a:endParaRPr kumimoji="1" lang="ja-JP" altLang="en-US" sz="1400" dirty="0">
                        <a:solidFill>
                          <a:srgbClr val="23346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solidFill>
                            <a:srgbClr val="23346C"/>
                          </a:solidFill>
                        </a:rPr>
                        <a:t>500</a:t>
                      </a:r>
                      <a:endParaRPr kumimoji="1" lang="ja-JP" altLang="en-US" sz="1400" dirty="0">
                        <a:solidFill>
                          <a:srgbClr val="23346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solidFill>
                            <a:srgbClr val="23346C"/>
                          </a:solidFill>
                        </a:rPr>
                        <a:t>500</a:t>
                      </a:r>
                      <a:endParaRPr kumimoji="1" lang="ja-JP" altLang="en-US" sz="1400" dirty="0">
                        <a:solidFill>
                          <a:srgbClr val="23346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rgbClr val="23346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rgbClr val="23346C"/>
                        </a:solidFill>
                      </a:endParaRPr>
                    </a:p>
                  </a:txBody>
                  <a:tcPr/>
                </a:tc>
              </a:tr>
              <a:tr h="36022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solidFill>
                            <a:srgbClr val="23346C"/>
                          </a:solidFill>
                        </a:rPr>
                        <a:t>3</a:t>
                      </a:r>
                      <a:endParaRPr kumimoji="1" lang="ja-JP" altLang="en-US" sz="1400" dirty="0">
                        <a:solidFill>
                          <a:srgbClr val="23346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solidFill>
                            <a:srgbClr val="23346C"/>
                          </a:solidFill>
                        </a:rPr>
                        <a:t>250</a:t>
                      </a:r>
                      <a:endParaRPr kumimoji="1" lang="ja-JP" altLang="en-US" sz="1400" dirty="0">
                        <a:solidFill>
                          <a:srgbClr val="23346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solidFill>
                            <a:srgbClr val="23346C"/>
                          </a:solidFill>
                        </a:rPr>
                        <a:t>250</a:t>
                      </a:r>
                      <a:endParaRPr kumimoji="1" lang="ja-JP" altLang="en-US" sz="1400" dirty="0">
                        <a:solidFill>
                          <a:srgbClr val="23346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solidFill>
                            <a:srgbClr val="23346C"/>
                          </a:solidFill>
                        </a:rPr>
                        <a:t>500</a:t>
                      </a:r>
                      <a:endParaRPr kumimoji="1" lang="ja-JP" altLang="en-US" sz="1400" dirty="0">
                        <a:solidFill>
                          <a:srgbClr val="23346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solidFill>
                            <a:srgbClr val="23346C"/>
                          </a:solidFill>
                        </a:rPr>
                        <a:t>500</a:t>
                      </a:r>
                      <a:endParaRPr kumimoji="1" lang="ja-JP" altLang="en-US" sz="1400" dirty="0">
                        <a:solidFill>
                          <a:srgbClr val="23346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solidFill>
                            <a:srgbClr val="23346C"/>
                          </a:solidFill>
                        </a:rPr>
                        <a:t>1000</a:t>
                      </a:r>
                      <a:endParaRPr kumimoji="1" lang="ja-JP" altLang="en-US" sz="1400" dirty="0">
                        <a:solidFill>
                          <a:srgbClr val="23346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solidFill>
                            <a:srgbClr val="23346C"/>
                          </a:solidFill>
                        </a:rPr>
                        <a:t>1000</a:t>
                      </a:r>
                      <a:endParaRPr kumimoji="1" lang="ja-JP" altLang="en-US" sz="1400" dirty="0">
                        <a:solidFill>
                          <a:srgbClr val="23346C"/>
                        </a:solidFill>
                      </a:endParaRPr>
                    </a:p>
                  </a:txBody>
                  <a:tcPr/>
                </a:tc>
              </a:tr>
              <a:tr h="36022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solidFill>
                            <a:srgbClr val="23346C"/>
                          </a:solidFill>
                        </a:rPr>
                        <a:t>4</a:t>
                      </a:r>
                      <a:endParaRPr kumimoji="1" lang="ja-JP" altLang="en-US" sz="1400" dirty="0">
                        <a:solidFill>
                          <a:srgbClr val="23346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solidFill>
                            <a:srgbClr val="23346C"/>
                          </a:solidFill>
                        </a:rPr>
                        <a:t>250</a:t>
                      </a:r>
                      <a:endParaRPr kumimoji="1" lang="ja-JP" altLang="en-US" sz="1400" dirty="0">
                        <a:solidFill>
                          <a:srgbClr val="23346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solidFill>
                            <a:srgbClr val="23346C"/>
                          </a:solidFill>
                        </a:rPr>
                        <a:t>1150</a:t>
                      </a:r>
                      <a:endParaRPr kumimoji="1" lang="ja-JP" altLang="en-US" sz="1400" dirty="0">
                        <a:solidFill>
                          <a:srgbClr val="23346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solidFill>
                            <a:srgbClr val="23346C"/>
                          </a:solidFill>
                        </a:rPr>
                        <a:t>500</a:t>
                      </a:r>
                      <a:endParaRPr kumimoji="1" lang="ja-JP" altLang="en-US" sz="1400" dirty="0">
                        <a:solidFill>
                          <a:srgbClr val="23346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solidFill>
                            <a:srgbClr val="23346C"/>
                          </a:solidFill>
                        </a:rPr>
                        <a:t>1600</a:t>
                      </a:r>
                      <a:endParaRPr kumimoji="1" lang="ja-JP" altLang="en-US" sz="1400" dirty="0">
                        <a:solidFill>
                          <a:srgbClr val="23346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solidFill>
                            <a:srgbClr val="23346C"/>
                          </a:solidFill>
                        </a:rPr>
                        <a:t>1000</a:t>
                      </a:r>
                      <a:endParaRPr kumimoji="1" lang="ja-JP" altLang="en-US" sz="1400" dirty="0">
                        <a:solidFill>
                          <a:srgbClr val="23346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solidFill>
                            <a:srgbClr val="23346C"/>
                          </a:solidFill>
                        </a:rPr>
                        <a:t>2500</a:t>
                      </a:r>
                      <a:endParaRPr kumimoji="1" lang="ja-JP" altLang="en-US" sz="1400" dirty="0">
                        <a:solidFill>
                          <a:srgbClr val="23346C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テキスト ボックス 8"/>
          <p:cNvSpPr txBox="1"/>
          <p:nvPr/>
        </p:nvSpPr>
        <p:spPr>
          <a:xfrm>
            <a:off x="1907704" y="3933056"/>
            <a:ext cx="56396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solidFill>
                  <a:srgbClr val="23346C"/>
                </a:solidFill>
              </a:rPr>
              <a:t>- Scenario#4</a:t>
            </a:r>
            <a:r>
              <a:rPr lang="en-US" altLang="ja-JP" sz="1400" dirty="0">
                <a:solidFill>
                  <a:srgbClr val="23346C"/>
                </a:solidFill>
              </a:rPr>
              <a:t>: Marc Ross’s upgraded parameters &amp; 3x10</a:t>
            </a:r>
            <a:r>
              <a:rPr lang="en-US" altLang="ja-JP" sz="1400" baseline="30000" dirty="0">
                <a:solidFill>
                  <a:srgbClr val="23346C"/>
                </a:solidFill>
              </a:rPr>
              <a:t>7</a:t>
            </a:r>
            <a:r>
              <a:rPr lang="en-US" altLang="ja-JP" sz="1400" dirty="0">
                <a:solidFill>
                  <a:srgbClr val="23346C"/>
                </a:solidFill>
              </a:rPr>
              <a:t> sec </a:t>
            </a:r>
            <a:r>
              <a:rPr lang="en-US" altLang="ja-JP" sz="1400" dirty="0" smtClean="0">
                <a:solidFill>
                  <a:srgbClr val="23346C"/>
                </a:solidFill>
              </a:rPr>
              <a:t>running</a:t>
            </a:r>
          </a:p>
          <a:p>
            <a:r>
              <a:rPr lang="en-US" altLang="ja-JP" sz="1400" dirty="0" smtClean="0">
                <a:solidFill>
                  <a:srgbClr val="23346C"/>
                </a:solidFill>
              </a:rPr>
              <a:t>- 350 GeV will be included for </a:t>
            </a:r>
            <a:r>
              <a:rPr lang="en-US" altLang="ja-JP" sz="1400" dirty="0" err="1" smtClean="0">
                <a:solidFill>
                  <a:srgbClr val="23346C"/>
                </a:solidFill>
              </a:rPr>
              <a:t>Minesota</a:t>
            </a:r>
            <a:endParaRPr lang="en-US" altLang="ja-JP" sz="1400" dirty="0">
              <a:solidFill>
                <a:srgbClr val="23346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47304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20" y="358529"/>
            <a:ext cx="8841459" cy="6521799"/>
          </a:xfrm>
          <a:prstGeom prst="rect">
            <a:avLst/>
          </a:prstGeom>
          <a:ln>
            <a:solidFill>
              <a:srgbClr val="7030A0"/>
            </a:solidFill>
          </a:ln>
        </p:spPr>
      </p:pic>
      <p:sp>
        <p:nvSpPr>
          <p:cNvPr id="8" name="テキスト ボックス 7"/>
          <p:cNvSpPr txBox="1"/>
          <p:nvPr/>
        </p:nvSpPr>
        <p:spPr>
          <a:xfrm>
            <a:off x="51021" y="0"/>
            <a:ext cx="3147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One of the input to test fitting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0" name="正方形/長方形 9"/>
          <p:cNvSpPr/>
          <p:nvPr/>
        </p:nvSpPr>
        <p:spPr bwMode="auto">
          <a:xfrm>
            <a:off x="3087890" y="3140968"/>
            <a:ext cx="548006" cy="1584176"/>
          </a:xfrm>
          <a:prstGeom prst="rect">
            <a:avLst/>
          </a:prstGeom>
          <a:noFill/>
          <a:ln w="381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2" name="正方形/長方形 11"/>
          <p:cNvSpPr/>
          <p:nvPr/>
        </p:nvSpPr>
        <p:spPr bwMode="auto">
          <a:xfrm>
            <a:off x="5436096" y="3802588"/>
            <a:ext cx="559850" cy="2218700"/>
          </a:xfrm>
          <a:prstGeom prst="rect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4" name="正方形/長方形 13"/>
          <p:cNvSpPr/>
          <p:nvPr/>
        </p:nvSpPr>
        <p:spPr bwMode="auto">
          <a:xfrm>
            <a:off x="6617508" y="3802588"/>
            <a:ext cx="487306" cy="1245938"/>
          </a:xfrm>
          <a:prstGeom prst="rect">
            <a:avLst/>
          </a:prstGeom>
          <a:noFill/>
          <a:ln w="381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897385" y="3387446"/>
            <a:ext cx="1858201" cy="430887"/>
          </a:xfrm>
          <a:prstGeom prst="rect">
            <a:avLst/>
          </a:prstGeom>
          <a:solidFill>
            <a:schemeClr val="bg1">
              <a:alpha val="67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100" dirty="0" smtClean="0">
                <a:solidFill>
                  <a:srgbClr val="00B0F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Post LOI full </a:t>
            </a:r>
            <a:r>
              <a:rPr kumimoji="1" lang="en-US" altLang="ja-JP" sz="1100" dirty="0" err="1" smtClean="0">
                <a:solidFill>
                  <a:srgbClr val="00B0F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sim</a:t>
            </a:r>
            <a:r>
              <a:rPr kumimoji="1" lang="en-US" altLang="ja-JP" sz="1100" dirty="0" smtClean="0">
                <a:solidFill>
                  <a:srgbClr val="00B0F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(120GeV)</a:t>
            </a:r>
            <a:br>
              <a:rPr kumimoji="1" lang="en-US" altLang="ja-JP" sz="1100" dirty="0" smtClean="0">
                <a:solidFill>
                  <a:srgbClr val="00B0F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kumimoji="1" lang="en-US" altLang="ja-JP" sz="1100" dirty="0" smtClean="0">
                <a:solidFill>
                  <a:srgbClr val="00B0F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scaled to 125 GeV</a:t>
            </a:r>
            <a:endParaRPr kumimoji="1" lang="ja-JP" altLang="en-US" sz="1100" dirty="0" smtClean="0">
              <a:solidFill>
                <a:srgbClr val="00B0F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5" name="正方形/長方形 14"/>
          <p:cNvSpPr/>
          <p:nvPr/>
        </p:nvSpPr>
        <p:spPr bwMode="auto">
          <a:xfrm>
            <a:off x="3087890" y="4797152"/>
            <a:ext cx="548006" cy="251374"/>
          </a:xfrm>
          <a:prstGeom prst="rect">
            <a:avLst/>
          </a:prstGeom>
          <a:noFill/>
          <a:ln w="38100" cap="flat" cmpd="sng" algn="ctr">
            <a:solidFill>
              <a:srgbClr val="00B0F0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222595" y="4028875"/>
            <a:ext cx="1281120" cy="769441"/>
          </a:xfrm>
          <a:prstGeom prst="rect">
            <a:avLst/>
          </a:prstGeom>
          <a:solidFill>
            <a:schemeClr val="bg1">
              <a:alpha val="71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100" dirty="0" smtClean="0">
                <a:solidFill>
                  <a:srgbClr val="00B0F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Post LOI full </a:t>
            </a:r>
            <a:r>
              <a:rPr kumimoji="1" lang="en-US" altLang="ja-JP" sz="1100" dirty="0" err="1" smtClean="0">
                <a:solidFill>
                  <a:srgbClr val="00B0F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sim</a:t>
            </a:r>
            <a:r>
              <a:rPr kumimoji="1" lang="en-US" altLang="ja-JP" sz="1100" dirty="0" smtClean="0">
                <a:solidFill>
                  <a:srgbClr val="00B0F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br>
              <a:rPr kumimoji="1" lang="en-US" altLang="ja-JP" sz="1100" dirty="0" smtClean="0">
                <a:solidFill>
                  <a:srgbClr val="00B0F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kumimoji="1" lang="en-US" altLang="ja-JP" sz="1100" dirty="0" smtClean="0">
                <a:solidFill>
                  <a:srgbClr val="00B0F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(120GeV) scaled </a:t>
            </a:r>
            <a:br>
              <a:rPr kumimoji="1" lang="en-US" altLang="ja-JP" sz="1100" dirty="0" smtClean="0">
                <a:solidFill>
                  <a:srgbClr val="00B0F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kumimoji="1" lang="en-US" altLang="ja-JP" sz="1100" dirty="0" smtClean="0">
                <a:solidFill>
                  <a:srgbClr val="00B0F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to 125 GeV</a:t>
            </a:r>
            <a:br>
              <a:rPr kumimoji="1" lang="en-US" altLang="ja-JP" sz="1100" dirty="0" smtClean="0">
                <a:solidFill>
                  <a:srgbClr val="00B0F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kumimoji="1" lang="en-US" altLang="ja-JP" sz="1100" dirty="0" smtClean="0">
                <a:solidFill>
                  <a:srgbClr val="00B0F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Not documented</a:t>
            </a:r>
            <a:endParaRPr kumimoji="1" lang="ja-JP" altLang="en-US" sz="1100" dirty="0" smtClean="0">
              <a:solidFill>
                <a:srgbClr val="00B0F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cxnSp>
        <p:nvCxnSpPr>
          <p:cNvPr id="4" name="直線矢印コネクタ 3"/>
          <p:cNvCxnSpPr/>
          <p:nvPr/>
        </p:nvCxnSpPr>
        <p:spPr bwMode="auto">
          <a:xfrm>
            <a:off x="1503715" y="4437112"/>
            <a:ext cx="1584174" cy="485727"/>
          </a:xfrm>
          <a:prstGeom prst="straightConnector1">
            <a:avLst/>
          </a:prstGeom>
          <a:noFill/>
          <a:ln w="25400" cap="flat" cmpd="sng" algn="ctr">
            <a:solidFill>
              <a:srgbClr val="00B0F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7" name="正方形/長方形 16"/>
          <p:cNvSpPr/>
          <p:nvPr/>
        </p:nvSpPr>
        <p:spPr bwMode="auto">
          <a:xfrm>
            <a:off x="3087889" y="5133381"/>
            <a:ext cx="548006" cy="228510"/>
          </a:xfrm>
          <a:prstGeom prst="rect">
            <a:avLst/>
          </a:prstGeom>
          <a:noFill/>
          <a:ln w="381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8" name="正方形/長方形 17"/>
          <p:cNvSpPr/>
          <p:nvPr/>
        </p:nvSpPr>
        <p:spPr bwMode="auto">
          <a:xfrm>
            <a:off x="3087889" y="5475378"/>
            <a:ext cx="548006" cy="228510"/>
          </a:xfrm>
          <a:prstGeom prst="rect">
            <a:avLst/>
          </a:prstGeom>
          <a:noFill/>
          <a:ln w="38100" cap="flat" cmpd="sng" algn="ctr">
            <a:solidFill>
              <a:schemeClr val="accent4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1979712" y="5374189"/>
            <a:ext cx="94288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 smtClean="0">
                <a:solidFill>
                  <a:schemeClr val="accent4">
                    <a:lumMod val="75000"/>
                  </a:schemeClr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Guestimate </a:t>
            </a:r>
          </a:p>
          <a:p>
            <a:r>
              <a:rPr lang="en-US" altLang="ja-JP" sz="1100" dirty="0" smtClean="0">
                <a:solidFill>
                  <a:schemeClr val="accent4">
                    <a:lumMod val="75000"/>
                  </a:schemeClr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using WW*</a:t>
            </a:r>
            <a:endParaRPr kumimoji="1" lang="ja-JP" altLang="en-US" sz="1100" dirty="0" smtClean="0">
              <a:solidFill>
                <a:schemeClr val="accent4">
                  <a:lumMod val="75000"/>
                </a:schemeClr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 bwMode="auto">
          <a:xfrm>
            <a:off x="3087889" y="5805076"/>
            <a:ext cx="548006" cy="216212"/>
          </a:xfrm>
          <a:prstGeom prst="rect">
            <a:avLst/>
          </a:prstGeom>
          <a:noFill/>
          <a:ln w="38100" cap="flat" cmpd="sng" algn="ctr">
            <a:solidFill>
              <a:srgbClr val="23346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948966" y="5721300"/>
            <a:ext cx="11160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full </a:t>
            </a:r>
            <a:r>
              <a:rPr lang="en-US" altLang="ja-JP" sz="120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sim</a:t>
            </a:r>
            <a:r>
              <a:rPr lang="en-US" altLang="ja-JP" sz="12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study </a:t>
            </a:r>
          </a:p>
          <a:p>
            <a:r>
              <a:rPr kumimoji="1" lang="en-US" altLang="ja-JP" sz="12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on going</a:t>
            </a:r>
            <a:endParaRPr kumimoji="1" lang="ja-JP" altLang="en-US" sz="1200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4369009" y="4437112"/>
            <a:ext cx="995079" cy="646331"/>
          </a:xfrm>
          <a:prstGeom prst="rect">
            <a:avLst/>
          </a:prstGeom>
          <a:solidFill>
            <a:schemeClr val="bg1">
              <a:alpha val="69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Extrapolate </a:t>
            </a:r>
            <a:br>
              <a:rPr kumimoji="1" lang="en-US" altLang="ja-JP" sz="1200" dirty="0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kumimoji="1" lang="en-US" altLang="ja-JP" sz="1200" dirty="0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250 GeV </a:t>
            </a:r>
            <a:br>
              <a:rPr kumimoji="1" lang="en-US" altLang="ja-JP" sz="1200" dirty="0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kumimoji="1" lang="en-US" altLang="ja-JP" sz="1200" dirty="0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to 500 GeV</a:t>
            </a:r>
            <a:endParaRPr kumimoji="1" lang="ja-JP" altLang="en-US" sz="1200" dirty="0" smtClean="0">
              <a:solidFill>
                <a:srgbClr val="00B05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3" name="正方形/長方形 22"/>
          <p:cNvSpPr/>
          <p:nvPr/>
        </p:nvSpPr>
        <p:spPr bwMode="auto">
          <a:xfrm>
            <a:off x="6617508" y="5117388"/>
            <a:ext cx="487306" cy="944488"/>
          </a:xfrm>
          <a:prstGeom prst="rect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4" name="正方形/長方形 23"/>
          <p:cNvSpPr/>
          <p:nvPr/>
        </p:nvSpPr>
        <p:spPr bwMode="auto">
          <a:xfrm>
            <a:off x="7812360" y="3802588"/>
            <a:ext cx="504056" cy="1245938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7106337" y="1138783"/>
            <a:ext cx="1521570" cy="646331"/>
          </a:xfrm>
          <a:prstGeom prst="rect">
            <a:avLst/>
          </a:prstGeom>
          <a:solidFill>
            <a:schemeClr val="bg1">
              <a:alpha val="45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Extrapolated value</a:t>
            </a:r>
            <a:br>
              <a:rPr kumimoji="1" lang="en-US" altLang="ja-JP" sz="12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kumimoji="1" lang="en-US" altLang="ja-JP" sz="12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should be replaced </a:t>
            </a:r>
            <a:br>
              <a:rPr kumimoji="1" lang="en-US" altLang="ja-JP" sz="12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kumimoji="1" lang="en-US" altLang="ja-JP" sz="12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with DBD values</a:t>
            </a:r>
            <a:endParaRPr kumimoji="1" lang="ja-JP" altLang="en-US" sz="1200" dirty="0" smtClean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cxnSp>
        <p:nvCxnSpPr>
          <p:cNvPr id="27" name="直線矢印コネクタ 26"/>
          <p:cNvCxnSpPr/>
          <p:nvPr/>
        </p:nvCxnSpPr>
        <p:spPr bwMode="auto">
          <a:xfrm>
            <a:off x="7524328" y="1757393"/>
            <a:ext cx="288032" cy="2045195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8" name="正方形/長方形 27"/>
          <p:cNvSpPr/>
          <p:nvPr/>
        </p:nvSpPr>
        <p:spPr bwMode="auto">
          <a:xfrm>
            <a:off x="7812360" y="5098331"/>
            <a:ext cx="504056" cy="963545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8315018" y="6281905"/>
            <a:ext cx="5341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8.7%</a:t>
            </a:r>
            <a:endParaRPr kumimoji="1" lang="ja-JP" altLang="en-US" sz="1200" dirty="0" smtClean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8273399" y="3779705"/>
            <a:ext cx="6190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0.47</a:t>
            </a:r>
            <a:r>
              <a:rPr kumimoji="1" lang="en-US" altLang="ja-JP" sz="12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%</a:t>
            </a:r>
            <a:endParaRPr kumimoji="1" lang="ja-JP" altLang="en-US" sz="1200" dirty="0" smtClean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8305287" y="4078916"/>
            <a:ext cx="5341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u="sng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7.6</a:t>
            </a:r>
            <a:r>
              <a:rPr kumimoji="1" lang="en-US" altLang="ja-JP" sz="1200" u="sng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%</a:t>
            </a:r>
            <a:endParaRPr kumimoji="1" lang="ja-JP" altLang="en-US" sz="1200" u="sng" dirty="0" smtClean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8315018" y="4421660"/>
            <a:ext cx="5341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3.1</a:t>
            </a:r>
            <a:r>
              <a:rPr kumimoji="1" lang="en-US" altLang="ja-JP" sz="12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%</a:t>
            </a:r>
            <a:endParaRPr kumimoji="1" lang="ja-JP" altLang="en-US" sz="1200" dirty="0" smtClean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8320223" y="4773438"/>
            <a:ext cx="5341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3.3</a:t>
            </a:r>
            <a:r>
              <a:rPr kumimoji="1" lang="en-US" altLang="ja-JP" sz="12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%</a:t>
            </a:r>
            <a:endParaRPr kumimoji="1" lang="ja-JP" altLang="en-US" sz="1200" dirty="0" smtClean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8348316" y="5094995"/>
            <a:ext cx="5341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3.5</a:t>
            </a:r>
            <a:r>
              <a:rPr kumimoji="1" lang="en-US" altLang="ja-JP" sz="12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%</a:t>
            </a:r>
            <a:endParaRPr kumimoji="1" lang="ja-JP" altLang="en-US" sz="1200" dirty="0" smtClean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8348316" y="5444301"/>
            <a:ext cx="5341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4.4</a:t>
            </a:r>
            <a:r>
              <a:rPr kumimoji="1" lang="en-US" altLang="ja-JP" sz="12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%</a:t>
            </a:r>
            <a:endParaRPr kumimoji="1" lang="ja-JP" altLang="en-US" sz="1200" dirty="0" smtClean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8349997" y="5736950"/>
            <a:ext cx="6270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7-10</a:t>
            </a:r>
            <a:r>
              <a:rPr kumimoji="1" lang="en-US" altLang="ja-JP" sz="12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%</a:t>
            </a:r>
            <a:endParaRPr kumimoji="1" lang="ja-JP" altLang="en-US" sz="1200" dirty="0" smtClean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8348316" y="6574554"/>
            <a:ext cx="4908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32</a:t>
            </a:r>
            <a:r>
              <a:rPr kumimoji="1" lang="en-US" altLang="ja-JP" sz="12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%</a:t>
            </a:r>
            <a:endParaRPr kumimoji="1" lang="ja-JP" altLang="en-US" sz="1200" dirty="0" smtClean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8351819" y="3175722"/>
            <a:ext cx="6126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DBD</a:t>
            </a:r>
            <a:br>
              <a:rPr lang="en-US" altLang="ja-JP" sz="12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 sz="12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Phys. </a:t>
            </a:r>
            <a:br>
              <a:rPr lang="en-US" altLang="ja-JP" sz="12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 sz="12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Ch.</a:t>
            </a:r>
            <a:endParaRPr kumimoji="1" lang="ja-JP" altLang="en-US" sz="1200" dirty="0" smtClean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40" name="正方形/長方形 39"/>
          <p:cNvSpPr/>
          <p:nvPr/>
        </p:nvSpPr>
        <p:spPr bwMode="auto">
          <a:xfrm>
            <a:off x="6084168" y="6281905"/>
            <a:ext cx="432048" cy="243439"/>
          </a:xfrm>
          <a:prstGeom prst="rect">
            <a:avLst/>
          </a:prstGeom>
          <a:noFill/>
          <a:ln w="381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41" name="正方形/長方形 40"/>
          <p:cNvSpPr/>
          <p:nvPr/>
        </p:nvSpPr>
        <p:spPr bwMode="auto">
          <a:xfrm>
            <a:off x="7830643" y="6614561"/>
            <a:ext cx="432048" cy="243439"/>
          </a:xfrm>
          <a:prstGeom prst="rect">
            <a:avLst/>
          </a:prstGeom>
          <a:noFill/>
          <a:ln w="381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5995946" y="6515678"/>
            <a:ext cx="1582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chemeClr val="accent6">
                    <a:lumMod val="75000"/>
                  </a:schemeClr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dirty="0" smtClean="0">
                <a:solidFill>
                  <a:schemeClr val="accent6">
                    <a:lumMod val="75000"/>
                  </a:schemeClr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DBD full </a:t>
            </a:r>
            <a:r>
              <a:rPr lang="en-US" altLang="ja-JP" dirty="0" err="1" smtClean="0">
                <a:solidFill>
                  <a:schemeClr val="accent6">
                    <a:lumMod val="75000"/>
                  </a:schemeClr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sim</a:t>
            </a:r>
            <a:r>
              <a:rPr lang="en-US" altLang="ja-JP" dirty="0" smtClean="0">
                <a:solidFill>
                  <a:schemeClr val="accent6">
                    <a:lumMod val="75000"/>
                  </a:schemeClr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.</a:t>
            </a:r>
            <a:endParaRPr kumimoji="1" lang="ja-JP" altLang="en-US" dirty="0" smtClean="0">
              <a:solidFill>
                <a:schemeClr val="accent6">
                  <a:lumMod val="75000"/>
                </a:schemeClr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44" name="正方形/長方形 43"/>
          <p:cNvSpPr/>
          <p:nvPr/>
        </p:nvSpPr>
        <p:spPr bwMode="auto">
          <a:xfrm>
            <a:off x="4283968" y="3807372"/>
            <a:ext cx="559850" cy="249332"/>
          </a:xfrm>
          <a:prstGeom prst="rect">
            <a:avLst/>
          </a:prstGeom>
          <a:noFill/>
          <a:ln w="28575" cap="flat" cmpd="sng" algn="ctr">
            <a:solidFill>
              <a:srgbClr val="00B050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4103075" y="4056704"/>
            <a:ext cx="9781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err="1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gestimate</a:t>
            </a:r>
            <a:r>
              <a:rPr kumimoji="1" lang="en-US" altLang="ja-JP" sz="1200" dirty="0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?</a:t>
            </a:r>
            <a:endParaRPr kumimoji="1" lang="ja-JP" altLang="en-US" sz="1200" dirty="0" smtClean="0">
              <a:solidFill>
                <a:srgbClr val="00B05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49" name="正方形/長方形 48"/>
          <p:cNvSpPr/>
          <p:nvPr/>
        </p:nvSpPr>
        <p:spPr bwMode="auto">
          <a:xfrm>
            <a:off x="8348316" y="4078916"/>
            <a:ext cx="400148" cy="254787"/>
          </a:xfrm>
          <a:prstGeom prst="rect">
            <a:avLst/>
          </a:prstGeom>
          <a:solidFill>
            <a:schemeClr val="tx2">
              <a:lumMod val="75000"/>
              <a:alpha val="38000"/>
            </a:schemeClr>
          </a:solidFill>
          <a:ln w="12700" cap="flat" cmpd="sng" algn="ctr">
            <a:solidFill>
              <a:srgbClr val="23346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6513869" y="-22172"/>
            <a:ext cx="2351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Summary by 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Junping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606908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21" y="358529"/>
            <a:ext cx="8193388" cy="6043757"/>
          </a:xfrm>
          <a:prstGeom prst="rect">
            <a:avLst/>
          </a:prstGeom>
          <a:ln>
            <a:solidFill>
              <a:srgbClr val="7030A0"/>
            </a:solidFill>
          </a:ln>
        </p:spPr>
      </p:pic>
      <p:sp>
        <p:nvSpPr>
          <p:cNvPr id="3" name="テキスト ボックス 2"/>
          <p:cNvSpPr txBox="1"/>
          <p:nvPr/>
        </p:nvSpPr>
        <p:spPr>
          <a:xfrm>
            <a:off x="395536" y="7337"/>
            <a:ext cx="47500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On going full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sim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studies for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Seatle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Minesota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 bwMode="auto">
          <a:xfrm>
            <a:off x="2871486" y="2951180"/>
            <a:ext cx="576064" cy="216024"/>
          </a:xfrm>
          <a:prstGeom prst="rect">
            <a:avLst/>
          </a:prstGeom>
          <a:noFill/>
          <a:ln w="127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369204" y="2920692"/>
            <a:ext cx="10807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err="1" smtClean="0">
                <a:solidFill>
                  <a:srgbClr val="00B0F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Taikan</a:t>
            </a:r>
            <a:r>
              <a:rPr lang="en-US" altLang="ja-JP" sz="1200" dirty="0" smtClean="0">
                <a:solidFill>
                  <a:srgbClr val="00B0F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&amp; SiD</a:t>
            </a:r>
            <a:endParaRPr kumimoji="1" lang="ja-JP" altLang="en-US" sz="1200" dirty="0" smtClean="0">
              <a:solidFill>
                <a:srgbClr val="00B0F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 bwMode="auto">
          <a:xfrm>
            <a:off x="2870414" y="3540632"/>
            <a:ext cx="498790" cy="893951"/>
          </a:xfrm>
          <a:prstGeom prst="rect">
            <a:avLst/>
          </a:prstGeom>
          <a:noFill/>
          <a:ln w="127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321930" y="3874056"/>
            <a:ext cx="6607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>
                <a:solidFill>
                  <a:srgbClr val="00B0F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Hiroaki</a:t>
            </a:r>
            <a:endParaRPr kumimoji="1" lang="ja-JP" altLang="en-US" sz="1200" dirty="0" smtClean="0">
              <a:solidFill>
                <a:srgbClr val="00B0F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 bwMode="auto">
          <a:xfrm>
            <a:off x="2870414" y="5407955"/>
            <a:ext cx="576064" cy="224528"/>
          </a:xfrm>
          <a:prstGeom prst="rect">
            <a:avLst/>
          </a:prstGeom>
          <a:noFill/>
          <a:ln w="127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421859" y="5397540"/>
            <a:ext cx="4828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err="1" smtClean="0">
                <a:solidFill>
                  <a:srgbClr val="00B0F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Tino</a:t>
            </a:r>
            <a:endParaRPr kumimoji="1" lang="ja-JP" altLang="en-US" sz="1200" dirty="0" smtClean="0">
              <a:solidFill>
                <a:srgbClr val="00B0F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0" name="正方形/長方形 9"/>
          <p:cNvSpPr/>
          <p:nvPr/>
        </p:nvSpPr>
        <p:spPr bwMode="auto">
          <a:xfrm>
            <a:off x="6128079" y="4793674"/>
            <a:ext cx="576064" cy="224528"/>
          </a:xfrm>
          <a:prstGeom prst="rect">
            <a:avLst/>
          </a:prstGeom>
          <a:noFill/>
          <a:ln w="127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1" name="正方形/長方形 10"/>
          <p:cNvSpPr/>
          <p:nvPr/>
        </p:nvSpPr>
        <p:spPr bwMode="auto">
          <a:xfrm>
            <a:off x="6113036" y="5395742"/>
            <a:ext cx="576064" cy="224528"/>
          </a:xfrm>
          <a:prstGeom prst="rect">
            <a:avLst/>
          </a:prstGeom>
          <a:noFill/>
          <a:ln w="127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558808" y="5365725"/>
            <a:ext cx="4828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err="1" smtClean="0">
                <a:solidFill>
                  <a:srgbClr val="00B0F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Tino</a:t>
            </a:r>
            <a:endParaRPr kumimoji="1" lang="ja-JP" altLang="en-US" sz="1200" dirty="0" smtClean="0">
              <a:solidFill>
                <a:srgbClr val="00B0F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417966" y="3465538"/>
            <a:ext cx="7200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err="1" smtClean="0">
                <a:solidFill>
                  <a:srgbClr val="7030A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Junping</a:t>
            </a:r>
            <a:r>
              <a:rPr lang="en-US" altLang="ja-JP" sz="1200" dirty="0" smtClean="0">
                <a:solidFill>
                  <a:srgbClr val="7030A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/>
            </a:r>
            <a:br>
              <a:rPr lang="en-US" altLang="ja-JP" sz="1200" dirty="0" smtClean="0">
                <a:solidFill>
                  <a:srgbClr val="7030A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 sz="1200" dirty="0" smtClean="0">
                <a:solidFill>
                  <a:srgbClr val="7030A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(done)</a:t>
            </a:r>
            <a:endParaRPr kumimoji="1" lang="ja-JP" altLang="en-US" sz="1200" dirty="0" smtClean="0">
              <a:solidFill>
                <a:srgbClr val="7030A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8" name="正方形/長方形 17"/>
          <p:cNvSpPr/>
          <p:nvPr/>
        </p:nvSpPr>
        <p:spPr bwMode="auto">
          <a:xfrm>
            <a:off x="2870414" y="5105247"/>
            <a:ext cx="576064" cy="247778"/>
          </a:xfrm>
          <a:prstGeom prst="rect">
            <a:avLst/>
          </a:prstGeom>
          <a:noFill/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3421859" y="5076026"/>
            <a:ext cx="4315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SiD</a:t>
            </a:r>
            <a:endParaRPr kumimoji="1" lang="ja-JP" altLang="en-US" sz="1200" dirty="0" smtClean="0">
              <a:solidFill>
                <a:srgbClr val="00B05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5431369" y="4759884"/>
            <a:ext cx="7377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>
                <a:solidFill>
                  <a:srgbClr val="00B0F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Kawada</a:t>
            </a:r>
            <a:endParaRPr kumimoji="1" lang="ja-JP" altLang="en-US" sz="1200" dirty="0" smtClean="0">
              <a:solidFill>
                <a:srgbClr val="00B0F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1" name="正方形/長方形 20"/>
          <p:cNvSpPr/>
          <p:nvPr/>
        </p:nvSpPr>
        <p:spPr bwMode="auto">
          <a:xfrm>
            <a:off x="7259018" y="3550202"/>
            <a:ext cx="409326" cy="1152198"/>
          </a:xfrm>
          <a:prstGeom prst="rect">
            <a:avLst/>
          </a:prstGeom>
          <a:noFill/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7585883" y="3543593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solidFill>
                  <a:srgbClr val="C0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DBD</a:t>
            </a:r>
            <a:endParaRPr kumimoji="1" lang="ja-JP" altLang="en-US" sz="1200" dirty="0" smtClean="0">
              <a:solidFill>
                <a:srgbClr val="C0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3" name="正方形/長方形 22"/>
          <p:cNvSpPr/>
          <p:nvPr/>
        </p:nvSpPr>
        <p:spPr bwMode="auto">
          <a:xfrm>
            <a:off x="5502929" y="5825359"/>
            <a:ext cx="2391068" cy="212834"/>
          </a:xfrm>
          <a:prstGeom prst="rect">
            <a:avLst/>
          </a:prstGeom>
          <a:noFill/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4" name="正方形/長方形 23"/>
          <p:cNvSpPr/>
          <p:nvPr/>
        </p:nvSpPr>
        <p:spPr bwMode="auto">
          <a:xfrm>
            <a:off x="7199243" y="6165304"/>
            <a:ext cx="707164" cy="203965"/>
          </a:xfrm>
          <a:prstGeom prst="rect">
            <a:avLst/>
          </a:prstGeom>
          <a:noFill/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6" name="正方形/長方形 25"/>
          <p:cNvSpPr/>
          <p:nvPr/>
        </p:nvSpPr>
        <p:spPr bwMode="auto">
          <a:xfrm>
            <a:off x="6122399" y="3555335"/>
            <a:ext cx="576064" cy="224528"/>
          </a:xfrm>
          <a:prstGeom prst="rect">
            <a:avLst/>
          </a:prstGeom>
          <a:noFill/>
          <a:ln w="127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7" name="正方形/長方形 26"/>
          <p:cNvSpPr/>
          <p:nvPr/>
        </p:nvSpPr>
        <p:spPr bwMode="auto">
          <a:xfrm>
            <a:off x="6128270" y="4477871"/>
            <a:ext cx="576064" cy="224528"/>
          </a:xfrm>
          <a:prstGeom prst="rect">
            <a:avLst/>
          </a:prstGeom>
          <a:noFill/>
          <a:ln w="127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5414111" y="4349622"/>
            <a:ext cx="7200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err="1" smtClean="0">
                <a:solidFill>
                  <a:srgbClr val="7030A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Junping</a:t>
            </a:r>
            <a:r>
              <a:rPr lang="en-US" altLang="ja-JP" sz="1200" dirty="0" smtClean="0">
                <a:solidFill>
                  <a:srgbClr val="7030A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/>
            </a:r>
            <a:br>
              <a:rPr lang="en-US" altLang="ja-JP" sz="1200" dirty="0" smtClean="0">
                <a:solidFill>
                  <a:srgbClr val="7030A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 sz="1200" dirty="0" smtClean="0">
                <a:solidFill>
                  <a:srgbClr val="7030A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(done)</a:t>
            </a:r>
            <a:endParaRPr kumimoji="1" lang="ja-JP" altLang="en-US" sz="1200" dirty="0" smtClean="0">
              <a:solidFill>
                <a:srgbClr val="7030A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115616" y="6454317"/>
            <a:ext cx="9893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</a:t>
            </a:r>
            <a:r>
              <a:rPr kumimoji="1" lang="en-US" altLang="ja-JP" sz="120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invisible</a:t>
            </a:r>
            <a:endParaRPr kumimoji="1" lang="ja-JP" altLang="en-US" sz="1200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0" name="正方形/長方形 29"/>
          <p:cNvSpPr/>
          <p:nvPr/>
        </p:nvSpPr>
        <p:spPr bwMode="auto">
          <a:xfrm>
            <a:off x="2717722" y="6468927"/>
            <a:ext cx="576064" cy="247778"/>
          </a:xfrm>
          <a:prstGeom prst="rect">
            <a:avLst/>
          </a:prstGeom>
          <a:noFill/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3296183" y="6468228"/>
            <a:ext cx="12170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SiD &amp; Ishikawa</a:t>
            </a:r>
            <a:endParaRPr kumimoji="1" lang="ja-JP" altLang="en-US" sz="1200" dirty="0" smtClean="0">
              <a:solidFill>
                <a:srgbClr val="00B05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5244870" y="1352614"/>
            <a:ext cx="36760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Study @350 GeV will be included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903645" y="6519511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Any More ?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935391" y="1651144"/>
            <a:ext cx="9966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>
                <a:solidFill>
                  <a:schemeClr val="accent6">
                    <a:lumMod val="50000"/>
                  </a:schemeClr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/350GeV</a:t>
            </a:r>
            <a:endParaRPr kumimoji="1" lang="ja-JP" altLang="en-US" sz="1400" dirty="0" smtClean="0">
              <a:solidFill>
                <a:schemeClr val="accent6">
                  <a:lumMod val="50000"/>
                </a:schemeClr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694293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Summary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Unfortunately, Higgs Whitepaper </a:t>
            </a:r>
            <a:r>
              <a:rPr lang="en-US" altLang="ja-JP" dirty="0" smtClean="0"/>
              <a:t>is ready for public by Seattle.</a:t>
            </a:r>
            <a:br>
              <a:rPr lang="en-US" altLang="ja-JP" dirty="0" smtClean="0"/>
            </a:br>
            <a:r>
              <a:rPr lang="en-US" altLang="ja-JP" dirty="0" smtClean="0"/>
              <a:t>ILC TDR will serve as a backup for Seattle.</a:t>
            </a:r>
            <a:br>
              <a:rPr lang="en-US" altLang="ja-JP" dirty="0" smtClean="0"/>
            </a:br>
            <a:endParaRPr lang="en-US" altLang="ja-JP" dirty="0" smtClean="0"/>
          </a:p>
          <a:p>
            <a:r>
              <a:rPr kumimoji="1" lang="en-US" altLang="ja-JP" dirty="0" smtClean="0"/>
              <a:t>Many new studies are on-going.  Hope to hear new results soon.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38235824"/>
      </p:ext>
    </p:extLst>
  </p:cSld>
  <p:clrMapOvr>
    <a:masterClrMapping/>
  </p:clrMapOvr>
</p:sld>
</file>

<file path=ppt/theme/theme1.xml><?xml version="1.0" encoding="utf-8"?>
<a:theme xmlns:a="http://schemas.openxmlformats.org/drawingml/2006/main" name="miyamoto-EnglishTal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ilk">
      <a:majorFont>
        <a:latin typeface="Arial"/>
        <a:ea typeface=""/>
        <a:cs typeface=""/>
        <a:font script="Jpan" typeface="ＭＳ Ｐゴシック"/>
        <a:font script="Hang" typeface="돋음"/>
        <a:font script="Hans" typeface="方正姚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돋음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2700" cap="flat" cmpd="sng" algn="ctr">
          <a:solidFill>
            <a:srgbClr val="23346C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8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spDef>
    <a:lnDef>
      <a:spPr bwMode="auto">
        <a:noFill/>
        <a:ln w="25400" cap="flat" cmpd="sng" algn="ctr">
          <a:solidFill>
            <a:schemeClr val="accent3">
              <a:lumMod val="75000"/>
            </a:schemeClr>
          </a:solidFill>
          <a:prstDash val="solid"/>
          <a:round/>
          <a:headEnd type="none" w="med" len="med"/>
          <a:tailEnd type="none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kumimoji="1" dirty="0" smtClean="0">
            <a:solidFill>
              <a:srgbClr val="23346C"/>
            </a:solidFill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txDef>
  </a:objectDefaults>
  <a:extraClrSchemeLst>
    <a:extraClrScheme>
      <a:clrScheme name="GLD_templa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D_templa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512</TotalTime>
  <Words>283</Words>
  <Application>Microsoft Office PowerPoint</Application>
  <PresentationFormat>画面に合わせる (4:3)</PresentationFormat>
  <Paragraphs>106</Paragraphs>
  <Slides>9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8" baseType="lpstr">
      <vt:lpstr>Arial Unicode MS</vt:lpstr>
      <vt:lpstr>ＭＳ Ｐゴシック</vt:lpstr>
      <vt:lpstr>Arial</vt:lpstr>
      <vt:lpstr>Calibri</vt:lpstr>
      <vt:lpstr>Comic Sans MS</vt:lpstr>
      <vt:lpstr>Symbol</vt:lpstr>
      <vt:lpstr>Times New Roman</vt:lpstr>
      <vt:lpstr>Wingdings</vt:lpstr>
      <vt:lpstr>miyamoto-EnglishTalk</vt:lpstr>
      <vt:lpstr>ILC Higgs Whitepaper for Snowmass</vt:lpstr>
      <vt:lpstr>PowerPoint プレゼンテーション</vt:lpstr>
      <vt:lpstr>PowerPoint プレゼンテーション</vt:lpstr>
      <vt:lpstr>PowerPoint プレゼンテーション</vt:lpstr>
      <vt:lpstr>Paper status</vt:lpstr>
      <vt:lpstr>Global fitting to the Higgs coupling</vt:lpstr>
      <vt:lpstr>PowerPoint プレゼンテーション</vt:lpstr>
      <vt:lpstr>PowerPoint プレゼンテーション</vt:lpstr>
      <vt:lpstr>Summary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Snowmass EF workshop @ BNL on Higgs</dc:title>
  <dc:creator>miyamoto</dc:creator>
  <cp:lastModifiedBy>miyamoto</cp:lastModifiedBy>
  <cp:revision>45</cp:revision>
  <dcterms:created xsi:type="dcterms:W3CDTF">2013-04-09T04:56:30Z</dcterms:created>
  <dcterms:modified xsi:type="dcterms:W3CDTF">2013-06-26T11:46:43Z</dcterms:modified>
</cp:coreProperties>
</file>