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2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9472-7708-F44A-A1DB-640E28185346}" type="datetimeFigureOut">
              <a:rPr kumimoji="1" lang="ja-JP" altLang="en-US" smtClean="0"/>
              <a:t>2013/07/02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3B6E0-6EC2-E14E-8D99-AC281961AF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276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9472-7708-F44A-A1DB-640E28185346}" type="datetimeFigureOut">
              <a:rPr kumimoji="1" lang="ja-JP" altLang="en-US" smtClean="0"/>
              <a:t>2013/07/02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3B6E0-6EC2-E14E-8D99-AC281961AF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129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9472-7708-F44A-A1DB-640E28185346}" type="datetimeFigureOut">
              <a:rPr kumimoji="1" lang="ja-JP" altLang="en-US" smtClean="0"/>
              <a:t>2013/07/02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3B6E0-6EC2-E14E-8D99-AC281961AF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286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9472-7708-F44A-A1DB-640E28185346}" type="datetimeFigureOut">
              <a:rPr kumimoji="1" lang="ja-JP" altLang="en-US" smtClean="0"/>
              <a:t>2013/07/02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3B6E0-6EC2-E14E-8D99-AC281961AF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2159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9472-7708-F44A-A1DB-640E28185346}" type="datetimeFigureOut">
              <a:rPr kumimoji="1" lang="ja-JP" altLang="en-US" smtClean="0"/>
              <a:t>2013/07/02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3B6E0-6EC2-E14E-8D99-AC281961AF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348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9472-7708-F44A-A1DB-640E28185346}" type="datetimeFigureOut">
              <a:rPr kumimoji="1" lang="ja-JP" altLang="en-US" smtClean="0"/>
              <a:t>2013/07/02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3B6E0-6EC2-E14E-8D99-AC281961AF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289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9472-7708-F44A-A1DB-640E28185346}" type="datetimeFigureOut">
              <a:rPr kumimoji="1" lang="ja-JP" altLang="en-US" smtClean="0"/>
              <a:t>2013/07/02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3B6E0-6EC2-E14E-8D99-AC281961AF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7695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9472-7708-F44A-A1DB-640E28185346}" type="datetimeFigureOut">
              <a:rPr kumimoji="1" lang="ja-JP" altLang="en-US" smtClean="0"/>
              <a:t>2013/07/02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3B6E0-6EC2-E14E-8D99-AC281961AF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1301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9472-7708-F44A-A1DB-640E28185346}" type="datetimeFigureOut">
              <a:rPr kumimoji="1" lang="ja-JP" altLang="en-US" smtClean="0"/>
              <a:t>2013/07/02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3B6E0-6EC2-E14E-8D99-AC281961AF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1827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9472-7708-F44A-A1DB-640E28185346}" type="datetimeFigureOut">
              <a:rPr kumimoji="1" lang="ja-JP" altLang="en-US" smtClean="0"/>
              <a:t>2013/07/02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3B6E0-6EC2-E14E-8D99-AC281961AF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903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9472-7708-F44A-A1DB-640E28185346}" type="datetimeFigureOut">
              <a:rPr kumimoji="1" lang="ja-JP" altLang="en-US" smtClean="0"/>
              <a:t>2013/07/02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3B6E0-6EC2-E14E-8D99-AC281961AF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7449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A9472-7708-F44A-A1DB-640E28185346}" type="datetimeFigureOut">
              <a:rPr kumimoji="1" lang="ja-JP" altLang="en-US" smtClean="0"/>
              <a:t>2013/07/02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3B6E0-6EC2-E14E-8D99-AC281961AF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856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862847"/>
            <a:ext cx="7772400" cy="273760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Preliminary Draft: </a:t>
            </a:r>
            <a:br>
              <a:rPr kumimoji="1" lang="en-US" altLang="ja-JP" dirty="0" smtClean="0"/>
            </a:br>
            <a:r>
              <a:rPr kumimoji="1" lang="en-US" altLang="ja-JP" dirty="0" smtClean="0"/>
              <a:t>Planning for </a:t>
            </a:r>
            <a:br>
              <a:rPr kumimoji="1" lang="en-US" altLang="ja-JP" dirty="0" smtClean="0"/>
            </a:br>
            <a:r>
              <a:rPr kumimoji="1" lang="en-US" altLang="ja-JP" dirty="0" smtClean="0"/>
              <a:t>SCRF Power Coupler WG Meeting 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kumimoji="1" lang="en-US" altLang="ja-JP" dirty="0" smtClean="0">
              <a:solidFill>
                <a:schemeClr val="tx1"/>
              </a:solidFill>
            </a:endParaRPr>
          </a:p>
          <a:p>
            <a:r>
              <a:rPr kumimoji="1" lang="en-US" altLang="ja-JP" dirty="0" smtClean="0">
                <a:solidFill>
                  <a:schemeClr val="tx1"/>
                </a:solidFill>
              </a:rPr>
              <a:t>During LCWS-2013 </a:t>
            </a:r>
            <a:endParaRPr lang="en-US" altLang="ja-JP" dirty="0" smtClean="0"/>
          </a:p>
          <a:p>
            <a:r>
              <a:rPr lang="en-US" altLang="ja-JP" dirty="0" smtClean="0"/>
              <a:t>The University of Tokyo</a:t>
            </a:r>
            <a:endParaRPr kumimoji="1" lang="en-US" altLang="ja-JP" dirty="0" smtClean="0"/>
          </a:p>
          <a:p>
            <a:r>
              <a:rPr kumimoji="1" lang="en-US" altLang="ja-JP" dirty="0" smtClean="0"/>
              <a:t>To be held on Nov. 12 and 13, 2013</a:t>
            </a:r>
          </a:p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652224" y="222337"/>
            <a:ext cx="110731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 H.H , A.Y.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0129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Objectives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65326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Review of coupler development status,</a:t>
            </a:r>
            <a:endParaRPr lang="en-US" altLang="ja-JP" dirty="0"/>
          </a:p>
          <a:p>
            <a:pPr lvl="1"/>
            <a:r>
              <a:rPr lang="en-US" altLang="ja-JP" dirty="0"/>
              <a:t>D</a:t>
            </a:r>
            <a:r>
              <a:rPr lang="en-US" altLang="ja-JP" dirty="0" smtClean="0"/>
              <a:t>efine (re-define) specification required, </a:t>
            </a:r>
          </a:p>
          <a:p>
            <a:pPr lvl="1"/>
            <a:r>
              <a:rPr lang="en-US" altLang="ja-JP" dirty="0" smtClean="0"/>
              <a:t>Understand reasons of problems,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Seek for stable and cost-effective couplers, and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Find and agree with a plug-compatible coupler design, with cost-effective fabrication and assembly into </a:t>
            </a:r>
            <a:r>
              <a:rPr lang="en-US" altLang="ja-JP" dirty="0" err="1" smtClean="0"/>
              <a:t>cryomodule</a:t>
            </a:r>
            <a:r>
              <a:rPr lang="en-US" altLang="ja-JP" dirty="0" smtClean="0"/>
              <a:t>,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Discussion should be project oriented, and we intend to reach consensus for a design dedicated for ILC. </a:t>
            </a:r>
          </a:p>
        </p:txBody>
      </p:sp>
    </p:spTree>
    <p:extLst>
      <p:ext uri="{BB962C8B-B14F-4D97-AF65-F5344CB8AC3E}">
        <p14:creationId xmlns:p14="http://schemas.microsoft.com/office/powerpoint/2010/main" val="3225841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Candidate Dates: Nov. 12-13, 2013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151935"/>
              </p:ext>
            </p:extLst>
          </p:nvPr>
        </p:nvGraphicFramePr>
        <p:xfrm>
          <a:off x="457200" y="1600200"/>
          <a:ext cx="8229600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5751"/>
                <a:gridCol w="2702700"/>
                <a:gridCol w="3151149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am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pm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11, Monday</a:t>
                      </a:r>
                      <a:endParaRPr kumimoji="1" lang="ja-JP" altLang="en-US" sz="20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Plenary</a:t>
                      </a:r>
                      <a:endParaRPr kumimoji="1" lang="ja-JP" altLang="en-US" sz="20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Plenary</a:t>
                      </a:r>
                      <a:endParaRPr kumimoji="1" lang="ja-JP" altLang="en-US" sz="20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aseline="0" dirty="0" smtClean="0">
                          <a:solidFill>
                            <a:srgbClr val="3366FF"/>
                          </a:solidFill>
                        </a:rPr>
                        <a:t>12, Tuesday</a:t>
                      </a:r>
                      <a:endParaRPr kumimoji="1" lang="ja-JP" altLang="en-US" sz="20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SCRF/ML: Coupler</a:t>
                      </a:r>
                      <a:r>
                        <a:rPr kumimoji="1" lang="en-US" altLang="ja-JP" sz="2000" baseline="0" dirty="0" smtClean="0"/>
                        <a:t> WG</a:t>
                      </a:r>
                      <a:r>
                        <a:rPr kumimoji="1" lang="en-US" altLang="ja-JP" sz="2000" dirty="0" smtClean="0"/>
                        <a:t> 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SCRF/ML:</a:t>
                      </a:r>
                      <a:r>
                        <a:rPr kumimoji="1" lang="en-US" altLang="ja-JP" sz="2000" baseline="0" dirty="0" smtClean="0"/>
                        <a:t> Coupler WG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3366FF"/>
                          </a:solidFill>
                        </a:rPr>
                        <a:t>13, Wednesday</a:t>
                      </a:r>
                      <a:endParaRPr kumimoji="1" lang="ja-JP" altLang="en-US" sz="20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SCRF/ML:</a:t>
                      </a:r>
                      <a:r>
                        <a:rPr kumimoji="1" lang="en-US" altLang="ja-JP" sz="2000" baseline="0" dirty="0" smtClean="0"/>
                        <a:t> Coupler WG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SCRF/ML</a:t>
                      </a:r>
                      <a:r>
                        <a:rPr kumimoji="1" lang="en-US" altLang="ja-JP" sz="2000" baseline="0" dirty="0" smtClean="0"/>
                        <a:t>: Coupler WG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A6A6A6"/>
                          </a:solidFill>
                        </a:rPr>
                        <a:t>14, Thursday</a:t>
                      </a:r>
                      <a:endParaRPr kumimoji="1" lang="ja-JP" altLang="en-US" sz="20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A6A6A6"/>
                          </a:solidFill>
                        </a:rPr>
                        <a:t>SCR/MLF:</a:t>
                      </a:r>
                      <a:r>
                        <a:rPr kumimoji="1" lang="en-US" altLang="ja-JP" sz="2000" baseline="0" dirty="0" smtClean="0">
                          <a:solidFill>
                            <a:srgbClr val="A6A6A6"/>
                          </a:solidFill>
                        </a:rPr>
                        <a:t> </a:t>
                      </a:r>
                      <a:r>
                        <a:rPr kumimoji="1" lang="en-US" altLang="ja-JP" sz="2000" dirty="0" smtClean="0">
                          <a:solidFill>
                            <a:srgbClr val="A6A6A6"/>
                          </a:solidFill>
                        </a:rPr>
                        <a:t>Other WG</a:t>
                      </a:r>
                      <a:endParaRPr kumimoji="1" lang="ja-JP" altLang="en-US" sz="20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A6A6A6"/>
                          </a:solidFill>
                        </a:rPr>
                        <a:t>SCRF/ML: Other</a:t>
                      </a:r>
                      <a:r>
                        <a:rPr kumimoji="1" lang="en-US" altLang="ja-JP" sz="2000" baseline="0" dirty="0" smtClean="0">
                          <a:solidFill>
                            <a:srgbClr val="A6A6A6"/>
                          </a:solidFill>
                        </a:rPr>
                        <a:t> WG</a:t>
                      </a:r>
                      <a:endParaRPr kumimoji="1" lang="ja-JP" altLang="en-US" sz="20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A6A6A6"/>
                          </a:solidFill>
                        </a:rPr>
                        <a:t>15, Friday</a:t>
                      </a:r>
                      <a:endParaRPr kumimoji="1" lang="ja-JP" altLang="en-US" sz="20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A6A6A6"/>
                          </a:solidFill>
                        </a:rPr>
                        <a:t>Plenary</a:t>
                      </a:r>
                      <a:endParaRPr kumimoji="1" lang="ja-JP" altLang="en-US" sz="20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944316" y="4538770"/>
            <a:ext cx="7237879" cy="156966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 proposal:</a:t>
            </a:r>
          </a:p>
          <a:p>
            <a:pPr marL="342900" indent="-342900">
              <a:buFontTx/>
              <a:buChar char="-"/>
            </a:pPr>
            <a:r>
              <a:rPr lang="en-US" altLang="ja-JP" sz="2400" dirty="0" smtClean="0"/>
              <a:t>Full two-days meeting for Couplers</a:t>
            </a:r>
          </a:p>
          <a:p>
            <a:pPr marL="800100" lvl="1" indent="-342900">
              <a:buFontTx/>
              <a:buChar char="-"/>
            </a:pPr>
            <a:r>
              <a:rPr lang="en-US" altLang="ja-JP" sz="2400" dirty="0" smtClean="0"/>
              <a:t>Co-conveners: </a:t>
            </a:r>
            <a:r>
              <a:rPr lang="en-US" altLang="ja-JP" sz="2400" dirty="0" err="1" smtClean="0">
                <a:solidFill>
                  <a:srgbClr val="3366FF"/>
                </a:solidFill>
              </a:rPr>
              <a:t>Eiji</a:t>
            </a:r>
            <a:r>
              <a:rPr lang="en-US" altLang="ja-JP" sz="2400" dirty="0" smtClean="0">
                <a:solidFill>
                  <a:srgbClr val="3366FF"/>
                </a:solidFill>
              </a:rPr>
              <a:t> </a:t>
            </a:r>
            <a:r>
              <a:rPr lang="en-US" altLang="ja-JP" sz="2400" dirty="0" err="1" smtClean="0">
                <a:solidFill>
                  <a:srgbClr val="3366FF"/>
                </a:solidFill>
              </a:rPr>
              <a:t>Kako</a:t>
            </a:r>
            <a:r>
              <a:rPr lang="en-US" altLang="ja-JP" sz="2400" dirty="0" smtClean="0">
                <a:solidFill>
                  <a:srgbClr val="3366FF"/>
                </a:solidFill>
              </a:rPr>
              <a:t> and Wolf-Dietrich Mueller </a:t>
            </a:r>
            <a:endParaRPr kumimoji="1" lang="en-US" altLang="ja-JP" sz="2400" dirty="0"/>
          </a:p>
          <a:p>
            <a:r>
              <a:rPr lang="en-US" altLang="ja-JP" sz="2400" dirty="0" smtClean="0"/>
              <a:t>- One-day meeting for other WGs to be established - 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49047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Power Input Coupler WG 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Nov. 12:</a:t>
            </a:r>
          </a:p>
          <a:p>
            <a:r>
              <a:rPr lang="en-US" altLang="ja-JP" dirty="0" smtClean="0"/>
              <a:t>Specification required</a:t>
            </a:r>
          </a:p>
          <a:p>
            <a:r>
              <a:rPr lang="en-US" altLang="ja-JP" dirty="0" smtClean="0"/>
              <a:t>Reports:</a:t>
            </a:r>
          </a:p>
          <a:p>
            <a:pPr lvl="1"/>
            <a:r>
              <a:rPr lang="en-US" altLang="ja-JP" dirty="0" smtClean="0"/>
              <a:t>General specification</a:t>
            </a:r>
          </a:p>
          <a:p>
            <a:pPr lvl="2"/>
            <a:r>
              <a:rPr lang="en-US" altLang="ja-JP" dirty="0" smtClean="0"/>
              <a:t>H. </a:t>
            </a:r>
            <a:r>
              <a:rPr lang="en-US" altLang="ja-JP" dirty="0" err="1" smtClean="0"/>
              <a:t>Hayano</a:t>
            </a:r>
            <a:r>
              <a:rPr lang="en-US" altLang="ja-JP" dirty="0" smtClean="0"/>
              <a:t>, N. </a:t>
            </a:r>
            <a:r>
              <a:rPr lang="en-US" altLang="ja-JP" dirty="0" err="1" smtClean="0"/>
              <a:t>Soyak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ja-JP" dirty="0" smtClean="0"/>
              <a:t>Coupler design in EU/AM</a:t>
            </a:r>
          </a:p>
          <a:p>
            <a:pPr lvl="2"/>
            <a:r>
              <a:rPr lang="en-US" altLang="ja-JP" dirty="0" smtClean="0"/>
              <a:t>W-D. Mueller </a:t>
            </a:r>
          </a:p>
          <a:p>
            <a:pPr lvl="1"/>
            <a:r>
              <a:rPr lang="en-US" altLang="ja-JP" dirty="0" smtClean="0"/>
              <a:t>Coupler design in JP</a:t>
            </a:r>
          </a:p>
          <a:p>
            <a:pPr lvl="2"/>
            <a:r>
              <a:rPr lang="en-US" altLang="ja-JP" dirty="0" smtClean="0"/>
              <a:t>E. </a:t>
            </a:r>
            <a:r>
              <a:rPr lang="en-US" altLang="ja-JP" dirty="0" err="1" smtClean="0"/>
              <a:t>Kako</a:t>
            </a:r>
            <a:endParaRPr lang="en-US" altLang="ja-JP" dirty="0" smtClean="0"/>
          </a:p>
          <a:p>
            <a:pPr marL="457200" lvl="1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No. 13</a:t>
            </a:r>
          </a:p>
          <a:p>
            <a:r>
              <a:rPr lang="en-US" altLang="ja-JP" dirty="0" smtClean="0"/>
              <a:t>Problems to be solved</a:t>
            </a:r>
          </a:p>
          <a:p>
            <a:pPr lvl="1"/>
            <a:r>
              <a:rPr lang="en-US" altLang="ja-JP" dirty="0" smtClean="0"/>
              <a:t>Coupler Fabrication</a:t>
            </a:r>
          </a:p>
          <a:p>
            <a:pPr lvl="2"/>
            <a:r>
              <a:rPr lang="en-US" altLang="ja-JP" dirty="0" smtClean="0"/>
              <a:t>RI-Thales, CPI, Toshiba,  </a:t>
            </a:r>
          </a:p>
          <a:p>
            <a:pPr lvl="1"/>
            <a:r>
              <a:rPr lang="en-US" altLang="ja-JP" dirty="0" smtClean="0"/>
              <a:t>Assembly into CM</a:t>
            </a:r>
          </a:p>
          <a:p>
            <a:pPr lvl="2"/>
            <a:r>
              <a:rPr lang="en-US" altLang="ja-JP" dirty="0" smtClean="0"/>
              <a:t>W-D. Mueller, D. </a:t>
            </a:r>
            <a:r>
              <a:rPr lang="en-US" altLang="ja-JP" dirty="0" err="1" smtClean="0"/>
              <a:t>Costine</a:t>
            </a:r>
            <a:r>
              <a:rPr lang="en-US" altLang="ja-JP" dirty="0" smtClean="0"/>
              <a:t>? </a:t>
            </a:r>
          </a:p>
          <a:p>
            <a:pPr lvl="1"/>
            <a:r>
              <a:rPr lang="en-US" altLang="ja-JP" dirty="0" smtClean="0"/>
              <a:t>Power capacity</a:t>
            </a:r>
          </a:p>
          <a:p>
            <a:pPr lvl="2"/>
            <a:endParaRPr lang="en-US" altLang="ja-JP" dirty="0" smtClean="0"/>
          </a:p>
          <a:p>
            <a:pPr lvl="1"/>
            <a:r>
              <a:rPr lang="en-US" altLang="ja-JP" dirty="0" smtClean="0"/>
              <a:t>Thermal balance </a:t>
            </a:r>
          </a:p>
          <a:p>
            <a:pPr lvl="1"/>
            <a:r>
              <a:rPr lang="en-US" altLang="ja-JP" dirty="0" smtClean="0"/>
              <a:t>Tune-ability</a:t>
            </a:r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9975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Key persons suggested: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Wolf-Dietrich Mueller</a:t>
            </a:r>
          </a:p>
          <a:p>
            <a:r>
              <a:rPr lang="en-US" altLang="ja-JP" dirty="0" smtClean="0"/>
              <a:t>Denis </a:t>
            </a:r>
            <a:r>
              <a:rPr lang="en-US" altLang="ja-JP" dirty="0" err="1" smtClean="0"/>
              <a:t>Kostin</a:t>
            </a:r>
            <a:endParaRPr lang="en-US" altLang="ja-JP" dirty="0" smtClean="0"/>
          </a:p>
          <a:p>
            <a:r>
              <a:rPr lang="en-US" altLang="ja-JP" dirty="0" err="1" smtClean="0"/>
              <a:t>Eiji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Kako</a:t>
            </a:r>
            <a:endParaRPr lang="en-US" altLang="ja-JP" dirty="0" smtClean="0"/>
          </a:p>
          <a:p>
            <a:r>
              <a:rPr kumimoji="1" lang="en-US" altLang="ja-JP" dirty="0" err="1" smtClean="0"/>
              <a:t>Nikolay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Soyak</a:t>
            </a:r>
            <a:endParaRPr kumimoji="1" lang="en-US" altLang="ja-JP" dirty="0" smtClean="0"/>
          </a:p>
          <a:p>
            <a:r>
              <a:rPr lang="en-US" altLang="ja-JP" dirty="0" smtClean="0"/>
              <a:t>Chris </a:t>
            </a:r>
            <a:r>
              <a:rPr lang="en-US" altLang="ja-JP" dirty="0" err="1" smtClean="0"/>
              <a:t>Adorphsen</a:t>
            </a:r>
            <a:endParaRPr lang="en-US" altLang="ja-JP" dirty="0" smtClean="0"/>
          </a:p>
          <a:p>
            <a:r>
              <a:rPr lang="en-US" altLang="ja-JP" dirty="0" smtClean="0"/>
              <a:t>…..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23079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Plan for approaching the WG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July: 		</a:t>
            </a:r>
          </a:p>
          <a:p>
            <a:pPr lvl="1"/>
            <a:r>
              <a:rPr kumimoji="1" lang="en-US" altLang="ja-JP" dirty="0" smtClean="0"/>
              <a:t>A </a:t>
            </a:r>
            <a:r>
              <a:rPr kumimoji="1" lang="en-US" altLang="ja-JP" dirty="0" err="1" smtClean="0"/>
              <a:t>fuze</a:t>
            </a:r>
            <a:r>
              <a:rPr kumimoji="1" lang="en-US" altLang="ja-JP" dirty="0" smtClean="0"/>
              <a:t> meeting to discuss and to assign homework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September: </a:t>
            </a:r>
          </a:p>
          <a:p>
            <a:pPr lvl="1"/>
            <a:r>
              <a:rPr lang="en-US" altLang="ja-JP" dirty="0" smtClean="0"/>
              <a:t>An interim meeting during SRF, to review the progress and to prepare further </a:t>
            </a:r>
          </a:p>
          <a:p>
            <a:pPr lvl="1"/>
            <a:endParaRPr lang="en-US" altLang="ja-JP" dirty="0" smtClean="0"/>
          </a:p>
          <a:p>
            <a:r>
              <a:rPr kumimoji="1" lang="en-US" altLang="ja-JP" dirty="0" smtClean="0"/>
              <a:t>November:</a:t>
            </a:r>
          </a:p>
          <a:p>
            <a:pPr lvl="1"/>
            <a:r>
              <a:rPr lang="en-US" altLang="ja-JP" dirty="0" smtClean="0"/>
              <a:t>LCWS and Coupler WG. </a:t>
            </a:r>
          </a:p>
          <a:p>
            <a:pPr lvl="2"/>
            <a:r>
              <a:rPr kumimoji="1" lang="en-US" altLang="ja-JP" dirty="0" smtClean="0"/>
              <a:t>Reach consensus for the ILC coupler design under a plug-compatible interfaces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53234046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299</Words>
  <Application>Microsoft Macintosh PowerPoint</Application>
  <PresentationFormat>画面に合わせる (4:3)</PresentationFormat>
  <Paragraphs>77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ホワイト</vt:lpstr>
      <vt:lpstr>Preliminary Draft:  Planning for  SCRF Power Coupler WG Meeting </vt:lpstr>
      <vt:lpstr>Objectives</vt:lpstr>
      <vt:lpstr>Candidate Dates: Nov. 12-13, 2013</vt:lpstr>
      <vt:lpstr>Power Input Coupler WG </vt:lpstr>
      <vt:lpstr>Key persons suggested:</vt:lpstr>
      <vt:lpstr>Plan for approaching the WG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for  SCRF Power Coupler WG Meeting </dc:title>
  <dc:creator>Yamamoto Akira</dc:creator>
  <cp:lastModifiedBy>Yamamoto Akira</cp:lastModifiedBy>
  <cp:revision>8</cp:revision>
  <dcterms:created xsi:type="dcterms:W3CDTF">2013-07-02T11:00:29Z</dcterms:created>
  <dcterms:modified xsi:type="dcterms:W3CDTF">2013-07-02T11:59:02Z</dcterms:modified>
</cp:coreProperties>
</file>