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70" r:id="rId2"/>
    <p:sldId id="257" r:id="rId3"/>
    <p:sldId id="258" r:id="rId4"/>
    <p:sldId id="259" r:id="rId5"/>
    <p:sldId id="256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729" autoAdjust="0"/>
  </p:normalViewPr>
  <p:slideViewPr>
    <p:cSldViewPr snapToGrid="0" snapToObjects="1">
      <p:cViewPr varScale="1">
        <p:scale>
          <a:sx n="111" d="100"/>
          <a:sy n="111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EC09AD-0961-DA44-80CA-626C60EBE912}" type="datetimeFigureOut">
              <a:rPr lang="en-US" smtClean="0"/>
              <a:t>27/06/2013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2475B-5CF6-BA45-9B4F-A373203F00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438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Basic concepts</a:t>
            </a:r>
            <a:r>
              <a:rPr lang="en-GB" baseline="0" dirty="0" smtClean="0"/>
              <a:t> are valid for any approach including ad hoc: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proposal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evaluation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acceptance / rejection.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2475B-5CF6-BA45-9B4F-A373203F008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585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Similar to TD Phase BTRs which worked quite well.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2475B-5CF6-BA45-9B4F-A373203F008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31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89196" y="3886200"/>
            <a:ext cx="8261842" cy="1752600"/>
          </a:xfrm>
        </p:spPr>
        <p:txBody>
          <a:bodyPr/>
          <a:lstStyle/>
          <a:p>
            <a:r>
              <a:rPr lang="en-GB" dirty="0" smtClean="0"/>
              <a:t>Ideas for the next step in AD&amp;I</a:t>
            </a:r>
          </a:p>
          <a:p>
            <a:r>
              <a:rPr lang="en-GB" dirty="0" smtClean="0"/>
              <a:t>Understanding what </a:t>
            </a:r>
            <a:r>
              <a:rPr lang="en-GB" i="1" dirty="0" smtClean="0"/>
              <a:t>we</a:t>
            </a:r>
            <a:r>
              <a:rPr lang="en-GB" dirty="0" smtClean="0"/>
              <a:t> want (and can) do while</a:t>
            </a:r>
          </a:p>
          <a:p>
            <a:r>
              <a:rPr lang="en-GB" dirty="0" smtClean="0"/>
              <a:t>Evolving </a:t>
            </a:r>
            <a:r>
              <a:rPr lang="en-GB" dirty="0"/>
              <a:t>towards a real construction project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70212" y="2286000"/>
            <a:ext cx="8680826" cy="1143000"/>
          </a:xfrm>
        </p:spPr>
        <p:txBody>
          <a:bodyPr/>
          <a:lstStyle/>
          <a:p>
            <a:r>
              <a:rPr lang="en-GB" dirty="0" smtClean="0"/>
              <a:t>Change Control &amp; EDMS (TDD)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1982221"/>
      </p:ext>
    </p:extLst>
  </p:cSld>
  <p:clrMapOvr>
    <a:masterClrMapping/>
  </p:clrMapOvr>
  <p:transition xmlns:p14="http://schemas.microsoft.com/office/powerpoint/2010/main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concrete (interim) proposal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135908"/>
            <a:ext cx="7772400" cy="4800600"/>
          </a:xfrm>
        </p:spPr>
        <p:txBody>
          <a:bodyPr/>
          <a:lstStyle/>
          <a:p>
            <a:r>
              <a:rPr lang="en-GB" dirty="0" smtClean="0"/>
              <a:t>Change Review Board (CRB)</a:t>
            </a:r>
          </a:p>
          <a:p>
            <a:pPr lvl="1"/>
            <a:r>
              <a:rPr lang="en-GB" dirty="0" smtClean="0"/>
              <a:t>This technical board (standing members)</a:t>
            </a:r>
          </a:p>
          <a:p>
            <a:pPr lvl="1"/>
            <a:r>
              <a:rPr lang="en-GB" dirty="0" smtClean="0"/>
              <a:t>Plus (as and when needed)</a:t>
            </a:r>
          </a:p>
          <a:p>
            <a:pPr lvl="2"/>
            <a:r>
              <a:rPr lang="en-GB" dirty="0" smtClean="0"/>
              <a:t>Broader stakeholders (e.g. physics and detectors)</a:t>
            </a:r>
          </a:p>
          <a:p>
            <a:pPr lvl="2"/>
            <a:r>
              <a:rPr lang="en-GB" dirty="0" smtClean="0"/>
              <a:t>Additional technical experts (e.g. CFS)</a:t>
            </a:r>
          </a:p>
          <a:p>
            <a:pPr lvl="1"/>
            <a:endParaRPr lang="en-GB" dirty="0"/>
          </a:p>
          <a:p>
            <a:r>
              <a:rPr lang="en-GB" dirty="0" smtClean="0"/>
              <a:t>Use biannual workshops as “CR reviews”</a:t>
            </a:r>
          </a:p>
          <a:p>
            <a:pPr lvl="1"/>
            <a:r>
              <a:rPr lang="en-GB" dirty="0" smtClean="0"/>
              <a:t>Accumulate ‘change requests’ between workshops</a:t>
            </a:r>
          </a:p>
          <a:p>
            <a:pPr lvl="1"/>
            <a:r>
              <a:rPr lang="en-GB" dirty="0" smtClean="0"/>
              <a:t>Preparatory work (running up to workshops)</a:t>
            </a:r>
          </a:p>
          <a:p>
            <a:pPr lvl="1"/>
            <a:r>
              <a:rPr lang="en-GB" dirty="0" smtClean="0"/>
              <a:t>Final review and decisions at workshops</a:t>
            </a:r>
          </a:p>
          <a:p>
            <a:pPr lvl="1"/>
            <a:r>
              <a:rPr lang="en-GB" dirty="0" smtClean="0"/>
              <a:t>Plan to update documentation (if not done already)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1037"/>
      </p:ext>
    </p:extLst>
  </p:cSld>
  <p:clrMapOvr>
    <a:masterClrMapping/>
  </p:clrMapOvr>
  <p:transition xmlns:p14="http://schemas.microsoft.com/office/powerpoint/2010/main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role of EDMS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 WBS is critical for maintaining the baseline documentation</a:t>
            </a:r>
          </a:p>
          <a:p>
            <a:pPr lvl="1"/>
            <a:r>
              <a:rPr lang="en-GB" dirty="0" smtClean="0"/>
              <a:t>we already have one but we should review it</a:t>
            </a:r>
          </a:p>
          <a:p>
            <a:endParaRPr lang="en-GB" dirty="0" smtClean="0"/>
          </a:p>
          <a:p>
            <a:r>
              <a:rPr lang="en-GB" dirty="0" smtClean="0"/>
              <a:t>CC can be formally implemented in EDMS</a:t>
            </a:r>
          </a:p>
          <a:p>
            <a:pPr lvl="1"/>
            <a:r>
              <a:rPr lang="en-GB" dirty="0" smtClean="0"/>
              <a:t>Keeping clear responsibilities</a:t>
            </a:r>
          </a:p>
          <a:p>
            <a:endParaRPr lang="en-GB" dirty="0"/>
          </a:p>
          <a:p>
            <a:r>
              <a:rPr lang="en-GB" dirty="0" smtClean="0"/>
              <a:t>Our goal is to maintain the TDD in EDMS (WBS) to represent the “current baseline design”</a:t>
            </a:r>
          </a:p>
          <a:p>
            <a:pPr lvl="1"/>
            <a:r>
              <a:rPr lang="en-GB" dirty="0" smtClean="0"/>
              <a:t>this includes the COST data</a:t>
            </a:r>
          </a:p>
          <a:p>
            <a:pPr lvl="1"/>
            <a:r>
              <a:rPr lang="en-GB" dirty="0" smtClean="0"/>
              <a:t>Formal update 2x per year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8025162"/>
      </p:ext>
    </p:extLst>
  </p:cSld>
  <p:clrMapOvr>
    <a:masterClrMapping/>
  </p:clrMapOvr>
  <p:transition xmlns:p14="http://schemas.microsoft.com/office/powerpoint/2010/main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01378"/>
            <a:ext cx="7772400" cy="4800600"/>
          </a:xfrm>
        </p:spPr>
        <p:txBody>
          <a:bodyPr/>
          <a:lstStyle/>
          <a:p>
            <a:r>
              <a:rPr lang="en-GB" dirty="0" smtClean="0"/>
              <a:t>DESY can provide the central PO services for this</a:t>
            </a:r>
          </a:p>
          <a:p>
            <a:pPr lvl="1"/>
            <a:r>
              <a:rPr lang="en-GB" dirty="0" smtClean="0"/>
              <a:t>As we did during the TDR</a:t>
            </a:r>
          </a:p>
          <a:p>
            <a:pPr lvl="1"/>
            <a:r>
              <a:rPr lang="en-GB" dirty="0" smtClean="0"/>
              <a:t>Assuming we need an additional 2-3 FTE here</a:t>
            </a:r>
          </a:p>
          <a:p>
            <a:pPr lvl="1"/>
            <a:r>
              <a:rPr lang="en-GB" dirty="0" smtClean="0"/>
              <a:t>Provide the </a:t>
            </a:r>
            <a:r>
              <a:rPr lang="en-GB" i="1" dirty="0" smtClean="0"/>
              <a:t>integration</a:t>
            </a:r>
            <a:r>
              <a:rPr lang="en-GB" dirty="0" smtClean="0"/>
              <a:t> services</a:t>
            </a:r>
          </a:p>
          <a:p>
            <a:endParaRPr lang="en-GB" dirty="0"/>
          </a:p>
          <a:p>
            <a:r>
              <a:rPr lang="en-GB" dirty="0" smtClean="0"/>
              <a:t>However, AD&amp;I team is needed for real work</a:t>
            </a:r>
          </a:p>
          <a:p>
            <a:pPr lvl="1"/>
            <a:r>
              <a:rPr lang="en-GB" dirty="0" smtClean="0"/>
              <a:t>individuals responsible for key accelerator and technical sub-systems</a:t>
            </a:r>
          </a:p>
          <a:p>
            <a:pPr lvl="2"/>
            <a:r>
              <a:rPr lang="en-GB" dirty="0" smtClean="0"/>
              <a:t>somebody actually has to do the design update work!</a:t>
            </a:r>
          </a:p>
        </p:txBody>
      </p:sp>
    </p:spTree>
    <p:extLst>
      <p:ext uri="{BB962C8B-B14F-4D97-AF65-F5344CB8AC3E}">
        <p14:creationId xmlns:p14="http://schemas.microsoft.com/office/powerpoint/2010/main" val="291664888"/>
      </p:ext>
    </p:extLst>
  </p:cSld>
  <p:clrMapOvr>
    <a:masterClrMapping/>
  </p:clrMapOvr>
  <p:transition xmlns:p14="http://schemas.microsoft.com/office/powerpoint/2010/main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26087"/>
            <a:ext cx="7772400" cy="504611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Attempt to make a comprehensive list of design elements we expect to change</a:t>
            </a:r>
          </a:p>
          <a:p>
            <a:pPr lvl="1"/>
            <a:r>
              <a:rPr lang="en-GB" dirty="0" smtClean="0"/>
              <a:t>or at least get reviewed.</a:t>
            </a:r>
          </a:p>
          <a:p>
            <a:pPr lvl="1"/>
            <a:r>
              <a:rPr lang="en-GB" dirty="0" smtClean="0"/>
              <a:t>based on our current knowledge and</a:t>
            </a:r>
          </a:p>
          <a:p>
            <a:pPr lvl="1"/>
            <a:r>
              <a:rPr lang="en-GB" dirty="0" smtClean="0"/>
              <a:t>questions left open in the TDR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Japanese site will be the biggest driver</a:t>
            </a:r>
          </a:p>
          <a:p>
            <a:endParaRPr lang="en-GB" dirty="0" smtClean="0"/>
          </a:p>
          <a:p>
            <a:r>
              <a:rPr lang="en-GB" dirty="0" smtClean="0"/>
              <a:t>Understand scope of design work</a:t>
            </a:r>
          </a:p>
          <a:p>
            <a:pPr lvl="1"/>
            <a:r>
              <a:rPr lang="en-GB" dirty="0" smtClean="0"/>
              <a:t>Resources: require and type</a:t>
            </a:r>
          </a:p>
          <a:p>
            <a:pPr lvl="1"/>
            <a:r>
              <a:rPr lang="en-GB" dirty="0" smtClean="0"/>
              <a:t>TDD documentation associated with it.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DESY can start to think about this, but eventually we need additional (international)</a:t>
            </a:r>
            <a:r>
              <a:rPr lang="en-GB" dirty="0"/>
              <a:t> </a:t>
            </a:r>
            <a:r>
              <a:rPr lang="en-GB" dirty="0" smtClean="0"/>
              <a:t>input</a:t>
            </a:r>
          </a:p>
          <a:p>
            <a:pPr lvl="1"/>
            <a:r>
              <a:rPr lang="en-GB" dirty="0" smtClean="0"/>
              <a:t>especially from Japan!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466053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Change Control: Philosophy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530" y="1288492"/>
            <a:ext cx="7772400" cy="375271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Expect the “design” to evolve</a:t>
            </a:r>
          </a:p>
          <a:p>
            <a:endParaRPr lang="en-GB" dirty="0"/>
          </a:p>
          <a:p>
            <a:r>
              <a:rPr lang="en-GB" dirty="0" smtClean="0"/>
              <a:t>Premise: we will start construction in 2015/16</a:t>
            </a:r>
          </a:p>
          <a:p>
            <a:pPr lvl="1"/>
            <a:r>
              <a:rPr lang="en-GB" dirty="0" smtClean="0"/>
              <a:t>This is essentially tomorrow!</a:t>
            </a:r>
          </a:p>
          <a:p>
            <a:endParaRPr lang="en-GB" dirty="0" smtClean="0"/>
          </a:p>
          <a:p>
            <a:r>
              <a:rPr lang="en-GB" dirty="0" smtClean="0"/>
              <a:t>Changes will be driven by</a:t>
            </a:r>
          </a:p>
          <a:p>
            <a:pPr lvl="1"/>
            <a:r>
              <a:rPr lang="en-GB" dirty="0" smtClean="0"/>
              <a:t>Site specific constraints </a:t>
            </a:r>
            <a:r>
              <a:rPr lang="en-GB" dirty="0" smtClean="0">
                <a:solidFill>
                  <a:srgbClr val="3366FF"/>
                </a:solidFill>
                <a:sym typeface="Wingdings"/>
              </a:rPr>
              <a:t> our primary focus?</a:t>
            </a:r>
            <a:endParaRPr lang="en-GB" dirty="0" smtClean="0">
              <a:solidFill>
                <a:srgbClr val="3366FF"/>
              </a:solidFill>
            </a:endParaRPr>
          </a:p>
          <a:p>
            <a:pPr lvl="1"/>
            <a:r>
              <a:rPr lang="en-GB" dirty="0" smtClean="0"/>
              <a:t>Cost and/or performance technology choices</a:t>
            </a:r>
          </a:p>
          <a:p>
            <a:pPr lvl="2"/>
            <a:r>
              <a:rPr lang="en-GB" dirty="0" smtClean="0"/>
              <a:t>e.g. cryomodule and cavity package discussions</a:t>
            </a:r>
          </a:p>
          <a:p>
            <a:pPr lvl="1"/>
            <a:r>
              <a:rPr lang="en-GB" dirty="0" smtClean="0"/>
              <a:t>R&amp;D results (e.g. positron source)</a:t>
            </a:r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256951" y="5305783"/>
            <a:ext cx="6062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3366FF"/>
                </a:solidFill>
              </a:rPr>
              <a:t>C</a:t>
            </a:r>
            <a:r>
              <a:rPr lang="en-GB" sz="2400" dirty="0" smtClean="0">
                <a:solidFill>
                  <a:srgbClr val="3366FF"/>
                </a:solidFill>
              </a:rPr>
              <a:t>hange should be driven by facts, resulting in a better design “value”</a:t>
            </a:r>
            <a:endParaRPr lang="en-GB" sz="2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907707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 Control: Philosophy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01378"/>
            <a:ext cx="7772400" cy="48006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During a design phase, CC is all about </a:t>
            </a:r>
            <a:r>
              <a:rPr lang="en-GB" u="sng" dirty="0" smtClean="0"/>
              <a:t>keeping all the baseline documentation current and correct</a:t>
            </a:r>
          </a:p>
          <a:p>
            <a:endParaRPr lang="en-GB" u="sng" dirty="0"/>
          </a:p>
          <a:p>
            <a:r>
              <a:rPr lang="en-GB" dirty="0" smtClean="0"/>
              <a:t>During CC, </a:t>
            </a:r>
            <a:r>
              <a:rPr lang="en-GB" dirty="0"/>
              <a:t>w</a:t>
            </a:r>
            <a:r>
              <a:rPr lang="en-GB" dirty="0" smtClean="0"/>
              <a:t>e use the documentation to</a:t>
            </a:r>
          </a:p>
          <a:p>
            <a:pPr lvl="1"/>
            <a:r>
              <a:rPr lang="en-GB" dirty="0" smtClean="0"/>
              <a:t>Help us assess the impact of the proposed change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valuate the pros and cons (including cost)</a:t>
            </a:r>
          </a:p>
          <a:p>
            <a:pPr lvl="1"/>
            <a:r>
              <a:rPr lang="en-GB" dirty="0" smtClean="0"/>
              <a:t>Make sure no effect of the change is overlooked</a:t>
            </a:r>
          </a:p>
          <a:p>
            <a:pPr lvl="1"/>
            <a:r>
              <a:rPr lang="en-GB" dirty="0" smtClean="0"/>
              <a:t>Communicate with stakeholders (as and when necessary)</a:t>
            </a:r>
          </a:p>
          <a:p>
            <a:endParaRPr lang="en-GB" dirty="0"/>
          </a:p>
          <a:p>
            <a:r>
              <a:rPr lang="en-GB" dirty="0" smtClean="0"/>
              <a:t>This is basically what change control is about</a:t>
            </a:r>
          </a:p>
        </p:txBody>
      </p:sp>
    </p:spTree>
    <p:extLst>
      <p:ext uri="{BB962C8B-B14F-4D97-AF65-F5344CB8AC3E}">
        <p14:creationId xmlns:p14="http://schemas.microsoft.com/office/powerpoint/2010/main" val="2019319667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 Control: Philosophy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During TDR we had two levels of CC</a:t>
            </a:r>
          </a:p>
          <a:p>
            <a:pPr lvl="1"/>
            <a:r>
              <a:rPr lang="en-GB" dirty="0"/>
              <a:t>TLCC – big top-level modifications which required consensus of broad spectrum of stakeholders</a:t>
            </a:r>
          </a:p>
          <a:p>
            <a:pPr lvl="1"/>
            <a:r>
              <a:rPr lang="en-GB" dirty="0"/>
              <a:t>BTR – PM-driven ‘technical’ decisions –much smaller ‘team’. </a:t>
            </a:r>
          </a:p>
          <a:p>
            <a:endParaRPr lang="en-GB" dirty="0"/>
          </a:p>
          <a:p>
            <a:r>
              <a:rPr lang="en-GB" dirty="0"/>
              <a:t>Both rather ad hoc – teams were small enough to get people in a room to hammer out decisions.</a:t>
            </a:r>
          </a:p>
          <a:p>
            <a:endParaRPr lang="en-GB" dirty="0"/>
          </a:p>
          <a:p>
            <a:r>
              <a:rPr lang="en-GB" dirty="0"/>
              <a:t>Note AD&amp;I activity really pre-dates most of the TDD in EDMS</a:t>
            </a:r>
          </a:p>
          <a:p>
            <a:pPr lvl="1"/>
            <a:r>
              <a:rPr lang="en-GB" dirty="0"/>
              <a:t>this was mostly generated/collected after the major design decisions.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278028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EDMS &amp; Change Control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TDR Status</a:t>
            </a:r>
          </a:p>
          <a:p>
            <a:pPr lvl="1"/>
            <a:r>
              <a:rPr lang="en-GB" dirty="0" smtClean="0"/>
              <a:t>~200 documents representing design as presented in TDR</a:t>
            </a:r>
          </a:p>
          <a:p>
            <a:pPr lvl="2"/>
            <a:r>
              <a:rPr lang="en-GB" dirty="0" smtClean="0"/>
              <a:t>reports</a:t>
            </a:r>
          </a:p>
          <a:p>
            <a:pPr lvl="2"/>
            <a:r>
              <a:rPr lang="en-GB" dirty="0" smtClean="0"/>
              <a:t>spread sheets</a:t>
            </a:r>
          </a:p>
          <a:p>
            <a:pPr lvl="2"/>
            <a:r>
              <a:rPr lang="en-GB" dirty="0" smtClean="0"/>
              <a:t>drawings</a:t>
            </a:r>
          </a:p>
          <a:p>
            <a:pPr lvl="2"/>
            <a:r>
              <a:rPr lang="en-GB" dirty="0" smtClean="0"/>
              <a:t>cad models</a:t>
            </a:r>
          </a:p>
          <a:p>
            <a:pPr lvl="2"/>
            <a:r>
              <a:rPr lang="en-GB" dirty="0" smtClean="0"/>
              <a:t>other (e.g. lattice files)</a:t>
            </a:r>
          </a:p>
          <a:p>
            <a:pPr lvl="2"/>
            <a:r>
              <a:rPr lang="en-GB" dirty="0" smtClean="0"/>
              <a:t>Cost data </a:t>
            </a:r>
            <a:r>
              <a:rPr lang="en-GB" b="1" dirty="0" smtClean="0">
                <a:solidFill>
                  <a:srgbClr val="3366FF"/>
                </a:solidFill>
                <a:sym typeface="Wingdings"/>
              </a:rPr>
              <a:t> important!</a:t>
            </a:r>
            <a:endParaRPr lang="en-GB" b="1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Situation is much better than for RDR</a:t>
            </a:r>
          </a:p>
          <a:p>
            <a:pPr lvl="1"/>
            <a:r>
              <a:rPr lang="en-GB" dirty="0" smtClean="0"/>
              <a:t>Only had written RDR</a:t>
            </a:r>
          </a:p>
          <a:p>
            <a:pPr lvl="1"/>
            <a:r>
              <a:rPr lang="en-GB" dirty="0" smtClean="0"/>
              <a:t>Supporting documentation was strewn across the world’s computers</a:t>
            </a:r>
          </a:p>
          <a:p>
            <a:pPr lvl="2"/>
            <a:r>
              <a:rPr lang="en-GB" dirty="0" smtClean="0"/>
              <a:t>or stored in individual’s heads!</a:t>
            </a:r>
          </a:p>
          <a:p>
            <a:endParaRPr lang="en-GB" dirty="0"/>
          </a:p>
          <a:p>
            <a:r>
              <a:rPr lang="en-GB" dirty="0" smtClean="0"/>
              <a:t>We now finally have something (TDD) we can formally apply CC to – </a:t>
            </a:r>
            <a:r>
              <a:rPr lang="en-GB" i="1" dirty="0" smtClean="0"/>
              <a:t>but how?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14182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Two approaches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443" y="1371600"/>
            <a:ext cx="7772400" cy="4800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Ad hoc</a:t>
            </a:r>
          </a:p>
          <a:p>
            <a:pPr lvl="1"/>
            <a:r>
              <a:rPr lang="en-GB" dirty="0" smtClean="0"/>
              <a:t>Group of people discuss a modification.</a:t>
            </a:r>
          </a:p>
          <a:p>
            <a:pPr lvl="1"/>
            <a:r>
              <a:rPr lang="en-GB" dirty="0" smtClean="0"/>
              <a:t>Canvas input from the other experts or stakeholders</a:t>
            </a:r>
          </a:p>
          <a:p>
            <a:pPr lvl="1"/>
            <a:r>
              <a:rPr lang="en-GB" dirty="0" smtClean="0"/>
              <a:t>Decides to make the change.</a:t>
            </a:r>
          </a:p>
          <a:p>
            <a:pPr lvl="1"/>
            <a:r>
              <a:rPr lang="en-GB" dirty="0" smtClean="0"/>
              <a:t>Report is written up explaining the rationales of the decisions as well as the (incremental) design modifications accepted.</a:t>
            </a:r>
          </a:p>
          <a:p>
            <a:endParaRPr lang="en-GB" dirty="0"/>
          </a:p>
          <a:p>
            <a:r>
              <a:rPr lang="en-GB" dirty="0" smtClean="0"/>
              <a:t>More formal – similar to above except</a:t>
            </a:r>
          </a:p>
          <a:p>
            <a:pPr lvl="1"/>
            <a:r>
              <a:rPr lang="en-GB" dirty="0" smtClean="0"/>
              <a:t>A formal process is established (see next slide)</a:t>
            </a:r>
          </a:p>
          <a:p>
            <a:pPr lvl="1"/>
            <a:r>
              <a:rPr lang="en-GB" dirty="0" smtClean="0"/>
              <a:t>A change request is issued</a:t>
            </a:r>
          </a:p>
          <a:p>
            <a:pPr lvl="1"/>
            <a:r>
              <a:rPr lang="en-GB" dirty="0" smtClean="0"/>
              <a:t>As part of the deliberations, the scope of impact on the baseline (EDMS) documentation is also assessed, and a plan established to update the documentation.</a:t>
            </a:r>
          </a:p>
          <a:p>
            <a:pPr lvl="1"/>
            <a:r>
              <a:rPr lang="en-GB" dirty="0" smtClean="0"/>
              <a:t>Acceptance of change triggers the documentation update</a:t>
            </a:r>
          </a:p>
          <a:p>
            <a:pPr lvl="2"/>
            <a:r>
              <a:rPr lang="en-GB" dirty="0" smtClean="0"/>
              <a:t>and possibly also additional second-level change requests</a:t>
            </a:r>
          </a:p>
        </p:txBody>
      </p:sp>
    </p:spTree>
    <p:extLst>
      <p:ext uri="{BB962C8B-B14F-4D97-AF65-F5344CB8AC3E}">
        <p14:creationId xmlns:p14="http://schemas.microsoft.com/office/powerpoint/2010/main" val="182957120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Two approaches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443" y="1371600"/>
            <a:ext cx="7772400" cy="4800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Ad hoc</a:t>
            </a:r>
          </a:p>
          <a:p>
            <a:pPr lvl="1"/>
            <a:r>
              <a:rPr lang="en-GB" dirty="0" smtClean="0"/>
              <a:t>Group of people discuss a modification.</a:t>
            </a:r>
          </a:p>
          <a:p>
            <a:pPr lvl="1"/>
            <a:r>
              <a:rPr lang="en-GB" dirty="0" smtClean="0"/>
              <a:t>Canvas input from the other experts or stakeholders</a:t>
            </a:r>
          </a:p>
          <a:p>
            <a:pPr lvl="1"/>
            <a:r>
              <a:rPr lang="en-GB" dirty="0" smtClean="0"/>
              <a:t>Decides to make the change.</a:t>
            </a:r>
          </a:p>
          <a:p>
            <a:pPr lvl="1"/>
            <a:r>
              <a:rPr lang="en-GB" dirty="0" smtClean="0"/>
              <a:t>Report is written up explaining the rationales of the decisions as well as the (incremental) design modifications accepted.</a:t>
            </a:r>
          </a:p>
          <a:p>
            <a:endParaRPr lang="en-GB" dirty="0"/>
          </a:p>
          <a:p>
            <a:r>
              <a:rPr lang="en-GB" dirty="0" smtClean="0"/>
              <a:t>More formal – similar to above except</a:t>
            </a:r>
          </a:p>
          <a:p>
            <a:pPr lvl="1"/>
            <a:r>
              <a:rPr lang="en-GB" dirty="0" smtClean="0"/>
              <a:t>A formal process is established (see next slide)</a:t>
            </a:r>
          </a:p>
          <a:p>
            <a:pPr lvl="1"/>
            <a:r>
              <a:rPr lang="en-GB" dirty="0" smtClean="0"/>
              <a:t>A change request is issued</a:t>
            </a:r>
          </a:p>
          <a:p>
            <a:pPr lvl="1"/>
            <a:r>
              <a:rPr lang="en-GB" dirty="0" smtClean="0"/>
              <a:t>As part of the deliberations, the scope of impact on the baseline (EDMS) documentation is also assessed, and a plan established to update the documentation.</a:t>
            </a:r>
          </a:p>
          <a:p>
            <a:pPr lvl="1"/>
            <a:r>
              <a:rPr lang="en-GB" dirty="0" smtClean="0"/>
              <a:t>Acceptance of change triggers the documentation update</a:t>
            </a:r>
          </a:p>
          <a:p>
            <a:pPr lvl="2"/>
            <a:r>
              <a:rPr lang="en-GB" dirty="0" smtClean="0"/>
              <a:t>and possibly also additional second-level change requests</a:t>
            </a:r>
          </a:p>
        </p:txBody>
      </p:sp>
      <p:sp>
        <p:nvSpPr>
          <p:cNvPr id="4" name="TextBox 3"/>
          <p:cNvSpPr txBox="1"/>
          <p:nvPr/>
        </p:nvSpPr>
        <p:spPr>
          <a:xfrm rot="1295023">
            <a:off x="5486072" y="1937676"/>
            <a:ext cx="3148067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This is how we worked so far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 rot="1295023">
            <a:off x="5005194" y="4812503"/>
            <a:ext cx="4001652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This is how we must eventually work (real project)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17754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Two approaches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443" y="1371600"/>
            <a:ext cx="7772400" cy="4800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Ad hoc</a:t>
            </a:r>
          </a:p>
          <a:p>
            <a:pPr lvl="1"/>
            <a:r>
              <a:rPr lang="en-GB" dirty="0" smtClean="0"/>
              <a:t>Group of people discuss a modification.</a:t>
            </a:r>
          </a:p>
          <a:p>
            <a:pPr lvl="1"/>
            <a:r>
              <a:rPr lang="en-GB" dirty="0" smtClean="0"/>
              <a:t>Canvas input from the other experts or stakeholders</a:t>
            </a:r>
          </a:p>
          <a:p>
            <a:pPr lvl="1"/>
            <a:r>
              <a:rPr lang="en-GB" dirty="0" smtClean="0"/>
              <a:t>Decides to make the change.</a:t>
            </a:r>
          </a:p>
          <a:p>
            <a:pPr lvl="1"/>
            <a:r>
              <a:rPr lang="en-GB" dirty="0" smtClean="0"/>
              <a:t>Report is written up explaining the rationales of the decisions as well as the (incremental) design modifications accepted.</a:t>
            </a:r>
          </a:p>
          <a:p>
            <a:endParaRPr lang="en-GB" dirty="0"/>
          </a:p>
          <a:p>
            <a:r>
              <a:rPr lang="en-GB" dirty="0" smtClean="0"/>
              <a:t>More formal – similar to above except</a:t>
            </a:r>
          </a:p>
          <a:p>
            <a:pPr lvl="1"/>
            <a:r>
              <a:rPr lang="en-GB" dirty="0" smtClean="0"/>
              <a:t>A formal process is established (see next slide)</a:t>
            </a:r>
          </a:p>
          <a:p>
            <a:pPr lvl="1"/>
            <a:r>
              <a:rPr lang="en-GB" dirty="0" smtClean="0"/>
              <a:t>A change request is issued</a:t>
            </a:r>
          </a:p>
          <a:p>
            <a:pPr lvl="1"/>
            <a:r>
              <a:rPr lang="en-GB" dirty="0" smtClean="0"/>
              <a:t>As part of the deliberations, the scope of impact on the baseline (EDMS) documentation is also assessed, and a plan established to update the documentation.</a:t>
            </a:r>
          </a:p>
          <a:p>
            <a:pPr lvl="1"/>
            <a:r>
              <a:rPr lang="en-GB" dirty="0" smtClean="0"/>
              <a:t>Acceptance of change triggers the documentation update</a:t>
            </a:r>
          </a:p>
          <a:p>
            <a:pPr lvl="2"/>
            <a:r>
              <a:rPr lang="en-GB" dirty="0" smtClean="0"/>
              <a:t>and possibly also additional second-level change requests</a:t>
            </a:r>
          </a:p>
        </p:txBody>
      </p:sp>
      <p:sp>
        <p:nvSpPr>
          <p:cNvPr id="4" name="Down Arrow 3"/>
          <p:cNvSpPr/>
          <p:nvPr/>
        </p:nvSpPr>
        <p:spPr bwMode="auto">
          <a:xfrm>
            <a:off x="7999895" y="1741506"/>
            <a:ext cx="471357" cy="353538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3662" y="3430637"/>
            <a:ext cx="1762847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How to evolve?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01598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54722" cy="914400"/>
          </a:xfrm>
        </p:spPr>
        <p:txBody>
          <a:bodyPr/>
          <a:lstStyle/>
          <a:p>
            <a:r>
              <a:rPr lang="en-GB" dirty="0" smtClean="0"/>
              <a:t>Formal Change Control Process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51" y="1086805"/>
            <a:ext cx="7566879" cy="52329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98705" y="1209469"/>
            <a:ext cx="2545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Already published in </a:t>
            </a:r>
            <a:r>
              <a:rPr lang="en-GB" i="1" dirty="0" smtClean="0"/>
              <a:t>ILC Project Management Plan </a:t>
            </a:r>
            <a:r>
              <a:rPr lang="en-GB" dirty="0" smtClean="0"/>
              <a:t>(2007) Appendix B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29780" y="2607286"/>
            <a:ext cx="2220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EDMS ID D*808115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936568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345</TotalTime>
  <Words>1045</Words>
  <Application>Microsoft Macintosh PowerPoint</Application>
  <PresentationFormat>On-screen Show (4:3)</PresentationFormat>
  <Paragraphs>148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Theme</vt:lpstr>
      <vt:lpstr>Change Control &amp; EDMS (TDD)</vt:lpstr>
      <vt:lpstr>Change Control: Philosophy</vt:lpstr>
      <vt:lpstr>Change Control: Philosophy</vt:lpstr>
      <vt:lpstr>Change Control: Philosophy</vt:lpstr>
      <vt:lpstr>EDMS &amp; Change Control</vt:lpstr>
      <vt:lpstr>Two approaches</vt:lpstr>
      <vt:lpstr>Two approaches</vt:lpstr>
      <vt:lpstr>Two approaches</vt:lpstr>
      <vt:lpstr>Formal Change Control Process</vt:lpstr>
      <vt:lpstr>A concrete (interim) proposal</vt:lpstr>
      <vt:lpstr>The role of EDMS</vt:lpstr>
      <vt:lpstr>Resources</vt:lpstr>
      <vt:lpstr>Next steps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EDMS &amp; Change Control</dc:title>
  <dc:creator>Nicholas Walker</dc:creator>
  <cp:lastModifiedBy>Nicholas Walker</cp:lastModifiedBy>
  <cp:revision>9</cp:revision>
  <dcterms:created xsi:type="dcterms:W3CDTF">2013-06-25T11:38:09Z</dcterms:created>
  <dcterms:modified xsi:type="dcterms:W3CDTF">2013-06-27T13:40:00Z</dcterms:modified>
</cp:coreProperties>
</file>