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21"/>
  </p:notesMasterIdLst>
  <p:sldIdLst>
    <p:sldId id="257" r:id="rId2"/>
    <p:sldId id="258" r:id="rId3"/>
    <p:sldId id="284" r:id="rId4"/>
    <p:sldId id="260" r:id="rId5"/>
    <p:sldId id="272" r:id="rId6"/>
    <p:sldId id="275" r:id="rId7"/>
    <p:sldId id="265" r:id="rId8"/>
    <p:sldId id="266" r:id="rId9"/>
    <p:sldId id="267" r:id="rId10"/>
    <p:sldId id="268" r:id="rId11"/>
    <p:sldId id="269" r:id="rId12"/>
    <p:sldId id="273" r:id="rId13"/>
    <p:sldId id="283" r:id="rId14"/>
    <p:sldId id="276" r:id="rId15"/>
    <p:sldId id="277" r:id="rId16"/>
    <p:sldId id="279" r:id="rId17"/>
    <p:sldId id="280" r:id="rId18"/>
    <p:sldId id="281" r:id="rId19"/>
    <p:sldId id="282" r:id="rId20"/>
  </p:sldIdLst>
  <p:sldSz cx="9144000" cy="6858000" type="screen4x3"/>
  <p:notesSz cx="6858000" cy="9144000"/>
  <p:embeddedFontLst>
    <p:embeddedFont>
      <p:font typeface="Cambria Math" pitchFamily="18" charset="0"/>
      <p:regular r:id="rId22"/>
    </p:embeddedFon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Candara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3" autoAdjust="0"/>
  </p:normalViewPr>
  <p:slideViewPr>
    <p:cSldViewPr snapToGrid="0" snapToObjects="1">
      <p:cViewPr>
        <p:scale>
          <a:sx n="120" d="100"/>
          <a:sy n="120" d="100"/>
        </p:scale>
        <p:origin x="-1374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43A03-F436-4A11-8F64-885A2078BA8C}" type="datetimeFigureOut">
              <a:rPr lang="en-GB" smtClean="0"/>
              <a:t>27/06/2013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A59DC-6084-40E2-BEA8-C767899931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473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A59DC-6084-40E2-BEA8-C767899931D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493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A59DC-6084-40E2-BEA8-C767899931D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10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A59DC-6084-40E2-BEA8-C767899931D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691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13FC8-2BE5-465A-86FF-61B9547B784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266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13FC8-2BE5-465A-86FF-61B9547B784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60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4AF9-AB92-4A8B-87DB-06F8C9E34BD9}" type="datetime4">
              <a:rPr lang="en-GB" smtClean="0"/>
              <a:t>27 June 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2CAE-81B1-4D91-8842-E94EA3B5DB82}" type="datetime4">
              <a:rPr lang="en-GB" smtClean="0"/>
              <a:t>27 June 2013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3561-B48E-4392-9461-0FE6CF9CACEF}" type="datetime4">
              <a:rPr lang="en-GB" smtClean="0"/>
              <a:t>27 June 2013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7855-DD53-4B4C-8549-009AD0808687}" type="datetime4">
              <a:rPr lang="en-GB" smtClean="0"/>
              <a:t>27 June 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D8B0-6CAB-4F69-B656-786F69110578}" type="datetime4">
              <a:rPr lang="en-GB" smtClean="0"/>
              <a:t>27 June 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1686A-3977-4807-B99F-D12E75E0E2E6}" type="datetime1">
              <a:rPr lang="en-GB" smtClean="0"/>
              <a:t>27/06/2013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257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D8871-DA4D-499E-BDB9-E216E2C7E9C9}" type="datetime1">
              <a:rPr lang="en-GB" smtClean="0"/>
              <a:t>27/06/2013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508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27 June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FCE7169-A32A-4B56-9E63-4D08327C5849}" type="datetime4">
              <a:rPr lang="en-GB" smtClean="0"/>
              <a:t>27 June 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9812"/>
            <a:ext cx="7467600" cy="1143000"/>
          </a:xfrm>
        </p:spPr>
        <p:txBody>
          <a:bodyPr/>
          <a:lstStyle/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78DD-97E6-48F2-9628-59B4056AB966}" type="datetime4">
              <a:rPr lang="en-GB" smtClean="0"/>
              <a:t>27 June 2013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AC16-0565-4B60-BC57-BA89D275816C}" type="datetime4">
              <a:rPr lang="en-GB" smtClean="0"/>
              <a:t>27 June 2013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40AE9-3414-4F9A-8042-FFA51A0D91E4}" type="datetime4">
              <a:rPr lang="en-GB" smtClean="0"/>
              <a:t>27 June 2013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-1" y="1"/>
            <a:ext cx="9144001" cy="11192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987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76" y="6174195"/>
            <a:ext cx="9144000" cy="707202"/>
          </a:xfrm>
          <a:prstGeom prst="rect">
            <a:avLst/>
          </a:prstGeom>
          <a:ln w="19050">
            <a:noFill/>
          </a:ln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Cobranding</a:t>
            </a:r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67" y="6238680"/>
            <a:ext cx="1241284" cy="578232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7455578" y="6345233"/>
            <a:ext cx="15067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D63B247-1DEE-4E3B-9EC4-C38F57436FB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2429124" y="63323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614D3C61-4FBB-44DF-8E16-B4B7B944BBAD}" type="datetime4">
              <a:rPr lang="en-GB" smtClean="0"/>
              <a:t>27 June 2013</a:t>
            </a:fld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4562724" y="634523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Jack Roberts</a:t>
            </a:r>
            <a:endParaRPr lang="en-GB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6150798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6" r:id="rId15"/>
    <p:sldLayoutId id="2147483677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2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2"/>
        </a:buClr>
        <a:buSzPct val="90000"/>
        <a:buFont typeface="Lucida Grande"/>
        <a:buChar char="-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Initial Tests of the FONT5 Digitiser Board at CTF3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8054B-9C9D-4622-B6DA-AE5B021C84CE}" type="datetime4">
              <a:rPr lang="en-GB" smtClean="0"/>
              <a:t>27 June 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81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04595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Resolution</a:t>
            </a:r>
            <a:endParaRPr lang="en-GB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97" y="1417638"/>
            <a:ext cx="3657600" cy="2558883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983603" y="1494847"/>
            <a:ext cx="4703197" cy="4716638"/>
          </a:xfrm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Best resolution</a:t>
            </a:r>
            <a:r>
              <a:rPr lang="en-GB" sz="2400" dirty="0" smtClean="0"/>
              <a:t> near zero crossings of LO scan.</a:t>
            </a:r>
          </a:p>
          <a:p>
            <a:pPr lvl="1"/>
            <a:r>
              <a:rPr lang="en-GB" sz="2000" dirty="0" smtClean="0">
                <a:solidFill>
                  <a:srgbClr val="FF0000"/>
                </a:solidFill>
              </a:rPr>
              <a:t>Linear part of sine wave</a:t>
            </a:r>
            <a:r>
              <a:rPr lang="en-GB" sz="2000" dirty="0" smtClean="0"/>
              <a:t> (proportional change in output with phase).</a:t>
            </a: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r>
              <a:rPr lang="en-GB" sz="2400" dirty="0" smtClean="0">
                <a:solidFill>
                  <a:srgbClr val="FF0000"/>
                </a:solidFill>
              </a:rPr>
              <a:t>Resolution ~0.2</a:t>
            </a:r>
            <a:r>
              <a:rPr lang="en-GB" sz="2400" baseline="30000" dirty="0" smtClean="0">
                <a:solidFill>
                  <a:srgbClr val="FF0000"/>
                </a:solidFill>
              </a:rPr>
              <a:t>o</a:t>
            </a:r>
            <a:r>
              <a:rPr lang="en-GB" sz="2400" baseline="30000" dirty="0" smtClean="0"/>
              <a:t> </a:t>
            </a:r>
            <a:r>
              <a:rPr lang="en-GB" sz="2400" dirty="0" smtClean="0"/>
              <a:t>including all forms of noise.</a:t>
            </a:r>
          </a:p>
          <a:p>
            <a:endParaRPr lang="en-GB" sz="2400" dirty="0" smtClean="0"/>
          </a:p>
          <a:p>
            <a:r>
              <a:rPr lang="en-GB" sz="2400" dirty="0" smtClean="0"/>
              <a:t>Noise from the </a:t>
            </a:r>
            <a:r>
              <a:rPr lang="en-GB" sz="2400" dirty="0" smtClean="0">
                <a:solidFill>
                  <a:srgbClr val="FF0000"/>
                </a:solidFill>
              </a:rPr>
              <a:t>FONT5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board</a:t>
            </a:r>
            <a:r>
              <a:rPr lang="en-GB" sz="2400" dirty="0" smtClean="0"/>
              <a:t> is </a:t>
            </a:r>
            <a:r>
              <a:rPr lang="en-GB" sz="2400" dirty="0" smtClean="0">
                <a:solidFill>
                  <a:srgbClr val="FF0000"/>
                </a:solidFill>
              </a:rPr>
              <a:t>not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the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limiting factor</a:t>
            </a:r>
            <a:r>
              <a:rPr lang="en-GB" sz="2400" dirty="0" smtClean="0"/>
              <a:t>. </a:t>
            </a:r>
            <a:endParaRPr lang="en-GB" sz="2400" dirty="0"/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467" y="4341411"/>
            <a:ext cx="2029860" cy="153245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E366-EEA7-448D-B135-0D985EAABD0F}" type="datetime4">
              <a:rPr lang="en-GB" smtClean="0"/>
              <a:t>27 June 2013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64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112654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Summary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A </a:t>
            </a:r>
            <a:r>
              <a:rPr lang="en-GB" sz="2400" dirty="0" smtClean="0">
                <a:solidFill>
                  <a:srgbClr val="FF0000"/>
                </a:solidFill>
              </a:rPr>
              <a:t>phase </a:t>
            </a:r>
            <a:r>
              <a:rPr lang="en-GB" sz="2400" dirty="0" err="1" smtClean="0">
                <a:solidFill>
                  <a:srgbClr val="FF0000"/>
                </a:solidFill>
              </a:rPr>
              <a:t>feedforward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/>
              <a:t>system is required at CLIC to maintain synchronisation between main beam and drive beam to </a:t>
            </a:r>
            <a:r>
              <a:rPr lang="en-GB" sz="2400" dirty="0" smtClean="0">
                <a:solidFill>
                  <a:srgbClr val="FF0000"/>
                </a:solidFill>
              </a:rPr>
              <a:t>0.1</a:t>
            </a:r>
            <a:r>
              <a:rPr lang="en-GB" sz="2400" baseline="30000" dirty="0" smtClean="0">
                <a:solidFill>
                  <a:srgbClr val="FF0000"/>
                </a:solidFill>
              </a:rPr>
              <a:t>o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Initial tests of the central processor of the system, the FONT5 board, have been performed at CTF3.</a:t>
            </a:r>
          </a:p>
          <a:p>
            <a:r>
              <a:rPr lang="en-GB" sz="2400" dirty="0" smtClean="0"/>
              <a:t>Obtained phase </a:t>
            </a:r>
            <a:r>
              <a:rPr lang="en-GB" sz="2400" dirty="0" smtClean="0">
                <a:solidFill>
                  <a:srgbClr val="FF0000"/>
                </a:solidFill>
              </a:rPr>
              <a:t>resolution of 0.2</a:t>
            </a:r>
            <a:r>
              <a:rPr lang="en-GB" sz="2400" baseline="30000" dirty="0" smtClean="0">
                <a:solidFill>
                  <a:srgbClr val="FF0000"/>
                </a:solidFill>
              </a:rPr>
              <a:t>o </a:t>
            </a:r>
            <a:r>
              <a:rPr lang="en-GB" sz="2400" dirty="0" smtClean="0"/>
              <a:t>in agreement with previous results using other equipment.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ADC noise </a:t>
            </a:r>
            <a:r>
              <a:rPr lang="en-GB" sz="2400" dirty="0" smtClean="0"/>
              <a:t>on the FONT5 board is </a:t>
            </a:r>
            <a:r>
              <a:rPr lang="en-GB" sz="2400" dirty="0" smtClean="0">
                <a:solidFill>
                  <a:srgbClr val="FF0000"/>
                </a:solidFill>
              </a:rPr>
              <a:t>not the dominant contribution</a:t>
            </a:r>
            <a:r>
              <a:rPr lang="en-GB" sz="2400" dirty="0" smtClean="0"/>
              <a:t> to the resolution.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ADC droop </a:t>
            </a:r>
            <a:r>
              <a:rPr lang="en-GB" sz="2400" dirty="0" smtClean="0"/>
              <a:t>will have to be removed via changes to the FONT5 board.</a:t>
            </a:r>
          </a:p>
          <a:p>
            <a:pPr marL="36576" indent="0">
              <a:buNone/>
            </a:pPr>
            <a:endParaRPr lang="en-GB" sz="2400" baseline="30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3A0B6-EC5C-4095-A86F-B24FEA0C3CDA}" type="datetime4">
              <a:rPr lang="en-GB" smtClean="0"/>
              <a:t>27 June 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26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27 June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72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6202"/>
            <a:ext cx="7467600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ADC Droop</a:t>
            </a:r>
            <a:endParaRPr lang="en-GB" sz="32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12780"/>
            <a:ext cx="3657600" cy="2700802"/>
          </a:xfrm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267199" y="1401417"/>
            <a:ext cx="4638261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ADC droop is caused by AC coupling on input transformers.</a:t>
            </a:r>
          </a:p>
          <a:p>
            <a:r>
              <a:rPr lang="en-GB" dirty="0" smtClean="0"/>
              <a:t>DC component of signals not transmitted.</a:t>
            </a:r>
          </a:p>
          <a:p>
            <a:r>
              <a:rPr lang="en-GB" dirty="0" smtClean="0"/>
              <a:t>Lab tests show droop is not well described by a simple exponential decay.</a:t>
            </a:r>
          </a:p>
          <a:p>
            <a:r>
              <a:rPr lang="en-GB" dirty="0" smtClean="0"/>
              <a:t>New transformers and digital filtering will be used to eradicate droop.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D8871-DA4D-499E-BDB9-E216E2C7E9C9}" type="datetime1">
              <a:rPr lang="en-GB" smtClean="0"/>
              <a:t>27/06/2013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464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RF Mixer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27 June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14</a:t>
            </a:fld>
            <a:endParaRPr lang="en-GB"/>
          </a:p>
        </p:txBody>
      </p:sp>
      <p:grpSp>
        <p:nvGrpSpPr>
          <p:cNvPr id="63" name="Group 62"/>
          <p:cNvGrpSpPr/>
          <p:nvPr/>
        </p:nvGrpSpPr>
        <p:grpSpPr>
          <a:xfrm>
            <a:off x="1352826" y="1540968"/>
            <a:ext cx="6543702" cy="4084026"/>
            <a:chOff x="1339825" y="1562100"/>
            <a:chExt cx="6543702" cy="4084026"/>
          </a:xfrm>
        </p:grpSpPr>
        <p:sp>
          <p:nvSpPr>
            <p:cNvPr id="7" name="Oval 6"/>
            <p:cNvSpPr/>
            <p:nvPr/>
          </p:nvSpPr>
          <p:spPr>
            <a:xfrm>
              <a:off x="4120432" y="3043629"/>
              <a:ext cx="1008490" cy="993977"/>
            </a:xfrm>
            <a:prstGeom prst="ellipse">
              <a:avLst/>
            </a:prstGeom>
            <a:noFill/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Connector 8"/>
            <p:cNvCxnSpPr>
              <a:stCxn id="7" idx="1"/>
              <a:endCxn id="7" idx="5"/>
            </p:cNvCxnSpPr>
            <p:nvPr/>
          </p:nvCxnSpPr>
          <p:spPr>
            <a:xfrm>
              <a:off x="4268122" y="3189194"/>
              <a:ext cx="713110" cy="702847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7" idx="7"/>
              <a:endCxn id="7" idx="3"/>
            </p:cNvCxnSpPr>
            <p:nvPr/>
          </p:nvCxnSpPr>
          <p:spPr>
            <a:xfrm flipH="1">
              <a:off x="4268122" y="3189194"/>
              <a:ext cx="713110" cy="702847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24" idx="3"/>
              <a:endCxn id="7" idx="2"/>
            </p:cNvCxnSpPr>
            <p:nvPr/>
          </p:nvCxnSpPr>
          <p:spPr>
            <a:xfrm flipV="1">
              <a:off x="1739929" y="3540618"/>
              <a:ext cx="2380503" cy="1015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6"/>
              <a:endCxn id="57" idx="1"/>
            </p:cNvCxnSpPr>
            <p:nvPr/>
          </p:nvCxnSpPr>
          <p:spPr>
            <a:xfrm flipV="1">
              <a:off x="5128922" y="3527662"/>
              <a:ext cx="771984" cy="12956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55" idx="2"/>
              <a:endCxn id="7" idx="0"/>
            </p:cNvCxnSpPr>
            <p:nvPr/>
          </p:nvCxnSpPr>
          <p:spPr>
            <a:xfrm>
              <a:off x="4624676" y="2393097"/>
              <a:ext cx="1" cy="650532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555198" y="3372356"/>
              <a:ext cx="1847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16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746584" y="2054543"/>
              <a:ext cx="1847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16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60111" y="3264954"/>
              <a:ext cx="1847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1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1339825" y="3126134"/>
                  <a:ext cx="1948072" cy="83099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u="sng" dirty="0" smtClean="0"/>
                    <a:t>RF Signal From Monitor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i="1">
                            <a:latin typeface="Cambria Math"/>
                          </a:rPr>
                          <m:t>𝐴</m:t>
                        </m:r>
                        <m:func>
                          <m:funcPr>
                            <m:ctrlPr>
                              <a:rPr lang="en-GB" sz="16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160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GB" sz="16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GB" sz="1600" i="1">
                                    <a:latin typeface="Cambria Math"/>
                                  </a:rPr>
                                  <m:t>𝜋</m:t>
                                </m:r>
                                <m:r>
                                  <a:rPr lang="en-GB" sz="1600" i="1">
                                    <a:latin typeface="Cambria Math"/>
                                  </a:rPr>
                                  <m:t>𝑓𝑡</m:t>
                                </m:r>
                                <m:r>
                                  <a:rPr lang="en-GB" sz="1600" i="1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GB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latin typeface="Cambria Math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39825" y="3126134"/>
                  <a:ext cx="1948072" cy="830997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t="-2190" b="-365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3348446" y="1562100"/>
                  <a:ext cx="2552460" cy="83099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u="sng" dirty="0" smtClean="0"/>
                    <a:t>Reference RF Signal – Local Oscillator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i="1">
                            <a:latin typeface="Cambria Math"/>
                          </a:rPr>
                          <m:t>𝐵</m:t>
                        </m:r>
                        <m:func>
                          <m:funcPr>
                            <m:ctrlPr>
                              <a:rPr lang="en-GB" sz="160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160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GB" sz="16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GB" sz="1600" i="1">
                                    <a:latin typeface="Cambria Math"/>
                                  </a:rPr>
                                  <m:t>𝜋</m:t>
                                </m:r>
                                <m:r>
                                  <a:rPr lang="en-GB" sz="1600" i="1">
                                    <a:latin typeface="Cambria Math"/>
                                  </a:rPr>
                                  <m:t>𝑓𝑡</m:t>
                                </m:r>
                                <m:r>
                                  <a:rPr lang="en-GB" sz="1600" i="1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GB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latin typeface="Cambria Math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GB" sz="16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48446" y="1562100"/>
                  <a:ext cx="2552460" cy="83099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t="-2206" b="-441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2489316" y="4323328"/>
                  <a:ext cx="4270721" cy="1322798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600" b="1" u="sng" dirty="0" smtClean="0"/>
                    <a:t>MIXER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GB" sz="1600" i="1">
                          <a:latin typeface="Cambria Math"/>
                        </a:rPr>
                        <m:t>𝐴𝐵</m:t>
                      </m:r>
                      <m:func>
                        <m:funcPr>
                          <m:ctrlPr>
                            <a:rPr lang="en-GB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160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GB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sz="16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GB" sz="1600" i="1">
                                  <a:latin typeface="Cambria Math"/>
                                </a:rPr>
                                <m:t>𝑓𝑡</m:t>
                              </m:r>
                              <m:r>
                                <a:rPr lang="en-GB" sz="16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a14:m>
                  <a:r>
                    <a:rPr lang="en-GB" sz="1600" dirty="0"/>
                    <a:t> </a:t>
                  </a:r>
                  <a14:m>
                    <m:oMath xmlns:m="http://schemas.openxmlformats.org/officeDocument/2006/math">
                      <m:func>
                        <m:funcPr>
                          <m:ctrlPr>
                            <a:rPr lang="en-GB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160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GB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sz="16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GB" sz="1600" i="1">
                                  <a:latin typeface="Cambria Math"/>
                                </a:rPr>
                                <m:t>𝑓𝑡</m:t>
                              </m:r>
                              <m:r>
                                <a:rPr lang="en-GB" sz="16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a14:m>
                  <a:endParaRPr lang="en-GB" sz="1600" dirty="0"/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i="1">
                            <a:latin typeface="Cambria Math"/>
                            <a:ea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GB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latin typeface="Cambria Math"/>
                              </a:rPr>
                              <m:t>𝐴𝐵</m:t>
                            </m:r>
                          </m:num>
                          <m:den>
                            <m:r>
                              <a:rPr lang="en-GB" sz="16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en-GB" sz="1600" i="1">
                                <a:latin typeface="Cambria Math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GB" sz="1600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sz="1600">
                                    <a:latin typeface="Cambria Math"/>
                                  </a:rPr>
                                  <m:t>cos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n-GB" sz="16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 i="1">
                                            <a:latin typeface="Cambria Math"/>
                                          </a:rPr>
                                          <m:t>𝜙</m:t>
                                        </m:r>
                                      </m:e>
                                      <m:sub>
                                        <m:r>
                                          <a:rPr lang="en-GB" sz="16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GB" sz="1600" i="1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GB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 i="1">
                                            <a:latin typeface="Cambria Math"/>
                                          </a:rPr>
                                          <m:t>𝜙</m:t>
                                        </m:r>
                                      </m:e>
                                      <m:sub>
                                        <m:r>
                                          <a:rPr lang="en-GB" sz="16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func>
                            <m:r>
                              <a:rPr lang="en-GB" sz="1600" i="1">
                                <a:latin typeface="Cambria Math"/>
                              </a:rPr>
                              <m:t>−</m:t>
                            </m:r>
                            <m:func>
                              <m:funcPr>
                                <m:ctrlPr>
                                  <a:rPr lang="en-GB" sz="1600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sz="1600">
                                    <a:latin typeface="Cambria Math"/>
                                  </a:rPr>
                                  <m:t>cos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n-GB" sz="16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600" i="1">
                                        <a:latin typeface="Cambria Math"/>
                                      </a:rPr>
                                      <m:t>4</m:t>
                                    </m:r>
                                    <m:r>
                                      <a:rPr lang="en-GB" sz="1600" i="1">
                                        <a:latin typeface="Cambria Math"/>
                                      </a:rPr>
                                      <m:t>𝜋</m:t>
                                    </m:r>
                                    <m:r>
                                      <a:rPr lang="en-GB" sz="1600" i="1">
                                        <a:latin typeface="Cambria Math"/>
                                      </a:rPr>
                                      <m:t>𝑓𝑡</m:t>
                                    </m:r>
                                    <m:r>
                                      <a:rPr lang="en-GB" sz="1600" i="1"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GB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 i="1">
                                            <a:latin typeface="Cambria Math"/>
                                          </a:rPr>
                                          <m:t>𝜙</m:t>
                                        </m:r>
                                      </m:e>
                                      <m:sub>
                                        <m:r>
                                          <a:rPr lang="en-GB" sz="16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GB" sz="1600" i="1"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GB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 i="1">
                                            <a:latin typeface="Cambria Math"/>
                                          </a:rPr>
                                          <m:t>𝜙</m:t>
                                        </m:r>
                                      </m:e>
                                      <m:sub>
                                        <m:r>
                                          <a:rPr lang="en-GB" sz="16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func>
                          </m:e>
                        </m:d>
                      </m:oMath>
                    </m:oMathPara>
                  </a14:m>
                  <a:endParaRPr lang="en-GB" sz="1600" b="1" dirty="0" smtClean="0"/>
                </a:p>
                <a:p>
                  <a:pPr algn="ctr"/>
                  <a:r>
                    <a:rPr lang="en-GB" sz="1600" dirty="0" smtClean="0"/>
                    <a:t>Low pass filter removes high frequency term.</a:t>
                  </a:r>
                  <a:endParaRPr lang="en-GB" sz="1600" dirty="0"/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9316" y="4323328"/>
                  <a:ext cx="4270721" cy="1322798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1382" b="-276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5900906" y="3004762"/>
                  <a:ext cx="1982621" cy="1045799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u="sng" dirty="0" smtClean="0"/>
                    <a:t>Mixer Channel Output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latin typeface="Cambria Math"/>
                              </a:rPr>
                              <m:t>𝐴𝐵</m:t>
                            </m:r>
                          </m:num>
                          <m:den>
                            <m:r>
                              <a:rPr lang="en-GB" sz="16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func>
                          <m:funcPr>
                            <m:ctrlPr>
                              <a:rPr lang="en-GB" sz="16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1600">
                                <a:latin typeface="Cambria Math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latin typeface="Cambria Math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GB" sz="16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GB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latin typeface="Cambria Math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00906" y="3004762"/>
                  <a:ext cx="1982621" cy="1045799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174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361644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CLIC Accelerator Complex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27 June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15</a:t>
            </a:fld>
            <a:endParaRPr lang="en-GB"/>
          </a:p>
        </p:txBody>
      </p:sp>
      <p:pic>
        <p:nvPicPr>
          <p:cNvPr id="7" name="Picture 2" descr="http://upload.wikimedia.org/wikipedia/commons/4/41/CLIC-layout2009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42" y="1455089"/>
            <a:ext cx="8222712" cy="441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339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Two Beam Acceleration Concept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924" y="1354885"/>
            <a:ext cx="8229600" cy="2808312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RF power to accelerate the main beam is extracted from the drive beam.</a:t>
            </a:r>
          </a:p>
          <a:p>
            <a:r>
              <a:rPr lang="en-GB" u="sng" dirty="0" smtClean="0"/>
              <a:t>Drive beam: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B050"/>
                </a:solidFill>
              </a:rPr>
              <a:t>Low energy (2 </a:t>
            </a:r>
            <a:r>
              <a:rPr lang="en-GB" dirty="0" err="1" smtClean="0">
                <a:solidFill>
                  <a:srgbClr val="00B050"/>
                </a:solidFill>
              </a:rPr>
              <a:t>GeV</a:t>
            </a:r>
            <a:r>
              <a:rPr lang="en-GB" dirty="0" smtClean="0">
                <a:solidFill>
                  <a:srgbClr val="00B050"/>
                </a:solidFill>
              </a:rPr>
              <a:t>), </a:t>
            </a:r>
            <a:r>
              <a:rPr lang="en-GB" dirty="0" smtClean="0">
                <a:solidFill>
                  <a:srgbClr val="FF0000"/>
                </a:solidFill>
              </a:rPr>
              <a:t>high current (100 A).</a:t>
            </a:r>
          </a:p>
          <a:p>
            <a:r>
              <a:rPr lang="en-GB" u="sng" dirty="0" smtClean="0"/>
              <a:t>Main beam: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High energy (1.5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), </a:t>
            </a:r>
            <a:r>
              <a:rPr lang="en-GB" dirty="0" smtClean="0">
                <a:solidFill>
                  <a:srgbClr val="00B050"/>
                </a:solidFill>
              </a:rPr>
              <a:t>low current (1 A).</a:t>
            </a:r>
          </a:p>
          <a:p>
            <a:r>
              <a:rPr lang="en-GB" dirty="0" smtClean="0"/>
              <a:t>Total of 48 (24 per beam) power extraction and transfer structures (PETS) for 3 </a:t>
            </a:r>
            <a:r>
              <a:rPr lang="en-GB" dirty="0" err="1" smtClean="0"/>
              <a:t>TeV</a:t>
            </a:r>
            <a:r>
              <a:rPr lang="en-GB" dirty="0" smtClean="0"/>
              <a:t> CLIC.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1686A-3977-4807-B99F-D12E75E0E2E6}" type="datetime1">
              <a:rPr lang="en-GB" smtClean="0"/>
              <a:t>27/06/2013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16</a:t>
            </a:fld>
            <a:endParaRPr lang="en-GB"/>
          </a:p>
        </p:txBody>
      </p:sp>
      <p:pic>
        <p:nvPicPr>
          <p:cNvPr id="1026" name="Picture 2" descr="http://upload.wikimedia.org/wikipedia/commons/c/c1/CLIC-twobe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6" y="3411883"/>
            <a:ext cx="490537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0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218" y="216246"/>
            <a:ext cx="6624736" cy="764704"/>
          </a:xfrm>
        </p:spPr>
        <p:txBody>
          <a:bodyPr>
            <a:normAutofit/>
          </a:bodyPr>
          <a:lstStyle/>
          <a:p>
            <a:r>
              <a:rPr lang="en-GB" sz="2800" dirty="0" smtClean="0"/>
              <a:t>Delay Loop</a:t>
            </a:r>
            <a:endParaRPr lang="en-GB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2578" y="4549905"/>
            <a:ext cx="9036497" cy="2662172"/>
          </a:xfrm>
        </p:spPr>
        <p:txBody>
          <a:bodyPr>
            <a:noAutofit/>
          </a:bodyPr>
          <a:lstStyle/>
          <a:p>
            <a:r>
              <a:rPr lang="en-GB" sz="2000" dirty="0" smtClean="0"/>
              <a:t>Depending on phase bunches are either deflected or pass through the delay loop.</a:t>
            </a:r>
          </a:p>
          <a:p>
            <a:r>
              <a:rPr lang="en-GB" sz="2000" dirty="0" smtClean="0"/>
              <a:t>Deflected bunches recombine with drive beam to create high current pulses.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1686A-3977-4807-B99F-D12E75E0E2E6}" type="datetime1">
              <a:rPr lang="en-GB" smtClean="0"/>
              <a:t>27/06/2013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17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978123" y="1487786"/>
            <a:ext cx="7169202" cy="2847452"/>
            <a:chOff x="846143" y="896429"/>
            <a:chExt cx="7169202" cy="2847452"/>
          </a:xfrm>
        </p:grpSpPr>
        <p:grpSp>
          <p:nvGrpSpPr>
            <p:cNvPr id="9" name="Group 8"/>
            <p:cNvGrpSpPr/>
            <p:nvPr/>
          </p:nvGrpSpPr>
          <p:grpSpPr>
            <a:xfrm>
              <a:off x="846144" y="896429"/>
              <a:ext cx="7169201" cy="2215500"/>
              <a:chOff x="-583942" y="1379620"/>
              <a:chExt cx="9727942" cy="3006228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-583942" y="1379620"/>
                <a:ext cx="9727942" cy="3006228"/>
                <a:chOff x="-191482" y="1628801"/>
                <a:chExt cx="11333132" cy="3006228"/>
              </a:xfrm>
            </p:grpSpPr>
            <p:grpSp>
              <p:nvGrpSpPr>
                <p:cNvPr id="58" name="Group 57"/>
                <p:cNvGrpSpPr/>
                <p:nvPr/>
              </p:nvGrpSpPr>
              <p:grpSpPr>
                <a:xfrm>
                  <a:off x="-191482" y="1628801"/>
                  <a:ext cx="11333132" cy="2823935"/>
                  <a:chOff x="-4823461" y="2136618"/>
                  <a:chExt cx="15903427" cy="3596014"/>
                </a:xfrm>
              </p:grpSpPr>
              <p:sp>
                <p:nvSpPr>
                  <p:cNvPr id="60" name="Freeform 59"/>
                  <p:cNvSpPr/>
                  <p:nvPr/>
                </p:nvSpPr>
                <p:spPr>
                  <a:xfrm>
                    <a:off x="1004935" y="2136618"/>
                    <a:ext cx="5232903" cy="3576119"/>
                  </a:xfrm>
                  <a:custGeom>
                    <a:avLst/>
                    <a:gdLst>
                      <a:gd name="connsiteX0" fmla="*/ 0 w 5232903"/>
                      <a:gd name="connsiteY0" fmla="*/ 3567065 h 3576119"/>
                      <a:gd name="connsiteX1" fmla="*/ 1167897 w 5232903"/>
                      <a:gd name="connsiteY1" fmla="*/ 2797521 h 3576119"/>
                      <a:gd name="connsiteX2" fmla="*/ 2625505 w 5232903"/>
                      <a:gd name="connsiteY2" fmla="*/ 0 h 3576119"/>
                      <a:gd name="connsiteX3" fmla="*/ 4092166 w 5232903"/>
                      <a:gd name="connsiteY3" fmla="*/ 2788467 h 3576119"/>
                      <a:gd name="connsiteX4" fmla="*/ 5232903 w 5232903"/>
                      <a:gd name="connsiteY4" fmla="*/ 3576119 h 357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32903" h="3576119">
                        <a:moveTo>
                          <a:pt x="0" y="3567065"/>
                        </a:moveTo>
                        <a:cubicBezTo>
                          <a:pt x="365156" y="3479548"/>
                          <a:pt x="730313" y="3392032"/>
                          <a:pt x="1167897" y="2797521"/>
                        </a:cubicBezTo>
                        <a:cubicBezTo>
                          <a:pt x="1605481" y="2203010"/>
                          <a:pt x="2138127" y="1509"/>
                          <a:pt x="2625505" y="0"/>
                        </a:cubicBezTo>
                        <a:cubicBezTo>
                          <a:pt x="3112883" y="-1509"/>
                          <a:pt x="3657600" y="2192447"/>
                          <a:pt x="4092166" y="2788467"/>
                        </a:cubicBezTo>
                        <a:cubicBezTo>
                          <a:pt x="4526732" y="3384487"/>
                          <a:pt x="4879817" y="3480303"/>
                          <a:pt x="5232903" y="3576119"/>
                        </a:cubicBezTo>
                      </a:path>
                    </a:pathLst>
                  </a:custGeom>
                  <a:noFill/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61" name="Straight Connector 60"/>
                  <p:cNvCxnSpPr>
                    <a:stCxn id="107" idx="2"/>
                  </p:cNvCxnSpPr>
                  <p:nvPr/>
                </p:nvCxnSpPr>
                <p:spPr>
                  <a:xfrm flipV="1">
                    <a:off x="-4823461" y="5712735"/>
                    <a:ext cx="15903427" cy="19897"/>
                  </a:xfrm>
                  <a:prstGeom prst="line">
                    <a:avLst/>
                  </a:prstGeom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9" name="Rectangle 58"/>
                <p:cNvSpPr/>
                <p:nvPr/>
              </p:nvSpPr>
              <p:spPr>
                <a:xfrm>
                  <a:off x="3756703" y="4239196"/>
                  <a:ext cx="410516" cy="395833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7831050" y="4128951"/>
                <a:ext cx="1260140" cy="111327"/>
                <a:chOff x="1004612" y="4793838"/>
                <a:chExt cx="1260140" cy="111327"/>
              </a:xfrm>
            </p:grpSpPr>
            <p:sp>
              <p:nvSpPr>
                <p:cNvPr id="43" name="Oval 42"/>
                <p:cNvSpPr/>
                <p:nvPr/>
              </p:nvSpPr>
              <p:spPr>
                <a:xfrm>
                  <a:off x="2156740" y="4797152"/>
                  <a:ext cx="108012" cy="10801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1868708" y="4797153"/>
                  <a:ext cx="108012" cy="10801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1004612" y="4793838"/>
                  <a:ext cx="108012" cy="10801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>
                  <a:off x="1580676" y="4797152"/>
                  <a:ext cx="108012" cy="10801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1292644" y="4797153"/>
                  <a:ext cx="108012" cy="10801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7687034" y="4122321"/>
                <a:ext cx="1260140" cy="111327"/>
                <a:chOff x="1004612" y="4793838"/>
                <a:chExt cx="1260140" cy="111327"/>
              </a:xfrm>
              <a:solidFill>
                <a:srgbClr val="0070C0"/>
              </a:solidFill>
            </p:grpSpPr>
            <p:sp>
              <p:nvSpPr>
                <p:cNvPr id="38" name="Oval 37"/>
                <p:cNvSpPr/>
                <p:nvPr/>
              </p:nvSpPr>
              <p:spPr>
                <a:xfrm>
                  <a:off x="2156740" y="4797152"/>
                  <a:ext cx="108012" cy="10801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1868708" y="4797153"/>
                  <a:ext cx="108012" cy="10801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Oval 39"/>
                <p:cNvSpPr/>
                <p:nvPr/>
              </p:nvSpPr>
              <p:spPr>
                <a:xfrm>
                  <a:off x="1004612" y="4793838"/>
                  <a:ext cx="108012" cy="10801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1580676" y="4797152"/>
                  <a:ext cx="108012" cy="10801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" name="Oval 41"/>
                <p:cNvSpPr/>
                <p:nvPr/>
              </p:nvSpPr>
              <p:spPr>
                <a:xfrm>
                  <a:off x="1292644" y="4797153"/>
                  <a:ext cx="108012" cy="10801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6" name="Oval 15"/>
              <p:cNvSpPr/>
              <p:nvPr/>
            </p:nvSpPr>
            <p:spPr>
              <a:xfrm rot="4503665">
                <a:off x="5234793" y="3160670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4703700" y="4130609"/>
                <a:ext cx="1260140" cy="111327"/>
                <a:chOff x="1004612" y="4793838"/>
                <a:chExt cx="1260140" cy="111327"/>
              </a:xfrm>
              <a:solidFill>
                <a:srgbClr val="0070C0"/>
              </a:solidFill>
            </p:grpSpPr>
            <p:sp>
              <p:nvSpPr>
                <p:cNvPr id="33" name="Oval 32"/>
                <p:cNvSpPr/>
                <p:nvPr/>
              </p:nvSpPr>
              <p:spPr>
                <a:xfrm>
                  <a:off x="2156740" y="4797152"/>
                  <a:ext cx="108012" cy="10801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1868708" y="4797153"/>
                  <a:ext cx="108012" cy="10801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1004612" y="4793838"/>
                  <a:ext cx="108012" cy="10801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1580676" y="4797152"/>
                  <a:ext cx="108012" cy="10801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1292644" y="4797153"/>
                  <a:ext cx="108012" cy="10801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5" name="Oval 24"/>
              <p:cNvSpPr/>
              <p:nvPr/>
            </p:nvSpPr>
            <p:spPr>
              <a:xfrm rot="17256354">
                <a:off x="5348415" y="3354038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Oval 25"/>
              <p:cNvSpPr/>
              <p:nvPr/>
            </p:nvSpPr>
            <p:spPr>
              <a:xfrm rot="17256354">
                <a:off x="5455872" y="3582625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/>
              <p:cNvSpPr/>
              <p:nvPr/>
            </p:nvSpPr>
            <p:spPr>
              <a:xfrm rot="17256354">
                <a:off x="5610442" y="3798648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 rot="17256354">
                <a:off x="5785496" y="3985397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 flipV="1">
                <a:off x="44517" y="3846921"/>
                <a:ext cx="1122057" cy="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-58353" y="3307954"/>
                <a:ext cx="1514896" cy="435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Candara" pitchFamily="34" charset="0"/>
                  </a:rPr>
                  <a:t>Drive Beam</a:t>
                </a:r>
                <a:endParaRPr lang="en-GB" sz="1600" dirty="0">
                  <a:latin typeface="Candara" pitchFamily="34" charset="0"/>
                </a:endParaRPr>
              </a:p>
            </p:txBody>
          </p:sp>
        </p:grpSp>
        <p:pic>
          <p:nvPicPr>
            <p:cNvPr id="1026" name="Picture 2" descr="C:\Users\robertsj\Desktop\sin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612639" y="3311821"/>
              <a:ext cx="2503627" cy="4320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2" descr="C:\Users\robertsj\Desktop\sin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9790" y="3254521"/>
              <a:ext cx="2500651" cy="4431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7" name="Group 76"/>
            <p:cNvGrpSpPr/>
            <p:nvPr/>
          </p:nvGrpSpPr>
          <p:grpSpPr>
            <a:xfrm>
              <a:off x="1654124" y="3641700"/>
              <a:ext cx="1173823" cy="92328"/>
              <a:chOff x="1996712" y="5084517"/>
              <a:chExt cx="1592776" cy="125280"/>
            </a:xfrm>
          </p:grpSpPr>
          <p:sp>
            <p:nvSpPr>
              <p:cNvPr id="65" name="Oval 64"/>
              <p:cNvSpPr/>
              <p:nvPr/>
            </p:nvSpPr>
            <p:spPr>
              <a:xfrm>
                <a:off x="3481475" y="5098820"/>
                <a:ext cx="108013" cy="10801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3105204" y="5084517"/>
                <a:ext cx="108013" cy="10801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2751043" y="5098835"/>
                <a:ext cx="108013" cy="10801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2385115" y="5098851"/>
                <a:ext cx="108013" cy="10801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1996712" y="5101787"/>
                <a:ext cx="108013" cy="10801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2887672" y="3294808"/>
              <a:ext cx="1158696" cy="86008"/>
              <a:chOff x="347031" y="4614839"/>
              <a:chExt cx="1572243" cy="116705"/>
            </a:xfrm>
          </p:grpSpPr>
          <p:sp>
            <p:nvSpPr>
              <p:cNvPr id="70" name="Oval 69"/>
              <p:cNvSpPr/>
              <p:nvPr/>
            </p:nvSpPr>
            <p:spPr>
              <a:xfrm>
                <a:off x="709150" y="4623532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347031" y="4614839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1077200" y="4615063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1448141" y="4618167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1811262" y="4618893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2927854" y="2254127"/>
              <a:ext cx="944837" cy="5539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smtClean="0">
                  <a:latin typeface="Candara" pitchFamily="34" charset="0"/>
                </a:rPr>
                <a:t>RF</a:t>
              </a:r>
            </a:p>
            <a:p>
              <a:pPr algn="ctr"/>
              <a:r>
                <a:rPr lang="en-GB" sz="1600" dirty="0" smtClean="0">
                  <a:latin typeface="Candara" pitchFamily="34" charset="0"/>
                </a:rPr>
                <a:t>Deflector</a:t>
              </a:r>
              <a:endParaRPr lang="en-GB" sz="1600" dirty="0">
                <a:latin typeface="Candara" pitchFamily="34" charset="0"/>
              </a:endParaRPr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5574481" y="3622642"/>
              <a:ext cx="1173816" cy="92295"/>
              <a:chOff x="1996711" y="5084562"/>
              <a:chExt cx="1592759" cy="125236"/>
            </a:xfrm>
          </p:grpSpPr>
          <p:sp>
            <p:nvSpPr>
              <p:cNvPr id="80" name="Oval 79"/>
              <p:cNvSpPr/>
              <p:nvPr/>
            </p:nvSpPr>
            <p:spPr>
              <a:xfrm>
                <a:off x="3481458" y="5098866"/>
                <a:ext cx="108012" cy="108012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3105192" y="5084562"/>
                <a:ext cx="108012" cy="108012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2751028" y="5098866"/>
                <a:ext cx="108012" cy="108012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2385105" y="5098866"/>
                <a:ext cx="108012" cy="108012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1996711" y="5101786"/>
                <a:ext cx="108012" cy="108012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5706824" y="3262163"/>
              <a:ext cx="1165506" cy="87244"/>
              <a:chOff x="337790" y="4613162"/>
              <a:chExt cx="1581484" cy="118382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709150" y="4623532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337790" y="4613162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1077200" y="4615063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1448141" y="4618167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1811262" y="4618893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4962243" y="980950"/>
              <a:ext cx="7724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Candara" pitchFamily="34" charset="0"/>
                </a:rPr>
                <a:t>Delay Loop</a:t>
              </a:r>
              <a:endParaRPr lang="en-GB" sz="1600" dirty="0">
                <a:latin typeface="Candara" pitchFamily="34" charset="0"/>
              </a:endParaRPr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2165086" y="2922604"/>
              <a:ext cx="1158696" cy="86008"/>
              <a:chOff x="347031" y="4614839"/>
              <a:chExt cx="1572243" cy="116705"/>
            </a:xfrm>
          </p:grpSpPr>
          <p:sp>
            <p:nvSpPr>
              <p:cNvPr id="97" name="Oval 96"/>
              <p:cNvSpPr/>
              <p:nvPr/>
            </p:nvSpPr>
            <p:spPr>
              <a:xfrm>
                <a:off x="709150" y="4623532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347031" y="4614839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1077200" y="4615063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1448141" y="4618167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1811262" y="4618893"/>
                <a:ext cx="108012" cy="1080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>
              <a:off x="846143" y="2925057"/>
              <a:ext cx="1173823" cy="92328"/>
              <a:chOff x="1996712" y="5084517"/>
              <a:chExt cx="1592776" cy="125280"/>
            </a:xfrm>
          </p:grpSpPr>
          <p:sp>
            <p:nvSpPr>
              <p:cNvPr id="103" name="Oval 102"/>
              <p:cNvSpPr/>
              <p:nvPr/>
            </p:nvSpPr>
            <p:spPr>
              <a:xfrm>
                <a:off x="3481475" y="5098820"/>
                <a:ext cx="108013" cy="10801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3105204" y="5084517"/>
                <a:ext cx="108013" cy="10801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2751043" y="5098835"/>
                <a:ext cx="108013" cy="10801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385115" y="5098851"/>
                <a:ext cx="108013" cy="10801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1996712" y="5101787"/>
                <a:ext cx="108013" cy="10801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734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058" y="121095"/>
            <a:ext cx="7344816" cy="83671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Luminosity Loss due to Drive Beam Phase Offset</a:t>
            </a:r>
            <a:endParaRPr lang="en-GB" sz="2400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52530" y="1384732"/>
            <a:ext cx="4032448" cy="300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11560" y="4387619"/>
            <a:ext cx="7920880" cy="208823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0.3</a:t>
            </a:r>
            <a:r>
              <a:rPr lang="en-GB" sz="2400" baseline="30000" dirty="0" smtClean="0"/>
              <a:t>o </a:t>
            </a:r>
            <a:r>
              <a:rPr lang="en-GB" sz="2400" dirty="0" smtClean="0"/>
              <a:t>phase offset of drive beam with respect to power extraction results in ~2% luminosity loss.</a:t>
            </a:r>
          </a:p>
          <a:p>
            <a:r>
              <a:rPr lang="en-GB" sz="2400" dirty="0" smtClean="0"/>
              <a:t>Energy offset degrades performance of final focus system for the interaction point.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1686A-3977-4807-B99F-D12E75E0E2E6}" type="datetime1">
              <a:rPr lang="en-GB" smtClean="0"/>
              <a:t>27/06/2013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91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CLIC Phase </a:t>
            </a:r>
            <a:r>
              <a:rPr lang="en-GB" sz="2800" dirty="0" err="1" smtClean="0"/>
              <a:t>Feedforward</a:t>
            </a:r>
            <a:r>
              <a:rPr lang="en-GB" sz="2800" dirty="0" smtClean="0"/>
              <a:t> Scheme</a:t>
            </a:r>
            <a:endParaRPr lang="en-GB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822244" y="4992314"/>
            <a:ext cx="7704856" cy="208823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48 of these systems required for 3 </a:t>
            </a:r>
            <a:r>
              <a:rPr lang="en-GB" sz="2400" dirty="0" err="1" smtClean="0"/>
              <a:t>TeV</a:t>
            </a:r>
            <a:r>
              <a:rPr lang="en-GB" sz="2400" dirty="0" smtClean="0"/>
              <a:t> CLIC, one at each turnaround before each PETS.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1686A-3977-4807-B99F-D12E75E0E2E6}" type="datetime1">
              <a:rPr lang="en-GB" smtClean="0"/>
              <a:t>27/06/2013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19</a:t>
            </a:fld>
            <a:endParaRPr lang="en-GB"/>
          </a:p>
        </p:txBody>
      </p:sp>
      <p:grpSp>
        <p:nvGrpSpPr>
          <p:cNvPr id="45" name="Group 44"/>
          <p:cNvGrpSpPr/>
          <p:nvPr/>
        </p:nvGrpSpPr>
        <p:grpSpPr>
          <a:xfrm>
            <a:off x="1337801" y="1812055"/>
            <a:ext cx="6481524" cy="3045899"/>
            <a:chOff x="498667" y="1133940"/>
            <a:chExt cx="7533472" cy="3540247"/>
          </a:xfrm>
        </p:grpSpPr>
        <p:sp>
          <p:nvSpPr>
            <p:cNvPr id="46" name="TextBox 45"/>
            <p:cNvSpPr txBox="1"/>
            <p:nvPr/>
          </p:nvSpPr>
          <p:spPr>
            <a:xfrm>
              <a:off x="4269035" y="4037057"/>
              <a:ext cx="949182" cy="637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ndara" pitchFamily="34" charset="0"/>
                </a:rPr>
                <a:t>Phase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ndara" pitchFamily="34" charset="0"/>
                </a:rPr>
                <a:t>Monitor</a:t>
              </a: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1130571" y="1133940"/>
              <a:ext cx="6901568" cy="3102064"/>
              <a:chOff x="1210897" y="1345845"/>
              <a:chExt cx="6901568" cy="3102064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3892584" y="3998525"/>
                <a:ext cx="461849" cy="449384"/>
              </a:xfrm>
              <a:prstGeom prst="ellipse">
                <a:avLst/>
              </a:prstGeom>
              <a:solidFill>
                <a:srgbClr val="1F497D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55" name="Straight Arrow Connector 54"/>
              <p:cNvCxnSpPr>
                <a:stCxn id="86" idx="0"/>
              </p:cNvCxnSpPr>
              <p:nvPr/>
            </p:nvCxnSpPr>
            <p:spPr>
              <a:xfrm flipH="1" flipV="1">
                <a:off x="6452526" y="2909987"/>
                <a:ext cx="712106" cy="14185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tailEnd type="arrow"/>
              </a:ln>
              <a:effectLst/>
            </p:spPr>
          </p:cxnSp>
          <p:sp>
            <p:nvSpPr>
              <p:cNvPr id="56" name="Oval 55"/>
              <p:cNvSpPr/>
              <p:nvPr/>
            </p:nvSpPr>
            <p:spPr>
              <a:xfrm>
                <a:off x="6770144" y="2933406"/>
                <a:ext cx="1342321" cy="1287682"/>
              </a:xfrm>
              <a:prstGeom prst="ellips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4457436" y="1345845"/>
                <a:ext cx="416223" cy="1052218"/>
              </a:xfrm>
              <a:prstGeom prst="rect">
                <a:avLst/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vert="vert27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Kicker</a:t>
                </a: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1960098" y="2398063"/>
                <a:ext cx="416223" cy="1052218"/>
              </a:xfrm>
              <a:prstGeom prst="rect">
                <a:avLst/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vert="vert27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Kicker</a:t>
                </a: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5706105" y="2398063"/>
                <a:ext cx="416223" cy="1052218"/>
              </a:xfrm>
              <a:prstGeom prst="rect">
                <a:avLst/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vert="vert27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Kicker</a:t>
                </a: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3208767" y="1345845"/>
                <a:ext cx="416223" cy="1052218"/>
              </a:xfrm>
              <a:prstGeom prst="rect">
                <a:avLst/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vert="vert27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Kicker</a:t>
                </a:r>
              </a:p>
            </p:txBody>
          </p:sp>
          <p:cxnSp>
            <p:nvCxnSpPr>
              <p:cNvPr id="65" name="Straight Arrow Connector 64"/>
              <p:cNvCxnSpPr>
                <a:stCxn id="59" idx="1"/>
                <a:endCxn id="57" idx="3"/>
              </p:cNvCxnSpPr>
              <p:nvPr/>
            </p:nvCxnSpPr>
            <p:spPr>
              <a:xfrm flipH="1" flipV="1">
                <a:off x="4873659" y="1871954"/>
                <a:ext cx="832446" cy="1052218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66" name="Straight Arrow Connector 65"/>
              <p:cNvCxnSpPr>
                <a:stCxn id="57" idx="1"/>
                <a:endCxn id="60" idx="3"/>
              </p:cNvCxnSpPr>
              <p:nvPr/>
            </p:nvCxnSpPr>
            <p:spPr>
              <a:xfrm flipH="1">
                <a:off x="3624990" y="1871954"/>
                <a:ext cx="832446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68" name="Straight Arrow Connector 67"/>
              <p:cNvCxnSpPr>
                <a:stCxn id="60" idx="1"/>
                <a:endCxn id="58" idx="3"/>
              </p:cNvCxnSpPr>
              <p:nvPr/>
            </p:nvCxnSpPr>
            <p:spPr>
              <a:xfrm flipH="1">
                <a:off x="2376321" y="1871954"/>
                <a:ext cx="832446" cy="1052218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70" name="Straight Arrow Connector 69"/>
              <p:cNvCxnSpPr>
                <a:stCxn id="59" idx="1"/>
              </p:cNvCxnSpPr>
              <p:nvPr/>
            </p:nvCxnSpPr>
            <p:spPr>
              <a:xfrm flipH="1" flipV="1">
                <a:off x="4873659" y="1345845"/>
                <a:ext cx="832446" cy="157832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71" name="Straight Arrow Connector 70"/>
              <p:cNvCxnSpPr/>
              <p:nvPr/>
            </p:nvCxnSpPr>
            <p:spPr>
              <a:xfrm flipH="1">
                <a:off x="3624990" y="1345845"/>
                <a:ext cx="832446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72" name="Straight Arrow Connector 71"/>
              <p:cNvCxnSpPr/>
              <p:nvPr/>
            </p:nvCxnSpPr>
            <p:spPr>
              <a:xfrm flipH="1">
                <a:off x="2376321" y="1345845"/>
                <a:ext cx="832446" cy="157832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74" name="Straight Arrow Connector 73"/>
              <p:cNvCxnSpPr/>
              <p:nvPr/>
            </p:nvCxnSpPr>
            <p:spPr>
              <a:xfrm flipH="1" flipV="1">
                <a:off x="4873659" y="2398063"/>
                <a:ext cx="832446" cy="53534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76" name="Straight Arrow Connector 75"/>
              <p:cNvCxnSpPr/>
              <p:nvPr/>
            </p:nvCxnSpPr>
            <p:spPr>
              <a:xfrm flipH="1" flipV="1">
                <a:off x="3624990" y="2398063"/>
                <a:ext cx="832446" cy="9235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77" name="Straight Arrow Connector 76"/>
              <p:cNvCxnSpPr>
                <a:endCxn id="58" idx="3"/>
              </p:cNvCxnSpPr>
              <p:nvPr/>
            </p:nvCxnSpPr>
            <p:spPr>
              <a:xfrm flipH="1">
                <a:off x="2376321" y="2398063"/>
                <a:ext cx="832446" cy="526109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78" name="Straight Arrow Connector 77"/>
              <p:cNvCxnSpPr>
                <a:endCxn id="59" idx="3"/>
              </p:cNvCxnSpPr>
              <p:nvPr/>
            </p:nvCxnSpPr>
            <p:spPr>
              <a:xfrm flipH="1" flipV="1">
                <a:off x="6122328" y="2924172"/>
                <a:ext cx="938189" cy="4617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79" name="Straight Arrow Connector 78"/>
              <p:cNvCxnSpPr/>
              <p:nvPr/>
            </p:nvCxnSpPr>
            <p:spPr>
              <a:xfrm flipH="1">
                <a:off x="1210897" y="2900752"/>
                <a:ext cx="740879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80" name="Straight Connector 79"/>
              <p:cNvCxnSpPr>
                <a:stCxn id="53" idx="1"/>
                <a:endCxn id="53" idx="5"/>
              </p:cNvCxnSpPr>
              <p:nvPr/>
            </p:nvCxnSpPr>
            <p:spPr>
              <a:xfrm>
                <a:off x="3960220" y="4064336"/>
                <a:ext cx="326577" cy="317762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</p:cxnSp>
          <p:sp>
            <p:nvSpPr>
              <p:cNvPr id="81" name="Rectangle 80"/>
              <p:cNvSpPr/>
              <p:nvPr/>
            </p:nvSpPr>
            <p:spPr>
              <a:xfrm>
                <a:off x="3665665" y="3180322"/>
                <a:ext cx="915690" cy="396925"/>
              </a:xfrm>
              <a:prstGeom prst="rect">
                <a:avLst/>
              </a:prstGeom>
              <a:solidFill>
                <a:srgbClr val="F79646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FONT</a:t>
                </a:r>
              </a:p>
            </p:txBody>
          </p:sp>
          <p:cxnSp>
            <p:nvCxnSpPr>
              <p:cNvPr id="82" name="Curved Connector 81"/>
              <p:cNvCxnSpPr>
                <a:stCxn id="81" idx="0"/>
                <a:endCxn id="58" idx="2"/>
              </p:cNvCxnSpPr>
              <p:nvPr/>
            </p:nvCxnSpPr>
            <p:spPr>
              <a:xfrm rot="16200000" flipH="1" flipV="1">
                <a:off x="3010880" y="2337651"/>
                <a:ext cx="269959" cy="1955300"/>
              </a:xfrm>
              <a:prstGeom prst="curvedConnector5">
                <a:avLst>
                  <a:gd name="adj1" fmla="val -84680"/>
                  <a:gd name="adj2" fmla="val 56386"/>
                  <a:gd name="adj3" fmla="val 184680"/>
                </a:avLst>
              </a:prstGeom>
              <a:noFill/>
              <a:ln w="28575" cap="flat" cmpd="sng" algn="ctr">
                <a:solidFill>
                  <a:srgbClr val="F79646"/>
                </a:solidFill>
                <a:prstDash val="solid"/>
                <a:tailEnd type="triangle" w="lg" len="lg"/>
              </a:ln>
              <a:effectLst/>
            </p:spPr>
          </p:cxnSp>
          <p:cxnSp>
            <p:nvCxnSpPr>
              <p:cNvPr id="83" name="Curved Connector 82"/>
              <p:cNvCxnSpPr>
                <a:stCxn id="81" idx="0"/>
                <a:endCxn id="59" idx="2"/>
              </p:cNvCxnSpPr>
              <p:nvPr/>
            </p:nvCxnSpPr>
            <p:spPr>
              <a:xfrm rot="16200000" flipH="1">
                <a:off x="4883883" y="2419948"/>
                <a:ext cx="269959" cy="1790707"/>
              </a:xfrm>
              <a:prstGeom prst="curvedConnector5">
                <a:avLst>
                  <a:gd name="adj1" fmla="val -84680"/>
                  <a:gd name="adj2" fmla="val 56973"/>
                  <a:gd name="adj3" fmla="val 184680"/>
                </a:avLst>
              </a:prstGeom>
              <a:noFill/>
              <a:ln w="28575" cap="flat" cmpd="sng" algn="ctr">
                <a:solidFill>
                  <a:srgbClr val="F79646"/>
                </a:solidFill>
                <a:prstDash val="solid"/>
                <a:tailEnd type="triangle" w="lg" len="lg"/>
              </a:ln>
              <a:effectLst/>
            </p:spPr>
          </p:cxnSp>
          <p:cxnSp>
            <p:nvCxnSpPr>
              <p:cNvPr id="84" name="Curved Connector 83"/>
              <p:cNvCxnSpPr>
                <a:stCxn id="81" idx="0"/>
                <a:endCxn id="60" idx="2"/>
              </p:cNvCxnSpPr>
              <p:nvPr/>
            </p:nvCxnSpPr>
            <p:spPr>
              <a:xfrm rot="16200000" flipV="1">
                <a:off x="3379066" y="2435877"/>
                <a:ext cx="782259" cy="706631"/>
              </a:xfrm>
              <a:prstGeom prst="curvedConnector3">
                <a:avLst/>
              </a:prstGeom>
              <a:noFill/>
              <a:ln w="28575" cap="flat" cmpd="sng" algn="ctr">
                <a:solidFill>
                  <a:srgbClr val="F79646"/>
                </a:solidFill>
                <a:prstDash val="solid"/>
                <a:tailEnd type="triangle" w="lg" len="lg"/>
              </a:ln>
              <a:effectLst/>
            </p:spPr>
          </p:cxnSp>
          <p:cxnSp>
            <p:nvCxnSpPr>
              <p:cNvPr id="85" name="Curved Connector 84"/>
              <p:cNvCxnSpPr>
                <a:stCxn id="81" idx="0"/>
                <a:endCxn id="57" idx="2"/>
              </p:cNvCxnSpPr>
              <p:nvPr/>
            </p:nvCxnSpPr>
            <p:spPr>
              <a:xfrm rot="5400000" flipH="1" flipV="1">
                <a:off x="4003400" y="2518174"/>
                <a:ext cx="782259" cy="542038"/>
              </a:xfrm>
              <a:prstGeom prst="curvedConnector3">
                <a:avLst/>
              </a:prstGeom>
              <a:noFill/>
              <a:ln w="28575" cap="flat" cmpd="sng" algn="ctr">
                <a:solidFill>
                  <a:srgbClr val="F79646"/>
                </a:solidFill>
                <a:prstDash val="solid"/>
                <a:tailEnd type="triangle" w="lg" len="lg"/>
              </a:ln>
              <a:effectLst/>
            </p:spPr>
          </p:cxnSp>
          <p:sp>
            <p:nvSpPr>
              <p:cNvPr id="86" name="Oval 85"/>
              <p:cNvSpPr/>
              <p:nvPr/>
            </p:nvSpPr>
            <p:spPr>
              <a:xfrm>
                <a:off x="6660919" y="2924172"/>
                <a:ext cx="1007425" cy="1247840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87" name="Straight Arrow Connector 86"/>
              <p:cNvCxnSpPr>
                <a:endCxn id="56" idx="4"/>
              </p:cNvCxnSpPr>
              <p:nvPr/>
            </p:nvCxnSpPr>
            <p:spPr>
              <a:xfrm>
                <a:off x="6144507" y="4216828"/>
                <a:ext cx="1296798" cy="426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4F81BD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88" name="Straight Arrow Connector 87"/>
              <p:cNvCxnSpPr/>
              <p:nvPr/>
            </p:nvCxnSpPr>
            <p:spPr>
              <a:xfrm flipV="1">
                <a:off x="6770144" y="4222153"/>
                <a:ext cx="290373" cy="1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89" name="Straight Arrow Connector 88"/>
              <p:cNvCxnSpPr/>
              <p:nvPr/>
            </p:nvCxnSpPr>
            <p:spPr>
              <a:xfrm>
                <a:off x="1210897" y="4221088"/>
                <a:ext cx="6033717" cy="1066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headEnd type="none"/>
                <a:tailEnd type="arrow"/>
              </a:ln>
              <a:effectLst/>
            </p:spPr>
          </p:cxnSp>
          <p:cxnSp>
            <p:nvCxnSpPr>
              <p:cNvPr id="91" name="Straight Arrow Connector 90"/>
              <p:cNvCxnSpPr>
                <a:stCxn id="56" idx="0"/>
              </p:cNvCxnSpPr>
              <p:nvPr/>
            </p:nvCxnSpPr>
            <p:spPr>
              <a:xfrm flipH="1" flipV="1">
                <a:off x="6308510" y="2919223"/>
                <a:ext cx="1132795" cy="14183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92" name="Straight Connector 91"/>
              <p:cNvCxnSpPr>
                <a:stCxn id="53" idx="3"/>
                <a:endCxn id="53" idx="7"/>
              </p:cNvCxnSpPr>
              <p:nvPr/>
            </p:nvCxnSpPr>
            <p:spPr>
              <a:xfrm flipV="1">
                <a:off x="3960220" y="4064336"/>
                <a:ext cx="326577" cy="317762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</p:cxnSp>
          <p:cxnSp>
            <p:nvCxnSpPr>
              <p:cNvPr id="93" name="Straight Arrow Connector 92"/>
              <p:cNvCxnSpPr>
                <a:stCxn id="53" idx="0"/>
                <a:endCxn id="81" idx="2"/>
              </p:cNvCxnSpPr>
              <p:nvPr/>
            </p:nvCxnSpPr>
            <p:spPr>
              <a:xfrm flipV="1">
                <a:off x="4123509" y="3577247"/>
                <a:ext cx="1" cy="42127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3399"/>
                </a:solidFill>
                <a:prstDash val="solid"/>
                <a:tailEnd type="arrow"/>
              </a:ln>
              <a:effectLst/>
            </p:spPr>
          </p:cxnSp>
        </p:grpSp>
        <p:sp>
          <p:nvSpPr>
            <p:cNvPr id="48" name="TextBox 47"/>
            <p:cNvSpPr txBox="1"/>
            <p:nvPr/>
          </p:nvSpPr>
          <p:spPr>
            <a:xfrm>
              <a:off x="498667" y="3749702"/>
              <a:ext cx="6319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ndara" pitchFamily="34" charset="0"/>
                </a:rPr>
                <a:t>Drive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ndara" pitchFamily="34" charset="0"/>
                </a:rPr>
                <a:t>Beam</a:t>
              </a: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>
              <a:off x="1130571" y="4003326"/>
              <a:ext cx="56110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tailEnd type="arrow"/>
            </a:ln>
            <a:effectLst/>
          </p:spPr>
        </p:cxnSp>
        <p:cxnSp>
          <p:nvCxnSpPr>
            <p:cNvPr id="51" name="Straight Arrow Connector 50"/>
            <p:cNvCxnSpPr/>
            <p:nvPr/>
          </p:nvCxnSpPr>
          <p:spPr>
            <a:xfrm flipV="1">
              <a:off x="1130571" y="4004923"/>
              <a:ext cx="211464" cy="5326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cxnSp>
          <p:nvCxnSpPr>
            <p:cNvPr id="52" name="Straight Arrow Connector 51"/>
            <p:cNvCxnSpPr/>
            <p:nvPr/>
          </p:nvCxnSpPr>
          <p:spPr>
            <a:xfrm flipV="1">
              <a:off x="1130571" y="4003326"/>
              <a:ext cx="370439" cy="639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8484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Overview</a:t>
            </a:r>
            <a:endParaRPr lang="en-GB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9297" y="1654708"/>
            <a:ext cx="8226854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CLIC and CTF3.</a:t>
            </a:r>
          </a:p>
          <a:p>
            <a:endParaRPr lang="en-GB" sz="2400" dirty="0" smtClean="0"/>
          </a:p>
          <a:p>
            <a:r>
              <a:rPr lang="en-GB" sz="2400" dirty="0" smtClean="0"/>
              <a:t>Phase </a:t>
            </a:r>
            <a:r>
              <a:rPr lang="en-GB" sz="2400" dirty="0" err="1" smtClean="0"/>
              <a:t>Feedforward</a:t>
            </a:r>
            <a:r>
              <a:rPr lang="en-GB" sz="2400" dirty="0" smtClean="0"/>
              <a:t> motivation and design.</a:t>
            </a:r>
          </a:p>
          <a:p>
            <a:endParaRPr lang="en-GB" sz="2400" dirty="0" smtClean="0"/>
          </a:p>
          <a:p>
            <a:r>
              <a:rPr lang="en-GB" sz="2400" dirty="0" smtClean="0"/>
              <a:t>FONT5 Board</a:t>
            </a:r>
          </a:p>
          <a:p>
            <a:endParaRPr lang="en-GB" sz="2400" dirty="0" smtClean="0"/>
          </a:p>
          <a:p>
            <a:r>
              <a:rPr lang="en-GB" sz="2400" dirty="0" smtClean="0"/>
              <a:t>Calibration and Resolution measurements.</a:t>
            </a:r>
          </a:p>
          <a:p>
            <a:endParaRPr lang="en-GB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E9ACE-373F-43FB-A5B1-3B2F6FEEB70B}" type="datetime4">
              <a:rPr lang="en-GB" smtClean="0"/>
              <a:t>27 June 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65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74983" y="0"/>
            <a:ext cx="8575482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Motivation for Phase </a:t>
            </a:r>
            <a:r>
              <a:rPr lang="en-GB" sz="3200" dirty="0" err="1" smtClean="0"/>
              <a:t>Feedforward</a:t>
            </a:r>
            <a:r>
              <a:rPr lang="en-GB" sz="3200" dirty="0" smtClean="0"/>
              <a:t> at CLIC</a:t>
            </a:r>
            <a:endParaRPr lang="en-GB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78DD-97E6-48F2-9628-59B4056AB966}" type="datetime4">
              <a:rPr lang="en-GB" smtClean="0"/>
              <a:t>27 June 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176792" y="2290056"/>
            <a:ext cx="58124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RF power to accelerate main beam provided by a second </a:t>
            </a:r>
            <a:r>
              <a:rPr lang="en-GB" sz="2200" dirty="0" smtClean="0">
                <a:solidFill>
                  <a:srgbClr val="FF0000"/>
                </a:solidFill>
              </a:rPr>
              <a:t>“drive” beam</a:t>
            </a:r>
            <a:r>
              <a:rPr lang="en-GB" sz="2200" dirty="0" smtClean="0"/>
              <a:t>.</a:t>
            </a:r>
            <a:endParaRPr lang="en-GB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1379957"/>
            <a:ext cx="58124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CLIC – Proposed linear collider using a novel </a:t>
            </a:r>
            <a:r>
              <a:rPr lang="en-GB" sz="2200" dirty="0" smtClean="0">
                <a:solidFill>
                  <a:srgbClr val="FF0000"/>
                </a:solidFill>
              </a:rPr>
              <a:t>two beam acceleration concept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60604" y="3254920"/>
            <a:ext cx="58124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FF0000"/>
                </a:solidFill>
              </a:rPr>
              <a:t>Phase</a:t>
            </a:r>
            <a:r>
              <a:rPr lang="en-GB" sz="2200" dirty="0" smtClean="0"/>
              <a:t> of drive beam and main beam bunches must be synchronised to </a:t>
            </a:r>
            <a:r>
              <a:rPr lang="en-GB" sz="2200" dirty="0" smtClean="0">
                <a:solidFill>
                  <a:srgbClr val="FF0000"/>
                </a:solidFill>
              </a:rPr>
              <a:t>0.1</a:t>
            </a:r>
            <a:r>
              <a:rPr lang="en-GB" sz="2200" baseline="30000" dirty="0" smtClean="0">
                <a:solidFill>
                  <a:srgbClr val="FF0000"/>
                </a:solidFill>
              </a:rPr>
              <a:t>o</a:t>
            </a:r>
            <a:endParaRPr lang="en-GB" sz="2200" baseline="30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99583" y="4279160"/>
            <a:ext cx="52399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200" dirty="0" err="1" smtClean="0">
                <a:solidFill>
                  <a:srgbClr val="FF0000"/>
                </a:solidFill>
              </a:rPr>
              <a:t>Feedforward</a:t>
            </a:r>
            <a:r>
              <a:rPr lang="en-GB" sz="2200" dirty="0" smtClean="0"/>
              <a:t> system required to maintain this synchronisation.</a:t>
            </a:r>
            <a:endParaRPr lang="en-GB" sz="2200" dirty="0"/>
          </a:p>
        </p:txBody>
      </p:sp>
      <p:sp>
        <p:nvSpPr>
          <p:cNvPr id="16" name="TextBox 15"/>
          <p:cNvSpPr txBox="1"/>
          <p:nvPr/>
        </p:nvSpPr>
        <p:spPr>
          <a:xfrm>
            <a:off x="3722441" y="5250680"/>
            <a:ext cx="52399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Proof of concept being installed at </a:t>
            </a:r>
            <a:r>
              <a:rPr lang="en-GB" sz="2200" dirty="0" smtClean="0">
                <a:solidFill>
                  <a:srgbClr val="FF0000"/>
                </a:solidFill>
              </a:rPr>
              <a:t>CTF3</a:t>
            </a:r>
            <a:r>
              <a:rPr lang="en-GB" sz="2200" dirty="0" smtClean="0"/>
              <a:t>, the CLIC Test Facility.</a:t>
            </a:r>
            <a:endParaRPr lang="en-GB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177" y="1209673"/>
            <a:ext cx="2833662" cy="2148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7103621" y="1198173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u="sng" dirty="0" smtClean="0">
                <a:solidFill>
                  <a:schemeClr val="accent6">
                    <a:lumMod val="50000"/>
                  </a:schemeClr>
                </a:solidFill>
              </a:rPr>
              <a:t>CTF3</a:t>
            </a:r>
            <a:endParaRPr lang="en-GB" sz="12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32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2654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Phase </a:t>
            </a:r>
            <a:r>
              <a:rPr lang="en-GB" sz="3200" dirty="0" err="1" smtClean="0"/>
              <a:t>Feedforward</a:t>
            </a:r>
            <a:r>
              <a:rPr lang="en-GB" sz="3200" dirty="0" smtClean="0"/>
              <a:t> at CTF3</a:t>
            </a:r>
            <a:endParaRPr lang="en-GB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943" y="1333657"/>
            <a:ext cx="4643561" cy="2944145"/>
          </a:xfrm>
        </p:spPr>
      </p:pic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159027" y="4357315"/>
            <a:ext cx="8803324" cy="1714937"/>
          </a:xfrm>
        </p:spPr>
        <p:txBody>
          <a:bodyPr>
            <a:noAutofit/>
          </a:bodyPr>
          <a:lstStyle/>
          <a:p>
            <a:r>
              <a:rPr lang="en-GB" sz="2200" dirty="0" smtClean="0"/>
              <a:t>Measure </a:t>
            </a:r>
            <a:r>
              <a:rPr lang="en-GB" sz="2200" dirty="0" smtClean="0"/>
              <a:t>the phase using </a:t>
            </a:r>
            <a:r>
              <a:rPr lang="en-GB" sz="2200" dirty="0" smtClean="0">
                <a:solidFill>
                  <a:srgbClr val="FF0000"/>
                </a:solidFill>
              </a:rPr>
              <a:t>three phase monitors</a:t>
            </a:r>
            <a:r>
              <a:rPr lang="en-GB" sz="2200" dirty="0"/>
              <a:t>. </a:t>
            </a:r>
            <a:endParaRPr lang="en-GB" sz="2200" dirty="0" smtClean="0"/>
          </a:p>
          <a:p>
            <a:r>
              <a:rPr lang="en-GB" sz="2200" dirty="0" smtClean="0"/>
              <a:t>Vary </a:t>
            </a:r>
            <a:r>
              <a:rPr lang="en-GB" sz="2200" dirty="0"/>
              <a:t>the path length through a chicane using </a:t>
            </a:r>
            <a:r>
              <a:rPr lang="en-GB" sz="2200" dirty="0">
                <a:solidFill>
                  <a:srgbClr val="FF0000"/>
                </a:solidFill>
              </a:rPr>
              <a:t>two kickers</a:t>
            </a:r>
            <a:r>
              <a:rPr lang="en-GB" sz="2200" dirty="0" smtClean="0"/>
              <a:t>.</a:t>
            </a:r>
            <a:endParaRPr lang="en-GB" sz="2200" dirty="0" smtClean="0"/>
          </a:p>
          <a:p>
            <a:r>
              <a:rPr lang="en-GB" sz="2200" dirty="0" smtClean="0"/>
              <a:t>Calculate the required kicker voltage with a </a:t>
            </a:r>
            <a:r>
              <a:rPr lang="en-GB" sz="2200" dirty="0" smtClean="0">
                <a:solidFill>
                  <a:srgbClr val="FF0000"/>
                </a:solidFill>
              </a:rPr>
              <a:t>digital processor </a:t>
            </a:r>
            <a:r>
              <a:rPr lang="en-GB" sz="2200" dirty="0" smtClean="0"/>
              <a:t>(FONT).</a:t>
            </a:r>
            <a:endParaRPr lang="en-GB" sz="2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78D9-1937-45C1-84F0-FC7F183BB1AE}" type="datetime4">
              <a:rPr lang="en-GB" smtClean="0"/>
              <a:t>27 June 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6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19226"/>
          </a:xfrm>
        </p:spPr>
        <p:txBody>
          <a:bodyPr>
            <a:normAutofit/>
          </a:bodyPr>
          <a:lstStyle/>
          <a:p>
            <a:r>
              <a:rPr lang="en-GB" sz="3200" dirty="0" smtClean="0"/>
              <a:t>Phase Monitors</a:t>
            </a:r>
            <a:endParaRPr lang="en-GB" sz="32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674" y="4181151"/>
            <a:ext cx="2771571" cy="1960141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979" y="4181151"/>
            <a:ext cx="2771573" cy="1960142"/>
          </a:xfr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706" y="91085"/>
            <a:ext cx="2051076" cy="1450436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98782" y="1541521"/>
                <a:ext cx="8452237" cy="40626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200" dirty="0" smtClean="0"/>
                  <a:t>Determine bunch arrival time with 20 </a:t>
                </a:r>
                <a:r>
                  <a:rPr lang="en-GB" sz="2200" dirty="0" err="1" smtClean="0"/>
                  <a:t>fs</a:t>
                </a:r>
                <a:r>
                  <a:rPr lang="en-GB" sz="2200" dirty="0" smtClean="0"/>
                  <a:t> </a:t>
                </a:r>
                <a:r>
                  <a:rPr lang="en-GB" sz="2200" dirty="0" smtClean="0">
                    <a:solidFill>
                      <a:srgbClr val="FF0000"/>
                    </a:solidFill>
                  </a:rPr>
                  <a:t>resolution</a:t>
                </a:r>
                <a:r>
                  <a:rPr lang="en-GB" sz="2200" dirty="0" smtClean="0"/>
                  <a:t>, or </a:t>
                </a:r>
                <a:r>
                  <a:rPr lang="en-GB" sz="2200" dirty="0" smtClean="0">
                    <a:solidFill>
                      <a:srgbClr val="FF0000"/>
                    </a:solidFill>
                  </a:rPr>
                  <a:t>0.1</a:t>
                </a:r>
                <a:r>
                  <a:rPr lang="en-GB" sz="2200" baseline="30000" dirty="0" smtClean="0">
                    <a:solidFill>
                      <a:srgbClr val="FF0000"/>
                    </a:solidFill>
                  </a:rPr>
                  <a:t>o</a:t>
                </a:r>
                <a:r>
                  <a:rPr lang="en-GB" sz="2200" dirty="0" smtClean="0"/>
                  <a:t>.</a:t>
                </a:r>
              </a:p>
              <a:p>
                <a:endParaRPr lang="en-GB" sz="22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200" dirty="0" smtClean="0"/>
                  <a:t>Currently </a:t>
                </a:r>
                <a:r>
                  <a:rPr lang="en-GB" sz="2200" dirty="0"/>
                  <a:t>installed in series </a:t>
                </a:r>
                <a:r>
                  <a:rPr lang="en-GB" sz="2200" dirty="0" smtClean="0"/>
                  <a:t>in CTF3 beam line for </a:t>
                </a:r>
                <a:r>
                  <a:rPr lang="en-GB" sz="2200" dirty="0"/>
                  <a:t>initial testing.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sz="22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200" dirty="0" smtClean="0"/>
                  <a:t>Monitor output is an RF signal from which 2 Signals are created:</a:t>
                </a:r>
              </a:p>
              <a:p>
                <a:pPr marL="742950" lvl="1" indent="-285750">
                  <a:buFont typeface="Cambria Math" pitchFamily="18" charset="0"/>
                  <a:buChar char="-"/>
                </a:pP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𝑴𝒊𝒙𝒆𝒓</m:t>
                    </m:r>
                    <m:r>
                      <a:rPr lang="en-GB" sz="2000" b="1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GB" sz="2000" b="1" i="1">
                        <a:solidFill>
                          <a:srgbClr val="FF0000"/>
                        </a:solidFill>
                        <a:latin typeface="Cambria Math"/>
                      </a:rPr>
                      <m:t>𝑨</m:t>
                    </m:r>
                    <m:func>
                      <m:funcPr>
                        <m:ctrlPr>
                          <a:rPr lang="en-GB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GB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𝒔𝒊𝒏</m:t>
                        </m:r>
                      </m:fName>
                      <m:e>
                        <m:r>
                          <a:rPr lang="en-GB" sz="20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𝝓</m:t>
                        </m:r>
                      </m:e>
                    </m:func>
                  </m:oMath>
                </a14:m>
                <a:r>
                  <a:rPr lang="en-GB" sz="2000" dirty="0"/>
                  <a:t> </a:t>
                </a:r>
                <a:r>
                  <a:rPr lang="en-GB" sz="2000" dirty="0" smtClean="0"/>
                  <a:t>(phase offset of monitor output with respect to reference RF). </a:t>
                </a:r>
              </a:p>
              <a:p>
                <a:pPr marL="742950" lvl="1" indent="-285750">
                  <a:buFont typeface="Cambria Math" pitchFamily="18" charset="0"/>
                  <a:buChar char="-"/>
                </a:pP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𝑫𝒊𝒐𝒅𝒆</m:t>
                    </m:r>
                    <m:r>
                      <a:rPr lang="en-GB" sz="2000" b="1" i="1">
                        <a:solidFill>
                          <a:srgbClr val="FF0000"/>
                        </a:solidFill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GB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𝑨</m:t>
                        </m:r>
                      </m:e>
                      <m:sup>
                        <m:r>
                          <a:rPr lang="en-GB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GB" sz="2000" dirty="0"/>
                  <a:t> </a:t>
                </a:r>
                <a:r>
                  <a:rPr lang="en-GB" sz="2000" dirty="0" smtClean="0"/>
                  <a:t>(output amplitude).</a:t>
                </a:r>
                <a:endParaRPr lang="en-GB" sz="2000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sz="22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sz="2200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sz="22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sz="22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782" y="1541521"/>
                <a:ext cx="8452237" cy="4062651"/>
              </a:xfrm>
              <a:prstGeom prst="rect">
                <a:avLst/>
              </a:prstGeom>
              <a:blipFill rotWithShape="1">
                <a:blip r:embed="rId5"/>
                <a:stretch>
                  <a:fillRect l="-866" t="-751" r="-7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BE393-EA3D-4B29-81E2-F124825B45E0}" type="datetime4">
              <a:rPr lang="en-GB" smtClean="0"/>
              <a:t>27 June 2013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95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FONT5 Board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620" y="1121135"/>
            <a:ext cx="6977809" cy="5023836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GB" sz="2400" dirty="0" smtClean="0"/>
              <a:t>Custom </a:t>
            </a:r>
            <a:r>
              <a:rPr lang="en-GB" sz="2400" dirty="0" smtClean="0">
                <a:solidFill>
                  <a:srgbClr val="FF0000"/>
                </a:solidFill>
              </a:rPr>
              <a:t>low latency </a:t>
            </a:r>
            <a:r>
              <a:rPr lang="en-GB" sz="2400" dirty="0" smtClean="0"/>
              <a:t>digital processor used to calculate the phase and output the necessary correction.</a:t>
            </a:r>
            <a:endParaRPr lang="en-GB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429" y="98006"/>
            <a:ext cx="1967902" cy="147961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7E0CD-0E7B-4A11-8C95-3DF5CEBFA11B}" type="datetime4">
              <a:rPr lang="en-GB" smtClean="0"/>
              <a:t>27 June 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6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663733" y="2154219"/>
            <a:ext cx="5601858" cy="3878616"/>
            <a:chOff x="1590262" y="1483960"/>
            <a:chExt cx="5601858" cy="3878616"/>
          </a:xfrm>
        </p:grpSpPr>
        <p:sp>
          <p:nvSpPr>
            <p:cNvPr id="11" name="Rectangle 10"/>
            <p:cNvSpPr/>
            <p:nvPr/>
          </p:nvSpPr>
          <p:spPr>
            <a:xfrm>
              <a:off x="2949932" y="2442373"/>
              <a:ext cx="437323" cy="30215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b="1" dirty="0" smtClean="0"/>
                <a:t>ADC</a:t>
              </a:r>
              <a:endParaRPr lang="en-GB" sz="900" b="1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949931" y="2825361"/>
              <a:ext cx="437323" cy="30215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GB" sz="900" b="1" dirty="0">
                  <a:solidFill>
                    <a:srgbClr val="FFFFFF"/>
                  </a:solidFill>
                </a:rPr>
                <a:t>ADC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40655" y="3218950"/>
              <a:ext cx="437323" cy="30215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GB" sz="900" b="1" dirty="0">
                  <a:solidFill>
                    <a:srgbClr val="FFFFFF"/>
                  </a:solidFill>
                </a:rPr>
                <a:t>ADC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40653" y="4020707"/>
              <a:ext cx="437323" cy="30215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GB" sz="900" b="1" dirty="0">
                  <a:solidFill>
                    <a:srgbClr val="FFFFFF"/>
                  </a:solidFill>
                </a:rPr>
                <a:t>ADC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940654" y="3616516"/>
              <a:ext cx="437323" cy="30215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GB" sz="900" b="1" dirty="0">
                  <a:solidFill>
                    <a:srgbClr val="FFFFFF"/>
                  </a:solidFill>
                </a:rPr>
                <a:t>ADC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940655" y="4412972"/>
              <a:ext cx="437323" cy="30215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GB" sz="900" b="1" dirty="0">
                  <a:solidFill>
                    <a:srgbClr val="FFFFFF"/>
                  </a:solidFill>
                </a:rPr>
                <a:t>ADC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590262" y="2444359"/>
              <a:ext cx="838862" cy="68514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smtClean="0">
                  <a:solidFill>
                    <a:schemeClr val="accent6"/>
                  </a:solidFill>
                </a:rPr>
                <a:t>Monitor</a:t>
              </a:r>
              <a:endParaRPr lang="en-GB" sz="1400" b="1" dirty="0">
                <a:solidFill>
                  <a:schemeClr val="accent6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590262" y="3224251"/>
              <a:ext cx="838862" cy="68514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GB" sz="1400" b="1" dirty="0">
                  <a:solidFill>
                    <a:schemeClr val="accent6"/>
                  </a:solidFill>
                </a:rPr>
                <a:t>Monitor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590262" y="4020707"/>
              <a:ext cx="838862" cy="68514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GB" sz="1400" b="1" dirty="0">
                  <a:solidFill>
                    <a:schemeClr val="accent6"/>
                  </a:solidFill>
                </a:rPr>
                <a:t>Monitor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848432" y="2827348"/>
              <a:ext cx="1264258" cy="149749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/>
                <a:t>FPGA</a:t>
              </a:r>
              <a:endParaRPr lang="en-GB" b="1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848432" y="4996059"/>
              <a:ext cx="596348" cy="302149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b="1" dirty="0" smtClean="0">
                  <a:solidFill>
                    <a:schemeClr val="accent6"/>
                  </a:solidFill>
                </a:rPr>
                <a:t>Clock</a:t>
              </a:r>
              <a:endParaRPr lang="en-GB" sz="1100" b="1" dirty="0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516342" y="4996058"/>
              <a:ext cx="596348" cy="302149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b="1" dirty="0" smtClean="0">
                  <a:solidFill>
                    <a:schemeClr val="accent6"/>
                  </a:solidFill>
                </a:rPr>
                <a:t>Trigger</a:t>
              </a:r>
              <a:endParaRPr lang="en-GB" sz="900" b="1" dirty="0">
                <a:solidFill>
                  <a:schemeClr val="accent6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510550" y="3206356"/>
              <a:ext cx="437323" cy="302151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b="1" dirty="0" smtClean="0"/>
                <a:t>DAC</a:t>
              </a:r>
              <a:endParaRPr lang="en-GB" sz="900" b="1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510550" y="2825360"/>
              <a:ext cx="437323" cy="302151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GB" sz="900" b="1" dirty="0">
                  <a:solidFill>
                    <a:srgbClr val="FFFFFF"/>
                  </a:solidFill>
                </a:rPr>
                <a:t>DAC</a:t>
              </a:r>
            </a:p>
          </p:txBody>
        </p:sp>
        <p:cxnSp>
          <p:nvCxnSpPr>
            <p:cNvPr id="25" name="Straight Arrow Connector 24"/>
            <p:cNvCxnSpPr>
              <a:endCxn id="11" idx="1"/>
            </p:cNvCxnSpPr>
            <p:nvPr/>
          </p:nvCxnSpPr>
          <p:spPr>
            <a:xfrm>
              <a:off x="2433099" y="2592125"/>
              <a:ext cx="516833" cy="1324"/>
            </a:xfrm>
            <a:prstGeom prst="straightConnector1">
              <a:avLst/>
            </a:prstGeom>
            <a:ln w="28575">
              <a:solidFill>
                <a:schemeClr val="accent1">
                  <a:lumMod val="1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endCxn id="12" idx="1"/>
            </p:cNvCxnSpPr>
            <p:nvPr/>
          </p:nvCxnSpPr>
          <p:spPr>
            <a:xfrm flipV="1">
              <a:off x="2429124" y="2976437"/>
              <a:ext cx="520807" cy="1987"/>
            </a:xfrm>
            <a:prstGeom prst="straightConnector1">
              <a:avLst/>
            </a:prstGeom>
            <a:ln w="28575">
              <a:solidFill>
                <a:schemeClr val="accent1">
                  <a:lumMod val="1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endCxn id="13" idx="1"/>
            </p:cNvCxnSpPr>
            <p:nvPr/>
          </p:nvCxnSpPr>
          <p:spPr>
            <a:xfrm>
              <a:off x="2429124" y="3370026"/>
              <a:ext cx="511531" cy="0"/>
            </a:xfrm>
            <a:prstGeom prst="straightConnector1">
              <a:avLst/>
            </a:prstGeom>
            <a:ln w="28575">
              <a:solidFill>
                <a:schemeClr val="accent1">
                  <a:lumMod val="1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endCxn id="15" idx="1"/>
            </p:cNvCxnSpPr>
            <p:nvPr/>
          </p:nvCxnSpPr>
          <p:spPr>
            <a:xfrm>
              <a:off x="2429124" y="3767592"/>
              <a:ext cx="511530" cy="0"/>
            </a:xfrm>
            <a:prstGeom prst="straightConnector1">
              <a:avLst/>
            </a:prstGeom>
            <a:ln w="28575">
              <a:solidFill>
                <a:schemeClr val="accent1">
                  <a:lumMod val="1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endCxn id="14" idx="1"/>
            </p:cNvCxnSpPr>
            <p:nvPr/>
          </p:nvCxnSpPr>
          <p:spPr>
            <a:xfrm>
              <a:off x="2429124" y="4171783"/>
              <a:ext cx="511529" cy="0"/>
            </a:xfrm>
            <a:prstGeom prst="straightConnector1">
              <a:avLst/>
            </a:prstGeom>
            <a:ln w="28575">
              <a:solidFill>
                <a:schemeClr val="accent1">
                  <a:lumMod val="1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endCxn id="16" idx="1"/>
            </p:cNvCxnSpPr>
            <p:nvPr/>
          </p:nvCxnSpPr>
          <p:spPr>
            <a:xfrm>
              <a:off x="2429124" y="4564048"/>
              <a:ext cx="511531" cy="0"/>
            </a:xfrm>
            <a:prstGeom prst="straightConnector1">
              <a:avLst/>
            </a:prstGeom>
            <a:ln w="28575">
              <a:solidFill>
                <a:schemeClr val="accent1">
                  <a:lumMod val="1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lbow Connector 30"/>
            <p:cNvCxnSpPr>
              <a:stCxn id="11" idx="3"/>
              <a:endCxn id="20" idx="1"/>
            </p:cNvCxnSpPr>
            <p:nvPr/>
          </p:nvCxnSpPr>
          <p:spPr>
            <a:xfrm>
              <a:off x="3387255" y="2593449"/>
              <a:ext cx="461177" cy="982648"/>
            </a:xfrm>
            <a:prstGeom prst="bentConnector3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lbow Connector 31"/>
            <p:cNvCxnSpPr>
              <a:stCxn id="12" idx="3"/>
              <a:endCxn id="20" idx="1"/>
            </p:cNvCxnSpPr>
            <p:nvPr/>
          </p:nvCxnSpPr>
          <p:spPr>
            <a:xfrm>
              <a:off x="3387254" y="2976437"/>
              <a:ext cx="461178" cy="599660"/>
            </a:xfrm>
            <a:prstGeom prst="bentConnector3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lbow Connector 32"/>
            <p:cNvCxnSpPr>
              <a:stCxn id="13" idx="3"/>
              <a:endCxn id="20" idx="1"/>
            </p:cNvCxnSpPr>
            <p:nvPr/>
          </p:nvCxnSpPr>
          <p:spPr>
            <a:xfrm>
              <a:off x="3377978" y="3370026"/>
              <a:ext cx="470454" cy="206071"/>
            </a:xfrm>
            <a:prstGeom prst="bentConnector3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lbow Connector 33"/>
            <p:cNvCxnSpPr>
              <a:stCxn id="15" idx="3"/>
              <a:endCxn id="20" idx="1"/>
            </p:cNvCxnSpPr>
            <p:nvPr/>
          </p:nvCxnSpPr>
          <p:spPr>
            <a:xfrm flipV="1">
              <a:off x="3377977" y="3576097"/>
              <a:ext cx="470455" cy="191495"/>
            </a:xfrm>
            <a:prstGeom prst="bentConnector3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34"/>
            <p:cNvCxnSpPr>
              <a:stCxn id="14" idx="3"/>
              <a:endCxn id="20" idx="1"/>
            </p:cNvCxnSpPr>
            <p:nvPr/>
          </p:nvCxnSpPr>
          <p:spPr>
            <a:xfrm flipV="1">
              <a:off x="3377976" y="3576097"/>
              <a:ext cx="470456" cy="595686"/>
            </a:xfrm>
            <a:prstGeom prst="bentConnector3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lbow Connector 35"/>
            <p:cNvCxnSpPr>
              <a:stCxn id="16" idx="3"/>
              <a:endCxn id="20" idx="1"/>
            </p:cNvCxnSpPr>
            <p:nvPr/>
          </p:nvCxnSpPr>
          <p:spPr>
            <a:xfrm flipV="1">
              <a:off x="3377978" y="3576097"/>
              <a:ext cx="470454" cy="987951"/>
            </a:xfrm>
            <a:prstGeom prst="bentConnector3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6293605" y="3669853"/>
              <a:ext cx="437323" cy="398229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b="1" dirty="0" smtClean="0">
                  <a:solidFill>
                    <a:schemeClr val="accent6"/>
                  </a:solidFill>
                </a:rPr>
                <a:t>DAQ</a:t>
              </a:r>
              <a:endParaRPr lang="en-GB" sz="900" b="1" dirty="0">
                <a:solidFill>
                  <a:schemeClr val="accent6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222042" y="4089283"/>
              <a:ext cx="580445" cy="15306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cxnSp>
          <p:nvCxnSpPr>
            <p:cNvPr id="39" name="Straight Arrow Connector 38"/>
            <p:cNvCxnSpPr>
              <a:endCxn id="37" idx="1"/>
            </p:cNvCxnSpPr>
            <p:nvPr/>
          </p:nvCxnSpPr>
          <p:spPr>
            <a:xfrm flipV="1">
              <a:off x="5085007" y="3868968"/>
              <a:ext cx="1208598" cy="1491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21" idx="0"/>
            </p:cNvCxnSpPr>
            <p:nvPr/>
          </p:nvCxnSpPr>
          <p:spPr>
            <a:xfrm flipV="1">
              <a:off x="4146606" y="4324843"/>
              <a:ext cx="0" cy="671216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22" idx="0"/>
            </p:cNvCxnSpPr>
            <p:nvPr/>
          </p:nvCxnSpPr>
          <p:spPr>
            <a:xfrm flipV="1">
              <a:off x="4814516" y="4324842"/>
              <a:ext cx="0" cy="671216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2655736" y="2258170"/>
              <a:ext cx="3411109" cy="2617302"/>
            </a:xfrm>
            <a:prstGeom prst="rect">
              <a:avLst/>
            </a:prstGeom>
            <a:noFill/>
            <a:ln w="38100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448219" y="1483960"/>
              <a:ext cx="18261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u="sng" dirty="0" smtClean="0">
                  <a:solidFill>
                    <a:schemeClr val="accent6">
                      <a:lumMod val="50000"/>
                    </a:schemeClr>
                  </a:solidFill>
                </a:rPr>
                <a:t>FONT5 BOARD</a:t>
              </a:r>
              <a:endParaRPr lang="en-GB" u="sng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44" name="Elbow Connector 43"/>
            <p:cNvCxnSpPr>
              <a:endCxn id="24" idx="1"/>
            </p:cNvCxnSpPr>
            <p:nvPr/>
          </p:nvCxnSpPr>
          <p:spPr>
            <a:xfrm flipV="1">
              <a:off x="5085007" y="2976436"/>
              <a:ext cx="425543" cy="151075"/>
            </a:xfrm>
            <a:prstGeom prst="bentConnector3">
              <a:avLst/>
            </a:prstGeom>
            <a:ln w="28575">
              <a:solidFill>
                <a:schemeClr val="tx1">
                  <a:alpha val="30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Elbow Connector 44"/>
            <p:cNvCxnSpPr>
              <a:endCxn id="23" idx="1"/>
            </p:cNvCxnSpPr>
            <p:nvPr/>
          </p:nvCxnSpPr>
          <p:spPr>
            <a:xfrm>
              <a:off x="5085007" y="3125524"/>
              <a:ext cx="425543" cy="231908"/>
            </a:xfrm>
            <a:prstGeom prst="bentConnector3">
              <a:avLst/>
            </a:prstGeom>
            <a:ln w="28575">
              <a:solidFill>
                <a:schemeClr val="tx1">
                  <a:alpha val="30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1915008" y="4042704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6"/>
                  </a:solidFill>
                </a:rPr>
                <a:t>Diode</a:t>
              </a:r>
              <a:endParaRPr lang="en-GB" sz="1000" b="1" dirty="0">
                <a:solidFill>
                  <a:schemeClr val="accent6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915008" y="3247044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6"/>
                  </a:solidFill>
                </a:rPr>
                <a:t>Diode</a:t>
              </a:r>
              <a:endParaRPr lang="en-GB" sz="1000" b="1" dirty="0">
                <a:solidFill>
                  <a:schemeClr val="accent6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11033" y="2469014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6"/>
                  </a:solidFill>
                </a:rPr>
                <a:t>Diode</a:t>
              </a:r>
              <a:endParaRPr lang="en-GB" sz="1000" b="1" dirty="0">
                <a:solidFill>
                  <a:schemeClr val="accent6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934244" y="2855313"/>
              <a:ext cx="5180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6"/>
                  </a:solidFill>
                </a:rPr>
                <a:t>Mixer</a:t>
              </a:r>
              <a:endParaRPr lang="en-GB" sz="1000" b="1" dirty="0">
                <a:solidFill>
                  <a:schemeClr val="accent6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934244" y="3644480"/>
              <a:ext cx="5180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6"/>
                  </a:solidFill>
                </a:rPr>
                <a:t>Mixer</a:t>
              </a:r>
              <a:endParaRPr lang="en-GB" sz="1000" b="1" dirty="0">
                <a:solidFill>
                  <a:schemeClr val="accent6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930269" y="4440936"/>
              <a:ext cx="5180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6"/>
                  </a:solidFill>
                </a:rPr>
                <a:t>Mixer</a:t>
              </a:r>
              <a:endParaRPr lang="en-GB" sz="1000" b="1" dirty="0">
                <a:solidFill>
                  <a:schemeClr val="accent6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214090" y="2827350"/>
              <a:ext cx="596348" cy="302149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b="1" dirty="0" smtClean="0">
                  <a:solidFill>
                    <a:schemeClr val="accent6"/>
                  </a:solidFill>
                </a:rPr>
                <a:t>Kicker</a:t>
              </a:r>
              <a:endParaRPr lang="en-GB" sz="900" b="1" dirty="0">
                <a:solidFill>
                  <a:schemeClr val="accent6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222042" y="3218925"/>
              <a:ext cx="596348" cy="302149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b="1" dirty="0" smtClean="0">
                  <a:solidFill>
                    <a:schemeClr val="accent6"/>
                  </a:solidFill>
                </a:rPr>
                <a:t>Kicker</a:t>
              </a:r>
              <a:endParaRPr lang="en-GB" sz="900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54" name="Straight Connector 53"/>
            <p:cNvCxnSpPr>
              <a:stCxn id="24" idx="3"/>
              <a:endCxn id="52" idx="1"/>
            </p:cNvCxnSpPr>
            <p:nvPr/>
          </p:nvCxnSpPr>
          <p:spPr>
            <a:xfrm>
              <a:off x="5947873" y="2976436"/>
              <a:ext cx="266217" cy="1989"/>
            </a:xfrm>
            <a:prstGeom prst="line">
              <a:avLst/>
            </a:prstGeom>
            <a:ln w="28575">
              <a:solidFill>
                <a:schemeClr val="tx1">
                  <a:alpha val="3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955825" y="3355442"/>
              <a:ext cx="266217" cy="1989"/>
            </a:xfrm>
            <a:prstGeom prst="line">
              <a:avLst/>
            </a:prstGeom>
            <a:ln w="28575">
              <a:solidFill>
                <a:schemeClr val="tx1">
                  <a:alpha val="3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2623931" y="4931689"/>
              <a:ext cx="122450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dirty="0" smtClean="0"/>
                <a:t>357 MHz from signal generator</a:t>
              </a:r>
              <a:endParaRPr lang="en-GB" sz="11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116960" y="4931688"/>
              <a:ext cx="122450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0.8 Hz from beam gun</a:t>
              </a:r>
              <a:endParaRPr lang="en-GB" sz="11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915008" y="1808102"/>
              <a:ext cx="490595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chemeClr val="accent6"/>
                  </a:solidFill>
                </a:rPr>
                <a:t>ADC</a:t>
              </a:r>
              <a:r>
                <a:rPr lang="en-GB" sz="1100" dirty="0" smtClean="0">
                  <a:solidFill>
                    <a:schemeClr val="accent6"/>
                  </a:solidFill>
                </a:rPr>
                <a:t> = Analogue to Digital Converter , </a:t>
              </a:r>
              <a:r>
                <a:rPr lang="en-GB" sz="1100" b="1" dirty="0" smtClean="0">
                  <a:solidFill>
                    <a:schemeClr val="accent6"/>
                  </a:solidFill>
                </a:rPr>
                <a:t>DAC</a:t>
              </a:r>
              <a:r>
                <a:rPr lang="en-GB" sz="1100" dirty="0" smtClean="0">
                  <a:solidFill>
                    <a:schemeClr val="accent6"/>
                  </a:solidFill>
                </a:rPr>
                <a:t> = Digital to Analogue Converter</a:t>
              </a:r>
            </a:p>
            <a:p>
              <a:pPr algn="ctr"/>
              <a:r>
                <a:rPr lang="en-GB" sz="1100" b="1" dirty="0" smtClean="0">
                  <a:solidFill>
                    <a:schemeClr val="accent6"/>
                  </a:solidFill>
                </a:rPr>
                <a:t>FPGA</a:t>
              </a:r>
              <a:r>
                <a:rPr lang="en-GB" sz="1100" dirty="0" smtClean="0">
                  <a:solidFill>
                    <a:schemeClr val="accent6"/>
                  </a:solidFill>
                </a:rPr>
                <a:t> = Field Programmable </a:t>
              </a:r>
              <a:r>
                <a:rPr lang="en-GB" sz="1100" dirty="0">
                  <a:solidFill>
                    <a:schemeClr val="accent6"/>
                  </a:solidFill>
                </a:rPr>
                <a:t>G</a:t>
              </a:r>
              <a:r>
                <a:rPr lang="en-GB" sz="1100" dirty="0" smtClean="0">
                  <a:solidFill>
                    <a:schemeClr val="accent6"/>
                  </a:solidFill>
                </a:rPr>
                <a:t>ate </a:t>
              </a:r>
              <a:r>
                <a:rPr lang="en-GB" sz="1100" dirty="0">
                  <a:solidFill>
                    <a:schemeClr val="accent6"/>
                  </a:solidFill>
                </a:rPr>
                <a:t>A</a:t>
              </a:r>
              <a:r>
                <a:rPr lang="en-GB" sz="1100" dirty="0" smtClean="0">
                  <a:solidFill>
                    <a:schemeClr val="accent6"/>
                  </a:solidFill>
                </a:rPr>
                <a:t>rray.</a:t>
              </a:r>
              <a:endParaRPr lang="en-GB" sz="1100" dirty="0">
                <a:solidFill>
                  <a:schemeClr val="accent6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091011" y="4263964"/>
              <a:ext cx="1101109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err="1" smtClean="0"/>
                <a:t>LabVIEW</a:t>
              </a:r>
              <a:r>
                <a:rPr lang="en-GB" sz="1100" dirty="0" smtClean="0"/>
                <a:t> data acquisition system (DAQ)</a:t>
              </a:r>
              <a:endParaRPr lang="en-GB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2215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1119226"/>
          </a:xfrm>
        </p:spPr>
        <p:txBody>
          <a:bodyPr>
            <a:noAutofit/>
          </a:bodyPr>
          <a:lstStyle/>
          <a:p>
            <a:r>
              <a:rPr lang="en-GB" sz="3200" dirty="0" smtClean="0"/>
              <a:t>Phase Monitor Signals on the FONT5 Board</a:t>
            </a:r>
            <a:endParaRPr lang="en-GB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652" y="1173935"/>
            <a:ext cx="6476337" cy="2240462"/>
          </a:xfr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56771" y="3482671"/>
            <a:ext cx="8226854" cy="27555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Lucida Grande"/>
              <a:buChar char="-"/>
              <a:defRPr kumimoji="0" sz="260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Two features:</a:t>
            </a:r>
          </a:p>
          <a:p>
            <a:pPr lvl="1">
              <a:buClr>
                <a:schemeClr val="tx2"/>
              </a:buClr>
              <a:buFont typeface="Arial" pitchFamily="34" charset="0"/>
              <a:buChar char="-"/>
            </a:pPr>
            <a:r>
              <a:rPr lang="en-GB" sz="2000" b="1" u="sng" dirty="0" smtClean="0">
                <a:solidFill>
                  <a:srgbClr val="FF0000"/>
                </a:solidFill>
              </a:rPr>
              <a:t>Phase spikes:</a:t>
            </a:r>
            <a:r>
              <a:rPr lang="en-GB" sz="2000" dirty="0" smtClean="0"/>
              <a:t> Artefact of the beam setup, will not be present when the </a:t>
            </a:r>
            <a:r>
              <a:rPr lang="en-GB" sz="2000" dirty="0" err="1" smtClean="0"/>
              <a:t>feedforward</a:t>
            </a:r>
            <a:r>
              <a:rPr lang="en-GB" sz="2000" dirty="0" smtClean="0"/>
              <a:t> system is used.</a:t>
            </a:r>
          </a:p>
          <a:p>
            <a:pPr lvl="1">
              <a:buClr>
                <a:schemeClr val="tx2"/>
              </a:buClr>
            </a:pPr>
            <a:endParaRPr lang="en-GB" sz="2000" b="1" u="sng" dirty="0" smtClean="0">
              <a:solidFill>
                <a:srgbClr val="FF0000"/>
              </a:solidFill>
            </a:endParaRPr>
          </a:p>
          <a:p>
            <a:pPr lvl="1">
              <a:buClr>
                <a:schemeClr val="tx2"/>
              </a:buClr>
            </a:pPr>
            <a:r>
              <a:rPr lang="en-GB" sz="2000" b="1" u="sng" dirty="0" smtClean="0">
                <a:solidFill>
                  <a:srgbClr val="FF0000"/>
                </a:solidFill>
              </a:rPr>
              <a:t>ADC droop:</a:t>
            </a:r>
            <a:r>
              <a:rPr lang="en-GB" sz="2000" b="1" dirty="0" smtClean="0"/>
              <a:t> </a:t>
            </a:r>
            <a:r>
              <a:rPr lang="en-GB" sz="2000" dirty="0" smtClean="0"/>
              <a:t>Complicates phase calculation. Needs to be removed via adjustments to the FONT ADCs and digital filtering.</a:t>
            </a:r>
          </a:p>
          <a:p>
            <a:endParaRPr lang="en-GB" sz="24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AA2A-49E6-4110-B382-0BADB905CA26}" type="datetime4">
              <a:rPr lang="en-GB" smtClean="0"/>
              <a:t>27 June 2013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51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2654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LO Scan</a:t>
            </a:r>
            <a:endParaRPr lang="en-GB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132657"/>
            <a:ext cx="3657600" cy="2761332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114801" y="1329455"/>
            <a:ext cx="4647536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Change the </a:t>
            </a:r>
            <a:r>
              <a:rPr lang="en-GB" dirty="0" smtClean="0">
                <a:solidFill>
                  <a:srgbClr val="FF0000"/>
                </a:solidFill>
              </a:rPr>
              <a:t>reference (LO) phase </a:t>
            </a:r>
            <a:r>
              <a:rPr lang="en-GB" dirty="0" smtClean="0"/>
              <a:t>used by the mixer channel.</a:t>
            </a:r>
          </a:p>
          <a:p>
            <a:endParaRPr lang="en-GB" dirty="0" smtClean="0"/>
          </a:p>
          <a:p>
            <a:r>
              <a:rPr lang="en-GB" dirty="0" smtClean="0"/>
              <a:t>Map out the </a:t>
            </a:r>
            <a:r>
              <a:rPr lang="en-GB" dirty="0" smtClean="0">
                <a:solidFill>
                  <a:srgbClr val="FF0000"/>
                </a:solidFill>
              </a:rPr>
              <a:t>response</a:t>
            </a:r>
            <a:r>
              <a:rPr lang="en-GB" dirty="0" smtClean="0"/>
              <a:t> of the </a:t>
            </a:r>
            <a:r>
              <a:rPr lang="en-GB" dirty="0" smtClean="0">
                <a:solidFill>
                  <a:srgbClr val="FF0000"/>
                </a:solidFill>
              </a:rPr>
              <a:t>mixer</a:t>
            </a:r>
            <a:r>
              <a:rPr lang="en-GB" dirty="0" smtClean="0"/>
              <a:t> channel to different beam </a:t>
            </a:r>
            <a:r>
              <a:rPr lang="en-GB" dirty="0" smtClean="0">
                <a:solidFill>
                  <a:srgbClr val="FF0000"/>
                </a:solidFill>
              </a:rPr>
              <a:t>phase offsets</a:t>
            </a:r>
            <a:r>
              <a:rPr lang="en-GB" dirty="0" smtClean="0"/>
              <a:t>.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Sine behaviour</a:t>
            </a:r>
            <a:r>
              <a:rPr lang="en-GB" dirty="0" smtClean="0"/>
              <a:t> as expected.</a:t>
            </a:r>
          </a:p>
          <a:p>
            <a:endParaRPr lang="en-GB" dirty="0" smtClean="0"/>
          </a:p>
          <a:p>
            <a:r>
              <a:rPr lang="en-GB" dirty="0" smtClean="0"/>
              <a:t>Need </a:t>
            </a:r>
            <a:r>
              <a:rPr lang="en-GB" dirty="0"/>
              <a:t>to fit to the </a:t>
            </a:r>
            <a:r>
              <a:rPr lang="en-GB" dirty="0" smtClean="0"/>
              <a:t>amplitude </a:t>
            </a:r>
            <a:r>
              <a:rPr lang="en-GB" dirty="0"/>
              <a:t>to reconstruct </a:t>
            </a:r>
            <a:r>
              <a:rPr lang="en-GB" dirty="0" smtClean="0"/>
              <a:t>the beam phase…</a:t>
            </a:r>
            <a:endParaRPr lang="en-GB" dirty="0"/>
          </a:p>
          <a:p>
            <a:endParaRPr lang="en-GB" sz="24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4760-6AFA-4B10-B6AF-A164F28C5403}" type="datetime4">
              <a:rPr lang="en-GB" smtClean="0"/>
              <a:t>27 June 2013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90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19226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Calibration</a:t>
            </a:r>
            <a:endParaRPr lang="en-GB" sz="32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08" y="1531867"/>
            <a:ext cx="3657600" cy="2786123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182386" y="1184744"/>
                <a:ext cx="4842344" cy="4941419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 smtClean="0"/>
                  <a:t>Droop multiplies signal output by an exponential factor: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/>
                      </a:rPr>
                      <m:t>𝐷𝑖𝑜𝑑𝑒</m:t>
                    </m:r>
                    <m:r>
                      <a:rPr lang="en-GB" sz="2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GB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exp</m:t>
                    </m:r>
                    <m:r>
                      <a:rPr lang="en-GB" sz="2000" b="0" i="1" smtClean="0">
                        <a:latin typeface="Cambria Math"/>
                      </a:rPr>
                      <m:t>⁡(−</m:t>
                    </m:r>
                    <m:r>
                      <a:rPr lang="en-GB" sz="2000" b="0" i="1" smtClean="0">
                        <a:latin typeface="Cambria Math"/>
                      </a:rPr>
                      <m:t>𝑡</m:t>
                    </m:r>
                    <m:r>
                      <a:rPr lang="en-GB" sz="2000" b="0" i="1" smtClean="0">
                        <a:latin typeface="Cambria Math"/>
                      </a:rPr>
                      <m:t>/</m:t>
                    </m:r>
                    <m:r>
                      <a:rPr lang="en-GB" sz="2000" b="0" i="1" smtClean="0">
                        <a:latin typeface="Cambria Math"/>
                      </a:rPr>
                      <m:t>𝑇</m:t>
                    </m:r>
                    <m:r>
                      <a:rPr lang="en-GB" sz="2000" b="0" i="1" smtClean="0">
                        <a:latin typeface="Cambria Math"/>
                      </a:rPr>
                      <m:t>)</m:t>
                    </m:r>
                  </m:oMath>
                </a14:m>
                <a:endParaRPr lang="en-GB" sz="200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/>
                      </a:rPr>
                      <m:t>𝑀𝑖𝑥𝑒𝑟</m:t>
                    </m:r>
                    <m:r>
                      <a:rPr lang="en-GB" sz="2000" b="0" i="1" smtClean="0">
                        <a:latin typeface="Cambria Math"/>
                      </a:rPr>
                      <m:t>=</m:t>
                    </m:r>
                    <m:r>
                      <a:rPr lang="en-GB" sz="2000" b="0" i="1" smtClean="0">
                        <a:latin typeface="Cambria Math"/>
                      </a:rPr>
                      <m:t>𝐴</m:t>
                    </m:r>
                    <m:func>
                      <m:funcPr>
                        <m:ctrlPr>
                          <a:rPr lang="en-GB" sz="2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GB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GB" sz="2000" b="0" i="1" smtClean="0">
                                <a:latin typeface="Cambria Math"/>
                              </a:rPr>
                              <m:t>𝜙</m:t>
                            </m:r>
                          </m:e>
                        </m:d>
                        <m:func>
                          <m:funcPr>
                            <m:ctrlPr>
                              <a:rPr lang="en-GB" sz="20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2000" b="0" i="0" smtClean="0">
                                <a:latin typeface="Cambria Math"/>
                              </a:rPr>
                              <m:t>exp</m:t>
                            </m:r>
                          </m:fName>
                          <m:e>
                            <m:r>
                              <a:rPr lang="en-GB" sz="2000" b="0" i="1" smtClean="0">
                                <a:latin typeface="Cambria Math"/>
                              </a:rPr>
                              <m:t>(−</m:t>
                            </m:r>
                            <m:r>
                              <a:rPr lang="en-GB" sz="2000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n-GB" sz="2000" b="0" i="1" smtClean="0">
                                <a:latin typeface="Cambria Math"/>
                              </a:rPr>
                              <m:t>/</m:t>
                            </m:r>
                            <m:r>
                              <a:rPr lang="en-GB" sz="2000" b="0" i="1" smtClean="0">
                                <a:latin typeface="Cambria Math"/>
                              </a:rPr>
                              <m:t>𝑇</m:t>
                            </m:r>
                            <m:r>
                              <a:rPr lang="en-GB" sz="2000" b="0" i="1" smtClean="0">
                                <a:latin typeface="Cambria Math"/>
                              </a:rPr>
                              <m:t>)</m:t>
                            </m:r>
                          </m:e>
                        </m:func>
                      </m:e>
                    </m:func>
                  </m:oMath>
                </a14:m>
                <a:endParaRPr lang="en-GB" sz="2000" b="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𝑀𝑖𝑥𝑒𝑟</m:t>
                    </m:r>
                    <m:r>
                      <a:rPr lang="en-GB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𝐷𝑖𝑜𝑑𝑒</m:t>
                        </m:r>
                      </m:e>
                    </m:rad>
                    <m:r>
                      <a:rPr lang="en-GB" sz="20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≠</m:t>
                    </m:r>
                    <m:func>
                      <m:funcPr>
                        <m:ctrlP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0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GB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𝜙</m:t>
                            </m:r>
                          </m:e>
                        </m:d>
                      </m:e>
                    </m:func>
                  </m:oMath>
                </a14:m>
                <a:endParaRPr lang="en-GB" sz="2400" dirty="0" smtClean="0"/>
              </a:p>
              <a:p>
                <a:endParaRPr lang="en-GB" sz="2400" dirty="0" smtClean="0"/>
              </a:p>
              <a:p>
                <a:r>
                  <a:rPr lang="en-GB" sz="2400" dirty="0" smtClean="0"/>
                  <a:t>Use </a:t>
                </a:r>
                <a:r>
                  <a:rPr lang="en-GB" sz="2400" dirty="0" smtClean="0">
                    <a:solidFill>
                      <a:srgbClr val="FF0000"/>
                    </a:solidFill>
                  </a:rPr>
                  <a:t>Mixer/Diode</a:t>
                </a:r>
                <a:r>
                  <a:rPr lang="en-GB" sz="2400" dirty="0" smtClean="0"/>
                  <a:t> instead (assume A constant).</a:t>
                </a:r>
              </a:p>
              <a:p>
                <a:endParaRPr lang="en-GB" sz="2400" dirty="0" smtClean="0"/>
              </a:p>
              <a:p>
                <a:r>
                  <a:rPr lang="en-GB" sz="2400" dirty="0" smtClean="0"/>
                  <a:t>Calculate </a:t>
                </a:r>
                <a:r>
                  <a:rPr lang="en-GB" sz="2400" dirty="0" smtClean="0">
                    <a:solidFill>
                      <a:srgbClr val="FF0000"/>
                    </a:solidFill>
                  </a:rPr>
                  <a:t>amplitudes a:</a:t>
                </a:r>
                <a:endParaRPr lang="en-GB" sz="2400" dirty="0"/>
              </a:p>
              <a:p>
                <a:pPr marL="448056" lvl="1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/>
                            </a:rPr>
                            <m:t>𝑀𝑖𝑥𝑒𝑟</m:t>
                          </m:r>
                        </m:num>
                        <m:den>
                          <m:r>
                            <a:rPr lang="en-GB" sz="2000" i="1">
                              <a:latin typeface="Cambria Math"/>
                            </a:rPr>
                            <m:t>𝐷𝑖𝑜𝑑𝑒</m:t>
                          </m:r>
                        </m:den>
                      </m:f>
                      <m:r>
                        <a:rPr lang="en-GB" sz="2000" i="1">
                          <a:latin typeface="Cambria Math"/>
                        </a:rPr>
                        <m:t>=</m:t>
                      </m:r>
                      <m:r>
                        <a:rPr lang="en-GB" sz="20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𝑎</m:t>
                      </m:r>
                      <m:r>
                        <a:rPr lang="en-GB" sz="2000" i="1">
                          <a:latin typeface="Cambria Math"/>
                          <a:ea typeface="Cambria Math"/>
                        </a:rPr>
                        <m:t>×</m:t>
                      </m:r>
                      <m:func>
                        <m:funcPr>
                          <m:ctrlPr>
                            <a:rPr lang="en-GB" sz="2000" i="1"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000">
                              <a:latin typeface="Cambria Math"/>
                              <a:ea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GB" sz="2000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GB" sz="2000" i="1">
                                  <a:latin typeface="Cambria Math"/>
                                  <a:ea typeface="Cambria Math"/>
                                </a:rPr>
                                <m:t>𝜙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GB" sz="2000" dirty="0" smtClean="0"/>
              </a:p>
              <a:p>
                <a:endParaRPr lang="en-GB" sz="2400" dirty="0" smtClean="0"/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182386" y="1184744"/>
                <a:ext cx="4842344" cy="4941419"/>
              </a:xfrm>
              <a:blipFill rotWithShape="1">
                <a:blip r:embed="rId3"/>
                <a:stretch>
                  <a:fillRect l="-126" t="-863" r="-5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A90F-68B6-41C9-87C3-861BC6507ADF}" type="datetime4">
              <a:rPr lang="en-GB" smtClean="0"/>
              <a:t>27 June 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9</a:t>
            </a:fld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813916"/>
              </p:ext>
            </p:extLst>
          </p:nvPr>
        </p:nvGraphicFramePr>
        <p:xfrm>
          <a:off x="237210" y="4480542"/>
          <a:ext cx="3783498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749"/>
                <a:gridCol w="1891749"/>
              </a:tblGrid>
              <a:tr h="20723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Monitor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723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M1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1.666 ± 0.001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3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M2 (damaged)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3.107 ± 0.003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3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M3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1.922 ± 0.001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855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(4-3)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CERNCobranding(4-3).thmx</Template>
  <TotalTime>13832</TotalTime>
  <Words>1016</Words>
  <Application>Microsoft Office PowerPoint</Application>
  <PresentationFormat>On-screen Show (4:3)</PresentationFormat>
  <Paragraphs>212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Cambria Math</vt:lpstr>
      <vt:lpstr>Calibri</vt:lpstr>
      <vt:lpstr>Lucida Grande</vt:lpstr>
      <vt:lpstr>Candara</vt:lpstr>
      <vt:lpstr>CERNCobranding(4-3)</vt:lpstr>
      <vt:lpstr>Initial Tests of the FONT5 Digitiser Board at CTF3</vt:lpstr>
      <vt:lpstr>Overview</vt:lpstr>
      <vt:lpstr>Motivation for Phase Feedforward at CLIC</vt:lpstr>
      <vt:lpstr>Phase Feedforward at CTF3</vt:lpstr>
      <vt:lpstr>Phase Monitors</vt:lpstr>
      <vt:lpstr>FONT5 Board</vt:lpstr>
      <vt:lpstr>Phase Monitor Signals on the FONT5 Board</vt:lpstr>
      <vt:lpstr>LO Scan</vt:lpstr>
      <vt:lpstr>Calibration</vt:lpstr>
      <vt:lpstr>Resolution</vt:lpstr>
      <vt:lpstr>Summary</vt:lpstr>
      <vt:lpstr>Backup</vt:lpstr>
      <vt:lpstr>ADC Droop</vt:lpstr>
      <vt:lpstr>RF Mixer</vt:lpstr>
      <vt:lpstr>CLIC Accelerator Complex</vt:lpstr>
      <vt:lpstr>Two Beam Acceleration Concept</vt:lpstr>
      <vt:lpstr>Delay Loop</vt:lpstr>
      <vt:lpstr>Luminosity Loss due to Drive Beam Phase Offset</vt:lpstr>
      <vt:lpstr>CLIC Phase Feedforward Scheme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Jack Roberts</cp:lastModifiedBy>
  <cp:revision>109</cp:revision>
  <dcterms:created xsi:type="dcterms:W3CDTF">2012-11-30T11:07:49Z</dcterms:created>
  <dcterms:modified xsi:type="dcterms:W3CDTF">2013-06-27T15:30:24Z</dcterms:modified>
</cp:coreProperties>
</file>