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8" r:id="rId9"/>
    <p:sldId id="269" r:id="rId10"/>
    <p:sldId id="266" r:id="rId11"/>
    <p:sldId id="267" r:id="rId12"/>
    <p:sldId id="270" r:id="rId13"/>
    <p:sldId id="271" r:id="rId14"/>
    <p:sldId id="272" r:id="rId15"/>
    <p:sldId id="273" r:id="rId16"/>
    <p:sldId id="274" r:id="rId17"/>
    <p:sldId id="275" r:id="rId18"/>
    <p:sldId id="279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01/07/2013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4534954-8D7E-4F66-94E6-3BA8E7EA0DB8}" type="slidenum">
              <a:rPr lang="en-GB" sz="1400" smtClean="0">
                <a:latin typeface="Calibri" pitchFamily="34" charset="0"/>
              </a:rPr>
              <a:t>1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04 July </a:t>
            </a:r>
            <a:r>
              <a:rPr lang="en-GB" sz="1400" dirty="0" smtClean="0">
                <a:latin typeface="Calibri" pitchFamily="34" charset="0"/>
              </a:rPr>
              <a:t>2013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180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Further ATF Analysis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Quadrature Jitter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10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166546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Jitter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l-GR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078835"/>
              </p:ext>
            </p:extLst>
          </p:nvPr>
        </p:nvGraphicFramePr>
        <p:xfrm>
          <a:off x="446856" y="299695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/ Diode Jitter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493023"/>
              </p:ext>
            </p:extLst>
          </p:nvPr>
        </p:nvGraphicFramePr>
        <p:xfrm>
          <a:off x="446856" y="4365104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Jitter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0.86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908720"/>
            <a:ext cx="646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Jitter Run 1 – 21 06 13 (on waist 500 triggers)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73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Quadrature Jitter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11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476968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Jitter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l-GR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2.3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0.30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594395"/>
              </p:ext>
            </p:extLst>
          </p:nvPr>
        </p:nvGraphicFramePr>
        <p:xfrm>
          <a:off x="446856" y="299695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/ Diode Jitter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0.57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1410809"/>
              </p:ext>
            </p:extLst>
          </p:nvPr>
        </p:nvGraphicFramePr>
        <p:xfrm>
          <a:off x="446856" y="4365104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Jitter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908720"/>
            <a:ext cx="646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Jitter Run 2 – 21 06 13 (off waist 500 triggers)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72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Upstream Downstream Charge Correlation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Had a look at the upstream to downstream charge correlations</a:t>
            </a:r>
          </a:p>
          <a:p>
            <a:r>
              <a:rPr lang="en-GB" dirty="0" smtClean="0">
                <a:latin typeface="Calibri"/>
                <a:cs typeface="Calibri"/>
              </a:rPr>
              <a:t>I decided the best way to do this was brute force</a:t>
            </a:r>
          </a:p>
          <a:p>
            <a:r>
              <a:rPr lang="en-GB" dirty="0" smtClean="0">
                <a:latin typeface="Calibri"/>
                <a:cs typeface="Calibri"/>
              </a:rPr>
              <a:t>Threw it at the batch farm and told it to analyse every data set we took during the June trip</a:t>
            </a:r>
          </a:p>
          <a:p>
            <a:r>
              <a:rPr lang="en-GB" dirty="0" smtClean="0">
                <a:latin typeface="Calibri"/>
                <a:cs typeface="Calibri"/>
              </a:rPr>
              <a:t>Throw out anything with feedback on</a:t>
            </a:r>
          </a:p>
          <a:p>
            <a:r>
              <a:rPr lang="en-GB" dirty="0" smtClean="0">
                <a:latin typeface="Calibri"/>
                <a:cs typeface="Calibri"/>
              </a:rPr>
              <a:t>Throw out any Lo Phase Scan results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12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22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050613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455" y="764705"/>
            <a:ext cx="10164778" cy="5832647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13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30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140613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764705"/>
            <a:ext cx="10619020" cy="5832647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14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2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210613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455" y="764705"/>
            <a:ext cx="10164778" cy="5832647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15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0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dirty="0" smtClean="0"/>
              <a:t>Sample Point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I’ve taken a further look at some of the sample point stuff</a:t>
            </a:r>
          </a:p>
          <a:p>
            <a:r>
              <a:rPr lang="en-GB" dirty="0" smtClean="0">
                <a:latin typeface="Calibri"/>
                <a:cs typeface="Calibri"/>
              </a:rPr>
              <a:t>Check what different sample points look like over a greater range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They give answers that are largely as expected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Don’t suggest anything new</a:t>
            </a:r>
          </a:p>
          <a:p>
            <a:r>
              <a:rPr lang="en-GB" dirty="0" smtClean="0">
                <a:latin typeface="Calibri"/>
                <a:cs typeface="Calibri"/>
              </a:rPr>
              <a:t>Looked at some data files with sample point averaging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Lowest jitter we get is about 75 nm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I haven’t looked at this in much depth yet</a:t>
            </a:r>
          </a:p>
          <a:p>
            <a:pPr lvl="1"/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16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5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Different Sample Points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455" y="764705"/>
            <a:ext cx="10164778" cy="5832646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17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7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Sample Averaging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455" y="933362"/>
            <a:ext cx="10164778" cy="549533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18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08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Upstream Feedback </a:t>
            </a:r>
            <a:r>
              <a:rPr lang="en-GB" dirty="0" err="1" smtClean="0"/>
              <a:t>Corr</a:t>
            </a:r>
            <a:r>
              <a:rPr lang="en-GB" dirty="0" smtClean="0"/>
              <a:t> Plot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530" y="933362"/>
            <a:ext cx="9576927" cy="549533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19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6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I’ve continued with the analysis of the ATF data</a:t>
            </a:r>
          </a:p>
          <a:p>
            <a:r>
              <a:rPr lang="en-GB" dirty="0" smtClean="0">
                <a:latin typeface="Calibri"/>
                <a:cs typeface="Calibri"/>
              </a:rPr>
              <a:t>Focused on the things I was asked about last week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Checked the specifics of the calibrations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Upstream – Downstream charge correlations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Sample point averaging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Correlation Plot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530" y="933362"/>
            <a:ext cx="9576927" cy="5495331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20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0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IP Feedback Correlation Plot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530" y="933362"/>
            <a:ext cx="9576927" cy="5495332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21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0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140613 Calibration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7" y="764704"/>
            <a:ext cx="10619022" cy="6093296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3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3497883" y="4293096"/>
            <a:ext cx="1106413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508104" y="4221088"/>
            <a:ext cx="1466453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140613 Calibration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7" y="764704"/>
            <a:ext cx="10619022" cy="6093295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4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8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140613 Calibration Constants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5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760430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Theta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First Distribution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Second Distribution</a:t>
                      </a:r>
                      <a:endParaRPr lang="en-GB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1.33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1.34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1.16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1.17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2884630"/>
              </p:ext>
            </p:extLst>
          </p:nvPr>
        </p:nvGraphicFramePr>
        <p:xfrm>
          <a:off x="446856" y="411668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K (diode norm)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First Distribution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</a:rPr>
                        <a:t> Second Distribution</a:t>
                      </a:r>
                      <a:endParaRPr lang="en-GB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-5.47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-5.50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-6.71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-6.98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5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Autofit/>
          </a:bodyPr>
          <a:lstStyle/>
          <a:p>
            <a:r>
              <a:rPr lang="en-GB" sz="2800" dirty="0" smtClean="0"/>
              <a:t>Magnitude of Quadrature</a:t>
            </a:r>
            <a:r>
              <a:rPr lang="en-GB" sz="2800" dirty="0" smtClean="0"/>
              <a:t> Component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1662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/>
                <a:cs typeface="Calibri"/>
              </a:rPr>
              <a:t>I’ve had a look at the size of the quadrature component in the signals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I’ = I </a:t>
            </a:r>
            <a:r>
              <a:rPr lang="en-GB" dirty="0" err="1" smtClean="0">
                <a:latin typeface="Calibri"/>
                <a:cs typeface="Calibri"/>
              </a:rPr>
              <a:t>cos</a:t>
            </a:r>
            <a:r>
              <a:rPr lang="en-GB" dirty="0">
                <a:latin typeface="Calibri"/>
                <a:cs typeface="Calibri"/>
              </a:rPr>
              <a:t>(</a:t>
            </a:r>
            <a:r>
              <a:rPr lang="el-GR" dirty="0" smtClean="0">
                <a:latin typeface="Calibri"/>
                <a:cs typeface="Calibri"/>
              </a:rPr>
              <a:t>θ</a:t>
            </a:r>
            <a:r>
              <a:rPr lang="en-GB" dirty="0" smtClean="0">
                <a:latin typeface="Calibri"/>
                <a:cs typeface="Calibri"/>
              </a:rPr>
              <a:t>) + Q sin(</a:t>
            </a:r>
            <a:r>
              <a:rPr lang="el-GR" dirty="0" smtClean="0">
                <a:cs typeface="Calibri"/>
              </a:rPr>
              <a:t>θ</a:t>
            </a:r>
            <a:r>
              <a:rPr lang="en-GB" dirty="0" smtClean="0">
                <a:cs typeface="Calibri"/>
              </a:rPr>
              <a:t>)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Q’ = I </a:t>
            </a:r>
            <a:r>
              <a:rPr lang="en-GB" dirty="0" smtClean="0">
                <a:cs typeface="Calibri"/>
              </a:rPr>
              <a:t>sin(</a:t>
            </a:r>
            <a:r>
              <a:rPr lang="el-GR" dirty="0">
                <a:cs typeface="Calibri"/>
              </a:rPr>
              <a:t>θ</a:t>
            </a:r>
            <a:r>
              <a:rPr lang="en-GB" dirty="0" smtClean="0">
                <a:cs typeface="Calibri"/>
              </a:rPr>
              <a:t>) – Q </a:t>
            </a:r>
            <a:r>
              <a:rPr lang="en-GB" dirty="0" err="1" smtClean="0">
                <a:cs typeface="Calibri"/>
              </a:rPr>
              <a:t>cos</a:t>
            </a:r>
            <a:r>
              <a:rPr lang="en-GB" dirty="0" smtClean="0">
                <a:cs typeface="Calibri"/>
              </a:rPr>
              <a:t>(</a:t>
            </a:r>
            <a:r>
              <a:rPr lang="el-GR" dirty="0">
                <a:cs typeface="Calibri"/>
              </a:rPr>
              <a:t>θ</a:t>
            </a:r>
            <a:r>
              <a:rPr lang="en-GB" dirty="0" smtClean="0">
                <a:cs typeface="Calibri"/>
              </a:rPr>
              <a:t>)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(with maybe an incorrect magnitude convention)</a:t>
            </a:r>
          </a:p>
          <a:p>
            <a:r>
              <a:rPr lang="en-GB" dirty="0" smtClean="0">
                <a:latin typeface="Calibri"/>
                <a:cs typeface="Calibri"/>
              </a:rPr>
              <a:t>I’ve then used the calibration constant that would convert from I’ into position to convert Q’ into “position”</a:t>
            </a:r>
            <a:endParaRPr lang="en-GB" dirty="0" smtClean="0">
              <a:latin typeface="Calibri"/>
              <a:cs typeface="Calibri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6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Q’ </a:t>
            </a:r>
            <a:r>
              <a:rPr lang="en-GB" dirty="0" err="1" smtClean="0"/>
              <a:t>vs</a:t>
            </a:r>
            <a:r>
              <a:rPr lang="en-GB" dirty="0" smtClean="0"/>
              <a:t> Mover Position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7" y="764704"/>
            <a:ext cx="10619022" cy="6093295"/>
          </a:xfrm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7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07718" y="1052736"/>
            <a:ext cx="4393407" cy="5472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7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Quadrature Position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8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447635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Ave </a:t>
                      </a:r>
                      <a:r>
                        <a:rPr lang="en-GB" b="1" baseline="0" dirty="0" err="1" smtClean="0">
                          <a:solidFill>
                            <a:schemeClr val="tx1"/>
                          </a:solidFill>
                        </a:rPr>
                        <a:t>Pos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l-GR" b="1" baseline="0" dirty="0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μ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m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-6.48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-18.6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-49.7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-0.40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-0.35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3305"/>
              </p:ext>
            </p:extLst>
          </p:nvPr>
        </p:nvGraphicFramePr>
        <p:xfrm>
          <a:off x="446856" y="299695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/ Diode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Pos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-6.33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-7.82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-0.18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937375"/>
              </p:ext>
            </p:extLst>
          </p:nvPr>
        </p:nvGraphicFramePr>
        <p:xfrm>
          <a:off x="446856" y="4365104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Pos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-5.61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-7.04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-0.19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908720"/>
            <a:ext cx="646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Jitter Run 1 – 21 06 13 (on waist 500 triggers)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68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Quadrature Position</a:t>
            </a:r>
            <a:endParaRPr lang="en-GB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6039A-C621-4A0F-B41D-608880F6168D}" type="slidenum">
              <a:rPr lang="en-GB" sz="1400" smtClean="0">
                <a:latin typeface="Calibri" pitchFamily="34" charset="0"/>
              </a:rPr>
              <a:t>9</a:t>
            </a:fld>
            <a:r>
              <a:rPr lang="en-GB" sz="1400" dirty="0" smtClean="0">
                <a:latin typeface="Calibri" pitchFamily="34" charset="0"/>
              </a:rPr>
              <a:t>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04 July 2013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2" y="44624"/>
            <a:ext cx="1230039" cy="6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435545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Ave </a:t>
                      </a:r>
                      <a:r>
                        <a:rPr lang="en-GB" b="1" baseline="0" dirty="0" err="1" smtClean="0">
                          <a:solidFill>
                            <a:schemeClr val="tx1"/>
                          </a:solidFill>
                        </a:rPr>
                        <a:t>Pos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l-GR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μ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5.17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-0.079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-48.5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-9.75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0.28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510785"/>
              </p:ext>
            </p:extLst>
          </p:nvPr>
        </p:nvGraphicFramePr>
        <p:xfrm>
          <a:off x="446856" y="299695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/ Diode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Pos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-5.62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-7.00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-0.04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Content Placeholder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298384"/>
              </p:ext>
            </p:extLst>
          </p:nvPr>
        </p:nvGraphicFramePr>
        <p:xfrm>
          <a:off x="446856" y="4365104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Q’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Pos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IPB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First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-5.55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Second Bunch</a:t>
                      </a:r>
                      <a:endParaRPr lang="en-GB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-6.93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-0.04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908720"/>
            <a:ext cx="646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Jitter Run 2 – 21 06 13 (off waist 500 triggers)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7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5796</TotalTime>
  <Words>717</Words>
  <Application>Microsoft Office PowerPoint</Application>
  <PresentationFormat>On-screen Show (4:3)</PresentationFormat>
  <Paragraphs>272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Further ATF Analysis</vt:lpstr>
      <vt:lpstr>Introduction</vt:lpstr>
      <vt:lpstr>140613 Calibration</vt:lpstr>
      <vt:lpstr>140613 Calibration</vt:lpstr>
      <vt:lpstr>140613 Calibration Constants</vt:lpstr>
      <vt:lpstr>Magnitude of Quadrature Component</vt:lpstr>
      <vt:lpstr>Q’ vs Mover Position</vt:lpstr>
      <vt:lpstr>Quadrature Position</vt:lpstr>
      <vt:lpstr>Quadrature Position</vt:lpstr>
      <vt:lpstr>Quadrature Jitter</vt:lpstr>
      <vt:lpstr>Quadrature Jitter</vt:lpstr>
      <vt:lpstr>Upstream Downstream Charge Correlation</vt:lpstr>
      <vt:lpstr>050613</vt:lpstr>
      <vt:lpstr>140613</vt:lpstr>
      <vt:lpstr>210613</vt:lpstr>
      <vt:lpstr>Sample Point Stuff</vt:lpstr>
      <vt:lpstr>Different Sample Points</vt:lpstr>
      <vt:lpstr>Sample Averaging</vt:lpstr>
      <vt:lpstr>Upstream Feedback Corr Plot</vt:lpstr>
      <vt:lpstr>Feedforward Correlation Plot</vt:lpstr>
      <vt:lpstr>IP Feedback Correlation Plot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145</cp:revision>
  <dcterms:created xsi:type="dcterms:W3CDTF">2011-03-24T11:41:11Z</dcterms:created>
  <dcterms:modified xsi:type="dcterms:W3CDTF">2013-07-04T09:04:02Z</dcterms:modified>
</cp:coreProperties>
</file>