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4" r:id="rId2"/>
    <p:sldId id="273" r:id="rId3"/>
    <p:sldId id="260" r:id="rId4"/>
    <p:sldId id="261" r:id="rId5"/>
    <p:sldId id="263" r:id="rId6"/>
    <p:sldId id="264" r:id="rId7"/>
    <p:sldId id="266" r:id="rId8"/>
    <p:sldId id="268" r:id="rId9"/>
    <p:sldId id="267" r:id="rId10"/>
    <p:sldId id="269" r:id="rId11"/>
    <p:sldId id="270" r:id="rId12"/>
    <p:sldId id="271" r:id="rId13"/>
    <p:sldId id="272" r:id="rId14"/>
    <p:sldId id="257" r:id="rId15"/>
    <p:sldId id="256" r:id="rId16"/>
    <p:sldId id="275" r:id="rId17"/>
    <p:sldId id="276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CCFF"/>
    <a:srgbClr val="4F6228"/>
    <a:srgbClr val="000000"/>
    <a:srgbClr val="C0504D"/>
    <a:srgbClr val="4F81BD"/>
    <a:srgbClr val="B2B2B2"/>
    <a:srgbClr val="DDDDDD"/>
    <a:srgbClr val="00214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1" autoAdjust="0"/>
    <p:restoredTop sz="86383" autoAdjust="0"/>
  </p:normalViewPr>
  <p:slideViewPr>
    <p:cSldViewPr>
      <p:cViewPr>
        <p:scale>
          <a:sx n="66" d="100"/>
          <a:sy n="66" d="100"/>
        </p:scale>
        <p:origin x="-2094" y="-6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A7210C-309D-452B-980B-D4CEE381C670}" type="datetimeFigureOut">
              <a:rPr lang="en-GB" smtClean="0"/>
              <a:t>03/07/2013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7D8D6-890D-4F1A-9768-0C216621C757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059389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A7210C-309D-452B-980B-D4CEE381C670}" type="datetimeFigureOut">
              <a:rPr lang="en-GB" smtClean="0"/>
              <a:t>03/07/2013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7D8D6-890D-4F1A-9768-0C216621C757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769146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A7210C-309D-452B-980B-D4CEE381C670}" type="datetimeFigureOut">
              <a:rPr lang="en-GB" smtClean="0"/>
              <a:t>03/07/2013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7D8D6-890D-4F1A-9768-0C216621C757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719047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A7210C-309D-452B-980B-D4CEE381C670}" type="datetimeFigureOut">
              <a:rPr lang="en-GB" smtClean="0"/>
              <a:t>03/07/2013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7D8D6-890D-4F1A-9768-0C216621C757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718100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A7210C-309D-452B-980B-D4CEE381C670}" type="datetimeFigureOut">
              <a:rPr lang="en-GB" smtClean="0"/>
              <a:t>03/07/2013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7D8D6-890D-4F1A-9768-0C216621C757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61635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A7210C-309D-452B-980B-D4CEE381C670}" type="datetimeFigureOut">
              <a:rPr lang="en-GB" smtClean="0"/>
              <a:t>03/07/2013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7D8D6-890D-4F1A-9768-0C216621C757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003807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A7210C-309D-452B-980B-D4CEE381C670}" type="datetimeFigureOut">
              <a:rPr lang="en-GB" smtClean="0"/>
              <a:t>03/07/2013</a:t>
            </a:fld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7D8D6-890D-4F1A-9768-0C216621C757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294959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A7210C-309D-452B-980B-D4CEE381C670}" type="datetimeFigureOut">
              <a:rPr lang="en-GB" smtClean="0"/>
              <a:t>03/07/2013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7D8D6-890D-4F1A-9768-0C216621C757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578318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A7210C-309D-452B-980B-D4CEE381C670}" type="datetimeFigureOut">
              <a:rPr lang="en-GB" smtClean="0"/>
              <a:t>03/07/2013</a:t>
            </a:fld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7D8D6-890D-4F1A-9768-0C216621C757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789474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A7210C-309D-452B-980B-D4CEE381C670}" type="datetimeFigureOut">
              <a:rPr lang="en-GB" smtClean="0"/>
              <a:t>03/07/2013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7D8D6-890D-4F1A-9768-0C216621C757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960957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A7210C-309D-452B-980B-D4CEE381C670}" type="datetimeFigureOut">
              <a:rPr lang="en-GB" smtClean="0"/>
              <a:t>03/07/2013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7D8D6-890D-4F1A-9768-0C216621C757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72363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A7210C-309D-452B-980B-D4CEE381C670}" type="datetimeFigureOut">
              <a:rPr lang="en-GB" smtClean="0"/>
              <a:t>03/07/2013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A7D8D6-890D-4F1A-9768-0C216621C757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73943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0021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68000"/>
            <a:endParaRPr lang="en-GB" sz="2400" dirty="0" smtClean="0"/>
          </a:p>
        </p:txBody>
      </p:sp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b="1" dirty="0" smtClean="0">
                <a:solidFill>
                  <a:schemeClr val="bg1"/>
                </a:solidFill>
              </a:rPr>
              <a:t>Overview of progress at FONT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Neven Blaskovic</a:t>
            </a:r>
          </a:p>
          <a:p>
            <a:r>
              <a:rPr lang="en-GB" dirty="0" smtClean="0">
                <a:solidFill>
                  <a:schemeClr val="bg1"/>
                </a:solidFill>
              </a:rPr>
              <a:t>TMD technologies CASE student</a:t>
            </a:r>
            <a:br>
              <a:rPr lang="en-GB" dirty="0" smtClean="0">
                <a:solidFill>
                  <a:schemeClr val="bg1"/>
                </a:solidFill>
              </a:rPr>
            </a:br>
            <a:r>
              <a:rPr lang="en-GB" dirty="0" smtClean="0">
                <a:solidFill>
                  <a:schemeClr val="bg1"/>
                </a:solidFill>
              </a:rPr>
              <a:t>John Adams Institute</a:t>
            </a:r>
            <a:br>
              <a:rPr lang="en-GB" dirty="0" smtClean="0">
                <a:solidFill>
                  <a:schemeClr val="bg1"/>
                </a:solidFill>
              </a:rPr>
            </a:br>
            <a:r>
              <a:rPr lang="en-GB" dirty="0" smtClean="0">
                <a:solidFill>
                  <a:schemeClr val="bg1"/>
                </a:solidFill>
              </a:rPr>
              <a:t>Oxford University</a:t>
            </a:r>
            <a:endParaRPr lang="en-GB" dirty="0">
              <a:solidFill>
                <a:schemeClr val="bg1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79170" y="116632"/>
            <a:ext cx="1557326" cy="155732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77207"/>
            <a:ext cx="1557326" cy="15573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8088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2771800" y="1916832"/>
            <a:ext cx="368983" cy="356875"/>
          </a:xfrm>
          <a:prstGeom prst="rect">
            <a:avLst/>
          </a:prstGeom>
          <a:solidFill>
            <a:srgbClr val="4F81BD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GB" sz="2000" b="1" dirty="0" smtClean="0"/>
              <a:t>P3</a:t>
            </a:r>
            <a:endParaRPr lang="en-GB" sz="2000" b="1" dirty="0"/>
          </a:p>
        </p:txBody>
      </p:sp>
      <p:sp>
        <p:nvSpPr>
          <p:cNvPr id="58" name="Rectangle 57"/>
          <p:cNvSpPr/>
          <p:nvPr/>
        </p:nvSpPr>
        <p:spPr>
          <a:xfrm>
            <a:off x="3194905" y="1916832"/>
            <a:ext cx="368983" cy="356875"/>
          </a:xfrm>
          <a:prstGeom prst="rect">
            <a:avLst/>
          </a:prstGeom>
          <a:solidFill>
            <a:srgbClr val="4F81BD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GB" sz="2000" b="1" dirty="0" smtClean="0"/>
              <a:t>P2</a:t>
            </a:r>
            <a:endParaRPr lang="en-GB" sz="2000" b="1" dirty="0"/>
          </a:p>
        </p:txBody>
      </p:sp>
      <p:sp>
        <p:nvSpPr>
          <p:cNvPr id="62" name="Rectangle 61"/>
          <p:cNvSpPr/>
          <p:nvPr/>
        </p:nvSpPr>
        <p:spPr>
          <a:xfrm>
            <a:off x="3618010" y="1916832"/>
            <a:ext cx="368983" cy="356875"/>
          </a:xfrm>
          <a:prstGeom prst="rect">
            <a:avLst/>
          </a:prstGeom>
          <a:solidFill>
            <a:srgbClr val="C0504D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GB" sz="2000" b="1" dirty="0" smtClean="0"/>
              <a:t>K2</a:t>
            </a:r>
            <a:endParaRPr lang="en-GB" sz="2000" b="1" dirty="0"/>
          </a:p>
        </p:txBody>
      </p:sp>
      <p:sp>
        <p:nvSpPr>
          <p:cNvPr id="74" name="Rectangle 73"/>
          <p:cNvSpPr/>
          <p:nvPr/>
        </p:nvSpPr>
        <p:spPr>
          <a:xfrm>
            <a:off x="1043608" y="1916832"/>
            <a:ext cx="368983" cy="356875"/>
          </a:xfrm>
          <a:prstGeom prst="rect">
            <a:avLst/>
          </a:prstGeom>
          <a:solidFill>
            <a:srgbClr val="4F81BD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GB" sz="2000" b="1" dirty="0" smtClean="0"/>
              <a:t>IPA</a:t>
            </a:r>
            <a:endParaRPr lang="en-GB" sz="2000" b="1" dirty="0"/>
          </a:p>
        </p:txBody>
      </p:sp>
      <p:sp>
        <p:nvSpPr>
          <p:cNvPr id="30" name="Rectangle 29"/>
          <p:cNvSpPr/>
          <p:nvPr/>
        </p:nvSpPr>
        <p:spPr>
          <a:xfrm>
            <a:off x="4473163" y="1916832"/>
            <a:ext cx="368983" cy="356875"/>
          </a:xfrm>
          <a:prstGeom prst="rect">
            <a:avLst/>
          </a:prstGeom>
          <a:solidFill>
            <a:srgbClr val="C0504D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GB" sz="2000" b="1" dirty="0" smtClean="0"/>
              <a:t>K1</a:t>
            </a:r>
            <a:endParaRPr lang="en-GB" sz="2000" b="1" dirty="0"/>
          </a:p>
        </p:txBody>
      </p:sp>
      <p:sp>
        <p:nvSpPr>
          <p:cNvPr id="34" name="Rectangle 33"/>
          <p:cNvSpPr/>
          <p:nvPr/>
        </p:nvSpPr>
        <p:spPr>
          <a:xfrm>
            <a:off x="4050058" y="1916832"/>
            <a:ext cx="368983" cy="356875"/>
          </a:xfrm>
          <a:prstGeom prst="rect">
            <a:avLst/>
          </a:prstGeom>
          <a:solidFill>
            <a:srgbClr val="4F81BD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GB" sz="2000" b="1" dirty="0" smtClean="0"/>
              <a:t>P1</a:t>
            </a:r>
            <a:endParaRPr lang="en-GB" sz="2000" b="1" dirty="0"/>
          </a:p>
        </p:txBody>
      </p:sp>
      <p:sp>
        <p:nvSpPr>
          <p:cNvPr id="4" name="Rectangle 3"/>
          <p:cNvSpPr/>
          <p:nvPr/>
        </p:nvSpPr>
        <p:spPr>
          <a:xfrm>
            <a:off x="0" y="0"/>
            <a:ext cx="9144000" cy="1412776"/>
          </a:xfrm>
          <a:prstGeom prst="rect">
            <a:avLst/>
          </a:prstGeom>
          <a:solidFill>
            <a:srgbClr val="0021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68000"/>
            <a:r>
              <a:rPr lang="en-GB" sz="2400" dirty="0"/>
              <a:t>FONT </a:t>
            </a:r>
            <a:r>
              <a:rPr lang="en-GB" sz="2400" dirty="0" smtClean="0"/>
              <a:t>Group Results </a:t>
            </a:r>
            <a:r>
              <a:rPr lang="en-GB" sz="2400" dirty="0"/>
              <a:t>at ATF</a:t>
            </a:r>
          </a:p>
          <a:p>
            <a:pPr marL="468000"/>
            <a:r>
              <a:rPr lang="en-GB" sz="3600" dirty="0" smtClean="0"/>
              <a:t>Downstream</a:t>
            </a:r>
            <a:r>
              <a:rPr lang="en-GB" sz="3600" dirty="0" smtClean="0"/>
              <a:t> </a:t>
            </a:r>
            <a:r>
              <a:rPr lang="en-GB" sz="3600" dirty="0" smtClean="0"/>
              <a:t>Feedback</a:t>
            </a:r>
            <a:endParaRPr lang="en-GB" sz="3600" dirty="0"/>
          </a:p>
        </p:txBody>
      </p:sp>
      <p:sp>
        <p:nvSpPr>
          <p:cNvPr id="6" name="Rectangle 5"/>
          <p:cNvSpPr/>
          <p:nvPr/>
        </p:nvSpPr>
        <p:spPr>
          <a:xfrm>
            <a:off x="0" y="6525344"/>
            <a:ext cx="9144000" cy="332656"/>
          </a:xfrm>
          <a:prstGeom prst="rect">
            <a:avLst/>
          </a:prstGeom>
          <a:solidFill>
            <a:srgbClr val="0021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68000">
              <a:tabLst>
                <a:tab pos="8496000" algn="r"/>
              </a:tabLst>
            </a:pPr>
            <a:r>
              <a:rPr lang="en-GB" sz="1600" dirty="0" smtClean="0"/>
              <a:t>Neven Blaskovic 	</a:t>
            </a:r>
            <a:fld id="{8DEDDA99-DE7C-4960-9EE5-D319B4C9EB39}" type="slidenum">
              <a:rPr lang="en-GB" sz="1600" smtClean="0"/>
              <a:pPr marL="468000">
                <a:tabLst>
                  <a:tab pos="8496000" algn="r"/>
                </a:tabLst>
              </a:pPr>
              <a:t>10</a:t>
            </a:fld>
            <a:endParaRPr lang="en-GB" sz="1600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323528" y="2095269"/>
            <a:ext cx="4608512" cy="0"/>
          </a:xfrm>
          <a:prstGeom prst="line">
            <a:avLst/>
          </a:prstGeom>
          <a:ln w="38100">
            <a:headEnd type="triangle" w="lg" len="lg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2955781" y="2276872"/>
            <a:ext cx="0" cy="602160"/>
          </a:xfrm>
          <a:prstGeom prst="line">
            <a:avLst/>
          </a:prstGeom>
          <a:ln w="19050">
            <a:solidFill>
              <a:srgbClr val="000000">
                <a:alpha val="20000"/>
              </a:srgb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ectangle 22"/>
          <p:cNvSpPr/>
          <p:nvPr/>
        </p:nvSpPr>
        <p:spPr>
          <a:xfrm rot="16200000">
            <a:off x="2324454" y="3323942"/>
            <a:ext cx="1262654" cy="356875"/>
          </a:xfrm>
          <a:prstGeom prst="rect">
            <a:avLst/>
          </a:prstGeom>
          <a:solidFill>
            <a:srgbClr val="4F81BD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b="1" dirty="0" smtClean="0"/>
              <a:t>Processor</a:t>
            </a:r>
            <a:endParaRPr lang="en-GB" sz="2000" b="1" dirty="0"/>
          </a:p>
        </p:txBody>
      </p:sp>
      <p:cxnSp>
        <p:nvCxnSpPr>
          <p:cNvPr id="28" name="Straight Connector 27"/>
          <p:cNvCxnSpPr/>
          <p:nvPr/>
        </p:nvCxnSpPr>
        <p:spPr>
          <a:xfrm>
            <a:off x="2957388" y="4133707"/>
            <a:ext cx="0" cy="611080"/>
          </a:xfrm>
          <a:prstGeom prst="line">
            <a:avLst/>
          </a:prstGeom>
          <a:ln w="19050">
            <a:solidFill>
              <a:srgbClr val="000000">
                <a:alpha val="20000"/>
              </a:srgb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/>
          <p:cNvCxnSpPr/>
          <p:nvPr/>
        </p:nvCxnSpPr>
        <p:spPr>
          <a:xfrm>
            <a:off x="3378886" y="2276872"/>
            <a:ext cx="0" cy="602160"/>
          </a:xfrm>
          <a:prstGeom prst="line">
            <a:avLst/>
          </a:prstGeom>
          <a:ln w="19050">
            <a:solidFill>
              <a:srgbClr val="000000">
                <a:alpha val="20000"/>
              </a:srgb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Rectangle 59"/>
          <p:cNvSpPr/>
          <p:nvPr/>
        </p:nvSpPr>
        <p:spPr>
          <a:xfrm rot="16200000">
            <a:off x="2747559" y="3323942"/>
            <a:ext cx="1262654" cy="356875"/>
          </a:xfrm>
          <a:prstGeom prst="rect">
            <a:avLst/>
          </a:prstGeom>
          <a:solidFill>
            <a:srgbClr val="4F81BD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b="1" dirty="0" smtClean="0"/>
              <a:t>Processor</a:t>
            </a:r>
            <a:endParaRPr lang="en-GB" sz="2000" b="1" dirty="0"/>
          </a:p>
        </p:txBody>
      </p:sp>
      <p:cxnSp>
        <p:nvCxnSpPr>
          <p:cNvPr id="61" name="Straight Connector 60"/>
          <p:cNvCxnSpPr/>
          <p:nvPr/>
        </p:nvCxnSpPr>
        <p:spPr>
          <a:xfrm>
            <a:off x="3380493" y="4133707"/>
            <a:ext cx="0" cy="611080"/>
          </a:xfrm>
          <a:prstGeom prst="line">
            <a:avLst/>
          </a:prstGeom>
          <a:ln w="19050">
            <a:solidFill>
              <a:srgbClr val="000000">
                <a:alpha val="20000"/>
              </a:srgb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62"/>
          <p:cNvCxnSpPr/>
          <p:nvPr/>
        </p:nvCxnSpPr>
        <p:spPr>
          <a:xfrm>
            <a:off x="3801991" y="2276872"/>
            <a:ext cx="0" cy="602160"/>
          </a:xfrm>
          <a:prstGeom prst="line">
            <a:avLst/>
          </a:prstGeom>
          <a:ln w="19050">
            <a:solidFill>
              <a:srgbClr val="000000">
                <a:alpha val="20000"/>
              </a:srgbClr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Rectangle 63"/>
          <p:cNvSpPr/>
          <p:nvPr/>
        </p:nvSpPr>
        <p:spPr>
          <a:xfrm rot="16200000">
            <a:off x="3170664" y="3323942"/>
            <a:ext cx="1262654" cy="356875"/>
          </a:xfrm>
          <a:prstGeom prst="rect">
            <a:avLst/>
          </a:prstGeom>
          <a:solidFill>
            <a:srgbClr val="C0504D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b="1" dirty="0" smtClean="0"/>
              <a:t>Amplifier</a:t>
            </a:r>
            <a:endParaRPr lang="en-GB" sz="2000" b="1" dirty="0"/>
          </a:p>
        </p:txBody>
      </p:sp>
      <p:cxnSp>
        <p:nvCxnSpPr>
          <p:cNvPr id="65" name="Straight Connector 64"/>
          <p:cNvCxnSpPr/>
          <p:nvPr/>
        </p:nvCxnSpPr>
        <p:spPr>
          <a:xfrm>
            <a:off x="3803598" y="4133707"/>
            <a:ext cx="0" cy="611080"/>
          </a:xfrm>
          <a:prstGeom prst="line">
            <a:avLst/>
          </a:prstGeom>
          <a:ln w="19050">
            <a:solidFill>
              <a:srgbClr val="000000">
                <a:alpha val="20000"/>
              </a:srgbClr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Connector 74"/>
          <p:cNvCxnSpPr/>
          <p:nvPr/>
        </p:nvCxnSpPr>
        <p:spPr>
          <a:xfrm>
            <a:off x="1227589" y="2276872"/>
            <a:ext cx="0" cy="602160"/>
          </a:xfrm>
          <a:prstGeom prst="line">
            <a:avLst/>
          </a:prstGeom>
          <a:ln w="19050">
            <a:solidFill>
              <a:srgbClr val="000000">
                <a:alpha val="20000"/>
              </a:srgb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Rectangle 75"/>
          <p:cNvSpPr/>
          <p:nvPr/>
        </p:nvSpPr>
        <p:spPr>
          <a:xfrm rot="16200000">
            <a:off x="596262" y="3323942"/>
            <a:ext cx="1262654" cy="356875"/>
          </a:xfrm>
          <a:prstGeom prst="rect">
            <a:avLst/>
          </a:prstGeom>
          <a:solidFill>
            <a:srgbClr val="4F81BD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b="1" dirty="0" smtClean="0"/>
              <a:t>Processor</a:t>
            </a:r>
            <a:endParaRPr lang="en-GB" sz="2000" b="1" dirty="0"/>
          </a:p>
        </p:txBody>
      </p:sp>
      <p:cxnSp>
        <p:nvCxnSpPr>
          <p:cNvPr id="77" name="Straight Connector 76"/>
          <p:cNvCxnSpPr/>
          <p:nvPr/>
        </p:nvCxnSpPr>
        <p:spPr>
          <a:xfrm>
            <a:off x="1229196" y="4133707"/>
            <a:ext cx="0" cy="611080"/>
          </a:xfrm>
          <a:prstGeom prst="line">
            <a:avLst/>
          </a:prstGeom>
          <a:ln w="19050">
            <a:solidFill>
              <a:srgbClr val="000000">
                <a:alpha val="20000"/>
              </a:srgb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Rectangle 77"/>
          <p:cNvSpPr/>
          <p:nvPr/>
        </p:nvSpPr>
        <p:spPr>
          <a:xfrm>
            <a:off x="1466713" y="1916832"/>
            <a:ext cx="368983" cy="356875"/>
          </a:xfrm>
          <a:prstGeom prst="rect">
            <a:avLst/>
          </a:prstGeom>
          <a:solidFill>
            <a:srgbClr val="C050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GB" sz="2000" b="1" dirty="0" smtClean="0"/>
              <a:t>IPK</a:t>
            </a:r>
            <a:endParaRPr lang="en-GB" sz="2000" b="1" dirty="0"/>
          </a:p>
        </p:txBody>
      </p:sp>
      <p:cxnSp>
        <p:nvCxnSpPr>
          <p:cNvPr id="79" name="Straight Connector 78"/>
          <p:cNvCxnSpPr/>
          <p:nvPr/>
        </p:nvCxnSpPr>
        <p:spPr>
          <a:xfrm>
            <a:off x="1650694" y="2276872"/>
            <a:ext cx="0" cy="602160"/>
          </a:xfrm>
          <a:prstGeom prst="line">
            <a:avLst/>
          </a:prstGeom>
          <a:ln w="19050">
            <a:solidFill>
              <a:schemeClr val="tx1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" name="Rectangle 79"/>
          <p:cNvSpPr/>
          <p:nvPr/>
        </p:nvSpPr>
        <p:spPr>
          <a:xfrm rot="16200000">
            <a:off x="1019367" y="3323942"/>
            <a:ext cx="1262654" cy="356875"/>
          </a:xfrm>
          <a:prstGeom prst="rect">
            <a:avLst/>
          </a:prstGeom>
          <a:solidFill>
            <a:srgbClr val="C050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b="1" dirty="0" smtClean="0"/>
              <a:t>Amplifier</a:t>
            </a:r>
            <a:endParaRPr lang="en-GB" sz="2000" b="1" dirty="0"/>
          </a:p>
        </p:txBody>
      </p:sp>
      <p:cxnSp>
        <p:nvCxnSpPr>
          <p:cNvPr id="81" name="Straight Connector 80"/>
          <p:cNvCxnSpPr/>
          <p:nvPr/>
        </p:nvCxnSpPr>
        <p:spPr>
          <a:xfrm>
            <a:off x="1619672" y="4133707"/>
            <a:ext cx="0" cy="611080"/>
          </a:xfrm>
          <a:prstGeom prst="line">
            <a:avLst/>
          </a:prstGeom>
          <a:ln w="19050">
            <a:solidFill>
              <a:schemeClr val="tx1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>
            <a:off x="4657144" y="2276872"/>
            <a:ext cx="0" cy="602160"/>
          </a:xfrm>
          <a:prstGeom prst="line">
            <a:avLst/>
          </a:prstGeom>
          <a:ln w="19050">
            <a:solidFill>
              <a:srgbClr val="000000">
                <a:alpha val="20000"/>
              </a:srgbClr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Rectangle 31"/>
          <p:cNvSpPr/>
          <p:nvPr/>
        </p:nvSpPr>
        <p:spPr>
          <a:xfrm rot="16200000">
            <a:off x="4025817" y="3323942"/>
            <a:ext cx="1262654" cy="356875"/>
          </a:xfrm>
          <a:prstGeom prst="rect">
            <a:avLst/>
          </a:prstGeom>
          <a:solidFill>
            <a:srgbClr val="C0504D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b="1" dirty="0" smtClean="0"/>
              <a:t>Amplifier</a:t>
            </a:r>
            <a:endParaRPr lang="en-GB" sz="2000" b="1" dirty="0"/>
          </a:p>
        </p:txBody>
      </p:sp>
      <p:cxnSp>
        <p:nvCxnSpPr>
          <p:cNvPr id="33" name="Straight Connector 32"/>
          <p:cNvCxnSpPr/>
          <p:nvPr/>
        </p:nvCxnSpPr>
        <p:spPr>
          <a:xfrm>
            <a:off x="4658751" y="4133707"/>
            <a:ext cx="0" cy="611080"/>
          </a:xfrm>
          <a:prstGeom prst="line">
            <a:avLst/>
          </a:prstGeom>
          <a:ln w="19050">
            <a:solidFill>
              <a:srgbClr val="000000">
                <a:alpha val="20000"/>
              </a:srgbClr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4234039" y="2276872"/>
            <a:ext cx="0" cy="602160"/>
          </a:xfrm>
          <a:prstGeom prst="line">
            <a:avLst/>
          </a:prstGeom>
          <a:ln w="19050">
            <a:solidFill>
              <a:srgbClr val="000000">
                <a:alpha val="20000"/>
              </a:srgb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Rectangle 35"/>
          <p:cNvSpPr/>
          <p:nvPr/>
        </p:nvSpPr>
        <p:spPr>
          <a:xfrm rot="16200000">
            <a:off x="3602712" y="3323942"/>
            <a:ext cx="1262654" cy="356875"/>
          </a:xfrm>
          <a:prstGeom prst="rect">
            <a:avLst/>
          </a:prstGeom>
          <a:solidFill>
            <a:srgbClr val="4F81BD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b="1" dirty="0" smtClean="0"/>
              <a:t>Processor</a:t>
            </a:r>
            <a:endParaRPr lang="en-GB" sz="2000" b="1" dirty="0"/>
          </a:p>
        </p:txBody>
      </p:sp>
      <p:cxnSp>
        <p:nvCxnSpPr>
          <p:cNvPr id="37" name="Straight Connector 36"/>
          <p:cNvCxnSpPr/>
          <p:nvPr/>
        </p:nvCxnSpPr>
        <p:spPr>
          <a:xfrm>
            <a:off x="4235646" y="4133707"/>
            <a:ext cx="0" cy="611080"/>
          </a:xfrm>
          <a:prstGeom prst="line">
            <a:avLst/>
          </a:prstGeom>
          <a:ln w="19050">
            <a:solidFill>
              <a:srgbClr val="000000">
                <a:alpha val="20000"/>
              </a:srgb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Rectangle 37"/>
          <p:cNvSpPr/>
          <p:nvPr/>
        </p:nvSpPr>
        <p:spPr>
          <a:xfrm>
            <a:off x="611560" y="1916832"/>
            <a:ext cx="368983" cy="35687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GB" sz="2000" b="1" dirty="0" smtClean="0"/>
              <a:t>IPB</a:t>
            </a:r>
            <a:endParaRPr lang="en-GB" sz="2000" b="1" dirty="0"/>
          </a:p>
        </p:txBody>
      </p:sp>
      <p:cxnSp>
        <p:nvCxnSpPr>
          <p:cNvPr id="39" name="Straight Connector 38"/>
          <p:cNvCxnSpPr/>
          <p:nvPr/>
        </p:nvCxnSpPr>
        <p:spPr>
          <a:xfrm>
            <a:off x="795541" y="2276872"/>
            <a:ext cx="0" cy="602160"/>
          </a:xfrm>
          <a:prstGeom prst="line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Rectangle 39"/>
          <p:cNvSpPr/>
          <p:nvPr/>
        </p:nvSpPr>
        <p:spPr>
          <a:xfrm rot="16200000">
            <a:off x="164214" y="3323942"/>
            <a:ext cx="1262654" cy="35687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b="1" dirty="0" smtClean="0"/>
              <a:t>Processor</a:t>
            </a:r>
            <a:endParaRPr lang="en-GB" sz="2000" b="1" dirty="0"/>
          </a:p>
        </p:txBody>
      </p:sp>
      <p:cxnSp>
        <p:nvCxnSpPr>
          <p:cNvPr id="41" name="Straight Connector 40"/>
          <p:cNvCxnSpPr/>
          <p:nvPr/>
        </p:nvCxnSpPr>
        <p:spPr>
          <a:xfrm>
            <a:off x="797148" y="4133707"/>
            <a:ext cx="0" cy="611080"/>
          </a:xfrm>
          <a:prstGeom prst="line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Rectangle 43"/>
          <p:cNvSpPr/>
          <p:nvPr/>
        </p:nvSpPr>
        <p:spPr>
          <a:xfrm>
            <a:off x="611560" y="4738498"/>
            <a:ext cx="1039645" cy="346686"/>
          </a:xfrm>
          <a:prstGeom prst="rect">
            <a:avLst/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b="1" dirty="0" smtClean="0"/>
              <a:t>Board</a:t>
            </a:r>
            <a:endParaRPr lang="en-GB" sz="2000" b="1" dirty="0"/>
          </a:p>
        </p:txBody>
      </p:sp>
      <p:sp>
        <p:nvSpPr>
          <p:cNvPr id="46" name="Rectangle 45"/>
          <p:cNvSpPr/>
          <p:nvPr/>
        </p:nvSpPr>
        <p:spPr>
          <a:xfrm>
            <a:off x="2771800" y="4738498"/>
            <a:ext cx="2063781" cy="346686"/>
          </a:xfrm>
          <a:prstGeom prst="rect">
            <a:avLst/>
          </a:prstGeom>
          <a:solidFill>
            <a:srgbClr val="4F6228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b="1" dirty="0" smtClean="0"/>
              <a:t>Board</a:t>
            </a:r>
            <a:endParaRPr lang="en-GB" sz="2000" b="1" dirty="0"/>
          </a:p>
        </p:txBody>
      </p:sp>
      <p:cxnSp>
        <p:nvCxnSpPr>
          <p:cNvPr id="47" name="Straight Connector 46"/>
          <p:cNvCxnSpPr>
            <a:stCxn id="46" idx="1"/>
          </p:cNvCxnSpPr>
          <p:nvPr/>
        </p:nvCxnSpPr>
        <p:spPr>
          <a:xfrm flipH="1">
            <a:off x="1691680" y="4911841"/>
            <a:ext cx="1080120" cy="0"/>
          </a:xfrm>
          <a:prstGeom prst="line">
            <a:avLst/>
          </a:prstGeom>
          <a:ln w="19050">
            <a:solidFill>
              <a:srgbClr val="000000">
                <a:alpha val="20000"/>
              </a:srgb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/>
          <p:cNvCxnSpPr/>
          <p:nvPr/>
        </p:nvCxnSpPr>
        <p:spPr>
          <a:xfrm>
            <a:off x="1691680" y="4133114"/>
            <a:ext cx="0" cy="778727"/>
          </a:xfrm>
          <a:prstGeom prst="line">
            <a:avLst/>
          </a:prstGeom>
          <a:ln w="19050">
            <a:solidFill>
              <a:srgbClr val="000000">
                <a:alpha val="20000"/>
              </a:srgbClr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2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656" t="51446" r="8231" b="3545"/>
          <a:stretch/>
        </p:blipFill>
        <p:spPr>
          <a:xfrm>
            <a:off x="5068763" y="2636912"/>
            <a:ext cx="3895725" cy="2495550"/>
          </a:xfrm>
        </p:spPr>
      </p:pic>
    </p:spTree>
    <p:extLst>
      <p:ext uri="{BB962C8B-B14F-4D97-AF65-F5344CB8AC3E}">
        <p14:creationId xmlns:p14="http://schemas.microsoft.com/office/powerpoint/2010/main" val="3915884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6264" b="31253"/>
          <a:stretch/>
        </p:blipFill>
        <p:spPr>
          <a:xfrm>
            <a:off x="0" y="4297680"/>
            <a:ext cx="9144000" cy="2227664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0" y="0"/>
            <a:ext cx="9144000" cy="1412776"/>
          </a:xfrm>
          <a:prstGeom prst="rect">
            <a:avLst/>
          </a:prstGeom>
          <a:solidFill>
            <a:srgbClr val="0021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68000"/>
            <a:r>
              <a:rPr lang="en-GB" sz="2400" dirty="0" smtClean="0"/>
              <a:t>Academic work undertaken</a:t>
            </a:r>
            <a:endParaRPr lang="en-GB" sz="2400" dirty="0"/>
          </a:p>
          <a:p>
            <a:pPr marL="468000"/>
            <a:r>
              <a:rPr lang="en-GB" sz="3600" dirty="0" smtClean="0"/>
              <a:t>JAI Accelerator Physics course</a:t>
            </a:r>
          </a:p>
        </p:txBody>
      </p:sp>
      <p:sp>
        <p:nvSpPr>
          <p:cNvPr id="6" name="Rectangle 5"/>
          <p:cNvSpPr/>
          <p:nvPr/>
        </p:nvSpPr>
        <p:spPr>
          <a:xfrm>
            <a:off x="0" y="6525344"/>
            <a:ext cx="9144000" cy="332656"/>
          </a:xfrm>
          <a:prstGeom prst="rect">
            <a:avLst/>
          </a:prstGeom>
          <a:solidFill>
            <a:srgbClr val="0021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68000">
              <a:tabLst>
                <a:tab pos="8496000" algn="r"/>
              </a:tabLst>
            </a:pPr>
            <a:r>
              <a:rPr lang="en-GB" sz="1600" dirty="0" smtClean="0"/>
              <a:t>Neven Blaskovic 	</a:t>
            </a:r>
            <a:fld id="{8DEDDA99-DE7C-4960-9EE5-D319B4C9EB39}" type="slidenum">
              <a:rPr lang="en-GB" sz="1600" smtClean="0"/>
              <a:pPr marL="468000">
                <a:tabLst>
                  <a:tab pos="8496000" algn="r"/>
                </a:tabLst>
              </a:pPr>
              <a:t>11</a:t>
            </a:fld>
            <a:endParaRPr lang="en-GB" sz="1600" dirty="0"/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Attended the JAI course which equipped us with accelerator physics knowledge (2011–12)</a:t>
            </a:r>
          </a:p>
          <a:p>
            <a:r>
              <a:rPr lang="en-GB" dirty="0" smtClean="0"/>
              <a:t>Team of 6 students worked on a design project to upgrade the ISIS Neutron Source at RAL, working on lattice, magnet and RF design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71798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1412776"/>
          </a:xfrm>
          <a:prstGeom prst="rect">
            <a:avLst/>
          </a:prstGeom>
          <a:solidFill>
            <a:srgbClr val="0021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68000"/>
            <a:r>
              <a:rPr lang="en-GB" sz="2400" dirty="0"/>
              <a:t>Academic work </a:t>
            </a:r>
            <a:r>
              <a:rPr lang="en-GB" sz="2400" dirty="0" smtClean="0"/>
              <a:t>undertaken</a:t>
            </a:r>
          </a:p>
          <a:p>
            <a:pPr marL="468000"/>
            <a:r>
              <a:rPr lang="en-GB" sz="3600" dirty="0" smtClean="0"/>
              <a:t>FONT Work at ATF</a:t>
            </a:r>
            <a:endParaRPr lang="en-GB" sz="2400" dirty="0"/>
          </a:p>
        </p:txBody>
      </p:sp>
      <p:sp>
        <p:nvSpPr>
          <p:cNvPr id="6" name="Rectangle 5"/>
          <p:cNvSpPr/>
          <p:nvPr/>
        </p:nvSpPr>
        <p:spPr>
          <a:xfrm>
            <a:off x="0" y="6525344"/>
            <a:ext cx="9144000" cy="332656"/>
          </a:xfrm>
          <a:prstGeom prst="rect">
            <a:avLst/>
          </a:prstGeom>
          <a:solidFill>
            <a:srgbClr val="0021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68000">
              <a:tabLst>
                <a:tab pos="8496000" algn="r"/>
              </a:tabLst>
            </a:pPr>
            <a:r>
              <a:rPr lang="en-GB" sz="1600" dirty="0" smtClean="0"/>
              <a:t>Neven Blaskovic 	</a:t>
            </a:r>
            <a:fld id="{8DEDDA99-DE7C-4960-9EE5-D319B4C9EB39}" type="slidenum">
              <a:rPr lang="en-GB" sz="1600" smtClean="0"/>
              <a:pPr marL="468000">
                <a:tabLst>
                  <a:tab pos="8496000" algn="r"/>
                </a:tabLst>
              </a:pPr>
              <a:t>12</a:t>
            </a:fld>
            <a:endParaRPr lang="en-GB" sz="1600" dirty="0"/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Worked on </a:t>
            </a:r>
            <a:r>
              <a:rPr lang="en-GB" dirty="0" smtClean="0"/>
              <a:t>setup, data taking </a:t>
            </a:r>
            <a:r>
              <a:rPr lang="en-GB" dirty="0"/>
              <a:t>and analysis </a:t>
            </a:r>
            <a:r>
              <a:rPr lang="en-GB" dirty="0" smtClean="0"/>
              <a:t>over 9 </a:t>
            </a:r>
            <a:r>
              <a:rPr lang="en-GB" dirty="0"/>
              <a:t>FONT trips to ATF </a:t>
            </a:r>
            <a:endParaRPr lang="en-GB" dirty="0" smtClean="0"/>
          </a:p>
        </p:txBody>
      </p:sp>
      <p:pic>
        <p:nvPicPr>
          <p:cNvPr id="7" name="5 Imagen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616" b="2299"/>
          <a:stretch/>
        </p:blipFill>
        <p:spPr bwMode="auto">
          <a:xfrm>
            <a:off x="539552" y="3501009"/>
            <a:ext cx="4320480" cy="2952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5 Imagen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51" t="11569" r="6682" b="2580"/>
          <a:stretch/>
        </p:blipFill>
        <p:spPr bwMode="auto">
          <a:xfrm>
            <a:off x="4886325" y="3501008"/>
            <a:ext cx="4078163" cy="2952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539552" y="2782669"/>
            <a:ext cx="43204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 smtClean="0"/>
              <a:t>Vertical beam path through IPA &amp; IPB over an upstream K2 kicker scan</a:t>
            </a:r>
            <a:endParaRPr lang="en-GB" sz="2000" dirty="0"/>
          </a:p>
        </p:txBody>
      </p:sp>
      <p:sp>
        <p:nvSpPr>
          <p:cNvPr id="11" name="TextBox 10"/>
          <p:cNvSpPr txBox="1"/>
          <p:nvPr/>
        </p:nvSpPr>
        <p:spPr>
          <a:xfrm>
            <a:off x="4860032" y="2780928"/>
            <a:ext cx="205222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 smtClean="0"/>
              <a:t>Position at IPA vs. K2 kicker setting</a:t>
            </a:r>
            <a:endParaRPr lang="en-GB" sz="2000" dirty="0"/>
          </a:p>
        </p:txBody>
      </p:sp>
      <p:sp>
        <p:nvSpPr>
          <p:cNvPr id="12" name="TextBox 11"/>
          <p:cNvSpPr txBox="1"/>
          <p:nvPr/>
        </p:nvSpPr>
        <p:spPr>
          <a:xfrm>
            <a:off x="6912260" y="2780928"/>
            <a:ext cx="205222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 smtClean="0"/>
              <a:t>Position at IPB vs. K2 kicker setting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941574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1412776"/>
          </a:xfrm>
          <a:prstGeom prst="rect">
            <a:avLst/>
          </a:prstGeom>
          <a:solidFill>
            <a:srgbClr val="0021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68000"/>
            <a:r>
              <a:rPr lang="en-GB" sz="2400" dirty="0"/>
              <a:t>Academic work undertaken</a:t>
            </a:r>
          </a:p>
          <a:p>
            <a:pPr marL="468000"/>
            <a:r>
              <a:rPr lang="en-GB" sz="3600" dirty="0" smtClean="0"/>
              <a:t>FONT Bench Tests at Oxford</a:t>
            </a:r>
            <a:endParaRPr lang="en-GB" sz="3600" dirty="0" smtClean="0"/>
          </a:p>
        </p:txBody>
      </p:sp>
      <p:sp>
        <p:nvSpPr>
          <p:cNvPr id="6" name="Rectangle 5"/>
          <p:cNvSpPr/>
          <p:nvPr/>
        </p:nvSpPr>
        <p:spPr>
          <a:xfrm>
            <a:off x="0" y="6525344"/>
            <a:ext cx="9144000" cy="332656"/>
          </a:xfrm>
          <a:prstGeom prst="rect">
            <a:avLst/>
          </a:prstGeom>
          <a:solidFill>
            <a:srgbClr val="0021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68000">
              <a:tabLst>
                <a:tab pos="8496000" algn="r"/>
              </a:tabLst>
            </a:pPr>
            <a:r>
              <a:rPr lang="en-GB" sz="1600" dirty="0" smtClean="0"/>
              <a:t>Neven Blaskovic 	</a:t>
            </a:r>
            <a:fld id="{8DEDDA99-DE7C-4960-9EE5-D319B4C9EB39}" type="slidenum">
              <a:rPr lang="en-GB" sz="1600" smtClean="0"/>
              <a:pPr marL="468000">
                <a:tabLst>
                  <a:tab pos="8496000" algn="r"/>
                </a:tabLst>
              </a:pPr>
              <a:t>13</a:t>
            </a:fld>
            <a:endParaRPr lang="en-GB" sz="1600" dirty="0"/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Performed bench tests in Oxford, looking at kicker amplifier and digital board performance</a:t>
            </a:r>
            <a:endParaRPr lang="en-GB" dirty="0" smtClean="0"/>
          </a:p>
        </p:txBody>
      </p:sp>
      <p:grpSp>
        <p:nvGrpSpPr>
          <p:cNvPr id="8" name="Group 7"/>
          <p:cNvGrpSpPr/>
          <p:nvPr/>
        </p:nvGrpSpPr>
        <p:grpSpPr>
          <a:xfrm>
            <a:off x="5440485" y="3429000"/>
            <a:ext cx="3451995" cy="2588996"/>
            <a:chOff x="5452501" y="3576310"/>
            <a:chExt cx="3740024" cy="2805018"/>
          </a:xfrm>
        </p:grpSpPr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52501" y="3576310"/>
              <a:ext cx="3740024" cy="2805018"/>
            </a:xfrm>
            <a:prstGeom prst="rect">
              <a:avLst/>
            </a:prstGeom>
          </p:spPr>
        </p:pic>
        <p:cxnSp>
          <p:nvCxnSpPr>
            <p:cNvPr id="20" name="Straight Connector 19"/>
            <p:cNvCxnSpPr/>
            <p:nvPr/>
          </p:nvCxnSpPr>
          <p:spPr>
            <a:xfrm>
              <a:off x="6500325" y="5805264"/>
              <a:ext cx="2168771" cy="0"/>
            </a:xfrm>
            <a:prstGeom prst="line">
              <a:avLst/>
            </a:prstGeom>
            <a:ln>
              <a:solidFill>
                <a:schemeClr val="bg1"/>
              </a:solidFill>
              <a:headEnd type="arrow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TextBox 20"/>
            <p:cNvSpPr txBox="1"/>
            <p:nvPr/>
          </p:nvSpPr>
          <p:spPr>
            <a:xfrm>
              <a:off x="6500325" y="5733256"/>
              <a:ext cx="216877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 smtClean="0">
                  <a:solidFill>
                    <a:schemeClr val="bg1"/>
                  </a:solidFill>
                </a:rPr>
                <a:t>~12 us</a:t>
              </a:r>
              <a:endParaRPr lang="en-GB" dirty="0">
                <a:solidFill>
                  <a:schemeClr val="bg1"/>
                </a:solidFill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7262369" y="4139788"/>
              <a:ext cx="138404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 smtClean="0">
                  <a:solidFill>
                    <a:schemeClr val="bg1"/>
                  </a:solidFill>
                </a:rPr>
                <a:t>~450 ns</a:t>
              </a:r>
              <a:endParaRPr lang="en-GB" dirty="0">
                <a:solidFill>
                  <a:schemeClr val="bg1"/>
                </a:solidFill>
              </a:endParaRPr>
            </a:p>
          </p:txBody>
        </p:sp>
        <p:cxnSp>
          <p:nvCxnSpPr>
            <p:cNvPr id="23" name="Straight Connector 22"/>
            <p:cNvCxnSpPr/>
            <p:nvPr/>
          </p:nvCxnSpPr>
          <p:spPr>
            <a:xfrm flipH="1">
              <a:off x="7371121" y="4221088"/>
              <a:ext cx="121073" cy="0"/>
            </a:xfrm>
            <a:prstGeom prst="line">
              <a:avLst/>
            </a:prstGeom>
            <a:ln>
              <a:solidFill>
                <a:schemeClr val="bg1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 flipH="1">
              <a:off x="7164103" y="4221088"/>
              <a:ext cx="121073" cy="0"/>
            </a:xfrm>
            <a:prstGeom prst="line">
              <a:avLst/>
            </a:prstGeom>
            <a:ln>
              <a:solidFill>
                <a:schemeClr val="bg1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" name="Group 2"/>
          <p:cNvGrpSpPr/>
          <p:nvPr/>
        </p:nvGrpSpPr>
        <p:grpSpPr>
          <a:xfrm>
            <a:off x="35496" y="3429000"/>
            <a:ext cx="5077163" cy="2588996"/>
            <a:chOff x="107503" y="986310"/>
            <a:chExt cx="8755120" cy="2588996"/>
          </a:xfrm>
        </p:grpSpPr>
        <p:sp>
          <p:nvSpPr>
            <p:cNvPr id="25" name="Rectangle 352"/>
            <p:cNvSpPr>
              <a:spLocks noChangeArrowheads="1"/>
            </p:cNvSpPr>
            <p:nvPr/>
          </p:nvSpPr>
          <p:spPr bwMode="auto">
            <a:xfrm>
              <a:off x="5292073" y="986311"/>
              <a:ext cx="936104" cy="706909"/>
            </a:xfrm>
            <a:prstGeom prst="rect">
              <a:avLst/>
            </a:prstGeom>
            <a:solidFill>
              <a:srgbClr val="FFFF99"/>
            </a:solidFill>
            <a:ln w="28575">
              <a:noFill/>
              <a:miter lim="800000"/>
              <a:headEnd/>
              <a:tailEnd/>
            </a:ln>
          </p:spPr>
          <p:txBody>
            <a:bodyPr wrap="none" lIns="0" tIns="46800" rIns="0" bIns="46800" anchor="t"/>
            <a:lstStyle/>
            <a:p>
              <a:pPr algn="ctr" defTabSz="1279525"/>
              <a:r>
                <a:rPr lang="en-GB" sz="2000" b="1" dirty="0" smtClean="0">
                  <a:latin typeface="Arial Narrow" pitchFamily="34" charset="0"/>
                </a:rPr>
                <a:t>Atten</a:t>
              </a:r>
              <a:endParaRPr lang="en-GB" sz="2000" b="1" dirty="0">
                <a:latin typeface="Arial Narrow" pitchFamily="34" charset="0"/>
              </a:endParaRPr>
            </a:p>
          </p:txBody>
        </p:sp>
        <p:sp>
          <p:nvSpPr>
            <p:cNvPr id="26" name="Rectangle 352"/>
            <p:cNvSpPr>
              <a:spLocks noChangeArrowheads="1"/>
            </p:cNvSpPr>
            <p:nvPr/>
          </p:nvSpPr>
          <p:spPr bwMode="auto">
            <a:xfrm>
              <a:off x="1547661" y="986311"/>
              <a:ext cx="2490432" cy="960433"/>
            </a:xfrm>
            <a:prstGeom prst="rect">
              <a:avLst/>
            </a:prstGeom>
            <a:solidFill>
              <a:srgbClr val="FFFF99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t"/>
            <a:lstStyle/>
            <a:p>
              <a:pPr algn="ctr" defTabSz="1279525"/>
              <a:r>
                <a:rPr lang="en-GB" sz="2000" b="1" dirty="0" smtClean="0">
                  <a:latin typeface="Arial Narrow" pitchFamily="34" charset="0"/>
                </a:rPr>
                <a:t>FONT5 board</a:t>
              </a:r>
              <a:endParaRPr lang="en-GB" sz="2000" b="1" dirty="0">
                <a:latin typeface="Arial Narrow" pitchFamily="34" charset="0"/>
              </a:endParaRPr>
            </a:p>
          </p:txBody>
        </p:sp>
        <p:sp>
          <p:nvSpPr>
            <p:cNvPr id="27" name="Rectangle 352"/>
            <p:cNvSpPr>
              <a:spLocks noChangeArrowheads="1"/>
            </p:cNvSpPr>
            <p:nvPr/>
          </p:nvSpPr>
          <p:spPr bwMode="auto">
            <a:xfrm>
              <a:off x="4211955" y="986310"/>
              <a:ext cx="936104" cy="706909"/>
            </a:xfrm>
            <a:prstGeom prst="rect">
              <a:avLst/>
            </a:prstGeom>
            <a:solidFill>
              <a:srgbClr val="FFFF99"/>
            </a:solidFill>
            <a:ln w="28575">
              <a:noFill/>
              <a:miter lim="800000"/>
              <a:headEnd/>
              <a:tailEnd/>
            </a:ln>
          </p:spPr>
          <p:txBody>
            <a:bodyPr wrap="none" lIns="0" tIns="46800" rIns="0" bIns="46800" anchor="t"/>
            <a:lstStyle/>
            <a:p>
              <a:pPr algn="ctr" defTabSz="1279525"/>
              <a:r>
                <a:rPr lang="en-GB" sz="2000" b="1" dirty="0" smtClean="0">
                  <a:latin typeface="Arial Narrow" pitchFamily="34" charset="0"/>
                </a:rPr>
                <a:t>ZPUL</a:t>
              </a:r>
              <a:endParaRPr lang="en-GB" sz="2000" b="1" dirty="0">
                <a:latin typeface="Arial Narrow" pitchFamily="34" charset="0"/>
              </a:endParaRPr>
            </a:p>
          </p:txBody>
        </p:sp>
        <p:sp>
          <p:nvSpPr>
            <p:cNvPr id="28" name="Text Box 1029"/>
            <p:cNvSpPr txBox="1">
              <a:spLocks noChangeArrowheads="1"/>
            </p:cNvSpPr>
            <p:nvPr/>
          </p:nvSpPr>
          <p:spPr bwMode="auto">
            <a:xfrm>
              <a:off x="1547661" y="1362133"/>
              <a:ext cx="1626336" cy="21374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72000" tIns="28800" rIns="72000" bIns="0">
              <a:spAutoFit/>
            </a:bodyPr>
            <a:lstStyle/>
            <a:p>
              <a:pPr defTabSz="1279525"/>
              <a:r>
                <a:rPr lang="en-GB" sz="1200" dirty="0" smtClean="0">
                  <a:latin typeface="+mj-lt"/>
                </a:rPr>
                <a:t>Fast clock</a:t>
              </a:r>
              <a:endParaRPr lang="en-GB" sz="1200" dirty="0">
                <a:latin typeface="+mj-lt"/>
              </a:endParaRPr>
            </a:p>
          </p:txBody>
        </p:sp>
        <p:sp>
          <p:nvSpPr>
            <p:cNvPr id="29" name="Text Box 1029"/>
            <p:cNvSpPr txBox="1">
              <a:spLocks noChangeArrowheads="1"/>
            </p:cNvSpPr>
            <p:nvPr/>
          </p:nvSpPr>
          <p:spPr bwMode="auto">
            <a:xfrm>
              <a:off x="1547661" y="1515721"/>
              <a:ext cx="1626336" cy="21374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72000" tIns="28800" rIns="72000" bIns="0">
              <a:spAutoFit/>
            </a:bodyPr>
            <a:lstStyle/>
            <a:p>
              <a:pPr defTabSz="1279525"/>
              <a:r>
                <a:rPr lang="en-GB" sz="1200" dirty="0" smtClean="0">
                  <a:latin typeface="+mj-lt"/>
                </a:rPr>
                <a:t>Dig in 1</a:t>
              </a:r>
              <a:endParaRPr lang="en-GB" sz="1200" dirty="0">
                <a:latin typeface="+mj-lt"/>
              </a:endParaRPr>
            </a:p>
          </p:txBody>
        </p:sp>
        <p:sp>
          <p:nvSpPr>
            <p:cNvPr id="30" name="Text Box 1029"/>
            <p:cNvSpPr txBox="1">
              <a:spLocks noChangeArrowheads="1"/>
            </p:cNvSpPr>
            <p:nvPr/>
          </p:nvSpPr>
          <p:spPr bwMode="auto">
            <a:xfrm>
              <a:off x="1547661" y="1654439"/>
              <a:ext cx="1626336" cy="21374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72000" tIns="28800" rIns="72000" bIns="0">
              <a:spAutoFit/>
            </a:bodyPr>
            <a:lstStyle/>
            <a:p>
              <a:pPr defTabSz="1279525"/>
              <a:r>
                <a:rPr lang="en-GB" sz="1200" dirty="0" smtClean="0">
                  <a:latin typeface="+mj-lt"/>
                </a:rPr>
                <a:t>Dig in 2</a:t>
              </a:r>
              <a:endParaRPr lang="en-GB" sz="1200" dirty="0">
                <a:latin typeface="+mj-lt"/>
              </a:endParaRPr>
            </a:p>
          </p:txBody>
        </p:sp>
        <p:sp>
          <p:nvSpPr>
            <p:cNvPr id="31" name="Text Box 1029"/>
            <p:cNvSpPr txBox="1">
              <a:spLocks noChangeArrowheads="1"/>
            </p:cNvSpPr>
            <p:nvPr/>
          </p:nvSpPr>
          <p:spPr bwMode="auto">
            <a:xfrm>
              <a:off x="2411757" y="1362133"/>
              <a:ext cx="1626336" cy="21374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72000" tIns="28800" rIns="72000" bIns="0">
              <a:spAutoFit/>
            </a:bodyPr>
            <a:lstStyle/>
            <a:p>
              <a:pPr algn="r" defTabSz="1279525"/>
              <a:r>
                <a:rPr lang="en-GB" sz="1200" dirty="0" smtClean="0">
                  <a:latin typeface="+mj-lt"/>
                </a:rPr>
                <a:t>DAC 1</a:t>
              </a:r>
              <a:endParaRPr lang="en-GB" sz="1200" dirty="0">
                <a:latin typeface="+mj-lt"/>
              </a:endParaRPr>
            </a:p>
          </p:txBody>
        </p:sp>
        <p:sp>
          <p:nvSpPr>
            <p:cNvPr id="32" name="Text Box 1029"/>
            <p:cNvSpPr txBox="1">
              <a:spLocks noChangeArrowheads="1"/>
            </p:cNvSpPr>
            <p:nvPr/>
          </p:nvSpPr>
          <p:spPr bwMode="auto">
            <a:xfrm>
              <a:off x="2411757" y="1654439"/>
              <a:ext cx="1626336" cy="21374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72000" tIns="28800" rIns="72000" bIns="0">
              <a:spAutoFit/>
            </a:bodyPr>
            <a:lstStyle/>
            <a:p>
              <a:pPr algn="r" defTabSz="1279525"/>
              <a:r>
                <a:rPr lang="en-GB" sz="1200" dirty="0" smtClean="0">
                  <a:latin typeface="+mj-lt"/>
                </a:rPr>
                <a:t>Aux out A</a:t>
              </a:r>
              <a:endParaRPr lang="en-GB" sz="1200" dirty="0">
                <a:latin typeface="+mj-lt"/>
              </a:endParaRPr>
            </a:p>
          </p:txBody>
        </p:sp>
        <p:sp>
          <p:nvSpPr>
            <p:cNvPr id="33" name="Rectangle 352"/>
            <p:cNvSpPr>
              <a:spLocks noChangeArrowheads="1"/>
            </p:cNvSpPr>
            <p:nvPr/>
          </p:nvSpPr>
          <p:spPr bwMode="auto">
            <a:xfrm>
              <a:off x="6372193" y="986311"/>
              <a:ext cx="2489314" cy="960434"/>
            </a:xfrm>
            <a:prstGeom prst="rect">
              <a:avLst/>
            </a:prstGeom>
            <a:solidFill>
              <a:srgbClr val="FFFF99"/>
            </a:solidFill>
            <a:ln w="28575">
              <a:noFill/>
              <a:miter lim="800000"/>
              <a:headEnd/>
              <a:tailEnd/>
            </a:ln>
          </p:spPr>
          <p:txBody>
            <a:bodyPr wrap="none" anchor="t"/>
            <a:lstStyle/>
            <a:p>
              <a:pPr algn="ctr" defTabSz="1279525"/>
              <a:r>
                <a:rPr lang="en-GB" sz="2000" b="1" dirty="0" smtClean="0">
                  <a:latin typeface="Arial Narrow" pitchFamily="34" charset="0"/>
                </a:rPr>
                <a:t>TMD amplifier</a:t>
              </a:r>
              <a:endParaRPr lang="en-GB" sz="2000" b="1" dirty="0">
                <a:latin typeface="Arial Narrow" pitchFamily="34" charset="0"/>
              </a:endParaRPr>
            </a:p>
          </p:txBody>
        </p:sp>
        <p:sp>
          <p:nvSpPr>
            <p:cNvPr id="34" name="Text Box 1029"/>
            <p:cNvSpPr txBox="1">
              <a:spLocks noChangeArrowheads="1"/>
            </p:cNvSpPr>
            <p:nvPr/>
          </p:nvSpPr>
          <p:spPr bwMode="auto">
            <a:xfrm>
              <a:off x="6372193" y="1362133"/>
              <a:ext cx="1626336" cy="21374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72000" tIns="28800" rIns="72000" bIns="0">
              <a:spAutoFit/>
            </a:bodyPr>
            <a:lstStyle/>
            <a:p>
              <a:pPr defTabSz="1279525"/>
              <a:r>
                <a:rPr lang="en-GB" sz="1200" dirty="0" smtClean="0">
                  <a:latin typeface="+mj-lt"/>
                </a:rPr>
                <a:t>Analogue in</a:t>
              </a:r>
              <a:endParaRPr lang="en-GB" sz="1200" dirty="0">
                <a:latin typeface="+mj-lt"/>
              </a:endParaRPr>
            </a:p>
          </p:txBody>
        </p:sp>
        <p:sp>
          <p:nvSpPr>
            <p:cNvPr id="35" name="Text Box 1029"/>
            <p:cNvSpPr txBox="1">
              <a:spLocks noChangeArrowheads="1"/>
            </p:cNvSpPr>
            <p:nvPr/>
          </p:nvSpPr>
          <p:spPr bwMode="auto">
            <a:xfrm>
              <a:off x="6372193" y="1515721"/>
              <a:ext cx="1626336" cy="21374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72000" tIns="28800" rIns="72000" bIns="0">
              <a:spAutoFit/>
            </a:bodyPr>
            <a:lstStyle/>
            <a:p>
              <a:pPr defTabSz="1279525"/>
              <a:r>
                <a:rPr lang="en-GB" sz="1200" dirty="0" smtClean="0">
                  <a:latin typeface="+mj-lt"/>
                </a:rPr>
                <a:t>Trigger in</a:t>
              </a:r>
              <a:endParaRPr lang="en-GB" sz="1200" dirty="0">
                <a:latin typeface="+mj-lt"/>
              </a:endParaRPr>
            </a:p>
          </p:txBody>
        </p:sp>
        <p:sp>
          <p:nvSpPr>
            <p:cNvPr id="36" name="Text Box 1029"/>
            <p:cNvSpPr txBox="1">
              <a:spLocks noChangeArrowheads="1"/>
            </p:cNvSpPr>
            <p:nvPr/>
          </p:nvSpPr>
          <p:spPr bwMode="auto">
            <a:xfrm>
              <a:off x="6372193" y="1737954"/>
              <a:ext cx="1244656" cy="21374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72000" tIns="28800" rIns="72000" bIns="0">
              <a:spAutoFit/>
            </a:bodyPr>
            <a:lstStyle/>
            <a:p>
              <a:pPr algn="ctr" defTabSz="1279525"/>
              <a:r>
                <a:rPr lang="en-GB" sz="1200" dirty="0" smtClean="0">
                  <a:latin typeface="+mj-lt"/>
                </a:rPr>
                <a:t>Out (+)</a:t>
              </a:r>
              <a:endParaRPr lang="en-GB" sz="1200" dirty="0">
                <a:latin typeface="+mj-lt"/>
              </a:endParaRPr>
            </a:p>
          </p:txBody>
        </p:sp>
        <p:sp>
          <p:nvSpPr>
            <p:cNvPr id="37" name="Text Box 1029"/>
            <p:cNvSpPr txBox="1">
              <a:spLocks noChangeArrowheads="1"/>
            </p:cNvSpPr>
            <p:nvPr/>
          </p:nvSpPr>
          <p:spPr bwMode="auto">
            <a:xfrm>
              <a:off x="7638489" y="1737954"/>
              <a:ext cx="1224134" cy="21374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72000" tIns="28800" rIns="72000" bIns="0">
              <a:spAutoFit/>
            </a:bodyPr>
            <a:lstStyle/>
            <a:p>
              <a:pPr algn="ctr" defTabSz="1279525"/>
              <a:r>
                <a:rPr lang="en-GB" sz="1200" dirty="0" smtClean="0">
                  <a:latin typeface="+mj-lt"/>
                </a:rPr>
                <a:t>Out (–)</a:t>
              </a:r>
              <a:endParaRPr lang="en-GB" sz="1200" dirty="0">
                <a:latin typeface="+mj-lt"/>
              </a:endParaRPr>
            </a:p>
          </p:txBody>
        </p:sp>
        <p:sp>
          <p:nvSpPr>
            <p:cNvPr id="38" name="Text Box 1029"/>
            <p:cNvSpPr txBox="1">
              <a:spLocks noChangeArrowheads="1"/>
            </p:cNvSpPr>
            <p:nvPr/>
          </p:nvSpPr>
          <p:spPr bwMode="auto">
            <a:xfrm>
              <a:off x="107503" y="1362133"/>
              <a:ext cx="1194288" cy="21374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72000" tIns="28800" rIns="72000" bIns="0">
              <a:spAutoFit/>
            </a:bodyPr>
            <a:lstStyle/>
            <a:p>
              <a:pPr algn="r" defTabSz="1279525"/>
              <a:r>
                <a:rPr lang="en-GB" sz="1200" dirty="0" smtClean="0">
                  <a:latin typeface="+mj-lt"/>
                </a:rPr>
                <a:t>Gen</a:t>
              </a:r>
              <a:endParaRPr lang="en-GB" sz="1200" dirty="0">
                <a:latin typeface="+mj-lt"/>
              </a:endParaRPr>
            </a:p>
          </p:txBody>
        </p:sp>
        <p:sp>
          <p:nvSpPr>
            <p:cNvPr id="39" name="Text Box 1029"/>
            <p:cNvSpPr txBox="1">
              <a:spLocks noChangeArrowheads="1"/>
            </p:cNvSpPr>
            <p:nvPr/>
          </p:nvSpPr>
          <p:spPr bwMode="auto">
            <a:xfrm>
              <a:off x="107503" y="1515721"/>
              <a:ext cx="1194288" cy="21374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72000" tIns="28800" rIns="72000" bIns="0">
              <a:spAutoFit/>
            </a:bodyPr>
            <a:lstStyle/>
            <a:p>
              <a:pPr algn="r" defTabSz="1279525"/>
              <a:r>
                <a:rPr lang="en-GB" sz="1200" dirty="0" smtClean="0">
                  <a:latin typeface="+mj-lt"/>
                </a:rPr>
                <a:t>FONT4</a:t>
              </a:r>
              <a:endParaRPr lang="en-GB" sz="1200" dirty="0">
                <a:latin typeface="+mj-lt"/>
              </a:endParaRPr>
            </a:p>
          </p:txBody>
        </p:sp>
        <p:sp>
          <p:nvSpPr>
            <p:cNvPr id="40" name="Text Box 1029"/>
            <p:cNvSpPr txBox="1">
              <a:spLocks noChangeArrowheads="1"/>
            </p:cNvSpPr>
            <p:nvPr/>
          </p:nvSpPr>
          <p:spPr bwMode="auto">
            <a:xfrm>
              <a:off x="107503" y="1654439"/>
              <a:ext cx="1194288" cy="21374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72000" tIns="28800" rIns="72000" bIns="0">
              <a:spAutoFit/>
            </a:bodyPr>
            <a:lstStyle/>
            <a:p>
              <a:pPr algn="r" defTabSz="1279525"/>
              <a:r>
                <a:rPr lang="en-GB" sz="1200" dirty="0" smtClean="0">
                  <a:latin typeface="+mj-lt"/>
                </a:rPr>
                <a:t>FONT4</a:t>
              </a:r>
              <a:endParaRPr lang="en-GB" sz="1200" dirty="0">
                <a:latin typeface="+mj-lt"/>
              </a:endParaRPr>
            </a:p>
          </p:txBody>
        </p:sp>
        <p:cxnSp>
          <p:nvCxnSpPr>
            <p:cNvPr id="41" name="Straight Connector 40"/>
            <p:cNvCxnSpPr/>
            <p:nvPr/>
          </p:nvCxnSpPr>
          <p:spPr>
            <a:xfrm flipH="1" flipV="1">
              <a:off x="1271943" y="1612680"/>
              <a:ext cx="275718" cy="1"/>
            </a:xfrm>
            <a:prstGeom prst="line">
              <a:avLst/>
            </a:prstGeom>
            <a:ln>
              <a:solidFill>
                <a:schemeClr val="tx1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>
            <a:xfrm flipH="1" flipV="1">
              <a:off x="1259629" y="1487406"/>
              <a:ext cx="275718" cy="1"/>
            </a:xfrm>
            <a:prstGeom prst="line">
              <a:avLst/>
            </a:prstGeom>
            <a:ln>
              <a:solidFill>
                <a:schemeClr val="tx1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/>
          </p:nvCxnSpPr>
          <p:spPr>
            <a:xfrm flipH="1" flipV="1">
              <a:off x="1271943" y="1737954"/>
              <a:ext cx="275718" cy="1"/>
            </a:xfrm>
            <a:prstGeom prst="line">
              <a:avLst/>
            </a:prstGeom>
            <a:ln>
              <a:solidFill>
                <a:schemeClr val="tx1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/>
            <p:nvPr/>
          </p:nvCxnSpPr>
          <p:spPr>
            <a:xfrm flipH="1">
              <a:off x="4038095" y="1751399"/>
              <a:ext cx="2028533" cy="0"/>
            </a:xfrm>
            <a:prstGeom prst="line">
              <a:avLst/>
            </a:prstGeom>
            <a:ln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 flipH="1">
              <a:off x="4038095" y="1487407"/>
              <a:ext cx="431979" cy="1"/>
            </a:xfrm>
            <a:prstGeom prst="line">
              <a:avLst/>
            </a:prstGeom>
            <a:ln>
              <a:solidFill>
                <a:schemeClr val="tx1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/>
            <p:cNvCxnSpPr/>
            <p:nvPr/>
          </p:nvCxnSpPr>
          <p:spPr>
            <a:xfrm flipH="1" flipV="1">
              <a:off x="5940145" y="1487406"/>
              <a:ext cx="432048" cy="1"/>
            </a:xfrm>
            <a:prstGeom prst="line">
              <a:avLst/>
            </a:prstGeom>
            <a:ln>
              <a:solidFill>
                <a:schemeClr val="tx1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7" name="Rectangle 352"/>
            <p:cNvSpPr>
              <a:spLocks noChangeArrowheads="1"/>
            </p:cNvSpPr>
            <p:nvPr/>
          </p:nvSpPr>
          <p:spPr bwMode="auto">
            <a:xfrm>
              <a:off x="6372193" y="2406082"/>
              <a:ext cx="2489314" cy="1169224"/>
            </a:xfrm>
            <a:prstGeom prst="rect">
              <a:avLst/>
            </a:prstGeom>
            <a:solidFill>
              <a:srgbClr val="FFFF99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t"/>
            <a:lstStyle/>
            <a:p>
              <a:pPr algn="ctr" defTabSz="1279525"/>
              <a:endParaRPr lang="en-GB" sz="1400" b="1" dirty="0" smtClean="0">
                <a:latin typeface="Arial Narrow" pitchFamily="34" charset="0"/>
              </a:endParaRPr>
            </a:p>
            <a:p>
              <a:pPr algn="ctr" defTabSz="1279525"/>
              <a:r>
                <a:rPr lang="en-GB" sz="2000" b="1" dirty="0" smtClean="0">
                  <a:latin typeface="Arial Narrow" pitchFamily="34" charset="0"/>
                </a:rPr>
                <a:t>Colin’s box</a:t>
              </a:r>
              <a:endParaRPr lang="en-GB" sz="2000" b="1" dirty="0">
                <a:latin typeface="Arial Narrow" pitchFamily="34" charset="0"/>
              </a:endParaRPr>
            </a:p>
          </p:txBody>
        </p:sp>
        <p:sp>
          <p:nvSpPr>
            <p:cNvPr id="48" name="Text Box 1029"/>
            <p:cNvSpPr txBox="1">
              <a:spLocks noChangeArrowheads="1"/>
            </p:cNvSpPr>
            <p:nvPr/>
          </p:nvSpPr>
          <p:spPr bwMode="auto">
            <a:xfrm>
              <a:off x="6372193" y="2910155"/>
              <a:ext cx="1626336" cy="21374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72000" tIns="28800" rIns="72000" bIns="0">
              <a:spAutoFit/>
            </a:bodyPr>
            <a:lstStyle/>
            <a:p>
              <a:pPr defTabSz="1279525"/>
              <a:r>
                <a:rPr lang="en-GB" sz="1200" dirty="0" smtClean="0">
                  <a:latin typeface="+mj-lt"/>
                </a:rPr>
                <a:t>Monitor (+)</a:t>
              </a:r>
              <a:endParaRPr lang="en-GB" sz="1200" dirty="0">
                <a:latin typeface="+mj-lt"/>
              </a:endParaRPr>
            </a:p>
          </p:txBody>
        </p:sp>
        <p:sp>
          <p:nvSpPr>
            <p:cNvPr id="49" name="Text Box 1029"/>
            <p:cNvSpPr txBox="1">
              <a:spLocks noChangeArrowheads="1"/>
            </p:cNvSpPr>
            <p:nvPr/>
          </p:nvSpPr>
          <p:spPr bwMode="auto">
            <a:xfrm>
              <a:off x="6372193" y="3063743"/>
              <a:ext cx="1626336" cy="3984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72000" tIns="28800" rIns="72000" bIns="0">
              <a:spAutoFit/>
            </a:bodyPr>
            <a:lstStyle/>
            <a:p>
              <a:pPr defTabSz="1279525"/>
              <a:r>
                <a:rPr lang="en-GB" sz="1200" dirty="0" smtClean="0">
                  <a:latin typeface="+mj-lt"/>
                </a:rPr>
                <a:t>Monitor </a:t>
              </a:r>
              <a:r>
                <a:rPr lang="en-GB" sz="1200" dirty="0"/>
                <a:t>(–)</a:t>
              </a:r>
            </a:p>
            <a:p>
              <a:pPr defTabSz="1279525"/>
              <a:endParaRPr lang="en-GB" sz="1200" dirty="0">
                <a:latin typeface="+mj-lt"/>
              </a:endParaRPr>
            </a:p>
          </p:txBody>
        </p:sp>
        <p:sp>
          <p:nvSpPr>
            <p:cNvPr id="50" name="Text Box 1029"/>
            <p:cNvSpPr txBox="1">
              <a:spLocks noChangeArrowheads="1"/>
            </p:cNvSpPr>
            <p:nvPr/>
          </p:nvSpPr>
          <p:spPr bwMode="auto">
            <a:xfrm>
              <a:off x="6372193" y="2406082"/>
              <a:ext cx="1244656" cy="21374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72000" tIns="28800" rIns="72000" bIns="0">
              <a:spAutoFit/>
            </a:bodyPr>
            <a:lstStyle/>
            <a:p>
              <a:pPr algn="ctr" defTabSz="1279525"/>
              <a:r>
                <a:rPr lang="en-GB" sz="1200" dirty="0" smtClean="0">
                  <a:latin typeface="+mj-lt"/>
                </a:rPr>
                <a:t>In (+)</a:t>
              </a:r>
              <a:endParaRPr lang="en-GB" sz="1200" dirty="0">
                <a:latin typeface="+mj-lt"/>
              </a:endParaRPr>
            </a:p>
          </p:txBody>
        </p:sp>
        <p:sp>
          <p:nvSpPr>
            <p:cNvPr id="51" name="Text Box 1029"/>
            <p:cNvSpPr txBox="1">
              <a:spLocks noChangeArrowheads="1"/>
            </p:cNvSpPr>
            <p:nvPr/>
          </p:nvSpPr>
          <p:spPr bwMode="auto">
            <a:xfrm>
              <a:off x="7638489" y="2406082"/>
              <a:ext cx="1224134" cy="21374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72000" tIns="28800" rIns="72000" bIns="0">
              <a:spAutoFit/>
            </a:bodyPr>
            <a:lstStyle/>
            <a:p>
              <a:pPr algn="ctr" defTabSz="1279525"/>
              <a:r>
                <a:rPr lang="en-GB" sz="1200" dirty="0" smtClean="0">
                  <a:latin typeface="+mj-lt"/>
                </a:rPr>
                <a:t>In (–)</a:t>
              </a:r>
              <a:endParaRPr lang="en-GB" sz="1200" dirty="0">
                <a:latin typeface="+mj-lt"/>
              </a:endParaRPr>
            </a:p>
          </p:txBody>
        </p:sp>
        <p:sp>
          <p:nvSpPr>
            <p:cNvPr id="52" name="Text Box 1029"/>
            <p:cNvSpPr txBox="1">
              <a:spLocks noChangeArrowheads="1"/>
            </p:cNvSpPr>
            <p:nvPr/>
          </p:nvSpPr>
          <p:spPr bwMode="auto">
            <a:xfrm>
              <a:off x="6372193" y="3202460"/>
              <a:ext cx="1626336" cy="21374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72000" tIns="28800" rIns="72000" bIns="0">
              <a:spAutoFit/>
            </a:bodyPr>
            <a:lstStyle/>
            <a:p>
              <a:pPr defTabSz="1279525"/>
              <a:r>
                <a:rPr lang="en-GB" sz="1200" dirty="0" smtClean="0">
                  <a:latin typeface="+mj-lt"/>
                </a:rPr>
                <a:t>Out (+)</a:t>
              </a:r>
              <a:endParaRPr lang="en-GB" sz="1200" dirty="0">
                <a:latin typeface="+mj-lt"/>
              </a:endParaRPr>
            </a:p>
          </p:txBody>
        </p:sp>
        <p:sp>
          <p:nvSpPr>
            <p:cNvPr id="53" name="Text Box 1029"/>
            <p:cNvSpPr txBox="1">
              <a:spLocks noChangeArrowheads="1"/>
            </p:cNvSpPr>
            <p:nvPr/>
          </p:nvSpPr>
          <p:spPr bwMode="auto">
            <a:xfrm>
              <a:off x="6372193" y="3356049"/>
              <a:ext cx="1626336" cy="21374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72000" tIns="28800" rIns="72000" bIns="0">
              <a:spAutoFit/>
            </a:bodyPr>
            <a:lstStyle/>
            <a:p>
              <a:pPr defTabSz="1279525"/>
              <a:r>
                <a:rPr lang="en-GB" sz="1200" dirty="0" smtClean="0">
                  <a:latin typeface="+mj-lt"/>
                </a:rPr>
                <a:t>Out </a:t>
              </a:r>
              <a:r>
                <a:rPr lang="en-GB" sz="1200" dirty="0" smtClean="0"/>
                <a:t>(–)</a:t>
              </a:r>
              <a:endParaRPr lang="en-GB" sz="1200" dirty="0"/>
            </a:p>
          </p:txBody>
        </p:sp>
        <p:sp>
          <p:nvSpPr>
            <p:cNvPr id="54" name="Rectangle 352"/>
            <p:cNvSpPr>
              <a:spLocks noChangeArrowheads="1"/>
            </p:cNvSpPr>
            <p:nvPr/>
          </p:nvSpPr>
          <p:spPr bwMode="auto">
            <a:xfrm>
              <a:off x="1619669" y="2406082"/>
              <a:ext cx="2489314" cy="1169224"/>
            </a:xfrm>
            <a:prstGeom prst="rect">
              <a:avLst/>
            </a:prstGeom>
            <a:solidFill>
              <a:srgbClr val="FFFF99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t"/>
            <a:lstStyle/>
            <a:p>
              <a:pPr algn="ctr" defTabSz="1279525"/>
              <a:r>
                <a:rPr lang="en-GB" sz="2000" b="1" dirty="0" smtClean="0">
                  <a:latin typeface="Arial Narrow" pitchFamily="34" charset="0"/>
                </a:rPr>
                <a:t>BPM</a:t>
              </a:r>
            </a:p>
            <a:p>
              <a:pPr algn="ctr" defTabSz="1279525"/>
              <a:r>
                <a:rPr lang="en-GB" sz="2000" b="1" dirty="0" smtClean="0">
                  <a:latin typeface="Arial Narrow" pitchFamily="34" charset="0"/>
                </a:rPr>
                <a:t>(used as kicker)</a:t>
              </a:r>
              <a:endParaRPr lang="en-GB" sz="2000" b="1" dirty="0">
                <a:latin typeface="Arial Narrow" pitchFamily="34" charset="0"/>
              </a:endParaRPr>
            </a:p>
          </p:txBody>
        </p:sp>
        <p:sp>
          <p:nvSpPr>
            <p:cNvPr id="55" name="Text Box 1029"/>
            <p:cNvSpPr txBox="1">
              <a:spLocks noChangeArrowheads="1"/>
            </p:cNvSpPr>
            <p:nvPr/>
          </p:nvSpPr>
          <p:spPr bwMode="auto">
            <a:xfrm>
              <a:off x="1547661" y="3202461"/>
              <a:ext cx="2489314" cy="21374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72000" tIns="28800" rIns="72000" bIns="0">
              <a:spAutoFit/>
            </a:bodyPr>
            <a:lstStyle/>
            <a:p>
              <a:pPr algn="r" defTabSz="1279525"/>
              <a:r>
                <a:rPr lang="en-GB" sz="1200" dirty="0" smtClean="0">
                  <a:latin typeface="+mj-lt"/>
                </a:rPr>
                <a:t>In (‘top’)</a:t>
              </a:r>
              <a:endParaRPr lang="en-GB" sz="1200" dirty="0">
                <a:latin typeface="+mj-lt"/>
              </a:endParaRPr>
            </a:p>
          </p:txBody>
        </p:sp>
        <p:sp>
          <p:nvSpPr>
            <p:cNvPr id="56" name="Text Box 1029"/>
            <p:cNvSpPr txBox="1">
              <a:spLocks noChangeArrowheads="1"/>
            </p:cNvSpPr>
            <p:nvPr/>
          </p:nvSpPr>
          <p:spPr bwMode="auto">
            <a:xfrm>
              <a:off x="1547661" y="3356049"/>
              <a:ext cx="2489314" cy="21374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72000" tIns="28800" rIns="72000" bIns="0">
              <a:spAutoFit/>
            </a:bodyPr>
            <a:lstStyle/>
            <a:p>
              <a:pPr algn="r" defTabSz="1279525"/>
              <a:r>
                <a:rPr lang="en-GB" sz="1200" dirty="0" smtClean="0">
                  <a:latin typeface="+mj-lt"/>
                </a:rPr>
                <a:t>In (‘bottom’)</a:t>
              </a:r>
              <a:endParaRPr lang="en-GB" sz="1200" dirty="0"/>
            </a:p>
          </p:txBody>
        </p:sp>
        <p:cxnSp>
          <p:nvCxnSpPr>
            <p:cNvPr id="57" name="Straight Connector 56"/>
            <p:cNvCxnSpPr/>
            <p:nvPr/>
          </p:nvCxnSpPr>
          <p:spPr>
            <a:xfrm flipH="1">
              <a:off x="4110099" y="3324757"/>
              <a:ext cx="2262092" cy="0"/>
            </a:xfrm>
            <a:prstGeom prst="line">
              <a:avLst/>
            </a:prstGeom>
            <a:ln>
              <a:solidFill>
                <a:schemeClr val="tx1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/>
          </p:nvCxnSpPr>
          <p:spPr>
            <a:xfrm flipH="1">
              <a:off x="4110099" y="3450031"/>
              <a:ext cx="2262092" cy="0"/>
            </a:xfrm>
            <a:prstGeom prst="line">
              <a:avLst/>
            </a:prstGeom>
            <a:ln>
              <a:solidFill>
                <a:schemeClr val="tx1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59" name="Picture 58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283963" y="2030260"/>
              <a:ext cx="1748026" cy="720072"/>
            </a:xfrm>
            <a:prstGeom prst="rect">
              <a:avLst/>
            </a:prstGeom>
          </p:spPr>
        </p:pic>
        <p:cxnSp>
          <p:nvCxnSpPr>
            <p:cNvPr id="60" name="Straight Connector 59"/>
            <p:cNvCxnSpPr/>
            <p:nvPr/>
          </p:nvCxnSpPr>
          <p:spPr>
            <a:xfrm flipH="1" flipV="1">
              <a:off x="5508097" y="3032451"/>
              <a:ext cx="864096" cy="1"/>
            </a:xfrm>
            <a:prstGeom prst="line">
              <a:avLst/>
            </a:prstGeom>
            <a:ln>
              <a:solidFill>
                <a:srgbClr val="008000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 flipV="1">
              <a:off x="5508097" y="2698388"/>
              <a:ext cx="2" cy="334064"/>
            </a:xfrm>
            <a:prstGeom prst="line">
              <a:avLst/>
            </a:prstGeom>
            <a:ln>
              <a:solidFill>
                <a:srgbClr val="008000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 flipH="1" flipV="1">
              <a:off x="5364081" y="3157725"/>
              <a:ext cx="1008114" cy="1"/>
            </a:xfrm>
            <a:prstGeom prst="line">
              <a:avLst/>
            </a:prstGeom>
            <a:ln>
              <a:solidFill>
                <a:srgbClr val="008000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/>
            <p:cNvCxnSpPr/>
            <p:nvPr/>
          </p:nvCxnSpPr>
          <p:spPr>
            <a:xfrm flipV="1">
              <a:off x="5364081" y="2698388"/>
              <a:ext cx="0" cy="459338"/>
            </a:xfrm>
            <a:prstGeom prst="line">
              <a:avLst/>
            </a:prstGeom>
            <a:ln>
              <a:solidFill>
                <a:srgbClr val="008000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/>
            <p:nvPr/>
          </p:nvCxnSpPr>
          <p:spPr>
            <a:xfrm>
              <a:off x="4139949" y="1487407"/>
              <a:ext cx="0" cy="835159"/>
            </a:xfrm>
            <a:prstGeom prst="line">
              <a:avLst/>
            </a:prstGeom>
            <a:ln>
              <a:solidFill>
                <a:srgbClr val="008000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/>
            <p:nvPr/>
          </p:nvCxnSpPr>
          <p:spPr>
            <a:xfrm flipH="1">
              <a:off x="4211955" y="1751399"/>
              <a:ext cx="2" cy="487651"/>
            </a:xfrm>
            <a:prstGeom prst="line">
              <a:avLst/>
            </a:prstGeom>
            <a:ln>
              <a:solidFill>
                <a:srgbClr val="008000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/>
            <p:cNvCxnSpPr/>
            <p:nvPr/>
          </p:nvCxnSpPr>
          <p:spPr>
            <a:xfrm>
              <a:off x="4139947" y="2322566"/>
              <a:ext cx="216024" cy="0"/>
            </a:xfrm>
            <a:prstGeom prst="line">
              <a:avLst/>
            </a:prstGeom>
            <a:ln>
              <a:solidFill>
                <a:srgbClr val="008000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/>
            <p:cNvCxnSpPr/>
            <p:nvPr/>
          </p:nvCxnSpPr>
          <p:spPr>
            <a:xfrm>
              <a:off x="4211955" y="2239050"/>
              <a:ext cx="131704" cy="0"/>
            </a:xfrm>
            <a:prstGeom prst="line">
              <a:avLst/>
            </a:prstGeom>
            <a:ln>
              <a:solidFill>
                <a:srgbClr val="008000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/>
            <p:cNvCxnSpPr/>
            <p:nvPr/>
          </p:nvCxnSpPr>
          <p:spPr>
            <a:xfrm>
              <a:off x="6804241" y="1946744"/>
              <a:ext cx="0" cy="459338"/>
            </a:xfrm>
            <a:prstGeom prst="line">
              <a:avLst/>
            </a:prstGeom>
            <a:ln w="9525">
              <a:solidFill>
                <a:schemeClr val="tx1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/>
            <p:cNvCxnSpPr/>
            <p:nvPr/>
          </p:nvCxnSpPr>
          <p:spPr>
            <a:xfrm>
              <a:off x="6948255" y="1946744"/>
              <a:ext cx="0" cy="459338"/>
            </a:xfrm>
            <a:prstGeom prst="line">
              <a:avLst/>
            </a:prstGeom>
            <a:ln w="9525">
              <a:solidFill>
                <a:schemeClr val="tx1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/>
            <p:cNvCxnSpPr/>
            <p:nvPr/>
          </p:nvCxnSpPr>
          <p:spPr>
            <a:xfrm>
              <a:off x="7092271" y="1946744"/>
              <a:ext cx="0" cy="459338"/>
            </a:xfrm>
            <a:prstGeom prst="line">
              <a:avLst/>
            </a:prstGeom>
            <a:ln w="9525">
              <a:solidFill>
                <a:schemeClr val="tx1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/>
          </p:nvCxnSpPr>
          <p:spPr>
            <a:xfrm>
              <a:off x="7236287" y="1946744"/>
              <a:ext cx="0" cy="459338"/>
            </a:xfrm>
            <a:prstGeom prst="line">
              <a:avLst/>
            </a:prstGeom>
            <a:ln w="9525">
              <a:solidFill>
                <a:schemeClr val="tx1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/>
          </p:nvCxnSpPr>
          <p:spPr>
            <a:xfrm>
              <a:off x="8028375" y="1946744"/>
              <a:ext cx="0" cy="459338"/>
            </a:xfrm>
            <a:prstGeom prst="line">
              <a:avLst/>
            </a:prstGeom>
            <a:ln w="9525">
              <a:solidFill>
                <a:schemeClr val="tx1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/>
            <p:cNvCxnSpPr/>
            <p:nvPr/>
          </p:nvCxnSpPr>
          <p:spPr>
            <a:xfrm>
              <a:off x="8172391" y="1946744"/>
              <a:ext cx="0" cy="459338"/>
            </a:xfrm>
            <a:prstGeom prst="line">
              <a:avLst/>
            </a:prstGeom>
            <a:ln w="9525">
              <a:solidFill>
                <a:schemeClr val="tx1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/>
            <p:cNvCxnSpPr/>
            <p:nvPr/>
          </p:nvCxnSpPr>
          <p:spPr>
            <a:xfrm>
              <a:off x="8316407" y="1946744"/>
              <a:ext cx="0" cy="459338"/>
            </a:xfrm>
            <a:prstGeom prst="line">
              <a:avLst/>
            </a:prstGeom>
            <a:ln w="9525">
              <a:solidFill>
                <a:schemeClr val="tx1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/>
            <p:cNvCxnSpPr/>
            <p:nvPr/>
          </p:nvCxnSpPr>
          <p:spPr>
            <a:xfrm>
              <a:off x="8460423" y="1946744"/>
              <a:ext cx="0" cy="459338"/>
            </a:xfrm>
            <a:prstGeom prst="line">
              <a:avLst/>
            </a:prstGeom>
            <a:ln w="9525">
              <a:solidFill>
                <a:schemeClr val="tx1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6" name="17 Triángulo isósceles"/>
            <p:cNvSpPr/>
            <p:nvPr/>
          </p:nvSpPr>
          <p:spPr>
            <a:xfrm rot="5400000">
              <a:off x="4563849" y="1260563"/>
              <a:ext cx="291831" cy="461961"/>
            </a:xfrm>
            <a:prstGeom prst="triangle">
              <a:avLst/>
            </a:prstGeom>
            <a:solidFill>
              <a:srgbClr val="BBE0E3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" lIns="0" rIns="0" anchor="ctr"/>
            <a:lstStyle/>
            <a:p>
              <a:pPr algn="ctr">
                <a:defRPr/>
              </a:pPr>
              <a:endParaRPr lang="en-GB" sz="1200" dirty="0">
                <a:solidFill>
                  <a:schemeClr val="tx1"/>
                </a:solidFill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77" name="19 Triángulo isósceles"/>
            <p:cNvSpPr/>
            <p:nvPr/>
          </p:nvSpPr>
          <p:spPr>
            <a:xfrm rot="16200000" flipH="1">
              <a:off x="5564044" y="1261355"/>
              <a:ext cx="291831" cy="460375"/>
            </a:xfrm>
            <a:prstGeom prst="triangle">
              <a:avLst/>
            </a:prstGeom>
            <a:solidFill>
              <a:srgbClr val="FF99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1200"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78" name="41 Rectángulo"/>
            <p:cNvSpPr/>
            <p:nvPr/>
          </p:nvSpPr>
          <p:spPr>
            <a:xfrm>
              <a:off x="5519458" y="1377874"/>
              <a:ext cx="414338" cy="225548"/>
            </a:xfrm>
            <a:prstGeom prst="rect">
              <a:avLst/>
            </a:prstGeom>
            <a:noFill/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anchor="ctr"/>
            <a:lstStyle/>
            <a:p>
              <a:pPr algn="r">
                <a:defRPr/>
              </a:pPr>
              <a:r>
                <a:rPr lang="en-GB" sz="1050" dirty="0" smtClean="0">
                  <a:solidFill>
                    <a:schemeClr val="tx1"/>
                  </a:solidFill>
                  <a:latin typeface="Arial Narrow" pitchFamily="34" charset="0"/>
                  <a:cs typeface="Calibri" pitchFamily="34" charset="0"/>
                </a:rPr>
                <a:t>6dB</a:t>
              </a:r>
              <a:endParaRPr lang="en-GB" sz="1200" dirty="0">
                <a:solidFill>
                  <a:schemeClr val="tx1"/>
                </a:solidFill>
                <a:latin typeface="Arial Narrow" pitchFamily="34" charset="0"/>
                <a:cs typeface="Calibri" pitchFamily="34" charset="0"/>
              </a:endParaRPr>
            </a:p>
          </p:txBody>
        </p:sp>
        <p:cxnSp>
          <p:nvCxnSpPr>
            <p:cNvPr id="79" name="Straight Connector 78"/>
            <p:cNvCxnSpPr/>
            <p:nvPr/>
          </p:nvCxnSpPr>
          <p:spPr>
            <a:xfrm flipH="1">
              <a:off x="6066627" y="1612681"/>
              <a:ext cx="305568" cy="0"/>
            </a:xfrm>
            <a:prstGeom prst="line">
              <a:avLst/>
            </a:prstGeom>
            <a:ln>
              <a:solidFill>
                <a:schemeClr val="tx1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Connector 79"/>
            <p:cNvCxnSpPr/>
            <p:nvPr/>
          </p:nvCxnSpPr>
          <p:spPr>
            <a:xfrm flipV="1">
              <a:off x="6066627" y="1612681"/>
              <a:ext cx="0" cy="138718"/>
            </a:xfrm>
            <a:prstGeom prst="line">
              <a:avLst/>
            </a:prstGeom>
            <a:ln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/>
            <p:cNvCxnSpPr>
              <a:stCxn id="77" idx="0"/>
              <a:endCxn id="76" idx="0"/>
            </p:cNvCxnSpPr>
            <p:nvPr/>
          </p:nvCxnSpPr>
          <p:spPr>
            <a:xfrm flipH="1">
              <a:off x="4940745" y="1491543"/>
              <a:ext cx="539027" cy="0"/>
            </a:xfrm>
            <a:prstGeom prst="line">
              <a:avLst/>
            </a:prstGeom>
            <a:ln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/>
            <p:cNvCxnSpPr/>
            <p:nvPr/>
          </p:nvCxnSpPr>
          <p:spPr>
            <a:xfrm>
              <a:off x="6156171" y="1490648"/>
              <a:ext cx="0" cy="835159"/>
            </a:xfrm>
            <a:prstGeom prst="line">
              <a:avLst/>
            </a:prstGeom>
            <a:ln w="9525">
              <a:solidFill>
                <a:srgbClr val="008000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610482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1412776"/>
          </a:xfrm>
          <a:prstGeom prst="rect">
            <a:avLst/>
          </a:prstGeom>
          <a:solidFill>
            <a:srgbClr val="0021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68000"/>
            <a:r>
              <a:rPr lang="en-GB" sz="2400" dirty="0"/>
              <a:t>Academic work </a:t>
            </a:r>
            <a:r>
              <a:rPr lang="en-GB" sz="2400" dirty="0" smtClean="0"/>
              <a:t>undertaken</a:t>
            </a:r>
            <a:endParaRPr lang="en-GB" sz="2400" dirty="0" smtClean="0"/>
          </a:p>
          <a:p>
            <a:pPr marL="468000"/>
            <a:r>
              <a:rPr lang="en-GB" sz="3600" dirty="0" smtClean="0"/>
              <a:t>ATF </a:t>
            </a:r>
            <a:r>
              <a:rPr lang="en-GB" sz="3600" dirty="0" smtClean="0"/>
              <a:t>Small Beam Size </a:t>
            </a:r>
            <a:r>
              <a:rPr lang="en-GB" sz="3600" dirty="0" smtClean="0"/>
              <a:t>Goal</a:t>
            </a:r>
            <a:endParaRPr lang="en-GB" sz="3600" dirty="0" smtClean="0"/>
          </a:p>
        </p:txBody>
      </p:sp>
      <p:sp>
        <p:nvSpPr>
          <p:cNvPr id="6" name="Rectangle 5"/>
          <p:cNvSpPr/>
          <p:nvPr/>
        </p:nvSpPr>
        <p:spPr>
          <a:xfrm>
            <a:off x="0" y="6525344"/>
            <a:ext cx="9144000" cy="332656"/>
          </a:xfrm>
          <a:prstGeom prst="rect">
            <a:avLst/>
          </a:prstGeom>
          <a:solidFill>
            <a:srgbClr val="0021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68000">
              <a:tabLst>
                <a:tab pos="8496000" algn="r"/>
              </a:tabLst>
            </a:pPr>
            <a:r>
              <a:rPr lang="en-GB" sz="1600" dirty="0" smtClean="0"/>
              <a:t>Neven Blaskovic 	</a:t>
            </a:r>
            <a:fld id="{8DEDDA99-DE7C-4960-9EE5-D319B4C9EB39}" type="slidenum">
              <a:rPr lang="en-GB" sz="1600" smtClean="0"/>
              <a:pPr marL="468000">
                <a:tabLst>
                  <a:tab pos="8496000" algn="r"/>
                </a:tabLst>
              </a:pPr>
              <a:t>14</a:t>
            </a:fld>
            <a:endParaRPr lang="en-GB" sz="1600" dirty="0"/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Received training and participated in ATF tuning tasks to reduce final focus beam size</a:t>
            </a:r>
          </a:p>
          <a:p>
            <a:r>
              <a:rPr lang="en-GB" dirty="0" smtClean="0"/>
              <a:t>Stable vertical beam size below 70 nm achieved (December 2012, May 2013)</a:t>
            </a:r>
            <a:endParaRPr lang="en-GB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268" b="36045"/>
          <a:stretch/>
        </p:blipFill>
        <p:spPr>
          <a:xfrm>
            <a:off x="0" y="4038177"/>
            <a:ext cx="9144000" cy="24871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642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1412776"/>
          </a:xfrm>
          <a:prstGeom prst="rect">
            <a:avLst/>
          </a:prstGeom>
          <a:solidFill>
            <a:srgbClr val="0021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68000"/>
            <a:r>
              <a:rPr lang="en-GB" sz="2400" dirty="0"/>
              <a:t>Academic work </a:t>
            </a:r>
            <a:r>
              <a:rPr lang="en-GB" sz="2400" dirty="0" smtClean="0"/>
              <a:t>undertaken</a:t>
            </a:r>
            <a:endParaRPr lang="en-GB" sz="2400" dirty="0" smtClean="0"/>
          </a:p>
          <a:p>
            <a:pPr marL="468000"/>
            <a:r>
              <a:rPr lang="en-GB" sz="3600" dirty="0" smtClean="0"/>
              <a:t>US </a:t>
            </a:r>
            <a:r>
              <a:rPr lang="en-GB" sz="3600" dirty="0" smtClean="0"/>
              <a:t>Particle Accelerator </a:t>
            </a:r>
            <a:r>
              <a:rPr lang="en-GB" sz="3600" dirty="0" smtClean="0"/>
              <a:t>School</a:t>
            </a:r>
            <a:endParaRPr lang="en-GB" sz="3600" dirty="0" smtClean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7956376" y="1772816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 algn="l">
              <a:buFont typeface="Arial" pitchFamily="34" charset="0"/>
              <a:buChar char="•"/>
            </a:pP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0" y="6525344"/>
            <a:ext cx="9144000" cy="332656"/>
          </a:xfrm>
          <a:prstGeom prst="rect">
            <a:avLst/>
          </a:prstGeom>
          <a:solidFill>
            <a:srgbClr val="0021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68000">
              <a:tabLst>
                <a:tab pos="8496000" algn="r"/>
              </a:tabLst>
            </a:pPr>
            <a:r>
              <a:rPr lang="en-GB" sz="1600" dirty="0" smtClean="0"/>
              <a:t>Neven Blaskovic 	</a:t>
            </a:r>
            <a:fld id="{8DEDDA99-DE7C-4960-9EE5-D319B4C9EB39}" type="slidenum">
              <a:rPr lang="en-GB" sz="1600" smtClean="0"/>
              <a:pPr marL="468000">
                <a:tabLst>
                  <a:tab pos="8496000" algn="r"/>
                </a:tabLst>
              </a:pPr>
              <a:t>15</a:t>
            </a:fld>
            <a:endParaRPr lang="en-GB" sz="1600" dirty="0"/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/>
            <a:r>
              <a:rPr lang="en-GB" dirty="0" smtClean="0">
                <a:solidFill>
                  <a:schemeClr val="tx1"/>
                </a:solidFill>
              </a:rPr>
              <a:t>The Microwave </a:t>
            </a:r>
            <a:r>
              <a:rPr lang="en-GB" dirty="0" smtClean="0">
                <a:solidFill>
                  <a:schemeClr val="tx1"/>
                </a:solidFill>
              </a:rPr>
              <a:t>Measurements and Beam Instrumentation </a:t>
            </a:r>
            <a:r>
              <a:rPr lang="en-GB" dirty="0" smtClean="0">
                <a:solidFill>
                  <a:schemeClr val="tx1"/>
                </a:solidFill>
              </a:rPr>
              <a:t>Laboratory (June 2013) dealt </a:t>
            </a:r>
            <a:r>
              <a:rPr lang="en-GB" dirty="0" smtClean="0">
                <a:solidFill>
                  <a:schemeClr val="tx1"/>
                </a:solidFill>
              </a:rPr>
              <a:t>with </a:t>
            </a:r>
            <a:r>
              <a:rPr lang="en-GB" dirty="0" smtClean="0">
                <a:solidFill>
                  <a:schemeClr val="tx1"/>
                </a:solidFill>
              </a:rPr>
              <a:t>TDRs </a:t>
            </a:r>
            <a:r>
              <a:rPr lang="en-GB" dirty="0" smtClean="0">
                <a:solidFill>
                  <a:schemeClr val="tx1"/>
                </a:solidFill>
              </a:rPr>
              <a:t>and spectrum &amp; network analysers</a:t>
            </a:r>
          </a:p>
          <a:p>
            <a:pPr marL="457200" indent="-457200"/>
            <a:r>
              <a:rPr lang="en-GB" dirty="0" smtClean="0">
                <a:solidFill>
                  <a:schemeClr val="tx1"/>
                </a:solidFill>
              </a:rPr>
              <a:t>Hands-on: from testing cable impedances to diagnosing performance of a stripline BPM &amp; characterising modes excited in an RF cavity</a:t>
            </a:r>
          </a:p>
          <a:p>
            <a:endParaRPr lang="en-GB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817" b="47678"/>
          <a:stretch/>
        </p:blipFill>
        <p:spPr>
          <a:xfrm>
            <a:off x="0" y="4981903"/>
            <a:ext cx="9144000" cy="15434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9096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1412776"/>
          </a:xfrm>
          <a:prstGeom prst="rect">
            <a:avLst/>
          </a:prstGeom>
          <a:solidFill>
            <a:srgbClr val="0021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68000"/>
            <a:r>
              <a:rPr lang="en-GB" sz="2400" dirty="0" smtClean="0"/>
              <a:t>Outlook</a:t>
            </a:r>
            <a:endParaRPr lang="en-GB" sz="2400" dirty="0" smtClean="0"/>
          </a:p>
          <a:p>
            <a:pPr marL="468000"/>
            <a:r>
              <a:rPr lang="en-GB" sz="3600" dirty="0" smtClean="0"/>
              <a:t>Plans for the upcoming months</a:t>
            </a:r>
            <a:endParaRPr lang="en-GB" sz="3600" dirty="0" smtClean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7956376" y="1772816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 algn="l">
              <a:buFont typeface="Arial" pitchFamily="34" charset="0"/>
              <a:buChar char="•"/>
            </a:pP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0" y="6525344"/>
            <a:ext cx="9144000" cy="332656"/>
          </a:xfrm>
          <a:prstGeom prst="rect">
            <a:avLst/>
          </a:prstGeom>
          <a:solidFill>
            <a:srgbClr val="0021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68000">
              <a:tabLst>
                <a:tab pos="8496000" algn="r"/>
              </a:tabLst>
            </a:pPr>
            <a:r>
              <a:rPr lang="en-GB" sz="1600" dirty="0" smtClean="0"/>
              <a:t>Neven Blaskovic 	</a:t>
            </a:r>
            <a:fld id="{8DEDDA99-DE7C-4960-9EE5-D319B4C9EB39}" type="slidenum">
              <a:rPr lang="en-GB" sz="1600" smtClean="0"/>
              <a:pPr marL="468000">
                <a:tabLst>
                  <a:tab pos="8496000" algn="r"/>
                </a:tabLst>
              </a:pPr>
              <a:t>16</a:t>
            </a:fld>
            <a:endParaRPr lang="en-GB" sz="1600" dirty="0"/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Learn and develop the group’s FPGA firmware</a:t>
            </a:r>
            <a:endParaRPr lang="en-GB" dirty="0" smtClean="0"/>
          </a:p>
          <a:p>
            <a:r>
              <a:rPr lang="en-GB" dirty="0" smtClean="0"/>
              <a:t>Analyse results from past FONT at ATF data</a:t>
            </a:r>
          </a:p>
          <a:p>
            <a:r>
              <a:rPr lang="en-GB" dirty="0" smtClean="0"/>
              <a:t>Take on the role of senior PhD student</a:t>
            </a:r>
          </a:p>
          <a:p>
            <a:r>
              <a:rPr lang="en-GB" dirty="0" smtClean="0"/>
              <a:t>Pursue further feedback tests at ATF</a:t>
            </a:r>
            <a:endParaRPr lang="en-GB" dirty="0" smtClean="0"/>
          </a:p>
          <a:p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863" b="42052"/>
          <a:stretch/>
        </p:blipFill>
        <p:spPr>
          <a:xfrm>
            <a:off x="0" y="4159515"/>
            <a:ext cx="9144000" cy="23658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3254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0021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68000"/>
            <a:endParaRPr lang="en-GB" sz="2400" dirty="0" smtClean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GB" dirty="0" smtClean="0">
                <a:solidFill>
                  <a:schemeClr val="bg1"/>
                </a:solidFill>
              </a:rPr>
              <a:t>Acknowledgements, for their support, to:</a:t>
            </a:r>
          </a:p>
          <a:p>
            <a:pPr marL="0" indent="0" algn="ctr">
              <a:buNone/>
            </a:pPr>
            <a:r>
              <a:rPr lang="en-GB" dirty="0" smtClean="0">
                <a:solidFill>
                  <a:schemeClr val="bg1"/>
                </a:solidFill>
              </a:rPr>
              <a:t>the FONT team</a:t>
            </a:r>
            <a:br>
              <a:rPr lang="en-GB" dirty="0" smtClean="0">
                <a:solidFill>
                  <a:schemeClr val="bg1"/>
                </a:solidFill>
              </a:rPr>
            </a:br>
            <a:r>
              <a:rPr lang="en-GB" sz="2800" i="1" dirty="0" smtClean="0">
                <a:solidFill>
                  <a:schemeClr val="bg1"/>
                </a:solidFill>
              </a:rPr>
              <a:t>P.N. Burrows, G.B. Christian, C. Perry, Y.I. Kim,</a:t>
            </a:r>
            <a:br>
              <a:rPr lang="en-GB" sz="2800" i="1" dirty="0" smtClean="0">
                <a:solidFill>
                  <a:schemeClr val="bg1"/>
                </a:solidFill>
              </a:rPr>
            </a:br>
            <a:r>
              <a:rPr lang="en-GB" sz="2800" i="1" dirty="0" smtClean="0">
                <a:solidFill>
                  <a:schemeClr val="bg1"/>
                </a:solidFill>
              </a:rPr>
              <a:t>R. Apsimon, D.R. Bett, M.R. Davis, J. Roberts</a:t>
            </a:r>
          </a:p>
          <a:p>
            <a:pPr marL="0" indent="0" algn="ctr">
              <a:buNone/>
            </a:pPr>
            <a:r>
              <a:rPr lang="en-GB" dirty="0" smtClean="0">
                <a:solidFill>
                  <a:schemeClr val="bg1"/>
                </a:solidFill>
              </a:rPr>
              <a:t>TMD technologies</a:t>
            </a:r>
          </a:p>
        </p:txBody>
      </p:sp>
      <p:sp>
        <p:nvSpPr>
          <p:cNvPr id="5" name="Rectangle 4"/>
          <p:cNvSpPr/>
          <p:nvPr/>
        </p:nvSpPr>
        <p:spPr>
          <a:xfrm>
            <a:off x="0" y="6525344"/>
            <a:ext cx="9144000" cy="332656"/>
          </a:xfrm>
          <a:prstGeom prst="rect">
            <a:avLst/>
          </a:prstGeom>
          <a:solidFill>
            <a:srgbClr val="0021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68000">
              <a:tabLst>
                <a:tab pos="8496000" algn="r"/>
              </a:tabLst>
            </a:pPr>
            <a:r>
              <a:rPr lang="en-GB" sz="1600" dirty="0" smtClean="0"/>
              <a:t>Neven Blaskovic 	</a:t>
            </a:r>
            <a:fld id="{8DEDDA99-DE7C-4960-9EE5-D319B4C9EB39}" type="slidenum">
              <a:rPr lang="en-GB" sz="1600" smtClean="0"/>
              <a:pPr marL="468000">
                <a:tabLst>
                  <a:tab pos="8496000" algn="r"/>
                </a:tabLst>
              </a:pPr>
              <a:t>17</a:t>
            </a:fld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4231105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1412776"/>
          </a:xfrm>
          <a:prstGeom prst="rect">
            <a:avLst/>
          </a:prstGeom>
          <a:solidFill>
            <a:srgbClr val="0021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68000"/>
            <a:r>
              <a:rPr lang="en-GB" sz="2400" dirty="0" smtClean="0"/>
              <a:t> </a:t>
            </a:r>
            <a:endParaRPr lang="en-GB" sz="2400" dirty="0" smtClean="0"/>
          </a:p>
          <a:p>
            <a:pPr marL="468000"/>
            <a:r>
              <a:rPr lang="en-GB" sz="3600" dirty="0" smtClean="0"/>
              <a:t>Contents</a:t>
            </a:r>
            <a:endParaRPr lang="en-GB" sz="3600" dirty="0" smtClean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 algn="l">
              <a:buFont typeface="Arial" pitchFamily="34" charset="0"/>
              <a:buChar char="•"/>
            </a:pP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0" y="6525344"/>
            <a:ext cx="9144000" cy="332656"/>
          </a:xfrm>
          <a:prstGeom prst="rect">
            <a:avLst/>
          </a:prstGeom>
          <a:solidFill>
            <a:srgbClr val="0021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68000">
              <a:tabLst>
                <a:tab pos="8496000" algn="r"/>
              </a:tabLst>
            </a:pPr>
            <a:r>
              <a:rPr lang="en-GB" sz="1600" dirty="0" smtClean="0"/>
              <a:t>Neven Blaskovic 	</a:t>
            </a:r>
            <a:fld id="{8DEDDA99-DE7C-4960-9EE5-D319B4C9EB39}" type="slidenum">
              <a:rPr lang="en-GB" sz="1600" smtClean="0"/>
              <a:pPr marL="468000">
                <a:tabLst>
                  <a:tab pos="8496000" algn="r"/>
                </a:tabLst>
              </a:pPr>
              <a:t>2</a:t>
            </a:fld>
            <a:endParaRPr lang="en-GB" sz="1600" dirty="0"/>
          </a:p>
        </p:txBody>
      </p:sp>
      <p:sp>
        <p:nvSpPr>
          <p:cNvPr id="16" name="Content Placeholder 1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/>
            <a:r>
              <a:rPr lang="en-GB" dirty="0" smtClean="0">
                <a:solidFill>
                  <a:schemeClr val="tx1"/>
                </a:solidFill>
              </a:rPr>
              <a:t>Introduction to our work at ATF</a:t>
            </a:r>
          </a:p>
          <a:p>
            <a:pPr marL="457200" indent="-457200"/>
            <a:r>
              <a:rPr lang="en-GB" dirty="0" smtClean="0"/>
              <a:t>Update on our most recent results</a:t>
            </a:r>
          </a:p>
          <a:p>
            <a:pPr marL="457200" indent="-457200"/>
            <a:r>
              <a:rPr lang="en-GB" dirty="0" smtClean="0">
                <a:solidFill>
                  <a:schemeClr val="tx1"/>
                </a:solidFill>
              </a:rPr>
              <a:t>Academic work that I have undertaken</a:t>
            </a:r>
          </a:p>
          <a:p>
            <a:pPr marL="457200" indent="-457200"/>
            <a:r>
              <a:rPr lang="en-GB" dirty="0" smtClean="0"/>
              <a:t>Outlook for upcoming tasks</a:t>
            </a:r>
            <a:endParaRPr lang="en-GB" dirty="0" smtClean="0">
              <a:solidFill>
                <a:schemeClr val="tx1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741" b="26570"/>
          <a:stretch/>
        </p:blipFill>
        <p:spPr>
          <a:xfrm>
            <a:off x="0" y="4119448"/>
            <a:ext cx="9144000" cy="24058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4798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1412776"/>
          </a:xfrm>
          <a:prstGeom prst="rect">
            <a:avLst/>
          </a:prstGeom>
          <a:solidFill>
            <a:srgbClr val="0021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68000"/>
            <a:r>
              <a:rPr lang="en-GB" sz="2400" dirty="0" smtClean="0"/>
              <a:t>Introduction</a:t>
            </a:r>
          </a:p>
          <a:p>
            <a:pPr marL="468000"/>
            <a:r>
              <a:rPr lang="en-GB" sz="3600" dirty="0" smtClean="0"/>
              <a:t>International Linear Collider (ILC)</a:t>
            </a: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 algn="l">
              <a:buFont typeface="Arial" pitchFamily="34" charset="0"/>
              <a:buChar char="•"/>
            </a:pPr>
            <a:endParaRPr lang="en-GB" dirty="0">
              <a:solidFill>
                <a:schemeClr val="tx1"/>
              </a:solidFill>
            </a:endParaRPr>
          </a:p>
        </p:txBody>
      </p:sp>
      <p:pic>
        <p:nvPicPr>
          <p:cNvPr id="7" name="6 Imagen" descr="ILC schematic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994148">
            <a:off x="988991" y="2976314"/>
            <a:ext cx="7469264" cy="3734633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0" y="6525344"/>
            <a:ext cx="9144000" cy="332656"/>
          </a:xfrm>
          <a:prstGeom prst="rect">
            <a:avLst/>
          </a:prstGeom>
          <a:solidFill>
            <a:srgbClr val="0021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68000">
              <a:tabLst>
                <a:tab pos="8496000" algn="r"/>
              </a:tabLst>
            </a:pPr>
            <a:r>
              <a:rPr lang="en-GB" sz="1600" dirty="0" smtClean="0"/>
              <a:t>Neven Blaskovic 	</a:t>
            </a:r>
            <a:fld id="{8DEDDA99-DE7C-4960-9EE5-D319B4C9EB39}" type="slidenum">
              <a:rPr lang="en-GB" sz="1600" smtClean="0"/>
              <a:pPr marL="468000">
                <a:tabLst>
                  <a:tab pos="8496000" algn="r"/>
                </a:tabLst>
              </a:pPr>
              <a:t>3</a:t>
            </a:fld>
            <a:endParaRPr lang="en-GB" sz="1600" dirty="0"/>
          </a:p>
        </p:txBody>
      </p:sp>
      <p:sp>
        <p:nvSpPr>
          <p:cNvPr id="16" name="Content Placeholder 1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/>
            <a:r>
              <a:rPr lang="en-GB" dirty="0" smtClean="0">
                <a:solidFill>
                  <a:schemeClr val="tx1"/>
                </a:solidFill>
              </a:rPr>
              <a:t>The next large particle accelerator will most likely be a linear electron-positron collider</a:t>
            </a:r>
          </a:p>
          <a:p>
            <a:pPr marL="457200" indent="-457200"/>
            <a:r>
              <a:rPr lang="en-GB" dirty="0" smtClean="0">
                <a:solidFill>
                  <a:schemeClr val="tx1"/>
                </a:solidFill>
              </a:rPr>
              <a:t>A proposed design is the International Linear Collider (ILC):</a:t>
            </a:r>
          </a:p>
        </p:txBody>
      </p:sp>
    </p:spTree>
    <p:extLst>
      <p:ext uri="{BB962C8B-B14F-4D97-AF65-F5344CB8AC3E}">
        <p14:creationId xmlns:p14="http://schemas.microsoft.com/office/powerpoint/2010/main" val="2832362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1412776"/>
          </a:xfrm>
          <a:prstGeom prst="rect">
            <a:avLst/>
          </a:prstGeom>
          <a:solidFill>
            <a:srgbClr val="0021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68000"/>
            <a:r>
              <a:rPr lang="en-GB" sz="2400" dirty="0" smtClean="0"/>
              <a:t>Introduction</a:t>
            </a:r>
          </a:p>
          <a:p>
            <a:pPr marL="468000"/>
            <a:r>
              <a:rPr lang="en-GB" sz="3600" dirty="0" smtClean="0"/>
              <a:t>Feedback on Nanosecond Timescales (FONT)</a:t>
            </a: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 algn="l">
              <a:buFont typeface="Arial" pitchFamily="34" charset="0"/>
              <a:buChar char="•"/>
            </a:pP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0" y="6525344"/>
            <a:ext cx="9144000" cy="332656"/>
          </a:xfrm>
          <a:prstGeom prst="rect">
            <a:avLst/>
          </a:prstGeom>
          <a:solidFill>
            <a:srgbClr val="0021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68000">
              <a:tabLst>
                <a:tab pos="8496000" algn="r"/>
              </a:tabLst>
            </a:pPr>
            <a:r>
              <a:rPr lang="en-GB" sz="1600" dirty="0" smtClean="0"/>
              <a:t>Neven Blaskovic 	</a:t>
            </a:r>
            <a:fld id="{8DEDDA99-DE7C-4960-9EE5-D319B4C9EB39}" type="slidenum">
              <a:rPr lang="en-GB" sz="1600" smtClean="0"/>
              <a:pPr marL="468000">
                <a:tabLst>
                  <a:tab pos="8496000" algn="r"/>
                </a:tabLst>
              </a:pPr>
              <a:t>4</a:t>
            </a:fld>
            <a:endParaRPr lang="en-GB" sz="1600" dirty="0"/>
          </a:p>
        </p:txBody>
      </p:sp>
      <p:pic>
        <p:nvPicPr>
          <p:cNvPr id="9" name="Picture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551"/>
          <a:stretch>
            <a:fillRect/>
          </a:stretch>
        </p:blipFill>
        <p:spPr bwMode="auto">
          <a:xfrm>
            <a:off x="1619672" y="3560911"/>
            <a:ext cx="5867400" cy="2892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/>
            <a:r>
              <a:rPr lang="en-GB" dirty="0" smtClean="0">
                <a:solidFill>
                  <a:schemeClr val="tx1"/>
                </a:solidFill>
              </a:rPr>
              <a:t>Linear colliders are single-pass machines</a:t>
            </a:r>
          </a:p>
          <a:p>
            <a:pPr marL="457200" indent="-457200"/>
            <a:r>
              <a:rPr lang="en-GB" dirty="0" smtClean="0">
                <a:solidFill>
                  <a:schemeClr val="tx1"/>
                </a:solidFill>
              </a:rPr>
              <a:t>Successful collision of bunches is critical</a:t>
            </a:r>
          </a:p>
          <a:p>
            <a:pPr marL="457200" indent="-457200"/>
            <a:r>
              <a:rPr lang="en-GB" dirty="0" smtClean="0">
                <a:solidFill>
                  <a:schemeClr val="tx1"/>
                </a:solidFill>
              </a:rPr>
              <a:t>A fast feedback system is required, e.g. FONT:</a:t>
            </a:r>
          </a:p>
        </p:txBody>
      </p:sp>
    </p:spTree>
    <p:extLst>
      <p:ext uri="{BB962C8B-B14F-4D97-AF65-F5344CB8AC3E}">
        <p14:creationId xmlns:p14="http://schemas.microsoft.com/office/powerpoint/2010/main" val="4044900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1412776"/>
          </a:xfrm>
          <a:prstGeom prst="rect">
            <a:avLst/>
          </a:prstGeom>
          <a:solidFill>
            <a:srgbClr val="0021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68000"/>
            <a:r>
              <a:rPr lang="en-GB" sz="2400" dirty="0" smtClean="0"/>
              <a:t>Introduction</a:t>
            </a:r>
          </a:p>
          <a:p>
            <a:pPr marL="468000"/>
            <a:r>
              <a:rPr lang="en-GB" sz="3600" dirty="0" smtClean="0"/>
              <a:t>Accelerator Test Facility (ATF), Japan</a:t>
            </a:r>
          </a:p>
        </p:txBody>
      </p:sp>
      <p:sp>
        <p:nvSpPr>
          <p:cNvPr id="6" name="Rectangle 5"/>
          <p:cNvSpPr/>
          <p:nvPr/>
        </p:nvSpPr>
        <p:spPr>
          <a:xfrm>
            <a:off x="0" y="6525344"/>
            <a:ext cx="9144000" cy="332656"/>
          </a:xfrm>
          <a:prstGeom prst="rect">
            <a:avLst/>
          </a:prstGeom>
          <a:solidFill>
            <a:srgbClr val="0021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68000">
              <a:tabLst>
                <a:tab pos="8496000" algn="r"/>
              </a:tabLst>
            </a:pPr>
            <a:r>
              <a:rPr lang="en-GB" sz="1600" dirty="0" smtClean="0"/>
              <a:t>Neven Blaskovic 	</a:t>
            </a:r>
            <a:fld id="{8DEDDA99-DE7C-4960-9EE5-D319B4C9EB39}" type="slidenum">
              <a:rPr lang="en-GB" sz="1600" smtClean="0"/>
              <a:pPr marL="468000">
                <a:tabLst>
                  <a:tab pos="8496000" algn="r"/>
                </a:tabLst>
              </a:pPr>
              <a:t>5</a:t>
            </a:fld>
            <a:endParaRPr lang="en-GB" sz="1600" dirty="0"/>
          </a:p>
        </p:txBody>
      </p:sp>
      <p:sp>
        <p:nvSpPr>
          <p:cNvPr id="14" name="Content Placeholder 1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We test the FONT feedback system at ATF, the Accelerator Test Facility for the future ILC:</a:t>
            </a:r>
            <a:endParaRPr lang="en-GB" dirty="0"/>
          </a:p>
        </p:txBody>
      </p:sp>
      <p:grpSp>
        <p:nvGrpSpPr>
          <p:cNvPr id="15" name="Group 14"/>
          <p:cNvGrpSpPr/>
          <p:nvPr/>
        </p:nvGrpSpPr>
        <p:grpSpPr>
          <a:xfrm>
            <a:off x="1547664" y="2852936"/>
            <a:ext cx="6393174" cy="3393193"/>
            <a:chOff x="395288" y="2041029"/>
            <a:chExt cx="8424862" cy="4471516"/>
          </a:xfrm>
        </p:grpSpPr>
        <p:sp>
          <p:nvSpPr>
            <p:cNvPr id="16" name="23 Forma libre"/>
            <p:cNvSpPr/>
            <p:nvPr/>
          </p:nvSpPr>
          <p:spPr>
            <a:xfrm>
              <a:off x="446088" y="2599655"/>
              <a:ext cx="6862762" cy="485775"/>
            </a:xfrm>
            <a:custGeom>
              <a:avLst/>
              <a:gdLst>
                <a:gd name="connsiteX0" fmla="*/ 6897687 w 6897687"/>
                <a:gd name="connsiteY0" fmla="*/ 482600 h 482600"/>
                <a:gd name="connsiteX1" fmla="*/ 6564312 w 6897687"/>
                <a:gd name="connsiteY1" fmla="*/ 387350 h 482600"/>
                <a:gd name="connsiteX2" fmla="*/ 6269037 w 6897687"/>
                <a:gd name="connsiteY2" fmla="*/ 187325 h 482600"/>
                <a:gd name="connsiteX3" fmla="*/ 5878512 w 6897687"/>
                <a:gd name="connsiteY3" fmla="*/ 25400 h 482600"/>
                <a:gd name="connsiteX4" fmla="*/ 4611687 w 6897687"/>
                <a:gd name="connsiteY4" fmla="*/ 34925 h 482600"/>
                <a:gd name="connsiteX5" fmla="*/ 1725612 w 6897687"/>
                <a:gd name="connsiteY5" fmla="*/ 25400 h 482600"/>
                <a:gd name="connsiteX6" fmla="*/ 258762 w 6897687"/>
                <a:gd name="connsiteY6" fmla="*/ 177800 h 482600"/>
                <a:gd name="connsiteX7" fmla="*/ 173037 w 6897687"/>
                <a:gd name="connsiteY7" fmla="*/ 206375 h 482600"/>
                <a:gd name="connsiteX0" fmla="*/ 7121673 w 7121673"/>
                <a:gd name="connsiteY0" fmla="*/ 487189 h 487189"/>
                <a:gd name="connsiteX1" fmla="*/ 6564312 w 7121673"/>
                <a:gd name="connsiteY1" fmla="*/ 387350 h 487189"/>
                <a:gd name="connsiteX2" fmla="*/ 6269037 w 7121673"/>
                <a:gd name="connsiteY2" fmla="*/ 187325 h 487189"/>
                <a:gd name="connsiteX3" fmla="*/ 5878512 w 7121673"/>
                <a:gd name="connsiteY3" fmla="*/ 25400 h 487189"/>
                <a:gd name="connsiteX4" fmla="*/ 4611687 w 7121673"/>
                <a:gd name="connsiteY4" fmla="*/ 34925 h 487189"/>
                <a:gd name="connsiteX5" fmla="*/ 1725612 w 7121673"/>
                <a:gd name="connsiteY5" fmla="*/ 25400 h 487189"/>
                <a:gd name="connsiteX6" fmla="*/ 258762 w 7121673"/>
                <a:gd name="connsiteY6" fmla="*/ 177800 h 487189"/>
                <a:gd name="connsiteX7" fmla="*/ 173037 w 7121673"/>
                <a:gd name="connsiteY7" fmla="*/ 206375 h 487189"/>
                <a:gd name="connsiteX0" fmla="*/ 6862911 w 6862911"/>
                <a:gd name="connsiteY0" fmla="*/ 487189 h 487189"/>
                <a:gd name="connsiteX1" fmla="*/ 6305550 w 6862911"/>
                <a:gd name="connsiteY1" fmla="*/ 387350 h 487189"/>
                <a:gd name="connsiteX2" fmla="*/ 6010275 w 6862911"/>
                <a:gd name="connsiteY2" fmla="*/ 187325 h 487189"/>
                <a:gd name="connsiteX3" fmla="*/ 5619750 w 6862911"/>
                <a:gd name="connsiteY3" fmla="*/ 25400 h 487189"/>
                <a:gd name="connsiteX4" fmla="*/ 4352925 w 6862911"/>
                <a:gd name="connsiteY4" fmla="*/ 34925 h 487189"/>
                <a:gd name="connsiteX5" fmla="*/ 1466850 w 6862911"/>
                <a:gd name="connsiteY5" fmla="*/ 25400 h 487189"/>
                <a:gd name="connsiteX6" fmla="*/ 0 w 6862911"/>
                <a:gd name="connsiteY6" fmla="*/ 177800 h 4871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862911" h="487189">
                  <a:moveTo>
                    <a:pt x="6862911" y="487189"/>
                  </a:moveTo>
                  <a:cubicBezTo>
                    <a:pt x="6748611" y="464170"/>
                    <a:pt x="6447656" y="437327"/>
                    <a:pt x="6305550" y="387350"/>
                  </a:cubicBezTo>
                  <a:cubicBezTo>
                    <a:pt x="6163444" y="337373"/>
                    <a:pt x="6124575" y="247650"/>
                    <a:pt x="6010275" y="187325"/>
                  </a:cubicBezTo>
                  <a:cubicBezTo>
                    <a:pt x="5895975" y="127000"/>
                    <a:pt x="5895975" y="50800"/>
                    <a:pt x="5619750" y="25400"/>
                  </a:cubicBezTo>
                  <a:cubicBezTo>
                    <a:pt x="5343525" y="0"/>
                    <a:pt x="4352925" y="34925"/>
                    <a:pt x="4352925" y="34925"/>
                  </a:cubicBezTo>
                  <a:cubicBezTo>
                    <a:pt x="3660775" y="34925"/>
                    <a:pt x="2192337" y="1588"/>
                    <a:pt x="1466850" y="25400"/>
                  </a:cubicBezTo>
                  <a:cubicBezTo>
                    <a:pt x="741363" y="49212"/>
                    <a:pt x="258762" y="147638"/>
                    <a:pt x="0" y="177800"/>
                  </a:cubicBezTo>
                </a:path>
              </a:pathLst>
            </a:custGeom>
            <a:ln w="57150"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2400" dirty="0"/>
            </a:p>
          </p:txBody>
        </p:sp>
        <p:cxnSp>
          <p:nvCxnSpPr>
            <p:cNvPr id="17" name="10 Conector recto"/>
            <p:cNvCxnSpPr/>
            <p:nvPr/>
          </p:nvCxnSpPr>
          <p:spPr>
            <a:xfrm>
              <a:off x="395288" y="5690518"/>
              <a:ext cx="6769100" cy="0"/>
            </a:xfrm>
            <a:prstGeom prst="line">
              <a:avLst/>
            </a:prstGeom>
            <a:ln w="57150"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12 Forma libre"/>
            <p:cNvSpPr/>
            <p:nvPr/>
          </p:nvSpPr>
          <p:spPr>
            <a:xfrm>
              <a:off x="6804025" y="3077493"/>
              <a:ext cx="1465263" cy="2632075"/>
            </a:xfrm>
            <a:custGeom>
              <a:avLst/>
              <a:gdLst>
                <a:gd name="connsiteX0" fmla="*/ 228600 w 1335088"/>
                <a:gd name="connsiteY0" fmla="*/ 2587625 h 2613025"/>
                <a:gd name="connsiteX1" fmla="*/ 742950 w 1335088"/>
                <a:gd name="connsiteY1" fmla="*/ 2482850 h 2613025"/>
                <a:gd name="connsiteX2" fmla="*/ 1190625 w 1335088"/>
                <a:gd name="connsiteY2" fmla="*/ 1806575 h 2613025"/>
                <a:gd name="connsiteX3" fmla="*/ 1323975 w 1335088"/>
                <a:gd name="connsiteY3" fmla="*/ 1606550 h 2613025"/>
                <a:gd name="connsiteX4" fmla="*/ 1257300 w 1335088"/>
                <a:gd name="connsiteY4" fmla="*/ 1054100 h 2613025"/>
                <a:gd name="connsiteX5" fmla="*/ 1038225 w 1335088"/>
                <a:gd name="connsiteY5" fmla="*/ 454025 h 2613025"/>
                <a:gd name="connsiteX6" fmla="*/ 361950 w 1335088"/>
                <a:gd name="connsiteY6" fmla="*/ 73025 h 2613025"/>
                <a:gd name="connsiteX7" fmla="*/ 0 w 1335088"/>
                <a:gd name="connsiteY7" fmla="*/ 15875 h 2613025"/>
                <a:gd name="connsiteX0" fmla="*/ 228600 w 1328365"/>
                <a:gd name="connsiteY0" fmla="*/ 2587625 h 2600325"/>
                <a:gd name="connsiteX1" fmla="*/ 742950 w 1328365"/>
                <a:gd name="connsiteY1" fmla="*/ 2482850 h 2600325"/>
                <a:gd name="connsiteX2" fmla="*/ 1230957 w 1328365"/>
                <a:gd name="connsiteY2" fmla="*/ 2008113 h 2600325"/>
                <a:gd name="connsiteX3" fmla="*/ 1323975 w 1328365"/>
                <a:gd name="connsiteY3" fmla="*/ 1606550 h 2600325"/>
                <a:gd name="connsiteX4" fmla="*/ 1257300 w 1328365"/>
                <a:gd name="connsiteY4" fmla="*/ 1054100 h 2600325"/>
                <a:gd name="connsiteX5" fmla="*/ 1038225 w 1328365"/>
                <a:gd name="connsiteY5" fmla="*/ 454025 h 2600325"/>
                <a:gd name="connsiteX6" fmla="*/ 361950 w 1328365"/>
                <a:gd name="connsiteY6" fmla="*/ 73025 h 2600325"/>
                <a:gd name="connsiteX7" fmla="*/ 0 w 1328365"/>
                <a:gd name="connsiteY7" fmla="*/ 15875 h 2600325"/>
                <a:gd name="connsiteX0" fmla="*/ 228600 w 1328365"/>
                <a:gd name="connsiteY0" fmla="*/ 2587625 h 2600325"/>
                <a:gd name="connsiteX1" fmla="*/ 742950 w 1328365"/>
                <a:gd name="connsiteY1" fmla="*/ 2482850 h 2600325"/>
                <a:gd name="connsiteX2" fmla="*/ 1230957 w 1328365"/>
                <a:gd name="connsiteY2" fmla="*/ 2008113 h 2600325"/>
                <a:gd name="connsiteX3" fmla="*/ 1323975 w 1328365"/>
                <a:gd name="connsiteY3" fmla="*/ 1606550 h 2600325"/>
                <a:gd name="connsiteX4" fmla="*/ 1257300 w 1328365"/>
                <a:gd name="connsiteY4" fmla="*/ 1054100 h 2600325"/>
                <a:gd name="connsiteX5" fmla="*/ 1038225 w 1328365"/>
                <a:gd name="connsiteY5" fmla="*/ 454025 h 2600325"/>
                <a:gd name="connsiteX6" fmla="*/ 361950 w 1328365"/>
                <a:gd name="connsiteY6" fmla="*/ 73025 h 2600325"/>
                <a:gd name="connsiteX7" fmla="*/ 0 w 1328365"/>
                <a:gd name="connsiteY7" fmla="*/ 15875 h 2600325"/>
                <a:gd name="connsiteX0" fmla="*/ 365794 w 1465559"/>
                <a:gd name="connsiteY0" fmla="*/ 2603674 h 2616374"/>
                <a:gd name="connsiteX1" fmla="*/ 880144 w 1465559"/>
                <a:gd name="connsiteY1" fmla="*/ 2498899 h 2616374"/>
                <a:gd name="connsiteX2" fmla="*/ 1368151 w 1465559"/>
                <a:gd name="connsiteY2" fmla="*/ 2024162 h 2616374"/>
                <a:gd name="connsiteX3" fmla="*/ 1461169 w 1465559"/>
                <a:gd name="connsiteY3" fmla="*/ 1622599 h 2616374"/>
                <a:gd name="connsiteX4" fmla="*/ 1394494 w 1465559"/>
                <a:gd name="connsiteY4" fmla="*/ 1070149 h 2616374"/>
                <a:gd name="connsiteX5" fmla="*/ 1175419 w 1465559"/>
                <a:gd name="connsiteY5" fmla="*/ 470074 h 2616374"/>
                <a:gd name="connsiteX6" fmla="*/ 499144 w 1465559"/>
                <a:gd name="connsiteY6" fmla="*/ 89074 h 2616374"/>
                <a:gd name="connsiteX7" fmla="*/ 0 w 1465559"/>
                <a:gd name="connsiteY7" fmla="*/ 7938 h 2616374"/>
                <a:gd name="connsiteX0" fmla="*/ 288032 w 1465559"/>
                <a:gd name="connsiteY0" fmla="*/ 2600226 h 2612926"/>
                <a:gd name="connsiteX1" fmla="*/ 880144 w 1465559"/>
                <a:gd name="connsiteY1" fmla="*/ 2498899 h 2612926"/>
                <a:gd name="connsiteX2" fmla="*/ 1368151 w 1465559"/>
                <a:gd name="connsiteY2" fmla="*/ 2024162 h 2612926"/>
                <a:gd name="connsiteX3" fmla="*/ 1461169 w 1465559"/>
                <a:gd name="connsiteY3" fmla="*/ 1622599 h 2612926"/>
                <a:gd name="connsiteX4" fmla="*/ 1394494 w 1465559"/>
                <a:gd name="connsiteY4" fmla="*/ 1070149 h 2612926"/>
                <a:gd name="connsiteX5" fmla="*/ 1175419 w 1465559"/>
                <a:gd name="connsiteY5" fmla="*/ 470074 h 2612926"/>
                <a:gd name="connsiteX6" fmla="*/ 499144 w 1465559"/>
                <a:gd name="connsiteY6" fmla="*/ 89074 h 2612926"/>
                <a:gd name="connsiteX7" fmla="*/ 0 w 1465559"/>
                <a:gd name="connsiteY7" fmla="*/ 7938 h 2612926"/>
                <a:gd name="connsiteX0" fmla="*/ 288032 w 1465559"/>
                <a:gd name="connsiteY0" fmla="*/ 2600226 h 2629814"/>
                <a:gd name="connsiteX1" fmla="*/ 288032 w 1465559"/>
                <a:gd name="connsiteY1" fmla="*/ 2612926 h 2629814"/>
                <a:gd name="connsiteX2" fmla="*/ 880144 w 1465559"/>
                <a:gd name="connsiteY2" fmla="*/ 2498899 h 2629814"/>
                <a:gd name="connsiteX3" fmla="*/ 1368151 w 1465559"/>
                <a:gd name="connsiteY3" fmla="*/ 2024162 h 2629814"/>
                <a:gd name="connsiteX4" fmla="*/ 1461169 w 1465559"/>
                <a:gd name="connsiteY4" fmla="*/ 1622599 h 2629814"/>
                <a:gd name="connsiteX5" fmla="*/ 1394494 w 1465559"/>
                <a:gd name="connsiteY5" fmla="*/ 1070149 h 2629814"/>
                <a:gd name="connsiteX6" fmla="*/ 1175419 w 1465559"/>
                <a:gd name="connsiteY6" fmla="*/ 470074 h 2629814"/>
                <a:gd name="connsiteX7" fmla="*/ 499144 w 1465559"/>
                <a:gd name="connsiteY7" fmla="*/ 89074 h 2629814"/>
                <a:gd name="connsiteX8" fmla="*/ 0 w 1465559"/>
                <a:gd name="connsiteY8" fmla="*/ 7938 h 2629814"/>
                <a:gd name="connsiteX0" fmla="*/ 288032 w 1465559"/>
                <a:gd name="connsiteY0" fmla="*/ 2600226 h 2629814"/>
                <a:gd name="connsiteX1" fmla="*/ 288032 w 1465559"/>
                <a:gd name="connsiteY1" fmla="*/ 2612926 h 2629814"/>
                <a:gd name="connsiteX2" fmla="*/ 880144 w 1465559"/>
                <a:gd name="connsiteY2" fmla="*/ 2498899 h 2629814"/>
                <a:gd name="connsiteX3" fmla="*/ 1368151 w 1465559"/>
                <a:gd name="connsiteY3" fmla="*/ 2024162 h 2629814"/>
                <a:gd name="connsiteX4" fmla="*/ 1461169 w 1465559"/>
                <a:gd name="connsiteY4" fmla="*/ 1622599 h 2629814"/>
                <a:gd name="connsiteX5" fmla="*/ 1394494 w 1465559"/>
                <a:gd name="connsiteY5" fmla="*/ 1070149 h 2629814"/>
                <a:gd name="connsiteX6" fmla="*/ 1175419 w 1465559"/>
                <a:gd name="connsiteY6" fmla="*/ 470074 h 2629814"/>
                <a:gd name="connsiteX7" fmla="*/ 499144 w 1465559"/>
                <a:gd name="connsiteY7" fmla="*/ 89074 h 2629814"/>
                <a:gd name="connsiteX8" fmla="*/ 0 w 1465559"/>
                <a:gd name="connsiteY8" fmla="*/ 7938 h 2629814"/>
                <a:gd name="connsiteX0" fmla="*/ 288032 w 1465559"/>
                <a:gd name="connsiteY0" fmla="*/ 2600226 h 2629814"/>
                <a:gd name="connsiteX1" fmla="*/ 288032 w 1465559"/>
                <a:gd name="connsiteY1" fmla="*/ 2612926 h 2629814"/>
                <a:gd name="connsiteX2" fmla="*/ 880144 w 1465559"/>
                <a:gd name="connsiteY2" fmla="*/ 2498899 h 2629814"/>
                <a:gd name="connsiteX3" fmla="*/ 1368151 w 1465559"/>
                <a:gd name="connsiteY3" fmla="*/ 2024162 h 2629814"/>
                <a:gd name="connsiteX4" fmla="*/ 1461169 w 1465559"/>
                <a:gd name="connsiteY4" fmla="*/ 1622599 h 2629814"/>
                <a:gd name="connsiteX5" fmla="*/ 1394494 w 1465559"/>
                <a:gd name="connsiteY5" fmla="*/ 1070149 h 2629814"/>
                <a:gd name="connsiteX6" fmla="*/ 1175419 w 1465559"/>
                <a:gd name="connsiteY6" fmla="*/ 470074 h 2629814"/>
                <a:gd name="connsiteX7" fmla="*/ 499144 w 1465559"/>
                <a:gd name="connsiteY7" fmla="*/ 89074 h 2629814"/>
                <a:gd name="connsiteX8" fmla="*/ 0 w 1465559"/>
                <a:gd name="connsiteY8" fmla="*/ 7938 h 2629814"/>
                <a:gd name="connsiteX0" fmla="*/ 288032 w 1465559"/>
                <a:gd name="connsiteY0" fmla="*/ 2600226 h 2600226"/>
                <a:gd name="connsiteX1" fmla="*/ 880144 w 1465559"/>
                <a:gd name="connsiteY1" fmla="*/ 2498899 h 2600226"/>
                <a:gd name="connsiteX2" fmla="*/ 1368151 w 1465559"/>
                <a:gd name="connsiteY2" fmla="*/ 2024162 h 2600226"/>
                <a:gd name="connsiteX3" fmla="*/ 1461169 w 1465559"/>
                <a:gd name="connsiteY3" fmla="*/ 1622599 h 2600226"/>
                <a:gd name="connsiteX4" fmla="*/ 1394494 w 1465559"/>
                <a:gd name="connsiteY4" fmla="*/ 1070149 h 2600226"/>
                <a:gd name="connsiteX5" fmla="*/ 1175419 w 1465559"/>
                <a:gd name="connsiteY5" fmla="*/ 470074 h 2600226"/>
                <a:gd name="connsiteX6" fmla="*/ 499144 w 1465559"/>
                <a:gd name="connsiteY6" fmla="*/ 89074 h 2600226"/>
                <a:gd name="connsiteX7" fmla="*/ 0 w 1465559"/>
                <a:gd name="connsiteY7" fmla="*/ 7938 h 2600226"/>
                <a:gd name="connsiteX0" fmla="*/ 288032 w 1465559"/>
                <a:gd name="connsiteY0" fmla="*/ 2600226 h 2629814"/>
                <a:gd name="connsiteX1" fmla="*/ 360040 w 1465559"/>
                <a:gd name="connsiteY1" fmla="*/ 2612926 h 2629814"/>
                <a:gd name="connsiteX2" fmla="*/ 880144 w 1465559"/>
                <a:gd name="connsiteY2" fmla="*/ 2498899 h 2629814"/>
                <a:gd name="connsiteX3" fmla="*/ 1368151 w 1465559"/>
                <a:gd name="connsiteY3" fmla="*/ 2024162 h 2629814"/>
                <a:gd name="connsiteX4" fmla="*/ 1461169 w 1465559"/>
                <a:gd name="connsiteY4" fmla="*/ 1622599 h 2629814"/>
                <a:gd name="connsiteX5" fmla="*/ 1394494 w 1465559"/>
                <a:gd name="connsiteY5" fmla="*/ 1070149 h 2629814"/>
                <a:gd name="connsiteX6" fmla="*/ 1175419 w 1465559"/>
                <a:gd name="connsiteY6" fmla="*/ 470074 h 2629814"/>
                <a:gd name="connsiteX7" fmla="*/ 499144 w 1465559"/>
                <a:gd name="connsiteY7" fmla="*/ 89074 h 2629814"/>
                <a:gd name="connsiteX8" fmla="*/ 0 w 1465559"/>
                <a:gd name="connsiteY8" fmla="*/ 7938 h 2629814"/>
                <a:gd name="connsiteX0" fmla="*/ 360040 w 1465559"/>
                <a:gd name="connsiteY0" fmla="*/ 2612926 h 2612926"/>
                <a:gd name="connsiteX1" fmla="*/ 880144 w 1465559"/>
                <a:gd name="connsiteY1" fmla="*/ 2498899 h 2612926"/>
                <a:gd name="connsiteX2" fmla="*/ 1368151 w 1465559"/>
                <a:gd name="connsiteY2" fmla="*/ 2024162 h 2612926"/>
                <a:gd name="connsiteX3" fmla="*/ 1461169 w 1465559"/>
                <a:gd name="connsiteY3" fmla="*/ 1622599 h 2612926"/>
                <a:gd name="connsiteX4" fmla="*/ 1394494 w 1465559"/>
                <a:gd name="connsiteY4" fmla="*/ 1070149 h 2612926"/>
                <a:gd name="connsiteX5" fmla="*/ 1175419 w 1465559"/>
                <a:gd name="connsiteY5" fmla="*/ 470074 h 2612926"/>
                <a:gd name="connsiteX6" fmla="*/ 499144 w 1465559"/>
                <a:gd name="connsiteY6" fmla="*/ 89074 h 2612926"/>
                <a:gd name="connsiteX7" fmla="*/ 0 w 1465559"/>
                <a:gd name="connsiteY7" fmla="*/ 7938 h 2612926"/>
                <a:gd name="connsiteX0" fmla="*/ 360040 w 1465559"/>
                <a:gd name="connsiteY0" fmla="*/ 2612926 h 2631930"/>
                <a:gd name="connsiteX1" fmla="*/ 288032 w 1465559"/>
                <a:gd name="connsiteY1" fmla="*/ 2612926 h 2631930"/>
                <a:gd name="connsiteX2" fmla="*/ 880144 w 1465559"/>
                <a:gd name="connsiteY2" fmla="*/ 2498899 h 2631930"/>
                <a:gd name="connsiteX3" fmla="*/ 1368151 w 1465559"/>
                <a:gd name="connsiteY3" fmla="*/ 2024162 h 2631930"/>
                <a:gd name="connsiteX4" fmla="*/ 1461169 w 1465559"/>
                <a:gd name="connsiteY4" fmla="*/ 1622599 h 2631930"/>
                <a:gd name="connsiteX5" fmla="*/ 1394494 w 1465559"/>
                <a:gd name="connsiteY5" fmla="*/ 1070149 h 2631930"/>
                <a:gd name="connsiteX6" fmla="*/ 1175419 w 1465559"/>
                <a:gd name="connsiteY6" fmla="*/ 470074 h 2631930"/>
                <a:gd name="connsiteX7" fmla="*/ 499144 w 1465559"/>
                <a:gd name="connsiteY7" fmla="*/ 89074 h 2631930"/>
                <a:gd name="connsiteX8" fmla="*/ 0 w 1465559"/>
                <a:gd name="connsiteY8" fmla="*/ 7938 h 2631930"/>
                <a:gd name="connsiteX0" fmla="*/ 288032 w 1465559"/>
                <a:gd name="connsiteY0" fmla="*/ 2612926 h 2612926"/>
                <a:gd name="connsiteX1" fmla="*/ 880144 w 1465559"/>
                <a:gd name="connsiteY1" fmla="*/ 2498899 h 2612926"/>
                <a:gd name="connsiteX2" fmla="*/ 1368151 w 1465559"/>
                <a:gd name="connsiteY2" fmla="*/ 2024162 h 2612926"/>
                <a:gd name="connsiteX3" fmla="*/ 1461169 w 1465559"/>
                <a:gd name="connsiteY3" fmla="*/ 1622599 h 2612926"/>
                <a:gd name="connsiteX4" fmla="*/ 1394494 w 1465559"/>
                <a:gd name="connsiteY4" fmla="*/ 1070149 h 2612926"/>
                <a:gd name="connsiteX5" fmla="*/ 1175419 w 1465559"/>
                <a:gd name="connsiteY5" fmla="*/ 470074 h 2612926"/>
                <a:gd name="connsiteX6" fmla="*/ 499144 w 1465559"/>
                <a:gd name="connsiteY6" fmla="*/ 89074 h 2612926"/>
                <a:gd name="connsiteX7" fmla="*/ 0 w 1465559"/>
                <a:gd name="connsiteY7" fmla="*/ 7938 h 2612926"/>
                <a:gd name="connsiteX0" fmla="*/ 288032 w 1465559"/>
                <a:gd name="connsiteY0" fmla="*/ 2612926 h 2612926"/>
                <a:gd name="connsiteX1" fmla="*/ 880144 w 1465559"/>
                <a:gd name="connsiteY1" fmla="*/ 2498899 h 2612926"/>
                <a:gd name="connsiteX2" fmla="*/ 1368151 w 1465559"/>
                <a:gd name="connsiteY2" fmla="*/ 2024162 h 2612926"/>
                <a:gd name="connsiteX3" fmla="*/ 1461169 w 1465559"/>
                <a:gd name="connsiteY3" fmla="*/ 1622599 h 2612926"/>
                <a:gd name="connsiteX4" fmla="*/ 1394494 w 1465559"/>
                <a:gd name="connsiteY4" fmla="*/ 1070149 h 2612926"/>
                <a:gd name="connsiteX5" fmla="*/ 1175419 w 1465559"/>
                <a:gd name="connsiteY5" fmla="*/ 470074 h 2612926"/>
                <a:gd name="connsiteX6" fmla="*/ 499144 w 1465559"/>
                <a:gd name="connsiteY6" fmla="*/ 89074 h 2612926"/>
                <a:gd name="connsiteX7" fmla="*/ 0 w 1465559"/>
                <a:gd name="connsiteY7" fmla="*/ 7938 h 2612926"/>
                <a:gd name="connsiteX0" fmla="*/ 288032 w 1465559"/>
                <a:gd name="connsiteY0" fmla="*/ 2612926 h 2612926"/>
                <a:gd name="connsiteX1" fmla="*/ 880144 w 1465559"/>
                <a:gd name="connsiteY1" fmla="*/ 2498899 h 2612926"/>
                <a:gd name="connsiteX2" fmla="*/ 1368151 w 1465559"/>
                <a:gd name="connsiteY2" fmla="*/ 2024162 h 2612926"/>
                <a:gd name="connsiteX3" fmla="*/ 1461169 w 1465559"/>
                <a:gd name="connsiteY3" fmla="*/ 1622599 h 2612926"/>
                <a:gd name="connsiteX4" fmla="*/ 1394494 w 1465559"/>
                <a:gd name="connsiteY4" fmla="*/ 1070149 h 2612926"/>
                <a:gd name="connsiteX5" fmla="*/ 1175419 w 1465559"/>
                <a:gd name="connsiteY5" fmla="*/ 470074 h 2612926"/>
                <a:gd name="connsiteX6" fmla="*/ 499144 w 1465559"/>
                <a:gd name="connsiteY6" fmla="*/ 89074 h 2612926"/>
                <a:gd name="connsiteX7" fmla="*/ 0 w 1465559"/>
                <a:gd name="connsiteY7" fmla="*/ 7938 h 2612926"/>
                <a:gd name="connsiteX0" fmla="*/ 288032 w 1465559"/>
                <a:gd name="connsiteY0" fmla="*/ 2612926 h 2613221"/>
                <a:gd name="connsiteX1" fmla="*/ 880144 w 1465559"/>
                <a:gd name="connsiteY1" fmla="*/ 2498899 h 2613221"/>
                <a:gd name="connsiteX2" fmla="*/ 1368151 w 1465559"/>
                <a:gd name="connsiteY2" fmla="*/ 2024162 h 2613221"/>
                <a:gd name="connsiteX3" fmla="*/ 1461169 w 1465559"/>
                <a:gd name="connsiteY3" fmla="*/ 1622599 h 2613221"/>
                <a:gd name="connsiteX4" fmla="*/ 1394494 w 1465559"/>
                <a:gd name="connsiteY4" fmla="*/ 1070149 h 2613221"/>
                <a:gd name="connsiteX5" fmla="*/ 1175419 w 1465559"/>
                <a:gd name="connsiteY5" fmla="*/ 470074 h 2613221"/>
                <a:gd name="connsiteX6" fmla="*/ 499144 w 1465559"/>
                <a:gd name="connsiteY6" fmla="*/ 89074 h 2613221"/>
                <a:gd name="connsiteX7" fmla="*/ 0 w 1465559"/>
                <a:gd name="connsiteY7" fmla="*/ 7938 h 2613221"/>
                <a:gd name="connsiteX0" fmla="*/ 288032 w 1465559"/>
                <a:gd name="connsiteY0" fmla="*/ 2612926 h 2613221"/>
                <a:gd name="connsiteX1" fmla="*/ 880144 w 1465559"/>
                <a:gd name="connsiteY1" fmla="*/ 2498899 h 2613221"/>
                <a:gd name="connsiteX2" fmla="*/ 1368151 w 1465559"/>
                <a:gd name="connsiteY2" fmla="*/ 2024162 h 2613221"/>
                <a:gd name="connsiteX3" fmla="*/ 1461169 w 1465559"/>
                <a:gd name="connsiteY3" fmla="*/ 1622599 h 2613221"/>
                <a:gd name="connsiteX4" fmla="*/ 1394494 w 1465559"/>
                <a:gd name="connsiteY4" fmla="*/ 1070149 h 2613221"/>
                <a:gd name="connsiteX5" fmla="*/ 1175419 w 1465559"/>
                <a:gd name="connsiteY5" fmla="*/ 470074 h 2613221"/>
                <a:gd name="connsiteX6" fmla="*/ 499144 w 1465559"/>
                <a:gd name="connsiteY6" fmla="*/ 89074 h 2613221"/>
                <a:gd name="connsiteX7" fmla="*/ 0 w 1465559"/>
                <a:gd name="connsiteY7" fmla="*/ 7938 h 2613221"/>
                <a:gd name="connsiteX0" fmla="*/ 288032 w 1465559"/>
                <a:gd name="connsiteY0" fmla="*/ 2612926 h 2612926"/>
                <a:gd name="connsiteX1" fmla="*/ 880144 w 1465559"/>
                <a:gd name="connsiteY1" fmla="*/ 2498899 h 2612926"/>
                <a:gd name="connsiteX2" fmla="*/ 1368151 w 1465559"/>
                <a:gd name="connsiteY2" fmla="*/ 2024162 h 2612926"/>
                <a:gd name="connsiteX3" fmla="*/ 1461169 w 1465559"/>
                <a:gd name="connsiteY3" fmla="*/ 1622599 h 2612926"/>
                <a:gd name="connsiteX4" fmla="*/ 1394494 w 1465559"/>
                <a:gd name="connsiteY4" fmla="*/ 1070149 h 2612926"/>
                <a:gd name="connsiteX5" fmla="*/ 1175419 w 1465559"/>
                <a:gd name="connsiteY5" fmla="*/ 470074 h 2612926"/>
                <a:gd name="connsiteX6" fmla="*/ 499144 w 1465559"/>
                <a:gd name="connsiteY6" fmla="*/ 89074 h 2612926"/>
                <a:gd name="connsiteX7" fmla="*/ 0 w 1465559"/>
                <a:gd name="connsiteY7" fmla="*/ 7938 h 2612926"/>
                <a:gd name="connsiteX0" fmla="*/ 288032 w 1465559"/>
                <a:gd name="connsiteY0" fmla="*/ 2612926 h 2631930"/>
                <a:gd name="connsiteX1" fmla="*/ 360040 w 1465559"/>
                <a:gd name="connsiteY1" fmla="*/ 2612926 h 2631930"/>
                <a:gd name="connsiteX2" fmla="*/ 880144 w 1465559"/>
                <a:gd name="connsiteY2" fmla="*/ 2498899 h 2631930"/>
                <a:gd name="connsiteX3" fmla="*/ 1368151 w 1465559"/>
                <a:gd name="connsiteY3" fmla="*/ 2024162 h 2631930"/>
                <a:gd name="connsiteX4" fmla="*/ 1461169 w 1465559"/>
                <a:gd name="connsiteY4" fmla="*/ 1622599 h 2631930"/>
                <a:gd name="connsiteX5" fmla="*/ 1394494 w 1465559"/>
                <a:gd name="connsiteY5" fmla="*/ 1070149 h 2631930"/>
                <a:gd name="connsiteX6" fmla="*/ 1175419 w 1465559"/>
                <a:gd name="connsiteY6" fmla="*/ 470074 h 2631930"/>
                <a:gd name="connsiteX7" fmla="*/ 499144 w 1465559"/>
                <a:gd name="connsiteY7" fmla="*/ 89074 h 2631930"/>
                <a:gd name="connsiteX8" fmla="*/ 0 w 1465559"/>
                <a:gd name="connsiteY8" fmla="*/ 7938 h 2631930"/>
                <a:gd name="connsiteX0" fmla="*/ 288032 w 1465559"/>
                <a:gd name="connsiteY0" fmla="*/ 2612926 h 2631930"/>
                <a:gd name="connsiteX1" fmla="*/ 360040 w 1465559"/>
                <a:gd name="connsiteY1" fmla="*/ 2612926 h 2631930"/>
                <a:gd name="connsiteX2" fmla="*/ 880144 w 1465559"/>
                <a:gd name="connsiteY2" fmla="*/ 2498899 h 2631930"/>
                <a:gd name="connsiteX3" fmla="*/ 1368151 w 1465559"/>
                <a:gd name="connsiteY3" fmla="*/ 2024162 h 2631930"/>
                <a:gd name="connsiteX4" fmla="*/ 1461169 w 1465559"/>
                <a:gd name="connsiteY4" fmla="*/ 1622599 h 2631930"/>
                <a:gd name="connsiteX5" fmla="*/ 1394494 w 1465559"/>
                <a:gd name="connsiteY5" fmla="*/ 1070149 h 2631930"/>
                <a:gd name="connsiteX6" fmla="*/ 1175419 w 1465559"/>
                <a:gd name="connsiteY6" fmla="*/ 470074 h 2631930"/>
                <a:gd name="connsiteX7" fmla="*/ 499144 w 1465559"/>
                <a:gd name="connsiteY7" fmla="*/ 89074 h 2631930"/>
                <a:gd name="connsiteX8" fmla="*/ 0 w 1465559"/>
                <a:gd name="connsiteY8" fmla="*/ 7938 h 2631930"/>
                <a:gd name="connsiteX0" fmla="*/ 72008 w 1465559"/>
                <a:gd name="connsiteY0" fmla="*/ 2612926 h 2631930"/>
                <a:gd name="connsiteX1" fmla="*/ 360040 w 1465559"/>
                <a:gd name="connsiteY1" fmla="*/ 2612926 h 2631930"/>
                <a:gd name="connsiteX2" fmla="*/ 880144 w 1465559"/>
                <a:gd name="connsiteY2" fmla="*/ 2498899 h 2631930"/>
                <a:gd name="connsiteX3" fmla="*/ 1368151 w 1465559"/>
                <a:gd name="connsiteY3" fmla="*/ 2024162 h 2631930"/>
                <a:gd name="connsiteX4" fmla="*/ 1461169 w 1465559"/>
                <a:gd name="connsiteY4" fmla="*/ 1622599 h 2631930"/>
                <a:gd name="connsiteX5" fmla="*/ 1394494 w 1465559"/>
                <a:gd name="connsiteY5" fmla="*/ 1070149 h 2631930"/>
                <a:gd name="connsiteX6" fmla="*/ 1175419 w 1465559"/>
                <a:gd name="connsiteY6" fmla="*/ 470074 h 2631930"/>
                <a:gd name="connsiteX7" fmla="*/ 499144 w 1465559"/>
                <a:gd name="connsiteY7" fmla="*/ 89074 h 2631930"/>
                <a:gd name="connsiteX8" fmla="*/ 0 w 1465559"/>
                <a:gd name="connsiteY8" fmla="*/ 7938 h 26319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65559" h="2631930">
                  <a:moveTo>
                    <a:pt x="72008" y="2612926"/>
                  </a:moveTo>
                  <a:cubicBezTo>
                    <a:pt x="72649" y="2610962"/>
                    <a:pt x="261355" y="2631930"/>
                    <a:pt x="360040" y="2612926"/>
                  </a:cubicBezTo>
                  <a:cubicBezTo>
                    <a:pt x="480479" y="2605953"/>
                    <a:pt x="700765" y="2595063"/>
                    <a:pt x="880144" y="2498899"/>
                  </a:cubicBezTo>
                  <a:cubicBezTo>
                    <a:pt x="1060164" y="2400772"/>
                    <a:pt x="1368151" y="2024162"/>
                    <a:pt x="1368151" y="2024162"/>
                  </a:cubicBezTo>
                  <a:cubicBezTo>
                    <a:pt x="1457423" y="1801540"/>
                    <a:pt x="1456779" y="1781601"/>
                    <a:pt x="1461169" y="1622599"/>
                  </a:cubicBezTo>
                  <a:cubicBezTo>
                    <a:pt x="1465559" y="1463597"/>
                    <a:pt x="1442119" y="1262236"/>
                    <a:pt x="1394494" y="1070149"/>
                  </a:cubicBezTo>
                  <a:cubicBezTo>
                    <a:pt x="1346869" y="878062"/>
                    <a:pt x="1324644" y="633586"/>
                    <a:pt x="1175419" y="470074"/>
                  </a:cubicBezTo>
                  <a:cubicBezTo>
                    <a:pt x="1026194" y="306562"/>
                    <a:pt x="695047" y="166097"/>
                    <a:pt x="499144" y="89074"/>
                  </a:cubicBezTo>
                  <a:cubicBezTo>
                    <a:pt x="303241" y="12051"/>
                    <a:pt x="94456" y="0"/>
                    <a:pt x="0" y="7938"/>
                  </a:cubicBezTo>
                </a:path>
              </a:pathLst>
            </a:custGeom>
            <a:ln w="571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2400" dirty="0"/>
            </a:p>
          </p:txBody>
        </p:sp>
        <p:cxnSp>
          <p:nvCxnSpPr>
            <p:cNvPr id="19" name="14 Conector recto"/>
            <p:cNvCxnSpPr/>
            <p:nvPr/>
          </p:nvCxnSpPr>
          <p:spPr bwMode="auto">
            <a:xfrm flipH="1">
              <a:off x="5364163" y="3085430"/>
              <a:ext cx="1584325" cy="0"/>
            </a:xfrm>
            <a:prstGeom prst="line">
              <a:avLst/>
            </a:prstGeom>
            <a:ln w="57150"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16 Arco"/>
            <p:cNvSpPr/>
            <p:nvPr/>
          </p:nvSpPr>
          <p:spPr bwMode="auto">
            <a:xfrm>
              <a:off x="4283745" y="3085430"/>
              <a:ext cx="2376487" cy="2160588"/>
            </a:xfrm>
            <a:prstGeom prst="arc">
              <a:avLst>
                <a:gd name="adj1" fmla="val 5341756"/>
                <a:gd name="adj2" fmla="val 16087121"/>
              </a:avLst>
            </a:prstGeom>
            <a:ln w="57150">
              <a:headEnd w="med" len="med"/>
              <a:tailEnd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2400" dirty="0"/>
            </a:p>
          </p:txBody>
        </p:sp>
        <p:cxnSp>
          <p:nvCxnSpPr>
            <p:cNvPr id="21" name="17 Conector recto"/>
            <p:cNvCxnSpPr/>
            <p:nvPr/>
          </p:nvCxnSpPr>
          <p:spPr bwMode="auto">
            <a:xfrm flipH="1">
              <a:off x="5471988" y="5246018"/>
              <a:ext cx="2195638" cy="0"/>
            </a:xfrm>
            <a:prstGeom prst="line">
              <a:avLst/>
            </a:prstGeom>
            <a:ln w="57150"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19 Arco"/>
            <p:cNvSpPr/>
            <p:nvPr/>
          </p:nvSpPr>
          <p:spPr bwMode="auto">
            <a:xfrm flipH="1">
              <a:off x="7613650" y="3085430"/>
              <a:ext cx="1206500" cy="2160588"/>
            </a:xfrm>
            <a:custGeom>
              <a:avLst/>
              <a:gdLst>
                <a:gd name="connsiteX0" fmla="*/ 1206432 w 2376264"/>
                <a:gd name="connsiteY0" fmla="*/ 2160112 h 2160240"/>
                <a:gd name="connsiteX1" fmla="*/ 446 w 2376264"/>
                <a:gd name="connsiteY1" fmla="*/ 1109686 h 2160240"/>
                <a:gd name="connsiteX2" fmla="*/ 1152670 w 2376264"/>
                <a:gd name="connsiteY2" fmla="*/ 481 h 2160240"/>
                <a:gd name="connsiteX3" fmla="*/ 1188132 w 2376264"/>
                <a:gd name="connsiteY3" fmla="*/ 1080120 h 2160240"/>
                <a:gd name="connsiteX4" fmla="*/ 1206432 w 2376264"/>
                <a:gd name="connsiteY4" fmla="*/ 2160112 h 2160240"/>
                <a:gd name="connsiteX0" fmla="*/ 1206432 w 2376264"/>
                <a:gd name="connsiteY0" fmla="*/ 2160112 h 2160240"/>
                <a:gd name="connsiteX1" fmla="*/ 446 w 2376264"/>
                <a:gd name="connsiteY1" fmla="*/ 1109686 h 2160240"/>
                <a:gd name="connsiteX2" fmla="*/ 1152670 w 2376264"/>
                <a:gd name="connsiteY2" fmla="*/ 481 h 2160240"/>
                <a:gd name="connsiteX0" fmla="*/ 1206439 w 1206439"/>
                <a:gd name="connsiteY0" fmla="*/ 2159631 h 2159761"/>
                <a:gd name="connsiteX1" fmla="*/ 453 w 1206439"/>
                <a:gd name="connsiteY1" fmla="*/ 1109205 h 2159761"/>
                <a:gd name="connsiteX2" fmla="*/ 1152677 w 1206439"/>
                <a:gd name="connsiteY2" fmla="*/ 0 h 2159761"/>
                <a:gd name="connsiteX3" fmla="*/ 1188139 w 1206439"/>
                <a:gd name="connsiteY3" fmla="*/ 1079639 h 2159761"/>
                <a:gd name="connsiteX4" fmla="*/ 1206439 w 1206439"/>
                <a:gd name="connsiteY4" fmla="*/ 2159631 h 2159761"/>
                <a:gd name="connsiteX0" fmla="*/ 1206439 w 1206439"/>
                <a:gd name="connsiteY0" fmla="*/ 2159631 h 2159761"/>
                <a:gd name="connsiteX1" fmla="*/ 453 w 1206439"/>
                <a:gd name="connsiteY1" fmla="*/ 1109205 h 2159761"/>
                <a:gd name="connsiteX2" fmla="*/ 1195540 w 1206439"/>
                <a:gd name="connsiteY2" fmla="*/ 0 h 2159761"/>
                <a:gd name="connsiteX0" fmla="*/ 1206439 w 1206439"/>
                <a:gd name="connsiteY0" fmla="*/ 2159631 h 2159761"/>
                <a:gd name="connsiteX1" fmla="*/ 453 w 1206439"/>
                <a:gd name="connsiteY1" fmla="*/ 1109205 h 2159761"/>
                <a:gd name="connsiteX2" fmla="*/ 1152677 w 1206439"/>
                <a:gd name="connsiteY2" fmla="*/ 0 h 2159761"/>
                <a:gd name="connsiteX3" fmla="*/ 1188139 w 1206439"/>
                <a:gd name="connsiteY3" fmla="*/ 1079639 h 2159761"/>
                <a:gd name="connsiteX4" fmla="*/ 1206439 w 1206439"/>
                <a:gd name="connsiteY4" fmla="*/ 2159631 h 2159761"/>
                <a:gd name="connsiteX0" fmla="*/ 1206439 w 1206439"/>
                <a:gd name="connsiteY0" fmla="*/ 2159631 h 2159761"/>
                <a:gd name="connsiteX1" fmla="*/ 453 w 1206439"/>
                <a:gd name="connsiteY1" fmla="*/ 1109205 h 2159761"/>
                <a:gd name="connsiteX2" fmla="*/ 1176490 w 1206439"/>
                <a:gd name="connsiteY2" fmla="*/ 0 h 21597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206439" h="2159761" stroke="0" extrusionOk="0">
                  <a:moveTo>
                    <a:pt x="1206439" y="2159631"/>
                  </a:moveTo>
                  <a:cubicBezTo>
                    <a:pt x="555878" y="2168741"/>
                    <a:pt x="18263" y="1700473"/>
                    <a:pt x="453" y="1109205"/>
                  </a:cubicBezTo>
                  <a:cubicBezTo>
                    <a:pt x="-17477" y="513938"/>
                    <a:pt x="497930" y="17774"/>
                    <a:pt x="1152677" y="0"/>
                  </a:cubicBezTo>
                  <a:lnTo>
                    <a:pt x="1188139" y="1079639"/>
                  </a:lnTo>
                  <a:lnTo>
                    <a:pt x="1206439" y="2159631"/>
                  </a:lnTo>
                  <a:close/>
                </a:path>
                <a:path w="1206439" h="2159761" fill="none">
                  <a:moveTo>
                    <a:pt x="1206439" y="2159631"/>
                  </a:moveTo>
                  <a:cubicBezTo>
                    <a:pt x="555878" y="2168741"/>
                    <a:pt x="18263" y="1700473"/>
                    <a:pt x="453" y="1109205"/>
                  </a:cubicBezTo>
                  <a:cubicBezTo>
                    <a:pt x="-17477" y="513938"/>
                    <a:pt x="521743" y="17774"/>
                    <a:pt x="1176490" y="0"/>
                  </a:cubicBezTo>
                </a:path>
              </a:pathLst>
            </a:custGeom>
            <a:ln w="57150">
              <a:headEnd w="med" len="med"/>
              <a:tailEnd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2400" dirty="0"/>
            </a:p>
          </p:txBody>
        </p:sp>
        <p:cxnSp>
          <p:nvCxnSpPr>
            <p:cNvPr id="23" name="21 Conector recto"/>
            <p:cNvCxnSpPr/>
            <p:nvPr/>
          </p:nvCxnSpPr>
          <p:spPr bwMode="auto">
            <a:xfrm flipH="1">
              <a:off x="6732588" y="3085430"/>
              <a:ext cx="935037" cy="0"/>
            </a:xfrm>
            <a:prstGeom prst="line">
              <a:avLst/>
            </a:prstGeom>
            <a:ln w="57150">
              <a:headEnd w="med" len="med"/>
              <a:tailEnd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TextBox 2"/>
            <p:cNvSpPr txBox="1">
              <a:spLocks noChangeArrowheads="1"/>
            </p:cNvSpPr>
            <p:nvPr/>
          </p:nvSpPr>
          <p:spPr bwMode="auto">
            <a:xfrm>
              <a:off x="446087" y="5030118"/>
              <a:ext cx="3333750" cy="461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/>
              <a:r>
                <a:rPr lang="en-GB" sz="2400" dirty="0"/>
                <a:t>Linear accelerator</a:t>
              </a:r>
            </a:p>
          </p:txBody>
        </p:sp>
        <p:sp>
          <p:nvSpPr>
            <p:cNvPr id="25" name="TextBox 28"/>
            <p:cNvSpPr txBox="1">
              <a:spLocks noChangeArrowheads="1"/>
            </p:cNvSpPr>
            <p:nvPr/>
          </p:nvSpPr>
          <p:spPr bwMode="auto">
            <a:xfrm>
              <a:off x="4643438" y="3904580"/>
              <a:ext cx="3335337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/>
              <a:r>
                <a:rPr lang="en-GB" sz="2400" dirty="0"/>
                <a:t>Damping ring</a:t>
              </a:r>
            </a:p>
          </p:txBody>
        </p:sp>
        <p:sp>
          <p:nvSpPr>
            <p:cNvPr id="26" name="TextBox 26"/>
            <p:cNvSpPr txBox="1">
              <a:spLocks noChangeArrowheads="1"/>
            </p:cNvSpPr>
            <p:nvPr/>
          </p:nvSpPr>
          <p:spPr bwMode="auto">
            <a:xfrm>
              <a:off x="1344204" y="2041029"/>
              <a:ext cx="3515136" cy="6083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/>
              <a:r>
                <a:rPr lang="en-GB" sz="2400" dirty="0"/>
                <a:t>Extraction line</a:t>
              </a:r>
            </a:p>
          </p:txBody>
        </p:sp>
        <p:cxnSp>
          <p:nvCxnSpPr>
            <p:cNvPr id="27" name="31 Conector recto de flecha"/>
            <p:cNvCxnSpPr/>
            <p:nvPr/>
          </p:nvCxnSpPr>
          <p:spPr>
            <a:xfrm>
              <a:off x="395288" y="6069931"/>
              <a:ext cx="6740207" cy="0"/>
            </a:xfrm>
            <a:prstGeom prst="straightConnector1">
              <a:avLst/>
            </a:prstGeom>
            <a:ln w="28575">
              <a:solidFill>
                <a:schemeClr val="tx1"/>
              </a:solidFill>
              <a:headEnd type="triangle" w="lg" len="lg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TextBox 25"/>
            <p:cNvSpPr txBox="1">
              <a:spLocks noChangeArrowheads="1"/>
            </p:cNvSpPr>
            <p:nvPr/>
          </p:nvSpPr>
          <p:spPr bwMode="auto">
            <a:xfrm>
              <a:off x="468313" y="6050880"/>
              <a:ext cx="6696075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/>
              <a:r>
                <a:rPr lang="en-GB" sz="2400" dirty="0"/>
                <a:t>90 m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106820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1412776"/>
          </a:xfrm>
          <a:prstGeom prst="rect">
            <a:avLst/>
          </a:prstGeom>
          <a:solidFill>
            <a:srgbClr val="0021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68000"/>
            <a:r>
              <a:rPr lang="en-GB" sz="2400" dirty="0" smtClean="0"/>
              <a:t>Introduction</a:t>
            </a:r>
          </a:p>
          <a:p>
            <a:pPr marL="468000"/>
            <a:r>
              <a:rPr lang="en-GB" sz="3600" dirty="0" smtClean="0"/>
              <a:t>Feedback at the Accelerator Test Facility</a:t>
            </a:r>
          </a:p>
        </p:txBody>
      </p:sp>
      <p:sp>
        <p:nvSpPr>
          <p:cNvPr id="6" name="Rectangle 5"/>
          <p:cNvSpPr/>
          <p:nvPr/>
        </p:nvSpPr>
        <p:spPr>
          <a:xfrm>
            <a:off x="0" y="6525344"/>
            <a:ext cx="9144000" cy="332656"/>
          </a:xfrm>
          <a:prstGeom prst="rect">
            <a:avLst/>
          </a:prstGeom>
          <a:solidFill>
            <a:srgbClr val="0021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68000">
              <a:tabLst>
                <a:tab pos="8496000" algn="r"/>
              </a:tabLst>
            </a:pPr>
            <a:r>
              <a:rPr lang="en-GB" sz="1600" dirty="0" smtClean="0"/>
              <a:t>Neven Blaskovic 	</a:t>
            </a:r>
            <a:fld id="{8DEDDA99-DE7C-4960-9EE5-D319B4C9EB39}" type="slidenum">
              <a:rPr lang="en-GB" sz="1600" smtClean="0"/>
              <a:pPr marL="468000">
                <a:tabLst>
                  <a:tab pos="8496000" algn="r"/>
                </a:tabLst>
              </a:pPr>
              <a:t>6</a:t>
            </a:fld>
            <a:endParaRPr lang="en-GB" sz="1600" dirty="0"/>
          </a:p>
        </p:txBody>
      </p:sp>
      <p:sp>
        <p:nvSpPr>
          <p:cNvPr id="14" name="Content Placeholder 1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  <a:p>
            <a:endParaRPr lang="en-GB" dirty="0" smtClean="0"/>
          </a:p>
          <a:p>
            <a:r>
              <a:rPr lang="en-GB" dirty="0" smtClean="0"/>
              <a:t>ATF provides pairs of bunches travelling in the extraction line with ~150 ns bunch separation</a:t>
            </a:r>
          </a:p>
          <a:p>
            <a:r>
              <a:rPr lang="en-GB" dirty="0" smtClean="0"/>
              <a:t>We measure the position of the first bunch in order to correct the path of the second bunch</a:t>
            </a:r>
          </a:p>
        </p:txBody>
      </p:sp>
      <p:sp>
        <p:nvSpPr>
          <p:cNvPr id="29" name="23 Forma libre"/>
          <p:cNvSpPr/>
          <p:nvPr/>
        </p:nvSpPr>
        <p:spPr>
          <a:xfrm>
            <a:off x="741052" y="2023591"/>
            <a:ext cx="7647372" cy="541313"/>
          </a:xfrm>
          <a:custGeom>
            <a:avLst/>
            <a:gdLst>
              <a:gd name="connsiteX0" fmla="*/ 6897687 w 6897687"/>
              <a:gd name="connsiteY0" fmla="*/ 482600 h 482600"/>
              <a:gd name="connsiteX1" fmla="*/ 6564312 w 6897687"/>
              <a:gd name="connsiteY1" fmla="*/ 387350 h 482600"/>
              <a:gd name="connsiteX2" fmla="*/ 6269037 w 6897687"/>
              <a:gd name="connsiteY2" fmla="*/ 187325 h 482600"/>
              <a:gd name="connsiteX3" fmla="*/ 5878512 w 6897687"/>
              <a:gd name="connsiteY3" fmla="*/ 25400 h 482600"/>
              <a:gd name="connsiteX4" fmla="*/ 4611687 w 6897687"/>
              <a:gd name="connsiteY4" fmla="*/ 34925 h 482600"/>
              <a:gd name="connsiteX5" fmla="*/ 1725612 w 6897687"/>
              <a:gd name="connsiteY5" fmla="*/ 25400 h 482600"/>
              <a:gd name="connsiteX6" fmla="*/ 258762 w 6897687"/>
              <a:gd name="connsiteY6" fmla="*/ 177800 h 482600"/>
              <a:gd name="connsiteX7" fmla="*/ 173037 w 6897687"/>
              <a:gd name="connsiteY7" fmla="*/ 206375 h 482600"/>
              <a:gd name="connsiteX0" fmla="*/ 7121673 w 7121673"/>
              <a:gd name="connsiteY0" fmla="*/ 487189 h 487189"/>
              <a:gd name="connsiteX1" fmla="*/ 6564312 w 7121673"/>
              <a:gd name="connsiteY1" fmla="*/ 387350 h 487189"/>
              <a:gd name="connsiteX2" fmla="*/ 6269037 w 7121673"/>
              <a:gd name="connsiteY2" fmla="*/ 187325 h 487189"/>
              <a:gd name="connsiteX3" fmla="*/ 5878512 w 7121673"/>
              <a:gd name="connsiteY3" fmla="*/ 25400 h 487189"/>
              <a:gd name="connsiteX4" fmla="*/ 4611687 w 7121673"/>
              <a:gd name="connsiteY4" fmla="*/ 34925 h 487189"/>
              <a:gd name="connsiteX5" fmla="*/ 1725612 w 7121673"/>
              <a:gd name="connsiteY5" fmla="*/ 25400 h 487189"/>
              <a:gd name="connsiteX6" fmla="*/ 258762 w 7121673"/>
              <a:gd name="connsiteY6" fmla="*/ 177800 h 487189"/>
              <a:gd name="connsiteX7" fmla="*/ 173037 w 7121673"/>
              <a:gd name="connsiteY7" fmla="*/ 206375 h 487189"/>
              <a:gd name="connsiteX0" fmla="*/ 6862911 w 6862911"/>
              <a:gd name="connsiteY0" fmla="*/ 487189 h 487189"/>
              <a:gd name="connsiteX1" fmla="*/ 6305550 w 6862911"/>
              <a:gd name="connsiteY1" fmla="*/ 387350 h 487189"/>
              <a:gd name="connsiteX2" fmla="*/ 6010275 w 6862911"/>
              <a:gd name="connsiteY2" fmla="*/ 187325 h 487189"/>
              <a:gd name="connsiteX3" fmla="*/ 5619750 w 6862911"/>
              <a:gd name="connsiteY3" fmla="*/ 25400 h 487189"/>
              <a:gd name="connsiteX4" fmla="*/ 4352925 w 6862911"/>
              <a:gd name="connsiteY4" fmla="*/ 34925 h 487189"/>
              <a:gd name="connsiteX5" fmla="*/ 1466850 w 6862911"/>
              <a:gd name="connsiteY5" fmla="*/ 25400 h 487189"/>
              <a:gd name="connsiteX6" fmla="*/ 0 w 6862911"/>
              <a:gd name="connsiteY6" fmla="*/ 177800 h 4871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862911" h="487189">
                <a:moveTo>
                  <a:pt x="6862911" y="487189"/>
                </a:moveTo>
                <a:cubicBezTo>
                  <a:pt x="6748611" y="464170"/>
                  <a:pt x="6447656" y="437327"/>
                  <a:pt x="6305550" y="387350"/>
                </a:cubicBezTo>
                <a:cubicBezTo>
                  <a:pt x="6163444" y="337373"/>
                  <a:pt x="6124575" y="247650"/>
                  <a:pt x="6010275" y="187325"/>
                </a:cubicBezTo>
                <a:cubicBezTo>
                  <a:pt x="5895975" y="127000"/>
                  <a:pt x="5895975" y="50800"/>
                  <a:pt x="5619750" y="25400"/>
                </a:cubicBezTo>
                <a:cubicBezTo>
                  <a:pt x="5343525" y="0"/>
                  <a:pt x="4352925" y="34925"/>
                  <a:pt x="4352925" y="34925"/>
                </a:cubicBezTo>
                <a:cubicBezTo>
                  <a:pt x="3660775" y="34925"/>
                  <a:pt x="2192337" y="1588"/>
                  <a:pt x="1466850" y="25400"/>
                </a:cubicBezTo>
                <a:cubicBezTo>
                  <a:pt x="741363" y="49212"/>
                  <a:pt x="258762" y="147638"/>
                  <a:pt x="0" y="177800"/>
                </a:cubicBezTo>
              </a:path>
            </a:pathLst>
          </a:custGeom>
          <a:ln w="57150"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2400" dirty="0"/>
          </a:p>
        </p:txBody>
      </p:sp>
      <p:sp>
        <p:nvSpPr>
          <p:cNvPr id="30" name="TextBox 26"/>
          <p:cNvSpPr txBox="1">
            <a:spLocks noChangeArrowheads="1"/>
          </p:cNvSpPr>
          <p:nvPr/>
        </p:nvSpPr>
        <p:spPr bwMode="auto">
          <a:xfrm>
            <a:off x="2562708" y="1628800"/>
            <a:ext cx="285516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sz="2400" dirty="0"/>
              <a:t>Extraction line</a:t>
            </a:r>
          </a:p>
        </p:txBody>
      </p:sp>
    </p:spTree>
    <p:extLst>
      <p:ext uri="{BB962C8B-B14F-4D97-AF65-F5344CB8AC3E}">
        <p14:creationId xmlns:p14="http://schemas.microsoft.com/office/powerpoint/2010/main" val="1748723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5724128" y="1412776"/>
            <a:ext cx="3419872" cy="5112568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20000"/>
                  <a:lumOff val="80000"/>
                </a:schemeClr>
              </a:gs>
              <a:gs pos="100000">
                <a:schemeClr val="bg1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Rectangle 3"/>
          <p:cNvSpPr/>
          <p:nvPr/>
        </p:nvSpPr>
        <p:spPr>
          <a:xfrm>
            <a:off x="0" y="0"/>
            <a:ext cx="9144000" cy="1412776"/>
          </a:xfrm>
          <a:prstGeom prst="rect">
            <a:avLst/>
          </a:prstGeom>
          <a:solidFill>
            <a:srgbClr val="0021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68000"/>
            <a:r>
              <a:rPr lang="en-GB" sz="2400" dirty="0" smtClean="0"/>
              <a:t>Introduction</a:t>
            </a:r>
          </a:p>
          <a:p>
            <a:pPr marL="468000"/>
            <a:r>
              <a:rPr lang="en-GB" sz="3600" dirty="0" smtClean="0"/>
              <a:t>Feedback at the Accelerator Test Facility</a:t>
            </a:r>
          </a:p>
        </p:txBody>
      </p:sp>
      <p:sp>
        <p:nvSpPr>
          <p:cNvPr id="6" name="Rectangle 5"/>
          <p:cNvSpPr/>
          <p:nvPr/>
        </p:nvSpPr>
        <p:spPr>
          <a:xfrm>
            <a:off x="0" y="6525344"/>
            <a:ext cx="9144000" cy="332656"/>
          </a:xfrm>
          <a:prstGeom prst="rect">
            <a:avLst/>
          </a:prstGeom>
          <a:solidFill>
            <a:srgbClr val="0021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68000">
              <a:tabLst>
                <a:tab pos="8496000" algn="r"/>
              </a:tabLst>
            </a:pPr>
            <a:r>
              <a:rPr lang="en-GB" sz="1600" dirty="0" smtClean="0"/>
              <a:t>Neven Blaskovic 	</a:t>
            </a:r>
            <a:fld id="{8DEDDA99-DE7C-4960-9EE5-D319B4C9EB39}" type="slidenum">
              <a:rPr lang="en-GB" sz="1600" smtClean="0"/>
              <a:pPr marL="468000">
                <a:tabLst>
                  <a:tab pos="8496000" algn="r"/>
                </a:tabLst>
              </a:pPr>
              <a:t>7</a:t>
            </a:fld>
            <a:endParaRPr lang="en-GB" sz="1600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323528" y="2095269"/>
            <a:ext cx="4608512" cy="0"/>
          </a:xfrm>
          <a:prstGeom prst="line">
            <a:avLst/>
          </a:prstGeom>
          <a:ln w="38100">
            <a:headEnd type="triangle" w="lg" len="lg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/>
        </p:nvSpPr>
        <p:spPr>
          <a:xfrm>
            <a:off x="2771800" y="1916832"/>
            <a:ext cx="368983" cy="35687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GB" sz="2000" b="1" dirty="0" smtClean="0"/>
              <a:t>P3</a:t>
            </a:r>
            <a:endParaRPr lang="en-GB" sz="2000" b="1" dirty="0"/>
          </a:p>
        </p:txBody>
      </p:sp>
      <p:cxnSp>
        <p:nvCxnSpPr>
          <p:cNvPr id="17" name="Straight Connector 16"/>
          <p:cNvCxnSpPr/>
          <p:nvPr/>
        </p:nvCxnSpPr>
        <p:spPr>
          <a:xfrm>
            <a:off x="2955781" y="2276872"/>
            <a:ext cx="0" cy="602160"/>
          </a:xfrm>
          <a:prstGeom prst="line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ectangle 22"/>
          <p:cNvSpPr/>
          <p:nvPr/>
        </p:nvSpPr>
        <p:spPr>
          <a:xfrm rot="16200000">
            <a:off x="2324454" y="3323942"/>
            <a:ext cx="1262654" cy="35687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b="1" dirty="0" smtClean="0"/>
              <a:t>Processor</a:t>
            </a:r>
            <a:endParaRPr lang="en-GB" sz="2000" b="1" dirty="0"/>
          </a:p>
        </p:txBody>
      </p:sp>
      <p:cxnSp>
        <p:nvCxnSpPr>
          <p:cNvPr id="28" name="Straight Connector 27"/>
          <p:cNvCxnSpPr/>
          <p:nvPr/>
        </p:nvCxnSpPr>
        <p:spPr>
          <a:xfrm>
            <a:off x="2957388" y="4133707"/>
            <a:ext cx="0" cy="611080"/>
          </a:xfrm>
          <a:prstGeom prst="line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Rectangle 57"/>
          <p:cNvSpPr/>
          <p:nvPr/>
        </p:nvSpPr>
        <p:spPr>
          <a:xfrm>
            <a:off x="3194905" y="1916832"/>
            <a:ext cx="368983" cy="35687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GB" sz="2000" b="1" dirty="0" smtClean="0"/>
              <a:t>P2</a:t>
            </a:r>
            <a:endParaRPr lang="en-GB" sz="2000" b="1" dirty="0"/>
          </a:p>
        </p:txBody>
      </p:sp>
      <p:cxnSp>
        <p:nvCxnSpPr>
          <p:cNvPr id="59" name="Straight Connector 58"/>
          <p:cNvCxnSpPr/>
          <p:nvPr/>
        </p:nvCxnSpPr>
        <p:spPr>
          <a:xfrm>
            <a:off x="3378886" y="2276872"/>
            <a:ext cx="0" cy="602160"/>
          </a:xfrm>
          <a:prstGeom prst="line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Rectangle 59"/>
          <p:cNvSpPr/>
          <p:nvPr/>
        </p:nvSpPr>
        <p:spPr>
          <a:xfrm rot="16200000">
            <a:off x="2747559" y="3323942"/>
            <a:ext cx="1262654" cy="35687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b="1" dirty="0" smtClean="0"/>
              <a:t>Processor</a:t>
            </a:r>
            <a:endParaRPr lang="en-GB" sz="2000" b="1" dirty="0"/>
          </a:p>
        </p:txBody>
      </p:sp>
      <p:cxnSp>
        <p:nvCxnSpPr>
          <p:cNvPr id="61" name="Straight Connector 60"/>
          <p:cNvCxnSpPr/>
          <p:nvPr/>
        </p:nvCxnSpPr>
        <p:spPr>
          <a:xfrm>
            <a:off x="3380493" y="4133707"/>
            <a:ext cx="0" cy="611080"/>
          </a:xfrm>
          <a:prstGeom prst="line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Rectangle 61"/>
          <p:cNvSpPr/>
          <p:nvPr/>
        </p:nvSpPr>
        <p:spPr>
          <a:xfrm>
            <a:off x="3618010" y="1916832"/>
            <a:ext cx="368983" cy="356875"/>
          </a:xfrm>
          <a:prstGeom prst="rect">
            <a:avLst/>
          </a:prstGeom>
          <a:solidFill>
            <a:srgbClr val="C050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GB" sz="2000" b="1" dirty="0" smtClean="0"/>
              <a:t>K2</a:t>
            </a:r>
            <a:endParaRPr lang="en-GB" sz="2000" b="1" dirty="0"/>
          </a:p>
        </p:txBody>
      </p:sp>
      <p:cxnSp>
        <p:nvCxnSpPr>
          <p:cNvPr id="63" name="Straight Connector 62"/>
          <p:cNvCxnSpPr/>
          <p:nvPr/>
        </p:nvCxnSpPr>
        <p:spPr>
          <a:xfrm>
            <a:off x="3801991" y="2276872"/>
            <a:ext cx="0" cy="602160"/>
          </a:xfrm>
          <a:prstGeom prst="line">
            <a:avLst/>
          </a:prstGeom>
          <a:ln w="19050">
            <a:solidFill>
              <a:schemeClr val="tx1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Rectangle 63"/>
          <p:cNvSpPr/>
          <p:nvPr/>
        </p:nvSpPr>
        <p:spPr>
          <a:xfrm rot="16200000">
            <a:off x="3170664" y="3323942"/>
            <a:ext cx="1262654" cy="356875"/>
          </a:xfrm>
          <a:prstGeom prst="rect">
            <a:avLst/>
          </a:prstGeom>
          <a:solidFill>
            <a:srgbClr val="C050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b="1" dirty="0" smtClean="0"/>
              <a:t>Amplifier</a:t>
            </a:r>
            <a:endParaRPr lang="en-GB" sz="2000" b="1" dirty="0"/>
          </a:p>
        </p:txBody>
      </p:sp>
      <p:cxnSp>
        <p:nvCxnSpPr>
          <p:cNvPr id="65" name="Straight Connector 64"/>
          <p:cNvCxnSpPr/>
          <p:nvPr/>
        </p:nvCxnSpPr>
        <p:spPr>
          <a:xfrm>
            <a:off x="3803598" y="4133707"/>
            <a:ext cx="0" cy="611080"/>
          </a:xfrm>
          <a:prstGeom prst="line">
            <a:avLst/>
          </a:prstGeom>
          <a:ln w="19050">
            <a:solidFill>
              <a:schemeClr val="tx1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Rectangle 73"/>
          <p:cNvSpPr/>
          <p:nvPr/>
        </p:nvSpPr>
        <p:spPr>
          <a:xfrm>
            <a:off x="1043608" y="1916832"/>
            <a:ext cx="368983" cy="35687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GB" sz="2000" b="1" dirty="0" smtClean="0"/>
              <a:t>IPA</a:t>
            </a:r>
            <a:endParaRPr lang="en-GB" sz="2000" b="1" dirty="0"/>
          </a:p>
        </p:txBody>
      </p:sp>
      <p:cxnSp>
        <p:nvCxnSpPr>
          <p:cNvPr id="75" name="Straight Connector 74"/>
          <p:cNvCxnSpPr/>
          <p:nvPr/>
        </p:nvCxnSpPr>
        <p:spPr>
          <a:xfrm>
            <a:off x="1227589" y="2276872"/>
            <a:ext cx="0" cy="602160"/>
          </a:xfrm>
          <a:prstGeom prst="line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Rectangle 75"/>
          <p:cNvSpPr/>
          <p:nvPr/>
        </p:nvSpPr>
        <p:spPr>
          <a:xfrm rot="16200000">
            <a:off x="596262" y="3323942"/>
            <a:ext cx="1262654" cy="35687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b="1" dirty="0" smtClean="0"/>
              <a:t>Processor</a:t>
            </a:r>
            <a:endParaRPr lang="en-GB" sz="2000" b="1" dirty="0"/>
          </a:p>
        </p:txBody>
      </p:sp>
      <p:cxnSp>
        <p:nvCxnSpPr>
          <p:cNvPr id="77" name="Straight Connector 76"/>
          <p:cNvCxnSpPr/>
          <p:nvPr/>
        </p:nvCxnSpPr>
        <p:spPr>
          <a:xfrm>
            <a:off x="1229196" y="4133707"/>
            <a:ext cx="0" cy="611080"/>
          </a:xfrm>
          <a:prstGeom prst="line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Rectangle 77"/>
          <p:cNvSpPr/>
          <p:nvPr/>
        </p:nvSpPr>
        <p:spPr>
          <a:xfrm>
            <a:off x="1466713" y="1916832"/>
            <a:ext cx="368983" cy="356875"/>
          </a:xfrm>
          <a:prstGeom prst="rect">
            <a:avLst/>
          </a:prstGeom>
          <a:solidFill>
            <a:srgbClr val="C050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GB" sz="2000" b="1" dirty="0" smtClean="0"/>
              <a:t>IPK</a:t>
            </a:r>
            <a:endParaRPr lang="en-GB" sz="2000" b="1" dirty="0"/>
          </a:p>
        </p:txBody>
      </p:sp>
      <p:cxnSp>
        <p:nvCxnSpPr>
          <p:cNvPr id="79" name="Straight Connector 78"/>
          <p:cNvCxnSpPr/>
          <p:nvPr/>
        </p:nvCxnSpPr>
        <p:spPr>
          <a:xfrm>
            <a:off x="1650694" y="2276872"/>
            <a:ext cx="0" cy="602160"/>
          </a:xfrm>
          <a:prstGeom prst="line">
            <a:avLst/>
          </a:prstGeom>
          <a:ln w="19050">
            <a:solidFill>
              <a:schemeClr val="tx1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" name="Rectangle 79"/>
          <p:cNvSpPr/>
          <p:nvPr/>
        </p:nvSpPr>
        <p:spPr>
          <a:xfrm rot="16200000">
            <a:off x="1019367" y="3323942"/>
            <a:ext cx="1262654" cy="356875"/>
          </a:xfrm>
          <a:prstGeom prst="rect">
            <a:avLst/>
          </a:prstGeom>
          <a:solidFill>
            <a:srgbClr val="C050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b="1" dirty="0" smtClean="0"/>
              <a:t>Amplifier</a:t>
            </a:r>
            <a:endParaRPr lang="en-GB" sz="2000" b="1" dirty="0"/>
          </a:p>
        </p:txBody>
      </p:sp>
      <p:cxnSp>
        <p:nvCxnSpPr>
          <p:cNvPr id="81" name="Straight Connector 80"/>
          <p:cNvCxnSpPr/>
          <p:nvPr/>
        </p:nvCxnSpPr>
        <p:spPr>
          <a:xfrm>
            <a:off x="1619672" y="4133707"/>
            <a:ext cx="0" cy="611080"/>
          </a:xfrm>
          <a:prstGeom prst="line">
            <a:avLst/>
          </a:prstGeom>
          <a:ln w="19050">
            <a:solidFill>
              <a:schemeClr val="tx1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Rectangle 29"/>
          <p:cNvSpPr/>
          <p:nvPr/>
        </p:nvSpPr>
        <p:spPr>
          <a:xfrm>
            <a:off x="4473163" y="1916832"/>
            <a:ext cx="368983" cy="356875"/>
          </a:xfrm>
          <a:prstGeom prst="rect">
            <a:avLst/>
          </a:prstGeom>
          <a:solidFill>
            <a:srgbClr val="C050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GB" sz="2000" b="1" dirty="0" smtClean="0"/>
              <a:t>K1</a:t>
            </a:r>
            <a:endParaRPr lang="en-GB" sz="2000" b="1" dirty="0"/>
          </a:p>
        </p:txBody>
      </p:sp>
      <p:cxnSp>
        <p:nvCxnSpPr>
          <p:cNvPr id="31" name="Straight Connector 30"/>
          <p:cNvCxnSpPr/>
          <p:nvPr/>
        </p:nvCxnSpPr>
        <p:spPr>
          <a:xfrm>
            <a:off x="4657144" y="2276872"/>
            <a:ext cx="0" cy="602160"/>
          </a:xfrm>
          <a:prstGeom prst="line">
            <a:avLst/>
          </a:prstGeom>
          <a:ln w="19050">
            <a:solidFill>
              <a:schemeClr val="tx1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Rectangle 31"/>
          <p:cNvSpPr/>
          <p:nvPr/>
        </p:nvSpPr>
        <p:spPr>
          <a:xfrm rot="16200000">
            <a:off x="4025817" y="3323942"/>
            <a:ext cx="1262654" cy="356875"/>
          </a:xfrm>
          <a:prstGeom prst="rect">
            <a:avLst/>
          </a:prstGeom>
          <a:solidFill>
            <a:srgbClr val="C050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b="1" dirty="0" smtClean="0"/>
              <a:t>Amplifier</a:t>
            </a:r>
            <a:endParaRPr lang="en-GB" sz="2000" b="1" dirty="0"/>
          </a:p>
        </p:txBody>
      </p:sp>
      <p:cxnSp>
        <p:nvCxnSpPr>
          <p:cNvPr id="33" name="Straight Connector 32"/>
          <p:cNvCxnSpPr/>
          <p:nvPr/>
        </p:nvCxnSpPr>
        <p:spPr>
          <a:xfrm>
            <a:off x="4658751" y="4133707"/>
            <a:ext cx="0" cy="611080"/>
          </a:xfrm>
          <a:prstGeom prst="line">
            <a:avLst/>
          </a:prstGeom>
          <a:ln w="19050">
            <a:solidFill>
              <a:schemeClr val="tx1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Rectangle 33"/>
          <p:cNvSpPr/>
          <p:nvPr/>
        </p:nvSpPr>
        <p:spPr>
          <a:xfrm>
            <a:off x="4050058" y="1916832"/>
            <a:ext cx="368983" cy="35687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GB" sz="2000" b="1" dirty="0" smtClean="0"/>
              <a:t>P1</a:t>
            </a:r>
            <a:endParaRPr lang="en-GB" sz="2000" b="1" dirty="0"/>
          </a:p>
        </p:txBody>
      </p:sp>
      <p:cxnSp>
        <p:nvCxnSpPr>
          <p:cNvPr id="35" name="Straight Connector 34"/>
          <p:cNvCxnSpPr/>
          <p:nvPr/>
        </p:nvCxnSpPr>
        <p:spPr>
          <a:xfrm>
            <a:off x="4234039" y="2276872"/>
            <a:ext cx="0" cy="602160"/>
          </a:xfrm>
          <a:prstGeom prst="line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Rectangle 35"/>
          <p:cNvSpPr/>
          <p:nvPr/>
        </p:nvSpPr>
        <p:spPr>
          <a:xfrm rot="16200000">
            <a:off x="3602712" y="3323942"/>
            <a:ext cx="1262654" cy="35687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b="1" dirty="0" smtClean="0"/>
              <a:t>Processor</a:t>
            </a:r>
            <a:endParaRPr lang="en-GB" sz="2000" b="1" dirty="0"/>
          </a:p>
        </p:txBody>
      </p:sp>
      <p:cxnSp>
        <p:nvCxnSpPr>
          <p:cNvPr id="37" name="Straight Connector 36"/>
          <p:cNvCxnSpPr/>
          <p:nvPr/>
        </p:nvCxnSpPr>
        <p:spPr>
          <a:xfrm>
            <a:off x="4235646" y="4133707"/>
            <a:ext cx="0" cy="611080"/>
          </a:xfrm>
          <a:prstGeom prst="line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Rectangle 37"/>
          <p:cNvSpPr/>
          <p:nvPr/>
        </p:nvSpPr>
        <p:spPr>
          <a:xfrm>
            <a:off x="611560" y="1916832"/>
            <a:ext cx="368983" cy="35687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GB" sz="2000" b="1" dirty="0" smtClean="0"/>
              <a:t>IPB</a:t>
            </a:r>
            <a:endParaRPr lang="en-GB" sz="2000" b="1" dirty="0"/>
          </a:p>
        </p:txBody>
      </p:sp>
      <p:cxnSp>
        <p:nvCxnSpPr>
          <p:cNvPr id="39" name="Straight Connector 38"/>
          <p:cNvCxnSpPr/>
          <p:nvPr/>
        </p:nvCxnSpPr>
        <p:spPr>
          <a:xfrm>
            <a:off x="795541" y="2276872"/>
            <a:ext cx="0" cy="602160"/>
          </a:xfrm>
          <a:prstGeom prst="line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Rectangle 39"/>
          <p:cNvSpPr/>
          <p:nvPr/>
        </p:nvSpPr>
        <p:spPr>
          <a:xfrm rot="16200000">
            <a:off x="164214" y="3323942"/>
            <a:ext cx="1262654" cy="35687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b="1" dirty="0" smtClean="0"/>
              <a:t>Processor</a:t>
            </a:r>
            <a:endParaRPr lang="en-GB" sz="2000" b="1" dirty="0"/>
          </a:p>
        </p:txBody>
      </p:sp>
      <p:cxnSp>
        <p:nvCxnSpPr>
          <p:cNvPr id="41" name="Straight Connector 40"/>
          <p:cNvCxnSpPr/>
          <p:nvPr/>
        </p:nvCxnSpPr>
        <p:spPr>
          <a:xfrm>
            <a:off x="797148" y="4133707"/>
            <a:ext cx="0" cy="611080"/>
          </a:xfrm>
          <a:prstGeom prst="line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Rectangle 43"/>
          <p:cNvSpPr/>
          <p:nvPr/>
        </p:nvSpPr>
        <p:spPr>
          <a:xfrm>
            <a:off x="611560" y="4738498"/>
            <a:ext cx="1039645" cy="346686"/>
          </a:xfrm>
          <a:prstGeom prst="rect">
            <a:avLst/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b="1" dirty="0" smtClean="0"/>
              <a:t>Board</a:t>
            </a:r>
            <a:endParaRPr lang="en-GB" sz="2000" b="1" dirty="0"/>
          </a:p>
        </p:txBody>
      </p:sp>
      <p:sp>
        <p:nvSpPr>
          <p:cNvPr id="46" name="Rectangle 45"/>
          <p:cNvSpPr/>
          <p:nvPr/>
        </p:nvSpPr>
        <p:spPr>
          <a:xfrm>
            <a:off x="2771800" y="4738498"/>
            <a:ext cx="2063781" cy="346686"/>
          </a:xfrm>
          <a:prstGeom prst="rect">
            <a:avLst/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b="1" dirty="0" smtClean="0"/>
              <a:t>Board</a:t>
            </a:r>
            <a:endParaRPr lang="en-GB" sz="2000" b="1" dirty="0"/>
          </a:p>
        </p:txBody>
      </p:sp>
      <p:cxnSp>
        <p:nvCxnSpPr>
          <p:cNvPr id="47" name="Straight Connector 46"/>
          <p:cNvCxnSpPr>
            <a:stCxn id="46" idx="1"/>
          </p:cNvCxnSpPr>
          <p:nvPr/>
        </p:nvCxnSpPr>
        <p:spPr>
          <a:xfrm flipH="1">
            <a:off x="1691680" y="4911841"/>
            <a:ext cx="1080120" cy="0"/>
          </a:xfrm>
          <a:prstGeom prst="line">
            <a:avLst/>
          </a:prstGeom>
          <a:ln w="19050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/>
          <p:cNvCxnSpPr/>
          <p:nvPr/>
        </p:nvCxnSpPr>
        <p:spPr>
          <a:xfrm>
            <a:off x="1691680" y="4133114"/>
            <a:ext cx="0" cy="778727"/>
          </a:xfrm>
          <a:prstGeom prst="line">
            <a:avLst/>
          </a:prstGeom>
          <a:ln w="19050">
            <a:solidFill>
              <a:schemeClr val="tx1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6" name="Rectangle 85"/>
          <p:cNvSpPr/>
          <p:nvPr/>
        </p:nvSpPr>
        <p:spPr>
          <a:xfrm>
            <a:off x="5877087" y="2564904"/>
            <a:ext cx="368983" cy="35687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GB" sz="2000" b="1" dirty="0" smtClean="0"/>
              <a:t>P1</a:t>
            </a:r>
            <a:endParaRPr lang="en-GB" sz="2000" b="1" dirty="0"/>
          </a:p>
        </p:txBody>
      </p:sp>
      <p:sp>
        <p:nvSpPr>
          <p:cNvPr id="87" name="Rectangle 86"/>
          <p:cNvSpPr/>
          <p:nvPr/>
        </p:nvSpPr>
        <p:spPr>
          <a:xfrm>
            <a:off x="6309135" y="2564904"/>
            <a:ext cx="368983" cy="35687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GB" sz="2000" b="1" dirty="0" smtClean="0"/>
              <a:t>P2</a:t>
            </a:r>
            <a:endParaRPr lang="en-GB" sz="2000" b="1" dirty="0"/>
          </a:p>
        </p:txBody>
      </p:sp>
      <p:sp>
        <p:nvSpPr>
          <p:cNvPr id="88" name="Rectangle 87"/>
          <p:cNvSpPr/>
          <p:nvPr/>
        </p:nvSpPr>
        <p:spPr>
          <a:xfrm>
            <a:off x="6741183" y="2564904"/>
            <a:ext cx="368983" cy="35687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GB" sz="2000" b="1" dirty="0" smtClean="0"/>
              <a:t>P3</a:t>
            </a:r>
            <a:endParaRPr lang="en-GB" sz="2000" b="1" dirty="0"/>
          </a:p>
        </p:txBody>
      </p:sp>
      <p:sp>
        <p:nvSpPr>
          <p:cNvPr id="89" name="TextBox 88"/>
          <p:cNvSpPr txBox="1"/>
          <p:nvPr/>
        </p:nvSpPr>
        <p:spPr>
          <a:xfrm>
            <a:off x="7182174" y="2564904"/>
            <a:ext cx="18632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/>
              <a:t>Stripline BPMs</a:t>
            </a:r>
            <a:endParaRPr lang="en-GB" sz="2000" dirty="0"/>
          </a:p>
        </p:txBody>
      </p:sp>
      <p:sp>
        <p:nvSpPr>
          <p:cNvPr id="90" name="Rectangle 89"/>
          <p:cNvSpPr/>
          <p:nvPr/>
        </p:nvSpPr>
        <p:spPr>
          <a:xfrm>
            <a:off x="5886030" y="2996952"/>
            <a:ext cx="368983" cy="35687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GB" sz="2000" b="1" dirty="0" smtClean="0"/>
              <a:t>IPA</a:t>
            </a:r>
            <a:endParaRPr lang="en-GB" sz="2000" b="1" dirty="0"/>
          </a:p>
        </p:txBody>
      </p:sp>
      <p:sp>
        <p:nvSpPr>
          <p:cNvPr id="91" name="Rectangle 90"/>
          <p:cNvSpPr/>
          <p:nvPr/>
        </p:nvSpPr>
        <p:spPr>
          <a:xfrm>
            <a:off x="6318078" y="2996952"/>
            <a:ext cx="368983" cy="35687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GB" sz="2000" b="1" dirty="0" smtClean="0"/>
              <a:t>IPB</a:t>
            </a:r>
            <a:endParaRPr lang="en-GB" sz="2000" b="1" dirty="0"/>
          </a:p>
        </p:txBody>
      </p:sp>
      <p:sp>
        <p:nvSpPr>
          <p:cNvPr id="94" name="Rectangle 93"/>
          <p:cNvSpPr/>
          <p:nvPr/>
        </p:nvSpPr>
        <p:spPr>
          <a:xfrm>
            <a:off x="5868144" y="4732301"/>
            <a:ext cx="368983" cy="35687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GB" sz="2000" b="1" dirty="0" smtClean="0"/>
              <a:t>K1</a:t>
            </a:r>
            <a:endParaRPr lang="en-GB" sz="2000" b="1" dirty="0"/>
          </a:p>
        </p:txBody>
      </p:sp>
      <p:sp>
        <p:nvSpPr>
          <p:cNvPr id="95" name="Rectangle 94"/>
          <p:cNvSpPr/>
          <p:nvPr/>
        </p:nvSpPr>
        <p:spPr>
          <a:xfrm>
            <a:off x="6300192" y="4732301"/>
            <a:ext cx="368983" cy="35687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GB" sz="2000" b="1" dirty="0" smtClean="0"/>
              <a:t>K2</a:t>
            </a:r>
            <a:endParaRPr lang="en-GB" sz="2000" b="1" dirty="0"/>
          </a:p>
        </p:txBody>
      </p:sp>
      <p:sp>
        <p:nvSpPr>
          <p:cNvPr id="96" name="Rectangle 95"/>
          <p:cNvSpPr/>
          <p:nvPr/>
        </p:nvSpPr>
        <p:spPr>
          <a:xfrm>
            <a:off x="6732240" y="4732301"/>
            <a:ext cx="368983" cy="35687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GB" sz="2000" b="1" dirty="0" smtClean="0"/>
              <a:t>IPK</a:t>
            </a:r>
            <a:endParaRPr lang="en-GB" sz="2000" b="1" dirty="0"/>
          </a:p>
        </p:txBody>
      </p:sp>
      <p:sp>
        <p:nvSpPr>
          <p:cNvPr id="97" name="TextBox 96"/>
          <p:cNvSpPr txBox="1"/>
          <p:nvPr/>
        </p:nvSpPr>
        <p:spPr>
          <a:xfrm>
            <a:off x="7173231" y="4732301"/>
            <a:ext cx="18632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/>
              <a:t>Stripline kickers</a:t>
            </a:r>
            <a:endParaRPr lang="en-GB" sz="2000" dirty="0"/>
          </a:p>
        </p:txBody>
      </p:sp>
      <p:sp>
        <p:nvSpPr>
          <p:cNvPr id="98" name="Rectangle 97"/>
          <p:cNvSpPr/>
          <p:nvPr/>
        </p:nvSpPr>
        <p:spPr>
          <a:xfrm>
            <a:off x="5886030" y="3430030"/>
            <a:ext cx="1224136" cy="35687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b="1" dirty="0" smtClean="0"/>
              <a:t>Processor</a:t>
            </a:r>
            <a:endParaRPr lang="en-GB" sz="2000" b="1" dirty="0"/>
          </a:p>
        </p:txBody>
      </p:sp>
      <p:sp>
        <p:nvSpPr>
          <p:cNvPr id="99" name="Rectangle 98"/>
          <p:cNvSpPr/>
          <p:nvPr/>
        </p:nvSpPr>
        <p:spPr>
          <a:xfrm>
            <a:off x="5877088" y="4301283"/>
            <a:ext cx="1224136" cy="35687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b="1" dirty="0" smtClean="0"/>
              <a:t>Amplifier</a:t>
            </a:r>
            <a:endParaRPr lang="en-GB" sz="2000" b="1" dirty="0"/>
          </a:p>
        </p:txBody>
      </p:sp>
      <p:sp>
        <p:nvSpPr>
          <p:cNvPr id="100" name="Rectangle 99"/>
          <p:cNvSpPr/>
          <p:nvPr/>
        </p:nvSpPr>
        <p:spPr>
          <a:xfrm>
            <a:off x="5868145" y="3868205"/>
            <a:ext cx="1233079" cy="346686"/>
          </a:xfrm>
          <a:prstGeom prst="rect">
            <a:avLst/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b="1" dirty="0" smtClean="0"/>
              <a:t>Board</a:t>
            </a:r>
            <a:endParaRPr lang="en-GB" sz="2000" b="1" dirty="0"/>
          </a:p>
        </p:txBody>
      </p:sp>
      <p:sp>
        <p:nvSpPr>
          <p:cNvPr id="103" name="TextBox 102"/>
          <p:cNvSpPr txBox="1"/>
          <p:nvPr/>
        </p:nvSpPr>
        <p:spPr>
          <a:xfrm>
            <a:off x="7182174" y="2996952"/>
            <a:ext cx="18632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/>
              <a:t>Cavity BPMs</a:t>
            </a:r>
            <a:endParaRPr lang="en-GB" sz="2000" dirty="0"/>
          </a:p>
        </p:txBody>
      </p:sp>
      <p:sp>
        <p:nvSpPr>
          <p:cNvPr id="104" name="TextBox 103"/>
          <p:cNvSpPr txBox="1"/>
          <p:nvPr/>
        </p:nvSpPr>
        <p:spPr>
          <a:xfrm>
            <a:off x="7182174" y="3426865"/>
            <a:ext cx="18632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/>
              <a:t>Down mixer</a:t>
            </a:r>
            <a:endParaRPr lang="en-GB" sz="2000" dirty="0"/>
          </a:p>
        </p:txBody>
      </p:sp>
      <p:sp>
        <p:nvSpPr>
          <p:cNvPr id="106" name="TextBox 105"/>
          <p:cNvSpPr txBox="1"/>
          <p:nvPr/>
        </p:nvSpPr>
        <p:spPr>
          <a:xfrm>
            <a:off x="7173232" y="3858913"/>
            <a:ext cx="18632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/>
              <a:t>Digital board</a:t>
            </a:r>
            <a:endParaRPr lang="en-GB" sz="2000" dirty="0"/>
          </a:p>
        </p:txBody>
      </p:sp>
      <p:sp>
        <p:nvSpPr>
          <p:cNvPr id="107" name="TextBox 106"/>
          <p:cNvSpPr txBox="1"/>
          <p:nvPr/>
        </p:nvSpPr>
        <p:spPr>
          <a:xfrm>
            <a:off x="7173232" y="4283804"/>
            <a:ext cx="18632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/>
              <a:t>Kicker amplifier</a:t>
            </a:r>
            <a:endParaRPr lang="en-GB" sz="2000" dirty="0"/>
          </a:p>
        </p:txBody>
      </p:sp>
      <p:sp>
        <p:nvSpPr>
          <p:cNvPr id="66" name="TextBox 65"/>
          <p:cNvSpPr txBox="1"/>
          <p:nvPr/>
        </p:nvSpPr>
        <p:spPr>
          <a:xfrm>
            <a:off x="5886029" y="1887215"/>
            <a:ext cx="31594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 smtClean="0"/>
              <a:t>Key</a:t>
            </a:r>
            <a:endParaRPr lang="en-GB" sz="2400" b="1" dirty="0"/>
          </a:p>
        </p:txBody>
      </p:sp>
    </p:spTree>
    <p:extLst>
      <p:ext uri="{BB962C8B-B14F-4D97-AF65-F5344CB8AC3E}">
        <p14:creationId xmlns:p14="http://schemas.microsoft.com/office/powerpoint/2010/main" val="23279374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800"/>
                            </p:stCondLst>
                            <p:childTnLst>
                              <p:par>
                                <p:cTn id="1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800"/>
                            </p:stCondLst>
                            <p:childTnLst>
                              <p:par>
                                <p:cTn id="3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1" grpId="0" animBg="1"/>
      <p:bldP spid="23" grpId="0" animBg="1"/>
      <p:bldP spid="58" grpId="0" animBg="1"/>
      <p:bldP spid="60" grpId="0" animBg="1"/>
      <p:bldP spid="62" grpId="0" animBg="1"/>
      <p:bldP spid="64" grpId="0" animBg="1"/>
      <p:bldP spid="74" grpId="0" animBg="1"/>
      <p:bldP spid="76" grpId="0" animBg="1"/>
      <p:bldP spid="78" grpId="0" animBg="1"/>
      <p:bldP spid="80" grpId="0" animBg="1"/>
      <p:bldP spid="30" grpId="0" animBg="1"/>
      <p:bldP spid="32" grpId="0" animBg="1"/>
      <p:bldP spid="34" grpId="0" animBg="1"/>
      <p:bldP spid="36" grpId="0" animBg="1"/>
      <p:bldP spid="38" grpId="0" animBg="1"/>
      <p:bldP spid="40" grpId="0" animBg="1"/>
      <p:bldP spid="44" grpId="0" animBg="1"/>
      <p:bldP spid="46" grpId="0" animBg="1"/>
      <p:bldP spid="86" grpId="0" animBg="1"/>
      <p:bldP spid="87" grpId="0" animBg="1"/>
      <p:bldP spid="88" grpId="0" animBg="1"/>
      <p:bldP spid="89" grpId="0"/>
      <p:bldP spid="90" grpId="0" animBg="1"/>
      <p:bldP spid="91" grpId="0" animBg="1"/>
      <p:bldP spid="94" grpId="0" animBg="1"/>
      <p:bldP spid="95" grpId="0" animBg="1"/>
      <p:bldP spid="96" grpId="0" animBg="1"/>
      <p:bldP spid="97" grpId="0"/>
      <p:bldP spid="98" grpId="0" animBg="1"/>
      <p:bldP spid="99" grpId="0" animBg="1"/>
      <p:bldP spid="100" grpId="0" animBg="1"/>
      <p:bldP spid="103" grpId="0"/>
      <p:bldP spid="104" grpId="0"/>
      <p:bldP spid="106" grpId="0"/>
      <p:bldP spid="107" grpId="0"/>
      <p:bldP spid="6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Rectangle 73"/>
          <p:cNvSpPr/>
          <p:nvPr/>
        </p:nvSpPr>
        <p:spPr>
          <a:xfrm>
            <a:off x="1043608" y="1916832"/>
            <a:ext cx="368983" cy="356875"/>
          </a:xfrm>
          <a:prstGeom prst="rect">
            <a:avLst/>
          </a:prstGeom>
          <a:solidFill>
            <a:srgbClr val="4F81BD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GB" sz="2000" b="1" dirty="0" smtClean="0"/>
              <a:t>IPA</a:t>
            </a:r>
            <a:endParaRPr lang="en-GB" sz="2000" b="1" dirty="0"/>
          </a:p>
        </p:txBody>
      </p:sp>
      <p:sp>
        <p:nvSpPr>
          <p:cNvPr id="78" name="Rectangle 77"/>
          <p:cNvSpPr/>
          <p:nvPr/>
        </p:nvSpPr>
        <p:spPr>
          <a:xfrm>
            <a:off x="1466713" y="1916832"/>
            <a:ext cx="368983" cy="356875"/>
          </a:xfrm>
          <a:prstGeom prst="rect">
            <a:avLst/>
          </a:prstGeom>
          <a:solidFill>
            <a:srgbClr val="C0504D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GB" sz="2000" b="1" dirty="0" smtClean="0"/>
              <a:t>IPK</a:t>
            </a:r>
            <a:endParaRPr lang="en-GB" sz="2000" b="1" dirty="0"/>
          </a:p>
        </p:txBody>
      </p:sp>
      <p:sp>
        <p:nvSpPr>
          <p:cNvPr id="34" name="Rectangle 33"/>
          <p:cNvSpPr/>
          <p:nvPr/>
        </p:nvSpPr>
        <p:spPr>
          <a:xfrm>
            <a:off x="4050058" y="1916832"/>
            <a:ext cx="368983" cy="356875"/>
          </a:xfrm>
          <a:prstGeom prst="rect">
            <a:avLst/>
          </a:prstGeom>
          <a:solidFill>
            <a:srgbClr val="4F81BD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GB" sz="2000" b="1" dirty="0" smtClean="0"/>
              <a:t>P1</a:t>
            </a:r>
            <a:endParaRPr lang="en-GB" sz="2000" b="1" dirty="0"/>
          </a:p>
        </p:txBody>
      </p:sp>
      <p:sp>
        <p:nvSpPr>
          <p:cNvPr id="38" name="Rectangle 37"/>
          <p:cNvSpPr/>
          <p:nvPr/>
        </p:nvSpPr>
        <p:spPr>
          <a:xfrm>
            <a:off x="611560" y="1916832"/>
            <a:ext cx="368983" cy="356875"/>
          </a:xfrm>
          <a:prstGeom prst="rect">
            <a:avLst/>
          </a:prstGeom>
          <a:solidFill>
            <a:srgbClr val="4F81BD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GB" sz="2000" b="1" dirty="0" smtClean="0"/>
              <a:t>IPB</a:t>
            </a:r>
            <a:endParaRPr lang="en-GB" sz="2000" b="1" dirty="0"/>
          </a:p>
        </p:txBody>
      </p:sp>
      <p:sp>
        <p:nvSpPr>
          <p:cNvPr id="4" name="Rectangle 3"/>
          <p:cNvSpPr/>
          <p:nvPr/>
        </p:nvSpPr>
        <p:spPr>
          <a:xfrm>
            <a:off x="0" y="0"/>
            <a:ext cx="9144000" cy="1412776"/>
          </a:xfrm>
          <a:prstGeom prst="rect">
            <a:avLst/>
          </a:prstGeom>
          <a:solidFill>
            <a:srgbClr val="0021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68000"/>
            <a:r>
              <a:rPr lang="en-GB" sz="2400" dirty="0"/>
              <a:t>FONT </a:t>
            </a:r>
            <a:r>
              <a:rPr lang="en-GB" sz="2400" dirty="0" smtClean="0"/>
              <a:t>Group Results </a:t>
            </a:r>
            <a:r>
              <a:rPr lang="en-GB" sz="2400" dirty="0"/>
              <a:t>at ATF</a:t>
            </a:r>
          </a:p>
          <a:p>
            <a:pPr marL="468000"/>
            <a:r>
              <a:rPr lang="en-GB" sz="3600" dirty="0"/>
              <a:t>Upstream </a:t>
            </a:r>
            <a:r>
              <a:rPr lang="en-GB" sz="3600" dirty="0" smtClean="0"/>
              <a:t>Feedback</a:t>
            </a:r>
            <a:endParaRPr lang="en-GB" sz="3600" dirty="0"/>
          </a:p>
        </p:txBody>
      </p:sp>
      <p:sp>
        <p:nvSpPr>
          <p:cNvPr id="6" name="Rectangle 5"/>
          <p:cNvSpPr/>
          <p:nvPr/>
        </p:nvSpPr>
        <p:spPr>
          <a:xfrm>
            <a:off x="0" y="6525344"/>
            <a:ext cx="9144000" cy="332656"/>
          </a:xfrm>
          <a:prstGeom prst="rect">
            <a:avLst/>
          </a:prstGeom>
          <a:solidFill>
            <a:srgbClr val="0021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68000">
              <a:tabLst>
                <a:tab pos="8496000" algn="r"/>
              </a:tabLst>
            </a:pPr>
            <a:r>
              <a:rPr lang="en-GB" sz="1600" dirty="0" smtClean="0"/>
              <a:t>Neven Blaskovic 	</a:t>
            </a:r>
            <a:fld id="{8DEDDA99-DE7C-4960-9EE5-D319B4C9EB39}" type="slidenum">
              <a:rPr lang="en-GB" sz="1600" smtClean="0"/>
              <a:pPr marL="468000">
                <a:tabLst>
                  <a:tab pos="8496000" algn="r"/>
                </a:tabLst>
              </a:pPr>
              <a:t>8</a:t>
            </a:fld>
            <a:endParaRPr lang="en-GB" sz="1600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323528" y="2095269"/>
            <a:ext cx="4608512" cy="0"/>
          </a:xfrm>
          <a:prstGeom prst="line">
            <a:avLst/>
          </a:prstGeom>
          <a:ln w="38100">
            <a:headEnd type="triangle" w="lg" len="lg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/>
        </p:nvSpPr>
        <p:spPr>
          <a:xfrm>
            <a:off x="2771800" y="1916832"/>
            <a:ext cx="368983" cy="35687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GB" sz="2000" b="1" dirty="0" smtClean="0"/>
              <a:t>P3</a:t>
            </a:r>
            <a:endParaRPr lang="en-GB" sz="2000" b="1" dirty="0"/>
          </a:p>
        </p:txBody>
      </p:sp>
      <p:cxnSp>
        <p:nvCxnSpPr>
          <p:cNvPr id="17" name="Straight Connector 16"/>
          <p:cNvCxnSpPr/>
          <p:nvPr/>
        </p:nvCxnSpPr>
        <p:spPr>
          <a:xfrm>
            <a:off x="2955781" y="2276872"/>
            <a:ext cx="0" cy="602160"/>
          </a:xfrm>
          <a:prstGeom prst="line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ectangle 22"/>
          <p:cNvSpPr/>
          <p:nvPr/>
        </p:nvSpPr>
        <p:spPr>
          <a:xfrm rot="16200000">
            <a:off x="2324454" y="3323942"/>
            <a:ext cx="1262654" cy="35687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b="1" dirty="0" smtClean="0"/>
              <a:t>Processor</a:t>
            </a:r>
            <a:endParaRPr lang="en-GB" sz="2000" b="1" dirty="0"/>
          </a:p>
        </p:txBody>
      </p:sp>
      <p:cxnSp>
        <p:nvCxnSpPr>
          <p:cNvPr id="28" name="Straight Connector 27"/>
          <p:cNvCxnSpPr/>
          <p:nvPr/>
        </p:nvCxnSpPr>
        <p:spPr>
          <a:xfrm>
            <a:off x="2957388" y="4133707"/>
            <a:ext cx="0" cy="611080"/>
          </a:xfrm>
          <a:prstGeom prst="line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Rectangle 57"/>
          <p:cNvSpPr/>
          <p:nvPr/>
        </p:nvSpPr>
        <p:spPr>
          <a:xfrm>
            <a:off x="3194905" y="1916832"/>
            <a:ext cx="368983" cy="35687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GB" sz="2000" b="1" dirty="0" smtClean="0"/>
              <a:t>P2</a:t>
            </a:r>
            <a:endParaRPr lang="en-GB" sz="2000" b="1" dirty="0"/>
          </a:p>
        </p:txBody>
      </p:sp>
      <p:cxnSp>
        <p:nvCxnSpPr>
          <p:cNvPr id="59" name="Straight Connector 58"/>
          <p:cNvCxnSpPr/>
          <p:nvPr/>
        </p:nvCxnSpPr>
        <p:spPr>
          <a:xfrm>
            <a:off x="3378886" y="2276872"/>
            <a:ext cx="0" cy="602160"/>
          </a:xfrm>
          <a:prstGeom prst="line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Rectangle 59"/>
          <p:cNvSpPr/>
          <p:nvPr/>
        </p:nvSpPr>
        <p:spPr>
          <a:xfrm rot="16200000">
            <a:off x="2747559" y="3323942"/>
            <a:ext cx="1262654" cy="35687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b="1" dirty="0" smtClean="0"/>
              <a:t>Processor</a:t>
            </a:r>
            <a:endParaRPr lang="en-GB" sz="2000" b="1" dirty="0"/>
          </a:p>
        </p:txBody>
      </p:sp>
      <p:cxnSp>
        <p:nvCxnSpPr>
          <p:cNvPr id="61" name="Straight Connector 60"/>
          <p:cNvCxnSpPr/>
          <p:nvPr/>
        </p:nvCxnSpPr>
        <p:spPr>
          <a:xfrm>
            <a:off x="3380493" y="4133707"/>
            <a:ext cx="0" cy="611080"/>
          </a:xfrm>
          <a:prstGeom prst="line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Rectangle 61"/>
          <p:cNvSpPr/>
          <p:nvPr/>
        </p:nvSpPr>
        <p:spPr>
          <a:xfrm>
            <a:off x="3618010" y="1916832"/>
            <a:ext cx="368983" cy="356875"/>
          </a:xfrm>
          <a:prstGeom prst="rect">
            <a:avLst/>
          </a:prstGeom>
          <a:solidFill>
            <a:srgbClr val="C050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GB" sz="2000" b="1" dirty="0" smtClean="0"/>
              <a:t>K2</a:t>
            </a:r>
            <a:endParaRPr lang="en-GB" sz="2000" b="1" dirty="0"/>
          </a:p>
        </p:txBody>
      </p:sp>
      <p:cxnSp>
        <p:nvCxnSpPr>
          <p:cNvPr id="63" name="Straight Connector 62"/>
          <p:cNvCxnSpPr/>
          <p:nvPr/>
        </p:nvCxnSpPr>
        <p:spPr>
          <a:xfrm>
            <a:off x="3801991" y="2276872"/>
            <a:ext cx="0" cy="602160"/>
          </a:xfrm>
          <a:prstGeom prst="line">
            <a:avLst/>
          </a:prstGeom>
          <a:ln w="19050">
            <a:solidFill>
              <a:schemeClr val="tx1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Rectangle 63"/>
          <p:cNvSpPr/>
          <p:nvPr/>
        </p:nvSpPr>
        <p:spPr>
          <a:xfrm rot="16200000">
            <a:off x="3170664" y="3323942"/>
            <a:ext cx="1262654" cy="356875"/>
          </a:xfrm>
          <a:prstGeom prst="rect">
            <a:avLst/>
          </a:prstGeom>
          <a:solidFill>
            <a:srgbClr val="C050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b="1" dirty="0" smtClean="0"/>
              <a:t>Amplifier</a:t>
            </a:r>
            <a:endParaRPr lang="en-GB" sz="2000" b="1" dirty="0"/>
          </a:p>
        </p:txBody>
      </p:sp>
      <p:cxnSp>
        <p:nvCxnSpPr>
          <p:cNvPr id="65" name="Straight Connector 64"/>
          <p:cNvCxnSpPr/>
          <p:nvPr/>
        </p:nvCxnSpPr>
        <p:spPr>
          <a:xfrm>
            <a:off x="3803598" y="4133707"/>
            <a:ext cx="0" cy="611080"/>
          </a:xfrm>
          <a:prstGeom prst="line">
            <a:avLst/>
          </a:prstGeom>
          <a:ln w="19050">
            <a:solidFill>
              <a:schemeClr val="tx1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Connector 74"/>
          <p:cNvCxnSpPr/>
          <p:nvPr/>
        </p:nvCxnSpPr>
        <p:spPr>
          <a:xfrm>
            <a:off x="1227589" y="2276872"/>
            <a:ext cx="0" cy="602160"/>
          </a:xfrm>
          <a:prstGeom prst="line">
            <a:avLst/>
          </a:prstGeom>
          <a:ln w="19050">
            <a:solidFill>
              <a:srgbClr val="000000">
                <a:alpha val="20000"/>
              </a:srgb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Rectangle 75"/>
          <p:cNvSpPr/>
          <p:nvPr/>
        </p:nvSpPr>
        <p:spPr>
          <a:xfrm rot="16200000">
            <a:off x="596262" y="3323942"/>
            <a:ext cx="1262654" cy="356875"/>
          </a:xfrm>
          <a:prstGeom prst="rect">
            <a:avLst/>
          </a:prstGeom>
          <a:solidFill>
            <a:srgbClr val="4F81BD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b="1" dirty="0" smtClean="0"/>
              <a:t>Processor</a:t>
            </a:r>
            <a:endParaRPr lang="en-GB" sz="2000" b="1" dirty="0"/>
          </a:p>
        </p:txBody>
      </p:sp>
      <p:cxnSp>
        <p:nvCxnSpPr>
          <p:cNvPr id="77" name="Straight Connector 76"/>
          <p:cNvCxnSpPr/>
          <p:nvPr/>
        </p:nvCxnSpPr>
        <p:spPr>
          <a:xfrm>
            <a:off x="1229196" y="4133707"/>
            <a:ext cx="0" cy="611080"/>
          </a:xfrm>
          <a:prstGeom prst="line">
            <a:avLst/>
          </a:prstGeom>
          <a:ln w="19050">
            <a:solidFill>
              <a:srgbClr val="000000">
                <a:alpha val="20000"/>
              </a:srgb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Connector 78"/>
          <p:cNvCxnSpPr/>
          <p:nvPr/>
        </p:nvCxnSpPr>
        <p:spPr>
          <a:xfrm>
            <a:off x="1650694" y="2276872"/>
            <a:ext cx="0" cy="602160"/>
          </a:xfrm>
          <a:prstGeom prst="line">
            <a:avLst/>
          </a:prstGeom>
          <a:ln w="19050">
            <a:solidFill>
              <a:srgbClr val="000000">
                <a:alpha val="20000"/>
              </a:srgbClr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" name="Rectangle 79"/>
          <p:cNvSpPr/>
          <p:nvPr/>
        </p:nvSpPr>
        <p:spPr>
          <a:xfrm rot="16200000">
            <a:off x="1019367" y="3323942"/>
            <a:ext cx="1262654" cy="356875"/>
          </a:xfrm>
          <a:prstGeom prst="rect">
            <a:avLst/>
          </a:prstGeom>
          <a:solidFill>
            <a:srgbClr val="C0504D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b="1" dirty="0" smtClean="0"/>
              <a:t>Amplifier</a:t>
            </a:r>
            <a:endParaRPr lang="en-GB" sz="2000" b="1" dirty="0"/>
          </a:p>
        </p:txBody>
      </p:sp>
      <p:cxnSp>
        <p:nvCxnSpPr>
          <p:cNvPr id="81" name="Straight Connector 80"/>
          <p:cNvCxnSpPr/>
          <p:nvPr/>
        </p:nvCxnSpPr>
        <p:spPr>
          <a:xfrm>
            <a:off x="1619672" y="4133707"/>
            <a:ext cx="0" cy="611080"/>
          </a:xfrm>
          <a:prstGeom prst="line">
            <a:avLst/>
          </a:prstGeom>
          <a:ln w="19050">
            <a:solidFill>
              <a:srgbClr val="000000">
                <a:alpha val="20000"/>
              </a:srgbClr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Rectangle 29"/>
          <p:cNvSpPr/>
          <p:nvPr/>
        </p:nvSpPr>
        <p:spPr>
          <a:xfrm>
            <a:off x="4473163" y="1916832"/>
            <a:ext cx="368983" cy="356875"/>
          </a:xfrm>
          <a:prstGeom prst="rect">
            <a:avLst/>
          </a:prstGeom>
          <a:solidFill>
            <a:srgbClr val="C050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GB" sz="2000" b="1" dirty="0" smtClean="0"/>
              <a:t>K1</a:t>
            </a:r>
            <a:endParaRPr lang="en-GB" sz="2000" b="1" dirty="0"/>
          </a:p>
        </p:txBody>
      </p:sp>
      <p:cxnSp>
        <p:nvCxnSpPr>
          <p:cNvPr id="31" name="Straight Connector 30"/>
          <p:cNvCxnSpPr/>
          <p:nvPr/>
        </p:nvCxnSpPr>
        <p:spPr>
          <a:xfrm>
            <a:off x="4657144" y="2276872"/>
            <a:ext cx="0" cy="602160"/>
          </a:xfrm>
          <a:prstGeom prst="line">
            <a:avLst/>
          </a:prstGeom>
          <a:ln w="19050">
            <a:solidFill>
              <a:schemeClr val="tx1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Rectangle 31"/>
          <p:cNvSpPr/>
          <p:nvPr/>
        </p:nvSpPr>
        <p:spPr>
          <a:xfrm rot="16200000">
            <a:off x="4025817" y="3323942"/>
            <a:ext cx="1262654" cy="356875"/>
          </a:xfrm>
          <a:prstGeom prst="rect">
            <a:avLst/>
          </a:prstGeom>
          <a:solidFill>
            <a:srgbClr val="C050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b="1" dirty="0" smtClean="0"/>
              <a:t>Amplifier</a:t>
            </a:r>
            <a:endParaRPr lang="en-GB" sz="2000" b="1" dirty="0"/>
          </a:p>
        </p:txBody>
      </p:sp>
      <p:cxnSp>
        <p:nvCxnSpPr>
          <p:cNvPr id="33" name="Straight Connector 32"/>
          <p:cNvCxnSpPr/>
          <p:nvPr/>
        </p:nvCxnSpPr>
        <p:spPr>
          <a:xfrm>
            <a:off x="4658751" y="4133707"/>
            <a:ext cx="0" cy="611080"/>
          </a:xfrm>
          <a:prstGeom prst="line">
            <a:avLst/>
          </a:prstGeom>
          <a:ln w="19050">
            <a:solidFill>
              <a:schemeClr val="tx1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4234039" y="2276872"/>
            <a:ext cx="0" cy="602160"/>
          </a:xfrm>
          <a:prstGeom prst="line">
            <a:avLst/>
          </a:prstGeom>
          <a:ln w="19050">
            <a:solidFill>
              <a:srgbClr val="000000">
                <a:alpha val="20000"/>
              </a:srgb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Rectangle 35"/>
          <p:cNvSpPr/>
          <p:nvPr/>
        </p:nvSpPr>
        <p:spPr>
          <a:xfrm rot="16200000">
            <a:off x="3602712" y="3323942"/>
            <a:ext cx="1262654" cy="356875"/>
          </a:xfrm>
          <a:prstGeom prst="rect">
            <a:avLst/>
          </a:prstGeom>
          <a:solidFill>
            <a:srgbClr val="4F81BD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b="1" dirty="0" smtClean="0"/>
              <a:t>Processor</a:t>
            </a:r>
            <a:endParaRPr lang="en-GB" sz="2000" b="1" dirty="0"/>
          </a:p>
        </p:txBody>
      </p:sp>
      <p:cxnSp>
        <p:nvCxnSpPr>
          <p:cNvPr id="37" name="Straight Connector 36"/>
          <p:cNvCxnSpPr/>
          <p:nvPr/>
        </p:nvCxnSpPr>
        <p:spPr>
          <a:xfrm>
            <a:off x="4235646" y="4133707"/>
            <a:ext cx="0" cy="611080"/>
          </a:xfrm>
          <a:prstGeom prst="line">
            <a:avLst/>
          </a:prstGeom>
          <a:ln w="19050">
            <a:solidFill>
              <a:srgbClr val="000000">
                <a:alpha val="20000"/>
              </a:srgb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>
          <a:xfrm>
            <a:off x="795541" y="2276872"/>
            <a:ext cx="0" cy="602160"/>
          </a:xfrm>
          <a:prstGeom prst="line">
            <a:avLst/>
          </a:prstGeom>
          <a:ln w="19050">
            <a:solidFill>
              <a:srgbClr val="000000">
                <a:alpha val="20000"/>
              </a:srgb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Rectangle 39"/>
          <p:cNvSpPr/>
          <p:nvPr/>
        </p:nvSpPr>
        <p:spPr>
          <a:xfrm rot="16200000">
            <a:off x="164214" y="3323942"/>
            <a:ext cx="1262654" cy="356875"/>
          </a:xfrm>
          <a:prstGeom prst="rect">
            <a:avLst/>
          </a:prstGeom>
          <a:solidFill>
            <a:srgbClr val="4F81BD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b="1" dirty="0" smtClean="0"/>
              <a:t>Processor</a:t>
            </a:r>
            <a:endParaRPr lang="en-GB" sz="2000" b="1" dirty="0"/>
          </a:p>
        </p:txBody>
      </p:sp>
      <p:cxnSp>
        <p:nvCxnSpPr>
          <p:cNvPr id="41" name="Straight Connector 40"/>
          <p:cNvCxnSpPr/>
          <p:nvPr/>
        </p:nvCxnSpPr>
        <p:spPr>
          <a:xfrm>
            <a:off x="797148" y="4133707"/>
            <a:ext cx="0" cy="611080"/>
          </a:xfrm>
          <a:prstGeom prst="line">
            <a:avLst/>
          </a:prstGeom>
          <a:ln w="19050">
            <a:solidFill>
              <a:srgbClr val="000000">
                <a:alpha val="20000"/>
              </a:srgb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Rectangle 43"/>
          <p:cNvSpPr/>
          <p:nvPr/>
        </p:nvSpPr>
        <p:spPr>
          <a:xfrm>
            <a:off x="611560" y="4738498"/>
            <a:ext cx="1039645" cy="346686"/>
          </a:xfrm>
          <a:prstGeom prst="rect">
            <a:avLst/>
          </a:prstGeom>
          <a:solidFill>
            <a:srgbClr val="4F6228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b="1" dirty="0" smtClean="0"/>
              <a:t>Board</a:t>
            </a:r>
            <a:endParaRPr lang="en-GB" sz="2000" b="1" dirty="0"/>
          </a:p>
        </p:txBody>
      </p:sp>
      <p:sp>
        <p:nvSpPr>
          <p:cNvPr id="46" name="Rectangle 45"/>
          <p:cNvSpPr/>
          <p:nvPr/>
        </p:nvSpPr>
        <p:spPr>
          <a:xfrm>
            <a:off x="2771800" y="4738498"/>
            <a:ext cx="2063781" cy="346686"/>
          </a:xfrm>
          <a:prstGeom prst="rect">
            <a:avLst/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b="1" dirty="0" smtClean="0"/>
              <a:t>Board</a:t>
            </a:r>
            <a:endParaRPr lang="en-GB" sz="2000" b="1" dirty="0"/>
          </a:p>
        </p:txBody>
      </p:sp>
      <p:cxnSp>
        <p:nvCxnSpPr>
          <p:cNvPr id="47" name="Straight Connector 46"/>
          <p:cNvCxnSpPr>
            <a:stCxn id="46" idx="1"/>
          </p:cNvCxnSpPr>
          <p:nvPr/>
        </p:nvCxnSpPr>
        <p:spPr>
          <a:xfrm flipH="1">
            <a:off x="1691680" y="4911841"/>
            <a:ext cx="1080120" cy="0"/>
          </a:xfrm>
          <a:prstGeom prst="line">
            <a:avLst/>
          </a:prstGeom>
          <a:ln w="19050">
            <a:solidFill>
              <a:srgbClr val="000000">
                <a:alpha val="20000"/>
              </a:srgb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/>
          <p:cNvCxnSpPr/>
          <p:nvPr/>
        </p:nvCxnSpPr>
        <p:spPr>
          <a:xfrm>
            <a:off x="1691680" y="4133114"/>
            <a:ext cx="0" cy="778727"/>
          </a:xfrm>
          <a:prstGeom prst="line">
            <a:avLst/>
          </a:prstGeom>
          <a:ln w="19050">
            <a:solidFill>
              <a:srgbClr val="000000">
                <a:alpha val="20000"/>
              </a:srgbClr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Group 2"/>
          <p:cNvGrpSpPr/>
          <p:nvPr/>
        </p:nvGrpSpPr>
        <p:grpSpPr>
          <a:xfrm>
            <a:off x="5436096" y="2420889"/>
            <a:ext cx="3567600" cy="2677492"/>
            <a:chOff x="5436096" y="2828609"/>
            <a:chExt cx="3024336" cy="2269771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2326" t="51399" r="41563" b="5342"/>
            <a:stretch/>
          </p:blipFill>
          <p:spPr>
            <a:xfrm>
              <a:off x="5436096" y="2828609"/>
              <a:ext cx="1473160" cy="2269771"/>
            </a:xfrm>
            <a:prstGeom prst="rect">
              <a:avLst/>
            </a:prstGeom>
          </p:spPr>
        </p:pic>
        <p:pic>
          <p:nvPicPr>
            <p:cNvPr id="42" name="Picture 41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6979" t="53086" r="8541" b="5524"/>
            <a:stretch/>
          </p:blipFill>
          <p:spPr>
            <a:xfrm>
              <a:off x="6948264" y="2926680"/>
              <a:ext cx="1512168" cy="21717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567839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Rectangle 61"/>
          <p:cNvSpPr/>
          <p:nvPr/>
        </p:nvSpPr>
        <p:spPr>
          <a:xfrm>
            <a:off x="3618010" y="1916832"/>
            <a:ext cx="368983" cy="356875"/>
          </a:xfrm>
          <a:prstGeom prst="rect">
            <a:avLst/>
          </a:prstGeom>
          <a:solidFill>
            <a:srgbClr val="C0504D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GB" sz="2000" b="1" dirty="0" smtClean="0"/>
              <a:t>K2</a:t>
            </a:r>
            <a:endParaRPr lang="en-GB" sz="2000" b="1" dirty="0"/>
          </a:p>
        </p:txBody>
      </p:sp>
      <p:sp>
        <p:nvSpPr>
          <p:cNvPr id="74" name="Rectangle 73"/>
          <p:cNvSpPr/>
          <p:nvPr/>
        </p:nvSpPr>
        <p:spPr>
          <a:xfrm>
            <a:off x="1043608" y="1916832"/>
            <a:ext cx="368983" cy="356875"/>
          </a:xfrm>
          <a:prstGeom prst="rect">
            <a:avLst/>
          </a:prstGeom>
          <a:solidFill>
            <a:srgbClr val="4F81BD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GB" sz="2000" b="1" dirty="0" smtClean="0"/>
              <a:t>IPA</a:t>
            </a:r>
            <a:endParaRPr lang="en-GB" sz="2000" b="1" dirty="0"/>
          </a:p>
        </p:txBody>
      </p:sp>
      <p:sp>
        <p:nvSpPr>
          <p:cNvPr id="30" name="Rectangle 29"/>
          <p:cNvSpPr/>
          <p:nvPr/>
        </p:nvSpPr>
        <p:spPr>
          <a:xfrm>
            <a:off x="4473163" y="1916832"/>
            <a:ext cx="368983" cy="356875"/>
          </a:xfrm>
          <a:prstGeom prst="rect">
            <a:avLst/>
          </a:prstGeom>
          <a:solidFill>
            <a:srgbClr val="C0504D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GB" sz="2000" b="1" dirty="0" smtClean="0"/>
              <a:t>K1</a:t>
            </a:r>
            <a:endParaRPr lang="en-GB" sz="2000" b="1" dirty="0"/>
          </a:p>
        </p:txBody>
      </p:sp>
      <p:sp>
        <p:nvSpPr>
          <p:cNvPr id="34" name="Rectangle 33"/>
          <p:cNvSpPr/>
          <p:nvPr/>
        </p:nvSpPr>
        <p:spPr>
          <a:xfrm>
            <a:off x="4050058" y="1916832"/>
            <a:ext cx="368983" cy="356875"/>
          </a:xfrm>
          <a:prstGeom prst="rect">
            <a:avLst/>
          </a:prstGeom>
          <a:solidFill>
            <a:srgbClr val="4F81BD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GB" sz="2000" b="1" dirty="0" smtClean="0"/>
              <a:t>P1</a:t>
            </a:r>
            <a:endParaRPr lang="en-GB" sz="2000" b="1" dirty="0"/>
          </a:p>
        </p:txBody>
      </p:sp>
      <p:sp>
        <p:nvSpPr>
          <p:cNvPr id="38" name="Rectangle 37"/>
          <p:cNvSpPr/>
          <p:nvPr/>
        </p:nvSpPr>
        <p:spPr>
          <a:xfrm>
            <a:off x="611560" y="1916832"/>
            <a:ext cx="368983" cy="356875"/>
          </a:xfrm>
          <a:prstGeom prst="rect">
            <a:avLst/>
          </a:prstGeom>
          <a:solidFill>
            <a:srgbClr val="4F81BD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GB" sz="2000" b="1" dirty="0" smtClean="0"/>
              <a:t>IPB</a:t>
            </a:r>
            <a:endParaRPr lang="en-GB" sz="2000" b="1" dirty="0"/>
          </a:p>
        </p:txBody>
      </p:sp>
      <p:sp>
        <p:nvSpPr>
          <p:cNvPr id="4" name="Rectangle 3"/>
          <p:cNvSpPr/>
          <p:nvPr/>
        </p:nvSpPr>
        <p:spPr>
          <a:xfrm>
            <a:off x="0" y="0"/>
            <a:ext cx="9144000" cy="1412776"/>
          </a:xfrm>
          <a:prstGeom prst="rect">
            <a:avLst/>
          </a:prstGeom>
          <a:solidFill>
            <a:srgbClr val="0021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68000"/>
            <a:r>
              <a:rPr lang="en-GB" sz="2400" dirty="0"/>
              <a:t>FONT </a:t>
            </a:r>
            <a:r>
              <a:rPr lang="en-GB" sz="2400" dirty="0" smtClean="0"/>
              <a:t>Group Results </a:t>
            </a:r>
            <a:r>
              <a:rPr lang="en-GB" sz="2400" dirty="0"/>
              <a:t>at ATF</a:t>
            </a:r>
          </a:p>
          <a:p>
            <a:pPr marL="468000"/>
            <a:r>
              <a:rPr lang="en-GB" sz="3600" dirty="0" smtClean="0"/>
              <a:t>Feedforward</a:t>
            </a:r>
            <a:endParaRPr lang="en-GB" sz="3600" dirty="0"/>
          </a:p>
        </p:txBody>
      </p:sp>
      <p:sp>
        <p:nvSpPr>
          <p:cNvPr id="6" name="Rectangle 5"/>
          <p:cNvSpPr/>
          <p:nvPr/>
        </p:nvSpPr>
        <p:spPr>
          <a:xfrm>
            <a:off x="0" y="6525344"/>
            <a:ext cx="9144000" cy="332656"/>
          </a:xfrm>
          <a:prstGeom prst="rect">
            <a:avLst/>
          </a:prstGeom>
          <a:solidFill>
            <a:srgbClr val="0021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68000">
              <a:tabLst>
                <a:tab pos="8496000" algn="r"/>
              </a:tabLst>
            </a:pPr>
            <a:r>
              <a:rPr lang="en-GB" sz="1600" dirty="0" smtClean="0"/>
              <a:t>Neven Blaskovic 	</a:t>
            </a:r>
            <a:fld id="{8DEDDA99-DE7C-4960-9EE5-D319B4C9EB39}" type="slidenum">
              <a:rPr lang="en-GB" sz="1600" smtClean="0"/>
              <a:pPr marL="468000">
                <a:tabLst>
                  <a:tab pos="8496000" algn="r"/>
                </a:tabLst>
              </a:pPr>
              <a:t>9</a:t>
            </a:fld>
            <a:endParaRPr lang="en-GB" sz="1600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323528" y="2095269"/>
            <a:ext cx="4608512" cy="0"/>
          </a:xfrm>
          <a:prstGeom prst="line">
            <a:avLst/>
          </a:prstGeom>
          <a:ln w="38100">
            <a:headEnd type="triangle" w="lg" len="lg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/>
        </p:nvSpPr>
        <p:spPr>
          <a:xfrm>
            <a:off x="2771800" y="1916832"/>
            <a:ext cx="368983" cy="35687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GB" sz="2000" b="1" dirty="0" smtClean="0"/>
              <a:t>P3</a:t>
            </a:r>
            <a:endParaRPr lang="en-GB" sz="2000" b="1" dirty="0"/>
          </a:p>
        </p:txBody>
      </p:sp>
      <p:cxnSp>
        <p:nvCxnSpPr>
          <p:cNvPr id="17" name="Straight Connector 16"/>
          <p:cNvCxnSpPr/>
          <p:nvPr/>
        </p:nvCxnSpPr>
        <p:spPr>
          <a:xfrm>
            <a:off x="2955781" y="2276872"/>
            <a:ext cx="0" cy="602160"/>
          </a:xfrm>
          <a:prstGeom prst="line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ectangle 22"/>
          <p:cNvSpPr/>
          <p:nvPr/>
        </p:nvSpPr>
        <p:spPr>
          <a:xfrm rot="16200000">
            <a:off x="2324454" y="3323942"/>
            <a:ext cx="1262654" cy="35687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b="1" dirty="0" smtClean="0"/>
              <a:t>Processor</a:t>
            </a:r>
            <a:endParaRPr lang="en-GB" sz="2000" b="1" dirty="0"/>
          </a:p>
        </p:txBody>
      </p:sp>
      <p:cxnSp>
        <p:nvCxnSpPr>
          <p:cNvPr id="28" name="Straight Connector 27"/>
          <p:cNvCxnSpPr/>
          <p:nvPr/>
        </p:nvCxnSpPr>
        <p:spPr>
          <a:xfrm>
            <a:off x="2957388" y="4133707"/>
            <a:ext cx="0" cy="611080"/>
          </a:xfrm>
          <a:prstGeom prst="line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Rectangle 57"/>
          <p:cNvSpPr/>
          <p:nvPr/>
        </p:nvSpPr>
        <p:spPr>
          <a:xfrm>
            <a:off x="3194905" y="1916832"/>
            <a:ext cx="368983" cy="35687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GB" sz="2000" b="1" dirty="0" smtClean="0"/>
              <a:t>P2</a:t>
            </a:r>
            <a:endParaRPr lang="en-GB" sz="2000" b="1" dirty="0"/>
          </a:p>
        </p:txBody>
      </p:sp>
      <p:cxnSp>
        <p:nvCxnSpPr>
          <p:cNvPr id="59" name="Straight Connector 58"/>
          <p:cNvCxnSpPr/>
          <p:nvPr/>
        </p:nvCxnSpPr>
        <p:spPr>
          <a:xfrm>
            <a:off x="3378886" y="2276872"/>
            <a:ext cx="0" cy="602160"/>
          </a:xfrm>
          <a:prstGeom prst="line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Rectangle 59"/>
          <p:cNvSpPr/>
          <p:nvPr/>
        </p:nvSpPr>
        <p:spPr>
          <a:xfrm rot="16200000">
            <a:off x="2747559" y="3323942"/>
            <a:ext cx="1262654" cy="35687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b="1" dirty="0" smtClean="0"/>
              <a:t>Processor</a:t>
            </a:r>
            <a:endParaRPr lang="en-GB" sz="2000" b="1" dirty="0"/>
          </a:p>
        </p:txBody>
      </p:sp>
      <p:cxnSp>
        <p:nvCxnSpPr>
          <p:cNvPr id="61" name="Straight Connector 60"/>
          <p:cNvCxnSpPr/>
          <p:nvPr/>
        </p:nvCxnSpPr>
        <p:spPr>
          <a:xfrm>
            <a:off x="3380493" y="4133707"/>
            <a:ext cx="0" cy="611080"/>
          </a:xfrm>
          <a:prstGeom prst="line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62"/>
          <p:cNvCxnSpPr/>
          <p:nvPr/>
        </p:nvCxnSpPr>
        <p:spPr>
          <a:xfrm>
            <a:off x="3801991" y="2276872"/>
            <a:ext cx="0" cy="602160"/>
          </a:xfrm>
          <a:prstGeom prst="line">
            <a:avLst/>
          </a:prstGeom>
          <a:ln w="19050">
            <a:solidFill>
              <a:srgbClr val="000000">
                <a:alpha val="20000"/>
              </a:srgbClr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Rectangle 63"/>
          <p:cNvSpPr/>
          <p:nvPr/>
        </p:nvSpPr>
        <p:spPr>
          <a:xfrm rot="16200000">
            <a:off x="3170664" y="3323942"/>
            <a:ext cx="1262654" cy="356875"/>
          </a:xfrm>
          <a:prstGeom prst="rect">
            <a:avLst/>
          </a:prstGeom>
          <a:solidFill>
            <a:srgbClr val="C0504D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b="1" dirty="0" smtClean="0"/>
              <a:t>Amplifier</a:t>
            </a:r>
            <a:endParaRPr lang="en-GB" sz="2000" b="1" dirty="0"/>
          </a:p>
        </p:txBody>
      </p:sp>
      <p:cxnSp>
        <p:nvCxnSpPr>
          <p:cNvPr id="65" name="Straight Connector 64"/>
          <p:cNvCxnSpPr/>
          <p:nvPr/>
        </p:nvCxnSpPr>
        <p:spPr>
          <a:xfrm>
            <a:off x="3803598" y="4133707"/>
            <a:ext cx="0" cy="611080"/>
          </a:xfrm>
          <a:prstGeom prst="line">
            <a:avLst/>
          </a:prstGeom>
          <a:ln w="19050">
            <a:solidFill>
              <a:srgbClr val="000000">
                <a:alpha val="20000"/>
              </a:srgbClr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Connector 74"/>
          <p:cNvCxnSpPr/>
          <p:nvPr/>
        </p:nvCxnSpPr>
        <p:spPr>
          <a:xfrm>
            <a:off x="1227589" y="2276872"/>
            <a:ext cx="0" cy="602160"/>
          </a:xfrm>
          <a:prstGeom prst="line">
            <a:avLst/>
          </a:prstGeom>
          <a:ln w="19050">
            <a:solidFill>
              <a:srgbClr val="000000">
                <a:alpha val="20000"/>
              </a:srgb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Rectangle 75"/>
          <p:cNvSpPr/>
          <p:nvPr/>
        </p:nvSpPr>
        <p:spPr>
          <a:xfrm rot="16200000">
            <a:off x="596262" y="3323942"/>
            <a:ext cx="1262654" cy="356875"/>
          </a:xfrm>
          <a:prstGeom prst="rect">
            <a:avLst/>
          </a:prstGeom>
          <a:solidFill>
            <a:srgbClr val="4F81BD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b="1" dirty="0" smtClean="0"/>
              <a:t>Processor</a:t>
            </a:r>
            <a:endParaRPr lang="en-GB" sz="2000" b="1" dirty="0"/>
          </a:p>
        </p:txBody>
      </p:sp>
      <p:cxnSp>
        <p:nvCxnSpPr>
          <p:cNvPr id="77" name="Straight Connector 76"/>
          <p:cNvCxnSpPr/>
          <p:nvPr/>
        </p:nvCxnSpPr>
        <p:spPr>
          <a:xfrm>
            <a:off x="1229196" y="4133707"/>
            <a:ext cx="0" cy="611080"/>
          </a:xfrm>
          <a:prstGeom prst="line">
            <a:avLst/>
          </a:prstGeom>
          <a:ln w="19050">
            <a:solidFill>
              <a:srgbClr val="000000">
                <a:alpha val="20000"/>
              </a:srgb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Rectangle 77"/>
          <p:cNvSpPr/>
          <p:nvPr/>
        </p:nvSpPr>
        <p:spPr>
          <a:xfrm>
            <a:off x="1466713" y="1916832"/>
            <a:ext cx="368983" cy="356875"/>
          </a:xfrm>
          <a:prstGeom prst="rect">
            <a:avLst/>
          </a:prstGeom>
          <a:solidFill>
            <a:srgbClr val="C050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GB" sz="2000" b="1" dirty="0" smtClean="0"/>
              <a:t>IPK</a:t>
            </a:r>
            <a:endParaRPr lang="en-GB" sz="2000" b="1" dirty="0"/>
          </a:p>
        </p:txBody>
      </p:sp>
      <p:cxnSp>
        <p:nvCxnSpPr>
          <p:cNvPr id="79" name="Straight Connector 78"/>
          <p:cNvCxnSpPr/>
          <p:nvPr/>
        </p:nvCxnSpPr>
        <p:spPr>
          <a:xfrm>
            <a:off x="1650694" y="2276872"/>
            <a:ext cx="0" cy="602160"/>
          </a:xfrm>
          <a:prstGeom prst="line">
            <a:avLst/>
          </a:prstGeom>
          <a:ln w="19050">
            <a:solidFill>
              <a:schemeClr val="tx1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" name="Rectangle 79"/>
          <p:cNvSpPr/>
          <p:nvPr/>
        </p:nvSpPr>
        <p:spPr>
          <a:xfrm rot="16200000">
            <a:off x="1019367" y="3323942"/>
            <a:ext cx="1262654" cy="356875"/>
          </a:xfrm>
          <a:prstGeom prst="rect">
            <a:avLst/>
          </a:prstGeom>
          <a:solidFill>
            <a:srgbClr val="C050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b="1" dirty="0" smtClean="0"/>
              <a:t>Amplifier</a:t>
            </a:r>
            <a:endParaRPr lang="en-GB" sz="2000" b="1" dirty="0"/>
          </a:p>
        </p:txBody>
      </p:sp>
      <p:cxnSp>
        <p:nvCxnSpPr>
          <p:cNvPr id="81" name="Straight Connector 80"/>
          <p:cNvCxnSpPr/>
          <p:nvPr/>
        </p:nvCxnSpPr>
        <p:spPr>
          <a:xfrm>
            <a:off x="1619672" y="4133707"/>
            <a:ext cx="0" cy="611080"/>
          </a:xfrm>
          <a:prstGeom prst="line">
            <a:avLst/>
          </a:prstGeom>
          <a:ln w="19050">
            <a:solidFill>
              <a:srgbClr val="000000">
                <a:alpha val="20000"/>
              </a:srgbClr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>
            <a:off x="4657144" y="2276872"/>
            <a:ext cx="0" cy="602160"/>
          </a:xfrm>
          <a:prstGeom prst="line">
            <a:avLst/>
          </a:prstGeom>
          <a:ln w="19050">
            <a:solidFill>
              <a:srgbClr val="000000">
                <a:alpha val="20000"/>
              </a:srgbClr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Rectangle 31"/>
          <p:cNvSpPr/>
          <p:nvPr/>
        </p:nvSpPr>
        <p:spPr>
          <a:xfrm rot="16200000">
            <a:off x="4025817" y="3323942"/>
            <a:ext cx="1262654" cy="356875"/>
          </a:xfrm>
          <a:prstGeom prst="rect">
            <a:avLst/>
          </a:prstGeom>
          <a:solidFill>
            <a:srgbClr val="C0504D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b="1" dirty="0" smtClean="0"/>
              <a:t>Amplifier</a:t>
            </a:r>
            <a:endParaRPr lang="en-GB" sz="2000" b="1" dirty="0"/>
          </a:p>
        </p:txBody>
      </p:sp>
      <p:cxnSp>
        <p:nvCxnSpPr>
          <p:cNvPr id="33" name="Straight Connector 32"/>
          <p:cNvCxnSpPr/>
          <p:nvPr/>
        </p:nvCxnSpPr>
        <p:spPr>
          <a:xfrm>
            <a:off x="4658751" y="4133707"/>
            <a:ext cx="0" cy="611080"/>
          </a:xfrm>
          <a:prstGeom prst="line">
            <a:avLst/>
          </a:prstGeom>
          <a:ln w="19050">
            <a:solidFill>
              <a:srgbClr val="000000">
                <a:alpha val="20000"/>
              </a:srgbClr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4234039" y="2276872"/>
            <a:ext cx="0" cy="602160"/>
          </a:xfrm>
          <a:prstGeom prst="line">
            <a:avLst/>
          </a:prstGeom>
          <a:ln w="19050">
            <a:solidFill>
              <a:srgbClr val="000000">
                <a:alpha val="20000"/>
              </a:srgb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Rectangle 35"/>
          <p:cNvSpPr/>
          <p:nvPr/>
        </p:nvSpPr>
        <p:spPr>
          <a:xfrm rot="16200000">
            <a:off x="3602712" y="3323942"/>
            <a:ext cx="1262654" cy="356875"/>
          </a:xfrm>
          <a:prstGeom prst="rect">
            <a:avLst/>
          </a:prstGeom>
          <a:solidFill>
            <a:srgbClr val="4F81BD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b="1" dirty="0" smtClean="0"/>
              <a:t>Processor</a:t>
            </a:r>
            <a:endParaRPr lang="en-GB" sz="2000" b="1" dirty="0"/>
          </a:p>
        </p:txBody>
      </p:sp>
      <p:cxnSp>
        <p:nvCxnSpPr>
          <p:cNvPr id="37" name="Straight Connector 36"/>
          <p:cNvCxnSpPr/>
          <p:nvPr/>
        </p:nvCxnSpPr>
        <p:spPr>
          <a:xfrm>
            <a:off x="4235646" y="4133707"/>
            <a:ext cx="0" cy="611080"/>
          </a:xfrm>
          <a:prstGeom prst="line">
            <a:avLst/>
          </a:prstGeom>
          <a:ln w="19050">
            <a:solidFill>
              <a:srgbClr val="000000">
                <a:alpha val="20000"/>
              </a:srgb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>
          <a:xfrm>
            <a:off x="795541" y="2276872"/>
            <a:ext cx="0" cy="602160"/>
          </a:xfrm>
          <a:prstGeom prst="line">
            <a:avLst/>
          </a:prstGeom>
          <a:ln w="19050">
            <a:solidFill>
              <a:srgbClr val="000000">
                <a:alpha val="20000"/>
              </a:srgb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Rectangle 39"/>
          <p:cNvSpPr/>
          <p:nvPr/>
        </p:nvSpPr>
        <p:spPr>
          <a:xfrm rot="16200000">
            <a:off x="164214" y="3323942"/>
            <a:ext cx="1262654" cy="356875"/>
          </a:xfrm>
          <a:prstGeom prst="rect">
            <a:avLst/>
          </a:prstGeom>
          <a:solidFill>
            <a:srgbClr val="4F81BD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b="1" dirty="0" smtClean="0"/>
              <a:t>Processor</a:t>
            </a:r>
            <a:endParaRPr lang="en-GB" sz="2000" b="1" dirty="0"/>
          </a:p>
        </p:txBody>
      </p:sp>
      <p:cxnSp>
        <p:nvCxnSpPr>
          <p:cNvPr id="41" name="Straight Connector 40"/>
          <p:cNvCxnSpPr/>
          <p:nvPr/>
        </p:nvCxnSpPr>
        <p:spPr>
          <a:xfrm>
            <a:off x="797148" y="4133707"/>
            <a:ext cx="0" cy="611080"/>
          </a:xfrm>
          <a:prstGeom prst="line">
            <a:avLst/>
          </a:prstGeom>
          <a:ln w="19050">
            <a:solidFill>
              <a:srgbClr val="000000">
                <a:alpha val="20000"/>
              </a:srgb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Rectangle 43"/>
          <p:cNvSpPr/>
          <p:nvPr/>
        </p:nvSpPr>
        <p:spPr>
          <a:xfrm>
            <a:off x="611560" y="4738498"/>
            <a:ext cx="1039645" cy="346686"/>
          </a:xfrm>
          <a:prstGeom prst="rect">
            <a:avLst/>
          </a:prstGeom>
          <a:solidFill>
            <a:srgbClr val="4F6228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b="1" dirty="0" smtClean="0"/>
              <a:t>Board</a:t>
            </a:r>
            <a:endParaRPr lang="en-GB" sz="2000" b="1" dirty="0"/>
          </a:p>
        </p:txBody>
      </p:sp>
      <p:sp>
        <p:nvSpPr>
          <p:cNvPr id="46" name="Rectangle 45"/>
          <p:cNvSpPr/>
          <p:nvPr/>
        </p:nvSpPr>
        <p:spPr>
          <a:xfrm>
            <a:off x="2771800" y="4738498"/>
            <a:ext cx="2063781" cy="346686"/>
          </a:xfrm>
          <a:prstGeom prst="rect">
            <a:avLst/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b="1" dirty="0" smtClean="0"/>
              <a:t>Board</a:t>
            </a:r>
            <a:endParaRPr lang="en-GB" sz="2000" b="1" dirty="0"/>
          </a:p>
        </p:txBody>
      </p:sp>
      <p:cxnSp>
        <p:nvCxnSpPr>
          <p:cNvPr id="47" name="Straight Connector 46"/>
          <p:cNvCxnSpPr>
            <a:stCxn id="46" idx="1"/>
          </p:cNvCxnSpPr>
          <p:nvPr/>
        </p:nvCxnSpPr>
        <p:spPr>
          <a:xfrm flipH="1">
            <a:off x="1691680" y="4911841"/>
            <a:ext cx="1080120" cy="0"/>
          </a:xfrm>
          <a:prstGeom prst="line">
            <a:avLst/>
          </a:prstGeom>
          <a:ln w="19050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/>
          <p:cNvCxnSpPr/>
          <p:nvPr/>
        </p:nvCxnSpPr>
        <p:spPr>
          <a:xfrm>
            <a:off x="1691680" y="4133114"/>
            <a:ext cx="0" cy="778727"/>
          </a:xfrm>
          <a:prstGeom prst="line">
            <a:avLst/>
          </a:prstGeom>
          <a:ln w="19050">
            <a:solidFill>
              <a:schemeClr val="tx1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5" name="Picture 4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333" t="51399" r="8445" b="4786"/>
          <a:stretch/>
        </p:blipFill>
        <p:spPr>
          <a:xfrm>
            <a:off x="7206784" y="2420889"/>
            <a:ext cx="1796912" cy="27372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2231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609</TotalTime>
  <Words>642</Words>
  <Application>Microsoft Office PowerPoint</Application>
  <PresentationFormat>On-screen Show (4:3)</PresentationFormat>
  <Paragraphs>207</Paragraphs>
  <Slides>17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Office Theme</vt:lpstr>
      <vt:lpstr>Overview of progress at FONT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Oxford University Department Of Physics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Windows User</dc:creator>
  <cp:lastModifiedBy>Windows User</cp:lastModifiedBy>
  <cp:revision>39</cp:revision>
  <dcterms:created xsi:type="dcterms:W3CDTF">2013-07-02T13:40:58Z</dcterms:created>
  <dcterms:modified xsi:type="dcterms:W3CDTF">2013-07-03T17:09:23Z</dcterms:modified>
</cp:coreProperties>
</file>