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sldIdLst>
    <p:sldId id="256" r:id="rId2"/>
    <p:sldId id="403" r:id="rId3"/>
    <p:sldId id="425" r:id="rId4"/>
    <p:sldId id="426" r:id="rId5"/>
    <p:sldId id="421" r:id="rId6"/>
    <p:sldId id="422" r:id="rId7"/>
    <p:sldId id="423" r:id="rId8"/>
    <p:sldId id="424" r:id="rId9"/>
    <p:sldId id="428" r:id="rId10"/>
    <p:sldId id="430" r:id="rId11"/>
    <p:sldId id="431" r:id="rId12"/>
    <p:sldId id="427" r:id="rId13"/>
    <p:sldId id="382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F2F"/>
    <a:srgbClr val="FF5050"/>
    <a:srgbClr val="89A4A7"/>
    <a:srgbClr val="FF0000"/>
    <a:srgbClr val="BCE292"/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45" autoAdjust="0"/>
  </p:normalViewPr>
  <p:slideViewPr>
    <p:cSldViewPr>
      <p:cViewPr varScale="1">
        <p:scale>
          <a:sx n="94" d="100"/>
          <a:sy n="94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Feedforward runs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6" y="261541"/>
            <a:ext cx="8059087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04965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6" y="261541"/>
            <a:ext cx="8059086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21277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12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Appendix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IPK kick vs. IPB bunch 1 position</a:t>
            </a:r>
            <a:br>
              <a:rPr lang="en-GB" dirty="0" smtClean="0"/>
            </a:br>
            <a:r>
              <a:rPr lang="en-GB" dirty="0" smtClean="0"/>
              <a:t>plot explanation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02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13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949815" y="1196752"/>
            <a:ext cx="2881912" cy="1123722"/>
          </a:xfrm>
          <a:prstGeom prst="roundRect">
            <a:avLst/>
          </a:prstGeom>
          <a:noFill/>
          <a:ln>
            <a:solidFill>
              <a:srgbClr val="89A4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Bunch 1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upstream-downstream position correlation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940152" y="2521302"/>
            <a:ext cx="2891575" cy="11237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+mj-lt"/>
              </a:rPr>
              <a:t>Ratio of calculated kick to kick that should have been applied</a:t>
            </a:r>
            <a:endParaRPr lang="en-GB" sz="20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32"/>
          <a:stretch/>
        </p:blipFill>
        <p:spPr bwMode="auto">
          <a:xfrm>
            <a:off x="251520" y="216488"/>
            <a:ext cx="5472608" cy="6112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5940152" y="3861048"/>
            <a:ext cx="2891575" cy="11237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+mj-lt"/>
              </a:rPr>
              <a:t>Whether DAC outputs are within the kicker amplifier’s linear range</a:t>
            </a:r>
            <a:endParaRPr lang="en-GB" sz="20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3" name="Straight Connector 2"/>
          <p:cNvCxnSpPr>
            <a:stCxn id="8" idx="1"/>
          </p:cNvCxnSpPr>
          <p:nvPr/>
        </p:nvCxnSpPr>
        <p:spPr>
          <a:xfrm flipH="1" flipV="1">
            <a:off x="4860032" y="980728"/>
            <a:ext cx="1089783" cy="777885"/>
          </a:xfrm>
          <a:prstGeom prst="line">
            <a:avLst/>
          </a:prstGeom>
          <a:ln w="19050">
            <a:solidFill>
              <a:srgbClr val="89A4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1"/>
          </p:cNvCxnSpPr>
          <p:nvPr/>
        </p:nvCxnSpPr>
        <p:spPr>
          <a:xfrm flipH="1" flipV="1">
            <a:off x="4860032" y="1196752"/>
            <a:ext cx="1080120" cy="1886411"/>
          </a:xfrm>
          <a:prstGeom prst="line">
            <a:avLst/>
          </a:prstGeom>
          <a:ln w="19050">
            <a:solidFill>
              <a:srgbClr val="89A4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2" idx="1"/>
          </p:cNvCxnSpPr>
          <p:nvPr/>
        </p:nvCxnSpPr>
        <p:spPr>
          <a:xfrm flipH="1" flipV="1">
            <a:off x="5508104" y="3083163"/>
            <a:ext cx="432048" cy="1339746"/>
          </a:xfrm>
          <a:prstGeom prst="line">
            <a:avLst/>
          </a:prstGeom>
          <a:ln w="19050">
            <a:solidFill>
              <a:srgbClr val="89A4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251520" y="280740"/>
            <a:ext cx="1272355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Example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940152" y="5257606"/>
            <a:ext cx="2891575" cy="69167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+mj-lt"/>
              </a:rPr>
              <a:t>Negative gradient: ‘correcting towards 0’</a:t>
            </a:r>
            <a:endParaRPr lang="en-GB" sz="20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093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57200" y="1600200"/>
            <a:ext cx="836327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A first analysis of June 2013 data, looking particularly at feedforward runs on 7</a:t>
            </a:r>
            <a:r>
              <a:rPr lang="en-GB" kern="0" baseline="30000" dirty="0" smtClean="0"/>
              <a:t>th</a:t>
            </a:r>
            <a:r>
              <a:rPr lang="en-GB" kern="0" dirty="0" smtClean="0"/>
              <a:t> June</a:t>
            </a:r>
          </a:p>
          <a:p>
            <a:r>
              <a:rPr lang="en-GB" kern="0" dirty="0" smtClean="0"/>
              <a:t>IPB calibration used: </a:t>
            </a:r>
            <a:r>
              <a:rPr lang="en-GB" dirty="0" smtClean="0">
                <a:latin typeface="+mj-lt"/>
              </a:rPr>
              <a:t>IPBcalib4_0dB_twoBunchMode</a:t>
            </a:r>
          </a:p>
          <a:p>
            <a:r>
              <a:rPr lang="en-GB" kern="0" dirty="0" smtClean="0">
                <a:latin typeface="+mj-lt"/>
              </a:rPr>
              <a:t>Feedforward runs 1–4 analysed</a:t>
            </a:r>
            <a:endParaRPr lang="en-GB" kern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086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0112" y="908720"/>
            <a:ext cx="7197375" cy="539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261541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Bunch 1 IPB Calibration</a:t>
            </a:r>
          </a:p>
          <a:p>
            <a:pPr algn="ctr"/>
            <a:r>
              <a:rPr lang="en-GB" sz="2000" dirty="0" smtClean="0"/>
              <a:t>(I sample 29, Q sample 34, Reference on bank I sample 20)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9615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0112" y="908720"/>
            <a:ext cx="7197374" cy="5399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261541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Bunch 2 IPB Calibration</a:t>
            </a:r>
          </a:p>
          <a:p>
            <a:pPr algn="ctr"/>
            <a:r>
              <a:rPr lang="en-GB" sz="2000" dirty="0" smtClean="0"/>
              <a:t>(I sample 127, Q sample 132, Reference on bank I sample 118)</a:t>
            </a:r>
            <a:endParaRPr lang="en-GB" sz="2000" dirty="0"/>
          </a:p>
        </p:txBody>
      </p:sp>
      <p:sp>
        <p:nvSpPr>
          <p:cNvPr id="2" name="Rounded Rectangle 1"/>
          <p:cNvSpPr/>
          <p:nvPr/>
        </p:nvSpPr>
        <p:spPr>
          <a:xfrm>
            <a:off x="107950" y="6164560"/>
            <a:ext cx="8928546" cy="64881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ysClr val="windowText" lastClr="000000"/>
                </a:solidFill>
              </a:rPr>
              <a:t>Bunch 2 IPA calibration was erroneously placed here originally;</a:t>
            </a:r>
          </a:p>
          <a:p>
            <a:pPr algn="ctr"/>
            <a:r>
              <a:rPr lang="en-GB" dirty="0" smtClean="0">
                <a:solidFill>
                  <a:sysClr val="windowText" lastClr="000000"/>
                </a:solidFill>
              </a:rPr>
              <a:t>this has been corrected on 19</a:t>
            </a:r>
            <a:r>
              <a:rPr lang="en-GB" baseline="30000" dirty="0" smtClean="0">
                <a:solidFill>
                  <a:sysClr val="windowText" lastClr="000000"/>
                </a:solidFill>
              </a:rPr>
              <a:t>th</a:t>
            </a:r>
            <a:r>
              <a:rPr lang="en-GB" dirty="0" smtClean="0">
                <a:solidFill>
                  <a:sysClr val="windowText" lastClr="000000"/>
                </a:solidFill>
              </a:rPr>
              <a:t> July after the meeting</a:t>
            </a:r>
            <a:endParaRPr lang="en-GB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35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6" y="261541"/>
            <a:ext cx="8059087" cy="60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63934" y="258804"/>
            <a:ext cx="1272355" cy="28803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ffRun1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03848" y="261541"/>
            <a:ext cx="5544616" cy="6045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1547664" y="260648"/>
            <a:ext cx="3024335" cy="28803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Wrong gain sign!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 bwMode="auto">
          <a:xfrm>
            <a:off x="8612188" y="6453336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3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6" y="261541"/>
            <a:ext cx="8059087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63934" y="258804"/>
            <a:ext cx="1272355" cy="28803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ffRun2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03848" y="261541"/>
            <a:ext cx="5544616" cy="6045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1547664" y="260648"/>
            <a:ext cx="3024335" cy="28803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Wrong gain sign!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 bwMode="auto">
          <a:xfrm>
            <a:off x="8612188" y="6453336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03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6" y="261541"/>
            <a:ext cx="8059086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63934" y="258804"/>
            <a:ext cx="1272355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ffRun3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03848" y="261541"/>
            <a:ext cx="5544616" cy="6045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1547664" y="260648"/>
            <a:ext cx="3024335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Insufficient gain?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 bwMode="auto">
          <a:xfrm>
            <a:off x="8612188" y="6453336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499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6" y="261541"/>
            <a:ext cx="8059086" cy="604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63934" y="258804"/>
            <a:ext cx="1272355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ffRun4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03848" y="261541"/>
            <a:ext cx="5544616" cy="6045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1547664" y="260648"/>
            <a:ext cx="3024335" cy="2880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Insufficient gain?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 bwMode="auto">
          <a:xfrm>
            <a:off x="8612188" y="6453336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497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9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Appendix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theta vs. sample number</a:t>
            </a:r>
            <a:br>
              <a:rPr lang="en-GB" dirty="0" smtClean="0"/>
            </a:br>
            <a:r>
              <a:rPr lang="en-GB" dirty="0" smtClean="0"/>
              <a:t>for the calibration run </a:t>
            </a:r>
            <a:r>
              <a:rPr lang="en-GB" dirty="0"/>
              <a:t>IPBcalib4_0dB_twoBunchMode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34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2438</TotalTime>
  <Words>454</Words>
  <Application>Microsoft Office PowerPoint</Application>
  <PresentationFormat>On-screen Show (4:3)</PresentationFormat>
  <Paragraphs>90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Arial</vt:lpstr>
      <vt:lpstr>Default Design</vt:lpstr>
      <vt:lpstr>Feedforward runs</vt:lpstr>
      <vt:lpstr>Introduction</vt:lpstr>
      <vt:lpstr>PowerPoint Presentation</vt:lpstr>
      <vt:lpstr>PowerPoint Presentation</vt:lpstr>
      <vt:lpstr>ZPUL3 power supply</vt:lpstr>
      <vt:lpstr>ZPUL3 power supply</vt:lpstr>
      <vt:lpstr>ZPUL3 power supply</vt:lpstr>
      <vt:lpstr>ZPUL3 power supply</vt:lpstr>
      <vt:lpstr>Appendix</vt:lpstr>
      <vt:lpstr>ZPUL3 power supply</vt:lpstr>
      <vt:lpstr>ZPUL3 power supply</vt:lpstr>
      <vt:lpstr>Appendix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182</cp:revision>
  <dcterms:created xsi:type="dcterms:W3CDTF">2009-05-21T13:39:04Z</dcterms:created>
  <dcterms:modified xsi:type="dcterms:W3CDTF">2013-07-19T11:43:32Z</dcterms:modified>
</cp:coreProperties>
</file>